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82" r:id="rId2"/>
    <p:sldId id="283" r:id="rId3"/>
    <p:sldId id="284" r:id="rId4"/>
    <p:sldId id="285" r:id="rId5"/>
    <p:sldId id="286" r:id="rId6"/>
    <p:sldId id="287" r:id="rId7"/>
    <p:sldId id="288" r:id="rId8"/>
    <p:sldId id="289" r:id="rId9"/>
    <p:sldId id="290" r:id="rId10"/>
    <p:sldId id="291" r:id="rId11"/>
    <p:sldId id="292" r:id="rId12"/>
    <p:sldId id="293" r:id="rId13"/>
    <p:sldId id="295" r:id="rId14"/>
    <p:sldId id="297" r:id="rId15"/>
    <p:sldId id="298" r:id="rId16"/>
    <p:sldId id="299" r:id="rId17"/>
    <p:sldId id="300" r:id="rId18"/>
    <p:sldId id="301" r:id="rId19"/>
    <p:sldId id="302" r:id="rId20"/>
    <p:sldId id="314" r:id="rId21"/>
    <p:sldId id="303" r:id="rId22"/>
    <p:sldId id="304" r:id="rId23"/>
    <p:sldId id="256" r:id="rId24"/>
    <p:sldId id="330" r:id="rId25"/>
    <p:sldId id="353" r:id="rId26"/>
    <p:sldId id="315" r:id="rId27"/>
    <p:sldId id="316" r:id="rId28"/>
    <p:sldId id="331" r:id="rId29"/>
    <p:sldId id="332" r:id="rId30"/>
    <p:sldId id="352" r:id="rId31"/>
    <p:sldId id="317" r:id="rId32"/>
    <p:sldId id="318" r:id="rId33"/>
    <p:sldId id="319" r:id="rId34"/>
    <p:sldId id="334" r:id="rId35"/>
    <p:sldId id="335" r:id="rId36"/>
    <p:sldId id="337" r:id="rId37"/>
    <p:sldId id="338" r:id="rId38"/>
    <p:sldId id="339" r:id="rId39"/>
    <p:sldId id="340" r:id="rId40"/>
    <p:sldId id="341"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55" autoAdjust="0"/>
    <p:restoredTop sz="94660"/>
  </p:normalViewPr>
  <p:slideViewPr>
    <p:cSldViewPr>
      <p:cViewPr varScale="1">
        <p:scale>
          <a:sx n="68" d="100"/>
          <a:sy n="68" d="100"/>
        </p:scale>
        <p:origin x="-155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22CA207D-8399-4265-A981-6ABE4C7709CC}" type="datetimeFigureOut">
              <a:rPr lang="en-US"/>
              <a:pPr>
                <a:defRPr/>
              </a:pPr>
              <a:t>4/13/2018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13A2B1DF-D8E1-41C1-8449-5C3A9E91390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222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54E8ABE-9199-4DCC-B63F-3F403C0E909F}" type="slidenum">
              <a:rPr lang="en-US" sz="1200"/>
              <a:pPr algn="r"/>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FEC7D55-B2D6-4880-9744-6FC70C9C8946}" type="slidenum">
              <a:rPr lang="en-US" sz="1200"/>
              <a:pPr algn="r"/>
              <a:t>10</a:t>
            </a:fld>
            <a:endParaRPr lang="en-US" sz="1200"/>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0C204B8-6807-4BD7-BBB5-2FC18D5C9123}" type="slidenum">
              <a:rPr lang="en-US" sz="1200"/>
              <a:pPr algn="r"/>
              <a:t>11</a:t>
            </a:fld>
            <a:endParaRPr lang="en-US" sz="1200"/>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5A63330-1A53-43C6-A417-950AE2288108}" type="slidenum">
              <a:rPr lang="en-US" sz="1200"/>
              <a:pPr algn="r"/>
              <a:t>12</a:t>
            </a:fld>
            <a:endParaRPr lang="en-US" sz="1200"/>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0C74EF0-749E-4381-83CB-E33A15FE1F29}" type="slidenum">
              <a:rPr lang="en-US" sz="1200"/>
              <a:pPr algn="r"/>
              <a:t>13</a:t>
            </a:fld>
            <a:endParaRPr lang="en-US" sz="1200"/>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BDA09B4-728C-4919-8588-4A33644FB38F}" type="slidenum">
              <a:rPr lang="en-US" sz="1200"/>
              <a:pPr algn="r"/>
              <a:t>14</a:t>
            </a:fld>
            <a:endParaRPr lang="en-US" sz="1200"/>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54237A8-F312-4271-9D2F-55D9A1926E09}" type="slidenum">
              <a:rPr lang="en-US" sz="1200"/>
              <a:pPr algn="r"/>
              <a:t>15</a:t>
            </a:fld>
            <a:endParaRPr lang="en-US" sz="1200"/>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E0F7D1B-FECF-4DF6-8147-AB49E7CA4667}" type="slidenum">
              <a:rPr lang="en-US" sz="1200"/>
              <a:pPr algn="r"/>
              <a:t>16</a:t>
            </a:fld>
            <a:endParaRPr lang="en-US" sz="1200"/>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C7C724D-9556-47FB-AD6A-96A69B5BDD0F}" type="slidenum">
              <a:rPr lang="en-US" sz="1200"/>
              <a:pPr algn="r"/>
              <a:t>17</a:t>
            </a:fld>
            <a:endParaRPr lang="en-US" sz="1200"/>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1C5DEC9-3F9D-403F-A391-28438E5A7294}" type="slidenum">
              <a:rPr lang="en-US" sz="1200"/>
              <a:pPr algn="r"/>
              <a:t>18</a:t>
            </a:fld>
            <a:endParaRPr lang="en-US" sz="1200"/>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05F1D32-1672-417B-9B47-036F3BD3E07F}" type="slidenum">
              <a:rPr lang="en-US" sz="1200"/>
              <a:pPr algn="r"/>
              <a:t>19</a:t>
            </a:fld>
            <a:endParaRPr lang="en-US" sz="1200"/>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C64911C-1A31-49F9-AF2C-AE291804B1C9}" type="slidenum">
              <a:rPr lang="en-US" sz="1200"/>
              <a:pPr algn="r"/>
              <a:t>2</a:t>
            </a:fld>
            <a:endParaRPr lang="en-US" sz="1200"/>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B294378-6C84-4084-9338-26BFB1664451}" type="slidenum">
              <a:rPr lang="en-US" sz="1200"/>
              <a:pPr algn="r"/>
              <a:t>21</a:t>
            </a:fld>
            <a:endParaRPr lang="en-US" sz="120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420F660-B7AC-4AF2-83BE-F1FF571BB12F}" type="slidenum">
              <a:rPr lang="en-US" sz="1200"/>
              <a:pPr algn="r"/>
              <a:t>22</a:t>
            </a:fld>
            <a:endParaRPr lang="en-US" sz="1200"/>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E6FF2E-9E29-4290-A10C-DC411A03D579}" type="slidenum">
              <a:rPr lang="en-US" smtClean="0">
                <a:latin typeface="Arial" pitchFamily="34" charset="0"/>
                <a:cs typeface="Arial" pitchFamily="34" charset="0"/>
              </a:rPr>
              <a:pPr/>
              <a:t>23</a:t>
            </a:fld>
            <a:endParaRPr lang="en-US" smtClean="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headEnd/>
            <a:tailEnd/>
          </a:ln>
        </p:spPr>
      </p:sp>
      <p:sp>
        <p:nvSpPr>
          <p:cNvPr id="1597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p:spPr>
      </p:sp>
      <p:sp>
        <p:nvSpPr>
          <p:cNvPr id="1617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p:spPr>
      </p:sp>
      <p:sp>
        <p:nvSpPr>
          <p:cNvPr id="1658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632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94C1584-2726-4207-B509-178293CD1E44}" type="slidenum">
              <a:rPr lang="en-US" sz="1200"/>
              <a:pPr algn="r"/>
              <a:t>3</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5BB19B8-01F6-49AB-A3A6-6CFF61C913E5}" type="slidenum">
              <a:rPr lang="en-US" sz="1200"/>
              <a:pPr algn="r"/>
              <a:t>4</a:t>
            </a:fld>
            <a:endParaRPr lang="en-US" sz="1200"/>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B243C0C-F73A-446C-9AF3-D71EF855705D}" type="slidenum">
              <a:rPr lang="en-US" sz="1200"/>
              <a:pPr algn="r"/>
              <a:t>5</a:t>
            </a:fld>
            <a:endParaRPr lang="en-US" sz="1200"/>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705D661-FA5A-489E-9225-0A1A784AC7C7}" type="slidenum">
              <a:rPr lang="en-US" sz="1200"/>
              <a:pPr algn="r"/>
              <a:t>6</a:t>
            </a:fld>
            <a:endParaRPr lang="en-US" sz="1200"/>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50D4DFA-47AF-48A8-8463-1D54AC9C7CEE}" type="slidenum">
              <a:rPr lang="en-US" sz="1200"/>
              <a:pPr algn="r"/>
              <a:t>7</a:t>
            </a:fld>
            <a:endParaRPr lang="en-US" sz="1200"/>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7D043D9-7E07-463F-ACFC-51A5C50AA779}" type="slidenum">
              <a:rPr lang="en-US" sz="1200"/>
              <a:pPr algn="r"/>
              <a:t>8</a:t>
            </a:fld>
            <a:endParaRPr lang="en-US" sz="1200"/>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75C0B3F-F2C6-456F-A95A-4A780A10B9AE}" type="slidenum">
              <a:rPr lang="en-US" sz="1200"/>
              <a:pPr algn="r"/>
              <a:t>9</a:t>
            </a:fld>
            <a:endParaRPr lang="en-US" sz="1200"/>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893438A8-6BF0-4F00-B184-9975EE1902C5}" type="datetimeFigureOut">
              <a:rPr lang="en-US"/>
              <a:pPr>
                <a:defRPr/>
              </a:pPr>
              <a:t>4/13/2018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22CD20E4-611B-4729-A031-288ACD4AA874}"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C4CE01F2-5193-443C-B55A-2EDA701DBBF3}" type="datetimeFigureOut">
              <a:rPr lang="en-US"/>
              <a:pPr>
                <a:defRPr/>
              </a:pPr>
              <a:t>4/13/2018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72E448C-3D8A-42C8-9CB4-68B08BA4AC13}"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98051D97-B29B-4675-860A-A5206960B9F0}" type="datetimeFigureOut">
              <a:rPr lang="en-US"/>
              <a:pPr>
                <a:defRPr/>
              </a:pPr>
              <a:t>4/13/2018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27D64716-7F16-4847-81EF-24A2EF61B87C}"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3962DA03-684B-4497-8843-B23BE75DFA40}" type="datetimeFigureOut">
              <a:rPr lang="en-US"/>
              <a:pPr>
                <a:defRPr/>
              </a:pPr>
              <a:t>4/13/2018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9FA4B4B-03AB-441F-AEC3-7005DFE4A9A1}"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A3E0E1C-C44B-42EB-912F-FB3E84567297}" type="datetimeFigureOut">
              <a:rPr lang="en-US"/>
              <a:pPr>
                <a:defRPr/>
              </a:pPr>
              <a:t>4/13/2018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5FE54456-14ED-4C57-A0AC-112DBB0748EE}"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3F9796F5-8B19-4B3A-9F2A-6441FE7BAC39}" type="datetimeFigureOut">
              <a:rPr lang="en-US"/>
              <a:pPr>
                <a:defRPr/>
              </a:pPr>
              <a:t>4/13/2018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44DCA46A-1191-4024-A3E7-2D9E77857929}"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7AC860F0-E6C5-4A6F-B4C1-80A27CD4A7D7}" type="datetimeFigureOut">
              <a:rPr lang="en-US"/>
              <a:pPr>
                <a:defRPr/>
              </a:pPr>
              <a:t>4/13/2018</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8D80662A-0AF8-4FE9-A49B-4F79553C8667}"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3BC5622F-0E8D-4443-B480-651C8EB24F9A}" type="datetimeFigureOut">
              <a:rPr lang="en-US"/>
              <a:pPr>
                <a:defRPr/>
              </a:pPr>
              <a:t>4/13/2018</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E4A55738-38CF-48E4-8226-BBB7138C71AC}"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CDCBD3-DF7F-4E1B-85F7-2CEA4E91A8C2}" type="datetimeFigureOut">
              <a:rPr lang="en-US"/>
              <a:pPr>
                <a:defRPr/>
              </a:pPr>
              <a:t>4/13/2018</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40B1BB94-98E2-4C74-9799-D3A7A5D239A5}"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5DCEF18-0905-4127-975E-80F44130F6BF}" type="datetimeFigureOut">
              <a:rPr lang="en-US"/>
              <a:pPr>
                <a:defRPr/>
              </a:pPr>
              <a:t>4/13/2018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617ECC72-AE03-404B-BA40-FF9505DD1CE7}"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8B20F6A-B901-414B-B02C-0396C38B1DB5}" type="datetimeFigureOut">
              <a:rPr lang="en-US"/>
              <a:pPr>
                <a:defRPr/>
              </a:pPr>
              <a:t>4/13/2018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231C8354-CB08-4BCB-BAFF-B01C755D59CD}"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AB50727-6914-4937-9527-781C6B4E5FBA}" type="datetimeFigureOut">
              <a:rPr lang="en-US"/>
              <a:pPr>
                <a:defRPr/>
              </a:pPr>
              <a:t>4/13/2018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4BD7F94-CCEF-4161-863A-B1F19DE8D028}"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idx="4294967295"/>
          </p:nvPr>
        </p:nvSpPr>
        <p:spPr>
          <a:xfrm>
            <a:off x="685800" y="2130425"/>
            <a:ext cx="7772400" cy="1470025"/>
          </a:xfrm>
        </p:spPr>
        <p:txBody>
          <a:bodyPr/>
          <a:lstStyle/>
          <a:p>
            <a:pPr eaLnBrk="1" hangingPunct="1"/>
            <a:r>
              <a:rPr lang="en-US" smtClean="0"/>
              <a:t>Control Unit</a:t>
            </a:r>
            <a:br>
              <a:rPr lang="en-US" smtClean="0"/>
            </a:br>
            <a:endParaRPr lang="en-US" smtClean="0"/>
          </a:p>
        </p:txBody>
      </p:sp>
      <p:sp>
        <p:nvSpPr>
          <p:cNvPr id="51203" name="Rectangle 3"/>
          <p:cNvSpPr>
            <a:spLocks noGrp="1" noChangeArrowheads="1"/>
          </p:cNvSpPr>
          <p:nvPr>
            <p:ph type="subTitle" idx="4294967295"/>
          </p:nvPr>
        </p:nvSpPr>
        <p:spPr>
          <a:xfrm>
            <a:off x="1371600" y="3886200"/>
            <a:ext cx="6400800" cy="1752600"/>
          </a:xfrm>
        </p:spPr>
        <p:txBody>
          <a:bodyPr/>
          <a:lstStyle/>
          <a:p>
            <a:pPr marL="0" indent="0" algn="ctr" eaLnBrk="1" hangingPunct="1">
              <a:buFont typeface="Arial" pitchFamily="34" charset="0"/>
              <a:buNone/>
            </a:pPr>
            <a:r>
              <a:rPr lang="en-US" smtClean="0"/>
              <a:t>Hamacher:       </a:t>
            </a:r>
          </a:p>
          <a:p>
            <a:pPr marL="0" indent="0" algn="ctr" eaLnBrk="1" hangingPunct="1">
              <a:buFont typeface="Arial" pitchFamily="34" charset="0"/>
              <a:buNone/>
            </a:pPr>
            <a:r>
              <a:rPr lang="en-US"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lstStyle/>
          <a:p>
            <a:pPr eaLnBrk="1" hangingPunct="1"/>
            <a:r>
              <a:rPr lang="en-US" smtClean="0"/>
              <a:t>Register Transfers</a:t>
            </a:r>
          </a:p>
        </p:txBody>
      </p:sp>
      <p:sp>
        <p:nvSpPr>
          <p:cNvPr id="69635" name="Rectangle 3"/>
          <p:cNvSpPr>
            <a:spLocks noGrp="1" noChangeArrowheads="1"/>
          </p:cNvSpPr>
          <p:nvPr>
            <p:ph type="body" idx="4294967295"/>
          </p:nvPr>
        </p:nvSpPr>
        <p:spPr>
          <a:xfrm>
            <a:off x="457200" y="1600200"/>
            <a:ext cx="8229600" cy="581025"/>
          </a:xfrm>
        </p:spPr>
        <p:txBody>
          <a:bodyPr/>
          <a:lstStyle/>
          <a:p>
            <a:pPr eaLnBrk="1" hangingPunct="1">
              <a:lnSpc>
                <a:spcPct val="80000"/>
              </a:lnSpc>
            </a:pPr>
            <a:r>
              <a:rPr lang="en-US" sz="2000" smtClean="0"/>
              <a:t>All operations and data transfers are controlled by the processor clock.</a:t>
            </a:r>
          </a:p>
        </p:txBody>
      </p:sp>
      <p:pic>
        <p:nvPicPr>
          <p:cNvPr id="69636" name="Picture 4" descr="figure7"/>
          <p:cNvPicPr>
            <a:picLocks noChangeAspect="1" noChangeArrowheads="1"/>
          </p:cNvPicPr>
          <p:nvPr/>
        </p:nvPicPr>
        <p:blipFill>
          <a:blip r:embed="rId3"/>
          <a:srcRect/>
          <a:stretch>
            <a:fillRect/>
          </a:stretch>
        </p:blipFill>
        <p:spPr bwMode="auto">
          <a:xfrm>
            <a:off x="1371600" y="2057400"/>
            <a:ext cx="6334125" cy="4702175"/>
          </a:xfrm>
          <a:prstGeom prst="rect">
            <a:avLst/>
          </a:prstGeom>
          <a:noFill/>
          <a:ln w="9525">
            <a:noFill/>
            <a:miter lim="800000"/>
            <a:headEnd/>
            <a:tailEnd/>
          </a:ln>
        </p:spPr>
      </p:pic>
      <p:sp>
        <p:nvSpPr>
          <p:cNvPr id="69637" name="Text Box 5"/>
          <p:cNvSpPr txBox="1">
            <a:spLocks noChangeArrowheads="1"/>
          </p:cNvSpPr>
          <p:nvPr/>
        </p:nvSpPr>
        <p:spPr bwMode="auto">
          <a:xfrm>
            <a:off x="1909763" y="6311900"/>
            <a:ext cx="5416550" cy="336550"/>
          </a:xfrm>
          <a:prstGeom prst="rect">
            <a:avLst/>
          </a:prstGeom>
          <a:solidFill>
            <a:schemeClr val="bg1"/>
          </a:solidFill>
          <a:ln w="9525">
            <a:noFill/>
            <a:miter lim="800000"/>
            <a:headEnd/>
            <a:tailEnd/>
          </a:ln>
        </p:spPr>
        <p:txBody>
          <a:bodyPr>
            <a:spAutoFit/>
          </a:bodyPr>
          <a:lstStyle/>
          <a:p>
            <a:pPr algn="ctr">
              <a:spcBef>
                <a:spcPct val="50000"/>
              </a:spcBef>
            </a:pPr>
            <a:r>
              <a:rPr lang="en-US" sz="1600">
                <a:latin typeface="Times New Roman" pitchFamily="18" charset="0"/>
              </a:rPr>
              <a:t>Figure 7.3.  Input and output gating for one register bit.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lstStyle/>
          <a:p>
            <a:pPr eaLnBrk="1" hangingPunct="1"/>
            <a:r>
              <a:rPr lang="en-US" smtClean="0"/>
              <a:t>Fetching a Word from Memory</a:t>
            </a:r>
          </a:p>
        </p:txBody>
      </p:sp>
      <p:sp>
        <p:nvSpPr>
          <p:cNvPr id="22531" name="Rectangle 3"/>
          <p:cNvSpPr>
            <a:spLocks noGrp="1" noChangeArrowheads="1"/>
          </p:cNvSpPr>
          <p:nvPr>
            <p:ph type="body" idx="4294967295"/>
          </p:nvPr>
        </p:nvSpPr>
        <p:spPr>
          <a:xfrm>
            <a:off x="457200" y="1600200"/>
            <a:ext cx="8229600" cy="658813"/>
          </a:xfrm>
        </p:spPr>
        <p:txBody>
          <a:bodyPr/>
          <a:lstStyle/>
          <a:p>
            <a:pPr eaLnBrk="1" hangingPunct="1">
              <a:lnSpc>
                <a:spcPct val="90000"/>
              </a:lnSpc>
            </a:pPr>
            <a:r>
              <a:rPr lang="en-US" sz="2400" smtClean="0"/>
              <a:t>Address into MAR; issue Read operation; data into MDR.</a:t>
            </a:r>
          </a:p>
        </p:txBody>
      </p:sp>
      <p:pic>
        <p:nvPicPr>
          <p:cNvPr id="22532" name="Picture 4" descr="figure7"/>
          <p:cNvPicPr>
            <a:picLocks noChangeAspect="1" noChangeArrowheads="1"/>
          </p:cNvPicPr>
          <p:nvPr/>
        </p:nvPicPr>
        <p:blipFill>
          <a:blip r:embed="rId3"/>
          <a:srcRect/>
          <a:stretch>
            <a:fillRect/>
          </a:stretch>
        </p:blipFill>
        <p:spPr bwMode="auto">
          <a:xfrm>
            <a:off x="1295400" y="2209800"/>
            <a:ext cx="6543675" cy="4540250"/>
          </a:xfrm>
          <a:prstGeom prst="rect">
            <a:avLst/>
          </a:prstGeom>
          <a:noFill/>
          <a:ln w="9525">
            <a:noFill/>
            <a:miter lim="800000"/>
            <a:headEnd/>
            <a:tailEnd/>
          </a:ln>
        </p:spPr>
      </p:pic>
      <p:sp>
        <p:nvSpPr>
          <p:cNvPr id="22533" name="Text Box 5"/>
          <p:cNvSpPr txBox="1">
            <a:spLocks noChangeArrowheads="1"/>
          </p:cNvSpPr>
          <p:nvPr/>
        </p:nvSpPr>
        <p:spPr bwMode="auto">
          <a:xfrm>
            <a:off x="1731963" y="6292850"/>
            <a:ext cx="5513387" cy="336550"/>
          </a:xfrm>
          <a:prstGeom prst="rect">
            <a:avLst/>
          </a:prstGeom>
          <a:solidFill>
            <a:schemeClr val="bg1"/>
          </a:solidFill>
          <a:ln w="9525">
            <a:noFill/>
            <a:miter lim="800000"/>
            <a:headEnd/>
            <a:tailEnd/>
          </a:ln>
        </p:spPr>
        <p:txBody>
          <a:bodyPr>
            <a:spAutoFit/>
          </a:bodyPr>
          <a:lstStyle/>
          <a:p>
            <a:pPr algn="ctr"/>
            <a:r>
              <a:rPr lang="en-US" sz="1600">
                <a:latin typeface="Times New Roman" pitchFamily="18" charset="0"/>
              </a:rPr>
              <a:t>Figure 7.4.  Connection and control signals for register MDR.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225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p:txBody>
          <a:bodyPr/>
          <a:lstStyle/>
          <a:p>
            <a:pPr eaLnBrk="1" hangingPunct="1"/>
            <a:r>
              <a:rPr lang="en-US" smtClean="0"/>
              <a:t>Fetching a Word from Memory</a:t>
            </a:r>
          </a:p>
        </p:txBody>
      </p:sp>
      <p:sp>
        <p:nvSpPr>
          <p:cNvPr id="24579" name="Rectangle 3"/>
          <p:cNvSpPr>
            <a:spLocks noGrp="1" noChangeArrowheads="1"/>
          </p:cNvSpPr>
          <p:nvPr>
            <p:ph type="body" idx="4294967295"/>
          </p:nvPr>
        </p:nvSpPr>
        <p:spPr/>
        <p:txBody>
          <a:bodyPr/>
          <a:lstStyle/>
          <a:p>
            <a:pPr eaLnBrk="1" hangingPunct="1">
              <a:lnSpc>
                <a:spcPct val="80000"/>
              </a:lnSpc>
            </a:pPr>
            <a:r>
              <a:rPr lang="en-US" sz="2800" smtClean="0"/>
              <a:t>The response time of each memory access varies (cache miss, memory-mapped I/O,…).</a:t>
            </a:r>
          </a:p>
          <a:p>
            <a:pPr eaLnBrk="1" hangingPunct="1">
              <a:lnSpc>
                <a:spcPct val="80000"/>
              </a:lnSpc>
            </a:pPr>
            <a:r>
              <a:rPr lang="en-US" sz="2800" smtClean="0"/>
              <a:t>To accommodate this, the processor waits until it receives an indication that the requested operation has been completed (Memory-Function-Completed, MFC).</a:t>
            </a:r>
          </a:p>
          <a:p>
            <a:pPr eaLnBrk="1" hangingPunct="1">
              <a:lnSpc>
                <a:spcPct val="80000"/>
              </a:lnSpc>
            </a:pPr>
            <a:r>
              <a:rPr lang="en-US" sz="2800" smtClean="0"/>
              <a:t>Move (R1), R2</a:t>
            </a:r>
          </a:p>
          <a:p>
            <a:pPr eaLnBrk="1" hangingPunct="1">
              <a:lnSpc>
                <a:spcPct val="80000"/>
              </a:lnSpc>
              <a:buFont typeface="Wingdings" pitchFamily="2" charset="2"/>
              <a:buChar char="Ø"/>
            </a:pPr>
            <a:r>
              <a:rPr lang="en-US" sz="2200" smtClean="0"/>
              <a:t>MAR </a:t>
            </a:r>
            <a:r>
              <a:rPr lang="en-US" sz="2200" smtClean="0">
                <a:cs typeface="Arial" pitchFamily="34" charset="0"/>
              </a:rPr>
              <a:t>← [R1]</a:t>
            </a:r>
          </a:p>
          <a:p>
            <a:pPr eaLnBrk="1" hangingPunct="1">
              <a:lnSpc>
                <a:spcPct val="80000"/>
              </a:lnSpc>
              <a:buFont typeface="Wingdings" pitchFamily="2" charset="2"/>
              <a:buChar char="Ø"/>
            </a:pPr>
            <a:r>
              <a:rPr lang="en-US" sz="2200" smtClean="0">
                <a:cs typeface="Arial" pitchFamily="34" charset="0"/>
              </a:rPr>
              <a:t>Start a Read operation on the memory bus</a:t>
            </a:r>
          </a:p>
          <a:p>
            <a:pPr eaLnBrk="1" hangingPunct="1">
              <a:lnSpc>
                <a:spcPct val="80000"/>
              </a:lnSpc>
              <a:buFont typeface="Wingdings" pitchFamily="2" charset="2"/>
              <a:buChar char="Ø"/>
            </a:pPr>
            <a:r>
              <a:rPr lang="en-US" sz="2200" smtClean="0">
                <a:cs typeface="Arial" pitchFamily="34" charset="0"/>
              </a:rPr>
              <a:t>Wait for the MFC response from the memory</a:t>
            </a:r>
          </a:p>
          <a:p>
            <a:pPr eaLnBrk="1" hangingPunct="1">
              <a:lnSpc>
                <a:spcPct val="80000"/>
              </a:lnSpc>
              <a:buFont typeface="Wingdings" pitchFamily="2" charset="2"/>
              <a:buChar char="Ø"/>
            </a:pPr>
            <a:r>
              <a:rPr lang="en-US" sz="2200" smtClean="0">
                <a:cs typeface="Arial" pitchFamily="34" charset="0"/>
              </a:rPr>
              <a:t>Load MDR from the memory bus</a:t>
            </a:r>
          </a:p>
          <a:p>
            <a:pPr eaLnBrk="1" hangingPunct="1">
              <a:lnSpc>
                <a:spcPct val="80000"/>
              </a:lnSpc>
              <a:buFont typeface="Wingdings" pitchFamily="2" charset="2"/>
              <a:buChar char="Ø"/>
            </a:pPr>
            <a:r>
              <a:rPr lang="en-US" sz="2200" smtClean="0">
                <a:cs typeface="Arial" pitchFamily="34" charset="0"/>
              </a:rPr>
              <a:t>R2</a:t>
            </a:r>
            <a:r>
              <a:rPr lang="en-US" sz="2200" smtClean="0"/>
              <a:t> </a:t>
            </a:r>
            <a:r>
              <a:rPr lang="en-US" sz="2200" smtClean="0">
                <a:cs typeface="Arial" pitchFamily="34" charset="0"/>
              </a:rPr>
              <a:t>← [MDR]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p:txBody>
          <a:bodyPr/>
          <a:lstStyle/>
          <a:p>
            <a:pPr eaLnBrk="1" hangingPunct="1"/>
            <a:r>
              <a:rPr lang="en-US" smtClean="0"/>
              <a:t>Execution of a Complete Instruction</a:t>
            </a:r>
          </a:p>
        </p:txBody>
      </p:sp>
      <p:sp>
        <p:nvSpPr>
          <p:cNvPr id="77827" name="Rectangle 3"/>
          <p:cNvSpPr>
            <a:spLocks noGrp="1" noChangeArrowheads="1"/>
          </p:cNvSpPr>
          <p:nvPr>
            <p:ph type="body" idx="4294967295"/>
          </p:nvPr>
        </p:nvSpPr>
        <p:spPr/>
        <p:txBody>
          <a:bodyPr/>
          <a:lstStyle/>
          <a:p>
            <a:pPr eaLnBrk="1" hangingPunct="1"/>
            <a:r>
              <a:rPr lang="en-US" smtClean="0"/>
              <a:t>Add (R3), R1</a:t>
            </a:r>
          </a:p>
          <a:p>
            <a:pPr eaLnBrk="1" hangingPunct="1"/>
            <a:r>
              <a:rPr lang="en-US" smtClean="0"/>
              <a:t>Fetch the instruction</a:t>
            </a:r>
          </a:p>
          <a:p>
            <a:pPr eaLnBrk="1" hangingPunct="1"/>
            <a:r>
              <a:rPr lang="en-US" smtClean="0"/>
              <a:t>(PC=PC + 4 (Memory byte addressable,4 byte word)</a:t>
            </a:r>
          </a:p>
          <a:p>
            <a:pPr eaLnBrk="1" hangingPunct="1"/>
            <a:r>
              <a:rPr lang="en-US" smtClean="0"/>
              <a:t>Fetch the first operand (the contents of the memory location pointed to by R3)</a:t>
            </a:r>
          </a:p>
          <a:p>
            <a:pPr eaLnBrk="1" hangingPunct="1"/>
            <a:r>
              <a:rPr lang="en-US" smtClean="0"/>
              <a:t>Perform the addition</a:t>
            </a:r>
          </a:p>
          <a:p>
            <a:pPr eaLnBrk="1" hangingPunct="1"/>
            <a:r>
              <a:rPr lang="en-US" smtClean="0"/>
              <a:t>Load the result into R1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pPr eaLnBrk="1" hangingPunct="1"/>
            <a:r>
              <a:rPr lang="en-US" smtClean="0"/>
              <a:t>Execution of a Complete Instruction</a:t>
            </a:r>
          </a:p>
        </p:txBody>
      </p:sp>
      <p:pic>
        <p:nvPicPr>
          <p:cNvPr id="81923" name="Picture 3" descr="figure7"/>
          <p:cNvPicPr>
            <a:picLocks noChangeAspect="1" noChangeArrowheads="1"/>
          </p:cNvPicPr>
          <p:nvPr/>
        </p:nvPicPr>
        <p:blipFill>
          <a:blip r:embed="rId3"/>
          <a:srcRect/>
          <a:stretch>
            <a:fillRect/>
          </a:stretch>
        </p:blipFill>
        <p:spPr bwMode="auto">
          <a:xfrm>
            <a:off x="0" y="2209800"/>
            <a:ext cx="5584825" cy="3654425"/>
          </a:xfrm>
          <a:prstGeom prst="rect">
            <a:avLst/>
          </a:prstGeom>
          <a:noFill/>
          <a:ln w="9525">
            <a:noFill/>
            <a:miter lim="800000"/>
            <a:headEnd/>
            <a:tailEnd/>
          </a:ln>
        </p:spPr>
      </p:pic>
      <p:pic>
        <p:nvPicPr>
          <p:cNvPr id="81924" name="Picture 4" descr="figure7"/>
          <p:cNvPicPr>
            <a:picLocks noChangeAspect="1" noChangeArrowheads="1"/>
          </p:cNvPicPr>
          <p:nvPr/>
        </p:nvPicPr>
        <p:blipFill>
          <a:blip r:embed="rId4"/>
          <a:srcRect/>
          <a:stretch>
            <a:fillRect/>
          </a:stretch>
        </p:blipFill>
        <p:spPr bwMode="auto">
          <a:xfrm>
            <a:off x="4876800" y="1368425"/>
            <a:ext cx="3830638" cy="5489575"/>
          </a:xfrm>
          <a:prstGeom prst="rect">
            <a:avLst/>
          </a:prstGeom>
          <a:noFill/>
          <a:ln w="9525">
            <a:noFill/>
            <a:miter lim="800000"/>
            <a:headEnd/>
            <a:tailEnd/>
          </a:ln>
        </p:spPr>
      </p:pic>
      <p:sp>
        <p:nvSpPr>
          <p:cNvPr id="81925" name="Text Box 5"/>
          <p:cNvSpPr txBox="1">
            <a:spLocks noChangeArrowheads="1"/>
          </p:cNvSpPr>
          <p:nvPr/>
        </p:nvSpPr>
        <p:spPr bwMode="auto">
          <a:xfrm>
            <a:off x="762000" y="1600200"/>
            <a:ext cx="3581400" cy="366713"/>
          </a:xfrm>
          <a:prstGeom prst="rect">
            <a:avLst/>
          </a:prstGeom>
          <a:noFill/>
          <a:ln w="9525">
            <a:noFill/>
            <a:miter lim="800000"/>
            <a:headEnd/>
            <a:tailEnd/>
          </a:ln>
        </p:spPr>
        <p:txBody>
          <a:bodyPr>
            <a:spAutoFit/>
          </a:bodyPr>
          <a:lstStyle/>
          <a:p>
            <a:pPr>
              <a:spcBef>
                <a:spcPct val="50000"/>
              </a:spcBef>
            </a:pPr>
            <a:r>
              <a:rPr lang="en-US"/>
              <a:t>Add (R3), R1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p:txBody>
          <a:bodyPr/>
          <a:lstStyle/>
          <a:p>
            <a:pPr eaLnBrk="1" hangingPunct="1"/>
            <a:r>
              <a:rPr lang="en-US" smtClean="0"/>
              <a:t>Execution of Branch Instructions</a:t>
            </a:r>
          </a:p>
        </p:txBody>
      </p:sp>
      <p:sp>
        <p:nvSpPr>
          <p:cNvPr id="83971" name="Rectangle 3"/>
          <p:cNvSpPr>
            <a:spLocks noGrp="1" noChangeArrowheads="1"/>
          </p:cNvSpPr>
          <p:nvPr>
            <p:ph type="body" idx="4294967295"/>
          </p:nvPr>
        </p:nvSpPr>
        <p:spPr/>
        <p:txBody>
          <a:bodyPr/>
          <a:lstStyle/>
          <a:p>
            <a:pPr eaLnBrk="1" hangingPunct="1"/>
            <a:r>
              <a:rPr lang="en-US" smtClean="0"/>
              <a:t>A branch instruction replaces the contents of PC with the branch target address, which is usually obtained by adding an offset X given in the branch instruction.</a:t>
            </a:r>
          </a:p>
          <a:p>
            <a:pPr eaLnBrk="1" hangingPunct="1"/>
            <a:r>
              <a:rPr lang="en-US" smtClean="0"/>
              <a:t>The offset X is usually the difference between the branch target address and the address immediately following the branch instruction.</a:t>
            </a:r>
          </a:p>
          <a:p>
            <a:pPr eaLnBrk="1" hangingPunct="1"/>
            <a:r>
              <a:rPr lang="en-US" smtClean="0"/>
              <a:t>Conditional branch</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p:txBody>
          <a:bodyPr/>
          <a:lstStyle/>
          <a:p>
            <a:pPr eaLnBrk="1" hangingPunct="1"/>
            <a:r>
              <a:rPr lang="en-US" smtClean="0"/>
              <a:t>Execution of Branch Instructions</a:t>
            </a:r>
          </a:p>
        </p:txBody>
      </p:sp>
      <p:sp>
        <p:nvSpPr>
          <p:cNvPr id="86019" name="Rectangle 3"/>
          <p:cNvSpPr>
            <a:spLocks noChangeArrowheads="1"/>
          </p:cNvSpPr>
          <p:nvPr/>
        </p:nvSpPr>
        <p:spPr bwMode="auto">
          <a:xfrm>
            <a:off x="1939925" y="1812925"/>
            <a:ext cx="4954588" cy="1588"/>
          </a:xfrm>
          <a:prstGeom prst="rect">
            <a:avLst/>
          </a:prstGeom>
          <a:solidFill>
            <a:srgbClr val="000000"/>
          </a:solidFill>
          <a:ln w="0">
            <a:solidFill>
              <a:srgbClr val="000000"/>
            </a:solidFill>
            <a:miter lim="800000"/>
            <a:headEnd/>
            <a:tailEnd/>
          </a:ln>
        </p:spPr>
        <p:txBody>
          <a:bodyPr/>
          <a:lstStyle/>
          <a:p>
            <a:endParaRPr lang="en-IN"/>
          </a:p>
        </p:txBody>
      </p:sp>
      <p:sp>
        <p:nvSpPr>
          <p:cNvPr id="86020" name="Rectangle 4"/>
          <p:cNvSpPr>
            <a:spLocks noChangeArrowheads="1"/>
          </p:cNvSpPr>
          <p:nvPr/>
        </p:nvSpPr>
        <p:spPr bwMode="auto">
          <a:xfrm>
            <a:off x="1939925" y="2027238"/>
            <a:ext cx="523875" cy="288925"/>
          </a:xfrm>
          <a:prstGeom prst="rect">
            <a:avLst/>
          </a:prstGeom>
          <a:noFill/>
          <a:ln w="9525">
            <a:noFill/>
            <a:miter lim="800000"/>
            <a:headEnd/>
            <a:tailEnd/>
          </a:ln>
        </p:spPr>
        <p:txBody>
          <a:bodyPr wrap="none" lIns="0" tIns="0" rIns="0" bIns="0">
            <a:spAutoFit/>
          </a:bodyPr>
          <a:lstStyle/>
          <a:p>
            <a:r>
              <a:rPr lang="en-CA" sz="1900" b="1">
                <a:solidFill>
                  <a:srgbClr val="000000"/>
                </a:solidFill>
                <a:latin typeface="Computer Modern" charset="0"/>
              </a:rPr>
              <a:t>Step</a:t>
            </a:r>
            <a:endParaRPr lang="en-CA" sz="2400">
              <a:latin typeface="Times New Roman" pitchFamily="18" charset="0"/>
            </a:endParaRPr>
          </a:p>
        </p:txBody>
      </p:sp>
      <p:sp>
        <p:nvSpPr>
          <p:cNvPr id="86021" name="Rectangle 5"/>
          <p:cNvSpPr>
            <a:spLocks noChangeArrowheads="1"/>
          </p:cNvSpPr>
          <p:nvPr/>
        </p:nvSpPr>
        <p:spPr bwMode="auto">
          <a:xfrm>
            <a:off x="2517775" y="2027238"/>
            <a:ext cx="752475" cy="288925"/>
          </a:xfrm>
          <a:prstGeom prst="rect">
            <a:avLst/>
          </a:prstGeom>
          <a:noFill/>
          <a:ln w="9525">
            <a:noFill/>
            <a:miter lim="800000"/>
            <a:headEnd/>
            <a:tailEnd/>
          </a:ln>
        </p:spPr>
        <p:txBody>
          <a:bodyPr wrap="none" lIns="0" tIns="0" rIns="0" bIns="0">
            <a:spAutoFit/>
          </a:bodyPr>
          <a:lstStyle/>
          <a:p>
            <a:r>
              <a:rPr lang="en-CA" sz="1900" b="1">
                <a:solidFill>
                  <a:srgbClr val="000000"/>
                </a:solidFill>
                <a:latin typeface="Computer Modern" charset="0"/>
              </a:rPr>
              <a:t>Action</a:t>
            </a:r>
            <a:endParaRPr lang="en-CA" sz="2400">
              <a:latin typeface="Times New Roman" pitchFamily="18" charset="0"/>
            </a:endParaRPr>
          </a:p>
        </p:txBody>
      </p:sp>
      <p:sp>
        <p:nvSpPr>
          <p:cNvPr id="86022" name="Rectangle 6"/>
          <p:cNvSpPr>
            <a:spLocks noChangeArrowheads="1"/>
          </p:cNvSpPr>
          <p:nvPr/>
        </p:nvSpPr>
        <p:spPr bwMode="auto">
          <a:xfrm>
            <a:off x="1939925" y="2571750"/>
            <a:ext cx="4954588" cy="1588"/>
          </a:xfrm>
          <a:prstGeom prst="rect">
            <a:avLst/>
          </a:prstGeom>
          <a:solidFill>
            <a:srgbClr val="000000"/>
          </a:solidFill>
          <a:ln w="0">
            <a:solidFill>
              <a:srgbClr val="000000"/>
            </a:solidFill>
            <a:miter lim="800000"/>
            <a:headEnd/>
            <a:tailEnd/>
          </a:ln>
        </p:spPr>
        <p:txBody>
          <a:bodyPr/>
          <a:lstStyle/>
          <a:p>
            <a:endParaRPr lang="en-IN"/>
          </a:p>
        </p:txBody>
      </p:sp>
      <p:sp>
        <p:nvSpPr>
          <p:cNvPr id="86023" name="Rectangle 7"/>
          <p:cNvSpPr>
            <a:spLocks noChangeArrowheads="1"/>
          </p:cNvSpPr>
          <p:nvPr/>
        </p:nvSpPr>
        <p:spPr bwMode="auto">
          <a:xfrm>
            <a:off x="1939925" y="2667000"/>
            <a:ext cx="134938"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1</a:t>
            </a:r>
            <a:endParaRPr lang="en-CA" sz="2400">
              <a:latin typeface="Times New Roman" pitchFamily="18" charset="0"/>
            </a:endParaRPr>
          </a:p>
        </p:txBody>
      </p:sp>
      <p:sp>
        <p:nvSpPr>
          <p:cNvPr id="86024" name="Rectangle 8"/>
          <p:cNvSpPr>
            <a:spLocks noChangeArrowheads="1"/>
          </p:cNvSpPr>
          <p:nvPr/>
        </p:nvSpPr>
        <p:spPr bwMode="auto">
          <a:xfrm>
            <a:off x="2746375" y="2667000"/>
            <a:ext cx="334963"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PC</a:t>
            </a:r>
            <a:endParaRPr lang="en-CA" sz="2400">
              <a:latin typeface="Times New Roman" pitchFamily="18" charset="0"/>
            </a:endParaRPr>
          </a:p>
        </p:txBody>
      </p:sp>
      <p:sp>
        <p:nvSpPr>
          <p:cNvPr id="86025" name="Rectangle 9"/>
          <p:cNvSpPr>
            <a:spLocks noChangeArrowheads="1"/>
          </p:cNvSpPr>
          <p:nvPr/>
        </p:nvSpPr>
        <p:spPr bwMode="auto">
          <a:xfrm>
            <a:off x="3036888" y="2782888"/>
            <a:ext cx="230187" cy="198437"/>
          </a:xfrm>
          <a:prstGeom prst="rect">
            <a:avLst/>
          </a:prstGeom>
          <a:noFill/>
          <a:ln w="9525">
            <a:noFill/>
            <a:miter lim="800000"/>
            <a:headEnd/>
            <a:tailEnd/>
          </a:ln>
        </p:spPr>
        <p:txBody>
          <a:bodyPr wrap="none" lIns="0" tIns="0" rIns="0" bIns="0">
            <a:spAutoFit/>
          </a:bodyPr>
          <a:lstStyle/>
          <a:p>
            <a:r>
              <a:rPr lang="en-CA" sz="1300">
                <a:solidFill>
                  <a:srgbClr val="000000"/>
                </a:solidFill>
                <a:latin typeface="Computer Modern" charset="0"/>
              </a:rPr>
              <a:t>out</a:t>
            </a:r>
            <a:endParaRPr lang="en-CA" sz="2400">
              <a:latin typeface="Times New Roman" pitchFamily="18" charset="0"/>
            </a:endParaRPr>
          </a:p>
        </p:txBody>
      </p:sp>
      <p:sp>
        <p:nvSpPr>
          <p:cNvPr id="86026" name="Rectangle 10"/>
          <p:cNvSpPr>
            <a:spLocks noChangeArrowheads="1"/>
          </p:cNvSpPr>
          <p:nvPr/>
        </p:nvSpPr>
        <p:spPr bwMode="auto">
          <a:xfrm>
            <a:off x="3305175" y="2667000"/>
            <a:ext cx="66675"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a:t>
            </a:r>
            <a:endParaRPr lang="en-CA" sz="2400">
              <a:latin typeface="Times New Roman" pitchFamily="18" charset="0"/>
            </a:endParaRPr>
          </a:p>
        </p:txBody>
      </p:sp>
      <p:sp>
        <p:nvSpPr>
          <p:cNvPr id="86027" name="Rectangle 11"/>
          <p:cNvSpPr>
            <a:spLocks noChangeArrowheads="1"/>
          </p:cNvSpPr>
          <p:nvPr/>
        </p:nvSpPr>
        <p:spPr bwMode="auto">
          <a:xfrm>
            <a:off x="3505200" y="2667000"/>
            <a:ext cx="536575"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MAR</a:t>
            </a:r>
            <a:endParaRPr lang="en-CA" sz="2400">
              <a:latin typeface="Times New Roman" pitchFamily="18" charset="0"/>
            </a:endParaRPr>
          </a:p>
        </p:txBody>
      </p:sp>
      <p:sp>
        <p:nvSpPr>
          <p:cNvPr id="86028" name="Rectangle 12"/>
          <p:cNvSpPr>
            <a:spLocks noChangeArrowheads="1"/>
          </p:cNvSpPr>
          <p:nvPr/>
        </p:nvSpPr>
        <p:spPr bwMode="auto">
          <a:xfrm>
            <a:off x="4092575" y="2774950"/>
            <a:ext cx="128588" cy="198438"/>
          </a:xfrm>
          <a:prstGeom prst="rect">
            <a:avLst/>
          </a:prstGeom>
          <a:noFill/>
          <a:ln w="9525">
            <a:noFill/>
            <a:miter lim="800000"/>
            <a:headEnd/>
            <a:tailEnd/>
          </a:ln>
        </p:spPr>
        <p:txBody>
          <a:bodyPr wrap="none" lIns="0" tIns="0" rIns="0" bIns="0">
            <a:spAutoFit/>
          </a:bodyPr>
          <a:lstStyle/>
          <a:p>
            <a:r>
              <a:rPr lang="en-CA" sz="1300">
                <a:solidFill>
                  <a:srgbClr val="000000"/>
                </a:solidFill>
                <a:latin typeface="Computer Modern" charset="0"/>
              </a:rPr>
              <a:t>in</a:t>
            </a:r>
            <a:endParaRPr lang="en-CA" sz="2400">
              <a:latin typeface="Times New Roman" pitchFamily="18" charset="0"/>
            </a:endParaRPr>
          </a:p>
        </p:txBody>
      </p:sp>
      <p:sp>
        <p:nvSpPr>
          <p:cNvPr id="86029" name="Rectangle 13"/>
          <p:cNvSpPr>
            <a:spLocks noChangeArrowheads="1"/>
          </p:cNvSpPr>
          <p:nvPr/>
        </p:nvSpPr>
        <p:spPr bwMode="auto">
          <a:xfrm>
            <a:off x="4262438" y="2667000"/>
            <a:ext cx="66675"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a:t>
            </a:r>
            <a:endParaRPr lang="en-CA" sz="2400">
              <a:latin typeface="Times New Roman" pitchFamily="18" charset="0"/>
            </a:endParaRPr>
          </a:p>
        </p:txBody>
      </p:sp>
      <p:sp>
        <p:nvSpPr>
          <p:cNvPr id="86030" name="Rectangle 14"/>
          <p:cNvSpPr>
            <a:spLocks noChangeArrowheads="1"/>
          </p:cNvSpPr>
          <p:nvPr/>
        </p:nvSpPr>
        <p:spPr bwMode="auto">
          <a:xfrm>
            <a:off x="4405313" y="2667000"/>
            <a:ext cx="646112"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Read,</a:t>
            </a:r>
            <a:endParaRPr lang="en-CA" sz="2400">
              <a:latin typeface="Times New Roman" pitchFamily="18" charset="0"/>
            </a:endParaRPr>
          </a:p>
        </p:txBody>
      </p:sp>
      <p:sp>
        <p:nvSpPr>
          <p:cNvPr id="86031" name="Rectangle 15"/>
          <p:cNvSpPr>
            <a:spLocks noChangeArrowheads="1"/>
          </p:cNvSpPr>
          <p:nvPr/>
        </p:nvSpPr>
        <p:spPr bwMode="auto">
          <a:xfrm>
            <a:off x="5092700" y="2667000"/>
            <a:ext cx="873125"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Select4,</a:t>
            </a:r>
            <a:endParaRPr lang="en-CA" sz="2400">
              <a:latin typeface="Times New Roman" pitchFamily="18" charset="0"/>
            </a:endParaRPr>
          </a:p>
        </p:txBody>
      </p:sp>
      <p:sp>
        <p:nvSpPr>
          <p:cNvPr id="86032" name="Rectangle 16"/>
          <p:cNvSpPr>
            <a:spLocks noChangeArrowheads="1"/>
          </p:cNvSpPr>
          <p:nvPr/>
        </p:nvSpPr>
        <p:spPr bwMode="auto">
          <a:xfrm>
            <a:off x="5946775" y="2667000"/>
            <a:ext cx="496888"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Add,</a:t>
            </a:r>
            <a:endParaRPr lang="en-CA" sz="2400">
              <a:latin typeface="Times New Roman" pitchFamily="18" charset="0"/>
            </a:endParaRPr>
          </a:p>
        </p:txBody>
      </p:sp>
      <p:sp>
        <p:nvSpPr>
          <p:cNvPr id="86033" name="Rectangle 17"/>
          <p:cNvSpPr>
            <a:spLocks noChangeArrowheads="1"/>
          </p:cNvSpPr>
          <p:nvPr/>
        </p:nvSpPr>
        <p:spPr bwMode="auto">
          <a:xfrm>
            <a:off x="6538913" y="2667000"/>
            <a:ext cx="147637"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Z</a:t>
            </a:r>
            <a:endParaRPr lang="en-CA" sz="2400">
              <a:latin typeface="Times New Roman" pitchFamily="18" charset="0"/>
            </a:endParaRPr>
          </a:p>
        </p:txBody>
      </p:sp>
      <p:sp>
        <p:nvSpPr>
          <p:cNvPr id="86034" name="Rectangle 18"/>
          <p:cNvSpPr>
            <a:spLocks noChangeArrowheads="1"/>
          </p:cNvSpPr>
          <p:nvPr/>
        </p:nvSpPr>
        <p:spPr bwMode="auto">
          <a:xfrm>
            <a:off x="6700838" y="2763838"/>
            <a:ext cx="128587" cy="198437"/>
          </a:xfrm>
          <a:prstGeom prst="rect">
            <a:avLst/>
          </a:prstGeom>
          <a:noFill/>
          <a:ln w="9525">
            <a:noFill/>
            <a:miter lim="800000"/>
            <a:headEnd/>
            <a:tailEnd/>
          </a:ln>
        </p:spPr>
        <p:txBody>
          <a:bodyPr wrap="none" lIns="0" tIns="0" rIns="0" bIns="0">
            <a:spAutoFit/>
          </a:bodyPr>
          <a:lstStyle/>
          <a:p>
            <a:r>
              <a:rPr lang="en-CA" sz="1300">
                <a:solidFill>
                  <a:srgbClr val="000000"/>
                </a:solidFill>
                <a:latin typeface="Computer Modern" charset="0"/>
              </a:rPr>
              <a:t>in</a:t>
            </a:r>
            <a:endParaRPr lang="en-CA" sz="2400">
              <a:latin typeface="Times New Roman" pitchFamily="18" charset="0"/>
            </a:endParaRPr>
          </a:p>
        </p:txBody>
      </p:sp>
      <p:sp>
        <p:nvSpPr>
          <p:cNvPr id="86035" name="Rectangle 19"/>
          <p:cNvSpPr>
            <a:spLocks noChangeArrowheads="1"/>
          </p:cNvSpPr>
          <p:nvPr/>
        </p:nvSpPr>
        <p:spPr bwMode="auto">
          <a:xfrm>
            <a:off x="1939925" y="3094038"/>
            <a:ext cx="134938"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2</a:t>
            </a:r>
            <a:endParaRPr lang="en-CA" sz="2400">
              <a:latin typeface="Times New Roman" pitchFamily="18" charset="0"/>
            </a:endParaRPr>
          </a:p>
        </p:txBody>
      </p:sp>
      <p:sp>
        <p:nvSpPr>
          <p:cNvPr id="86036" name="Rectangle 20"/>
          <p:cNvSpPr>
            <a:spLocks noChangeArrowheads="1"/>
          </p:cNvSpPr>
          <p:nvPr/>
        </p:nvSpPr>
        <p:spPr bwMode="auto">
          <a:xfrm>
            <a:off x="2746375" y="3094038"/>
            <a:ext cx="147638"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Z</a:t>
            </a:r>
            <a:endParaRPr lang="en-CA" sz="2400">
              <a:latin typeface="Times New Roman" pitchFamily="18" charset="0"/>
            </a:endParaRPr>
          </a:p>
        </p:txBody>
      </p:sp>
      <p:sp>
        <p:nvSpPr>
          <p:cNvPr id="86037" name="Rectangle 21"/>
          <p:cNvSpPr>
            <a:spLocks noChangeArrowheads="1"/>
          </p:cNvSpPr>
          <p:nvPr/>
        </p:nvSpPr>
        <p:spPr bwMode="auto">
          <a:xfrm>
            <a:off x="2887663" y="3205163"/>
            <a:ext cx="230187" cy="198437"/>
          </a:xfrm>
          <a:prstGeom prst="rect">
            <a:avLst/>
          </a:prstGeom>
          <a:noFill/>
          <a:ln w="9525">
            <a:noFill/>
            <a:miter lim="800000"/>
            <a:headEnd/>
            <a:tailEnd/>
          </a:ln>
        </p:spPr>
        <p:txBody>
          <a:bodyPr wrap="none" lIns="0" tIns="0" rIns="0" bIns="0">
            <a:spAutoFit/>
          </a:bodyPr>
          <a:lstStyle/>
          <a:p>
            <a:r>
              <a:rPr lang="en-CA" sz="1300">
                <a:solidFill>
                  <a:srgbClr val="000000"/>
                </a:solidFill>
                <a:latin typeface="Computer Modern" charset="0"/>
              </a:rPr>
              <a:t>out</a:t>
            </a:r>
            <a:endParaRPr lang="en-CA" sz="2400">
              <a:latin typeface="Times New Roman" pitchFamily="18" charset="0"/>
            </a:endParaRPr>
          </a:p>
        </p:txBody>
      </p:sp>
      <p:sp>
        <p:nvSpPr>
          <p:cNvPr id="86038" name="Rectangle 22"/>
          <p:cNvSpPr>
            <a:spLocks noChangeArrowheads="1"/>
          </p:cNvSpPr>
          <p:nvPr/>
        </p:nvSpPr>
        <p:spPr bwMode="auto">
          <a:xfrm>
            <a:off x="3128963" y="3094038"/>
            <a:ext cx="66675"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a:t>
            </a:r>
            <a:endParaRPr lang="en-CA" sz="2400">
              <a:latin typeface="Times New Roman" pitchFamily="18" charset="0"/>
            </a:endParaRPr>
          </a:p>
        </p:txBody>
      </p:sp>
      <p:sp>
        <p:nvSpPr>
          <p:cNvPr id="86039" name="Rectangle 23"/>
          <p:cNvSpPr>
            <a:spLocks noChangeArrowheads="1"/>
          </p:cNvSpPr>
          <p:nvPr/>
        </p:nvSpPr>
        <p:spPr bwMode="auto">
          <a:xfrm>
            <a:off x="3314700" y="3094038"/>
            <a:ext cx="334963"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PC</a:t>
            </a:r>
            <a:endParaRPr lang="en-CA" sz="2400">
              <a:latin typeface="Times New Roman" pitchFamily="18" charset="0"/>
            </a:endParaRPr>
          </a:p>
        </p:txBody>
      </p:sp>
      <p:sp>
        <p:nvSpPr>
          <p:cNvPr id="86040" name="Rectangle 24"/>
          <p:cNvSpPr>
            <a:spLocks noChangeArrowheads="1"/>
          </p:cNvSpPr>
          <p:nvPr/>
        </p:nvSpPr>
        <p:spPr bwMode="auto">
          <a:xfrm>
            <a:off x="3646488" y="3205163"/>
            <a:ext cx="128587" cy="198437"/>
          </a:xfrm>
          <a:prstGeom prst="rect">
            <a:avLst/>
          </a:prstGeom>
          <a:noFill/>
          <a:ln w="9525">
            <a:noFill/>
            <a:miter lim="800000"/>
            <a:headEnd/>
            <a:tailEnd/>
          </a:ln>
        </p:spPr>
        <p:txBody>
          <a:bodyPr wrap="none" lIns="0" tIns="0" rIns="0" bIns="0">
            <a:spAutoFit/>
          </a:bodyPr>
          <a:lstStyle/>
          <a:p>
            <a:r>
              <a:rPr lang="en-CA" sz="1300">
                <a:solidFill>
                  <a:srgbClr val="000000"/>
                </a:solidFill>
                <a:latin typeface="Computer Modern" charset="0"/>
              </a:rPr>
              <a:t>in</a:t>
            </a:r>
            <a:endParaRPr lang="en-CA" sz="2400">
              <a:latin typeface="Times New Roman" pitchFamily="18" charset="0"/>
            </a:endParaRPr>
          </a:p>
        </p:txBody>
      </p:sp>
      <p:sp>
        <p:nvSpPr>
          <p:cNvPr id="86041" name="Rectangle 25"/>
          <p:cNvSpPr>
            <a:spLocks noChangeArrowheads="1"/>
          </p:cNvSpPr>
          <p:nvPr/>
        </p:nvSpPr>
        <p:spPr bwMode="auto">
          <a:xfrm>
            <a:off x="3817938" y="3094038"/>
            <a:ext cx="66675"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a:t>
            </a:r>
            <a:endParaRPr lang="en-CA" sz="2400">
              <a:latin typeface="Times New Roman" pitchFamily="18" charset="0"/>
            </a:endParaRPr>
          </a:p>
        </p:txBody>
      </p:sp>
      <p:sp>
        <p:nvSpPr>
          <p:cNvPr id="86042" name="Rectangle 26"/>
          <p:cNvSpPr>
            <a:spLocks noChangeArrowheads="1"/>
          </p:cNvSpPr>
          <p:nvPr/>
        </p:nvSpPr>
        <p:spPr bwMode="auto">
          <a:xfrm>
            <a:off x="4002088" y="3094038"/>
            <a:ext cx="160337"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Y</a:t>
            </a:r>
            <a:endParaRPr lang="en-CA" sz="2400">
              <a:latin typeface="Times New Roman" pitchFamily="18" charset="0"/>
            </a:endParaRPr>
          </a:p>
        </p:txBody>
      </p:sp>
      <p:sp>
        <p:nvSpPr>
          <p:cNvPr id="86043" name="Rectangle 27"/>
          <p:cNvSpPr>
            <a:spLocks noChangeArrowheads="1"/>
          </p:cNvSpPr>
          <p:nvPr/>
        </p:nvSpPr>
        <p:spPr bwMode="auto">
          <a:xfrm>
            <a:off x="4168775" y="3205163"/>
            <a:ext cx="128588" cy="198437"/>
          </a:xfrm>
          <a:prstGeom prst="rect">
            <a:avLst/>
          </a:prstGeom>
          <a:noFill/>
          <a:ln w="9525">
            <a:noFill/>
            <a:miter lim="800000"/>
            <a:headEnd/>
            <a:tailEnd/>
          </a:ln>
        </p:spPr>
        <p:txBody>
          <a:bodyPr wrap="none" lIns="0" tIns="0" rIns="0" bIns="0">
            <a:spAutoFit/>
          </a:bodyPr>
          <a:lstStyle/>
          <a:p>
            <a:r>
              <a:rPr lang="en-CA" sz="1300">
                <a:solidFill>
                  <a:srgbClr val="000000"/>
                </a:solidFill>
                <a:latin typeface="Computer Modern" charset="0"/>
              </a:rPr>
              <a:t>in</a:t>
            </a:r>
            <a:endParaRPr lang="en-CA" sz="2400">
              <a:latin typeface="Times New Roman" pitchFamily="18" charset="0"/>
            </a:endParaRPr>
          </a:p>
        </p:txBody>
      </p:sp>
      <p:sp>
        <p:nvSpPr>
          <p:cNvPr id="86044" name="Rectangle 28"/>
          <p:cNvSpPr>
            <a:spLocks noChangeArrowheads="1"/>
          </p:cNvSpPr>
          <p:nvPr/>
        </p:nvSpPr>
        <p:spPr bwMode="auto">
          <a:xfrm>
            <a:off x="4314825" y="3094038"/>
            <a:ext cx="66675"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a:t>
            </a:r>
            <a:endParaRPr lang="en-CA" sz="2400">
              <a:latin typeface="Times New Roman" pitchFamily="18" charset="0"/>
            </a:endParaRPr>
          </a:p>
        </p:txBody>
      </p:sp>
      <p:sp>
        <p:nvSpPr>
          <p:cNvPr id="86045" name="Rectangle 29"/>
          <p:cNvSpPr>
            <a:spLocks noChangeArrowheads="1"/>
          </p:cNvSpPr>
          <p:nvPr/>
        </p:nvSpPr>
        <p:spPr bwMode="auto">
          <a:xfrm>
            <a:off x="4500563" y="3094038"/>
            <a:ext cx="576262"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WMF</a:t>
            </a:r>
            <a:endParaRPr lang="en-CA" sz="2400">
              <a:latin typeface="Times New Roman" pitchFamily="18" charset="0"/>
            </a:endParaRPr>
          </a:p>
        </p:txBody>
      </p:sp>
      <p:sp>
        <p:nvSpPr>
          <p:cNvPr id="86046" name="Rectangle 30"/>
          <p:cNvSpPr>
            <a:spLocks noChangeArrowheads="1"/>
          </p:cNvSpPr>
          <p:nvPr/>
        </p:nvSpPr>
        <p:spPr bwMode="auto">
          <a:xfrm>
            <a:off x="5116513" y="3094038"/>
            <a:ext cx="174625"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C</a:t>
            </a:r>
            <a:endParaRPr lang="en-CA" sz="2400">
              <a:latin typeface="Times New Roman" pitchFamily="18" charset="0"/>
            </a:endParaRPr>
          </a:p>
        </p:txBody>
      </p:sp>
      <p:sp>
        <p:nvSpPr>
          <p:cNvPr id="86047" name="Rectangle 31"/>
          <p:cNvSpPr>
            <a:spLocks noChangeArrowheads="1"/>
          </p:cNvSpPr>
          <p:nvPr/>
        </p:nvSpPr>
        <p:spPr bwMode="auto">
          <a:xfrm>
            <a:off x="1939925" y="3497263"/>
            <a:ext cx="134938"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3</a:t>
            </a:r>
            <a:endParaRPr lang="en-CA" sz="2400">
              <a:latin typeface="Times New Roman" pitchFamily="18" charset="0"/>
            </a:endParaRPr>
          </a:p>
        </p:txBody>
      </p:sp>
      <p:sp>
        <p:nvSpPr>
          <p:cNvPr id="86048" name="Rectangle 32"/>
          <p:cNvSpPr>
            <a:spLocks noChangeArrowheads="1"/>
          </p:cNvSpPr>
          <p:nvPr/>
        </p:nvSpPr>
        <p:spPr bwMode="auto">
          <a:xfrm>
            <a:off x="2746375" y="3497263"/>
            <a:ext cx="550863"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MDR</a:t>
            </a:r>
            <a:endParaRPr lang="en-CA" sz="2400">
              <a:latin typeface="Times New Roman" pitchFamily="18" charset="0"/>
            </a:endParaRPr>
          </a:p>
        </p:txBody>
      </p:sp>
      <p:sp>
        <p:nvSpPr>
          <p:cNvPr id="86049" name="Rectangle 33"/>
          <p:cNvSpPr>
            <a:spLocks noChangeArrowheads="1"/>
          </p:cNvSpPr>
          <p:nvPr/>
        </p:nvSpPr>
        <p:spPr bwMode="auto">
          <a:xfrm>
            <a:off x="3314700" y="3624263"/>
            <a:ext cx="230188" cy="198437"/>
          </a:xfrm>
          <a:prstGeom prst="rect">
            <a:avLst/>
          </a:prstGeom>
          <a:noFill/>
          <a:ln w="9525">
            <a:noFill/>
            <a:miter lim="800000"/>
            <a:headEnd/>
            <a:tailEnd/>
          </a:ln>
        </p:spPr>
        <p:txBody>
          <a:bodyPr wrap="none" lIns="0" tIns="0" rIns="0" bIns="0">
            <a:spAutoFit/>
          </a:bodyPr>
          <a:lstStyle/>
          <a:p>
            <a:r>
              <a:rPr lang="en-CA" sz="1300">
                <a:solidFill>
                  <a:srgbClr val="000000"/>
                </a:solidFill>
                <a:latin typeface="Computer Modern" charset="0"/>
              </a:rPr>
              <a:t>out</a:t>
            </a:r>
            <a:endParaRPr lang="en-CA" sz="2400">
              <a:latin typeface="Times New Roman" pitchFamily="18" charset="0"/>
            </a:endParaRPr>
          </a:p>
        </p:txBody>
      </p:sp>
      <p:sp>
        <p:nvSpPr>
          <p:cNvPr id="86050" name="Rectangle 34"/>
          <p:cNvSpPr>
            <a:spLocks noChangeArrowheads="1"/>
          </p:cNvSpPr>
          <p:nvPr/>
        </p:nvSpPr>
        <p:spPr bwMode="auto">
          <a:xfrm>
            <a:off x="3598863" y="3497263"/>
            <a:ext cx="66675"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a:t>
            </a:r>
            <a:endParaRPr lang="en-CA" sz="2400">
              <a:latin typeface="Times New Roman" pitchFamily="18" charset="0"/>
            </a:endParaRPr>
          </a:p>
        </p:txBody>
      </p:sp>
      <p:sp>
        <p:nvSpPr>
          <p:cNvPr id="86051" name="Rectangle 35"/>
          <p:cNvSpPr>
            <a:spLocks noChangeArrowheads="1"/>
          </p:cNvSpPr>
          <p:nvPr/>
        </p:nvSpPr>
        <p:spPr bwMode="auto">
          <a:xfrm>
            <a:off x="3741738" y="3497263"/>
            <a:ext cx="241300"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IR</a:t>
            </a:r>
            <a:endParaRPr lang="en-CA" sz="2400">
              <a:latin typeface="Times New Roman" pitchFamily="18" charset="0"/>
            </a:endParaRPr>
          </a:p>
        </p:txBody>
      </p:sp>
      <p:sp>
        <p:nvSpPr>
          <p:cNvPr id="86052" name="Rectangle 36"/>
          <p:cNvSpPr>
            <a:spLocks noChangeArrowheads="1"/>
          </p:cNvSpPr>
          <p:nvPr/>
        </p:nvSpPr>
        <p:spPr bwMode="auto">
          <a:xfrm>
            <a:off x="4002088" y="3624263"/>
            <a:ext cx="128587" cy="198437"/>
          </a:xfrm>
          <a:prstGeom prst="rect">
            <a:avLst/>
          </a:prstGeom>
          <a:noFill/>
          <a:ln w="9525">
            <a:noFill/>
            <a:miter lim="800000"/>
            <a:headEnd/>
            <a:tailEnd/>
          </a:ln>
        </p:spPr>
        <p:txBody>
          <a:bodyPr wrap="none" lIns="0" tIns="0" rIns="0" bIns="0">
            <a:spAutoFit/>
          </a:bodyPr>
          <a:lstStyle/>
          <a:p>
            <a:r>
              <a:rPr lang="en-CA" sz="1300">
                <a:solidFill>
                  <a:srgbClr val="000000"/>
                </a:solidFill>
                <a:latin typeface="Computer Modern" charset="0"/>
              </a:rPr>
              <a:t>in</a:t>
            </a:r>
            <a:endParaRPr lang="en-CA" sz="2400">
              <a:latin typeface="Times New Roman" pitchFamily="18" charset="0"/>
            </a:endParaRPr>
          </a:p>
        </p:txBody>
      </p:sp>
      <p:sp>
        <p:nvSpPr>
          <p:cNvPr id="86053" name="Rectangle 37"/>
          <p:cNvSpPr>
            <a:spLocks noChangeArrowheads="1"/>
          </p:cNvSpPr>
          <p:nvPr/>
        </p:nvSpPr>
        <p:spPr bwMode="auto">
          <a:xfrm>
            <a:off x="1939925" y="3924300"/>
            <a:ext cx="134938"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4</a:t>
            </a:r>
            <a:endParaRPr lang="en-CA" sz="2400">
              <a:latin typeface="Times New Roman" pitchFamily="18" charset="0"/>
            </a:endParaRPr>
          </a:p>
        </p:txBody>
      </p:sp>
      <p:sp>
        <p:nvSpPr>
          <p:cNvPr id="86054" name="Rectangle 38"/>
          <p:cNvSpPr>
            <a:spLocks noChangeArrowheads="1"/>
          </p:cNvSpPr>
          <p:nvPr/>
        </p:nvSpPr>
        <p:spPr bwMode="auto">
          <a:xfrm>
            <a:off x="2746375" y="3924300"/>
            <a:ext cx="1773238"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Offset-field-of-IR</a:t>
            </a:r>
            <a:endParaRPr lang="en-CA" sz="2400">
              <a:latin typeface="Times New Roman" pitchFamily="18" charset="0"/>
            </a:endParaRPr>
          </a:p>
        </p:txBody>
      </p:sp>
      <p:sp>
        <p:nvSpPr>
          <p:cNvPr id="86055" name="Rectangle 39"/>
          <p:cNvSpPr>
            <a:spLocks noChangeArrowheads="1"/>
          </p:cNvSpPr>
          <p:nvPr/>
        </p:nvSpPr>
        <p:spPr bwMode="auto">
          <a:xfrm>
            <a:off x="4457700" y="4025900"/>
            <a:ext cx="230188" cy="198438"/>
          </a:xfrm>
          <a:prstGeom prst="rect">
            <a:avLst/>
          </a:prstGeom>
          <a:noFill/>
          <a:ln w="9525">
            <a:noFill/>
            <a:miter lim="800000"/>
            <a:headEnd/>
            <a:tailEnd/>
          </a:ln>
        </p:spPr>
        <p:txBody>
          <a:bodyPr wrap="none" lIns="0" tIns="0" rIns="0" bIns="0">
            <a:spAutoFit/>
          </a:bodyPr>
          <a:lstStyle/>
          <a:p>
            <a:r>
              <a:rPr lang="en-CA" sz="1300">
                <a:solidFill>
                  <a:srgbClr val="000000"/>
                </a:solidFill>
                <a:latin typeface="Computer Modern" charset="0"/>
              </a:rPr>
              <a:t>out</a:t>
            </a:r>
            <a:endParaRPr lang="en-CA" sz="2400">
              <a:latin typeface="Times New Roman" pitchFamily="18" charset="0"/>
            </a:endParaRPr>
          </a:p>
        </p:txBody>
      </p:sp>
      <p:sp>
        <p:nvSpPr>
          <p:cNvPr id="86056" name="Rectangle 40"/>
          <p:cNvSpPr>
            <a:spLocks noChangeArrowheads="1"/>
          </p:cNvSpPr>
          <p:nvPr/>
        </p:nvSpPr>
        <p:spPr bwMode="auto">
          <a:xfrm>
            <a:off x="4689475" y="3924300"/>
            <a:ext cx="66675"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a:t>
            </a:r>
            <a:endParaRPr lang="en-CA" sz="2400">
              <a:latin typeface="Times New Roman" pitchFamily="18" charset="0"/>
            </a:endParaRPr>
          </a:p>
        </p:txBody>
      </p:sp>
      <p:sp>
        <p:nvSpPr>
          <p:cNvPr id="86057" name="Rectangle 41"/>
          <p:cNvSpPr>
            <a:spLocks noChangeArrowheads="1"/>
          </p:cNvSpPr>
          <p:nvPr/>
        </p:nvSpPr>
        <p:spPr bwMode="auto">
          <a:xfrm>
            <a:off x="4903788" y="3924300"/>
            <a:ext cx="496887"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Add,</a:t>
            </a:r>
            <a:endParaRPr lang="en-CA" sz="2400">
              <a:latin typeface="Times New Roman" pitchFamily="18" charset="0"/>
            </a:endParaRPr>
          </a:p>
        </p:txBody>
      </p:sp>
      <p:sp>
        <p:nvSpPr>
          <p:cNvPr id="86058" name="Rectangle 42"/>
          <p:cNvSpPr>
            <a:spLocks noChangeArrowheads="1"/>
          </p:cNvSpPr>
          <p:nvPr/>
        </p:nvSpPr>
        <p:spPr bwMode="auto">
          <a:xfrm>
            <a:off x="5495925" y="3924300"/>
            <a:ext cx="147638"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Z</a:t>
            </a:r>
            <a:endParaRPr lang="en-CA" sz="2400">
              <a:latin typeface="Times New Roman" pitchFamily="18" charset="0"/>
            </a:endParaRPr>
          </a:p>
        </p:txBody>
      </p:sp>
      <p:sp>
        <p:nvSpPr>
          <p:cNvPr id="86059" name="Rectangle 43"/>
          <p:cNvSpPr>
            <a:spLocks noChangeArrowheads="1"/>
          </p:cNvSpPr>
          <p:nvPr/>
        </p:nvSpPr>
        <p:spPr bwMode="auto">
          <a:xfrm>
            <a:off x="5657850" y="4025900"/>
            <a:ext cx="128588" cy="198438"/>
          </a:xfrm>
          <a:prstGeom prst="rect">
            <a:avLst/>
          </a:prstGeom>
          <a:noFill/>
          <a:ln w="9525">
            <a:noFill/>
            <a:miter lim="800000"/>
            <a:headEnd/>
            <a:tailEnd/>
          </a:ln>
        </p:spPr>
        <p:txBody>
          <a:bodyPr wrap="none" lIns="0" tIns="0" rIns="0" bIns="0">
            <a:spAutoFit/>
          </a:bodyPr>
          <a:lstStyle/>
          <a:p>
            <a:r>
              <a:rPr lang="en-CA" sz="1300">
                <a:solidFill>
                  <a:srgbClr val="000000"/>
                </a:solidFill>
                <a:latin typeface="Computer Modern" charset="0"/>
              </a:rPr>
              <a:t>in</a:t>
            </a:r>
            <a:endParaRPr lang="en-CA" sz="2400">
              <a:latin typeface="Times New Roman" pitchFamily="18" charset="0"/>
            </a:endParaRPr>
          </a:p>
        </p:txBody>
      </p:sp>
      <p:sp>
        <p:nvSpPr>
          <p:cNvPr id="86060" name="Rectangle 44"/>
          <p:cNvSpPr>
            <a:spLocks noChangeArrowheads="1"/>
          </p:cNvSpPr>
          <p:nvPr/>
        </p:nvSpPr>
        <p:spPr bwMode="auto">
          <a:xfrm>
            <a:off x="1939925" y="4349750"/>
            <a:ext cx="134938"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5</a:t>
            </a:r>
            <a:endParaRPr lang="en-CA" sz="2400">
              <a:latin typeface="Times New Roman" pitchFamily="18" charset="0"/>
            </a:endParaRPr>
          </a:p>
        </p:txBody>
      </p:sp>
      <p:sp>
        <p:nvSpPr>
          <p:cNvPr id="86061" name="Rectangle 45"/>
          <p:cNvSpPr>
            <a:spLocks noChangeArrowheads="1"/>
          </p:cNvSpPr>
          <p:nvPr/>
        </p:nvSpPr>
        <p:spPr bwMode="auto">
          <a:xfrm>
            <a:off x="2746375" y="4349750"/>
            <a:ext cx="147638"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Z</a:t>
            </a:r>
            <a:endParaRPr lang="en-CA" sz="2400">
              <a:latin typeface="Times New Roman" pitchFamily="18" charset="0"/>
            </a:endParaRPr>
          </a:p>
        </p:txBody>
      </p:sp>
      <p:sp>
        <p:nvSpPr>
          <p:cNvPr id="86062" name="Rectangle 46"/>
          <p:cNvSpPr>
            <a:spLocks noChangeArrowheads="1"/>
          </p:cNvSpPr>
          <p:nvPr/>
        </p:nvSpPr>
        <p:spPr bwMode="auto">
          <a:xfrm>
            <a:off x="2906713" y="4471988"/>
            <a:ext cx="230187" cy="198437"/>
          </a:xfrm>
          <a:prstGeom prst="rect">
            <a:avLst/>
          </a:prstGeom>
          <a:noFill/>
          <a:ln w="9525">
            <a:noFill/>
            <a:miter lim="800000"/>
            <a:headEnd/>
            <a:tailEnd/>
          </a:ln>
        </p:spPr>
        <p:txBody>
          <a:bodyPr wrap="none" lIns="0" tIns="0" rIns="0" bIns="0">
            <a:spAutoFit/>
          </a:bodyPr>
          <a:lstStyle/>
          <a:p>
            <a:r>
              <a:rPr lang="en-CA" sz="1300">
                <a:solidFill>
                  <a:srgbClr val="000000"/>
                </a:solidFill>
                <a:latin typeface="Computer Modern" charset="0"/>
              </a:rPr>
              <a:t>out</a:t>
            </a:r>
            <a:endParaRPr lang="en-CA" sz="2400">
              <a:latin typeface="Times New Roman" pitchFamily="18" charset="0"/>
            </a:endParaRPr>
          </a:p>
        </p:txBody>
      </p:sp>
      <p:sp>
        <p:nvSpPr>
          <p:cNvPr id="86063" name="Rectangle 47"/>
          <p:cNvSpPr>
            <a:spLocks noChangeArrowheads="1"/>
          </p:cNvSpPr>
          <p:nvPr/>
        </p:nvSpPr>
        <p:spPr bwMode="auto">
          <a:xfrm>
            <a:off x="3143250" y="4349750"/>
            <a:ext cx="66675"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a:t>
            </a:r>
            <a:endParaRPr lang="en-CA" sz="2400">
              <a:latin typeface="Times New Roman" pitchFamily="18" charset="0"/>
            </a:endParaRPr>
          </a:p>
        </p:txBody>
      </p:sp>
      <p:sp>
        <p:nvSpPr>
          <p:cNvPr id="86064" name="Rectangle 48"/>
          <p:cNvSpPr>
            <a:spLocks noChangeArrowheads="1"/>
          </p:cNvSpPr>
          <p:nvPr/>
        </p:nvSpPr>
        <p:spPr bwMode="auto">
          <a:xfrm>
            <a:off x="3314700" y="4349750"/>
            <a:ext cx="334963"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PC</a:t>
            </a:r>
            <a:endParaRPr lang="en-CA" sz="2400">
              <a:latin typeface="Times New Roman" pitchFamily="18" charset="0"/>
            </a:endParaRPr>
          </a:p>
        </p:txBody>
      </p:sp>
      <p:sp>
        <p:nvSpPr>
          <p:cNvPr id="86065" name="Rectangle 49"/>
          <p:cNvSpPr>
            <a:spLocks noChangeArrowheads="1"/>
          </p:cNvSpPr>
          <p:nvPr/>
        </p:nvSpPr>
        <p:spPr bwMode="auto">
          <a:xfrm>
            <a:off x="3627438" y="4452938"/>
            <a:ext cx="128587" cy="198437"/>
          </a:xfrm>
          <a:prstGeom prst="rect">
            <a:avLst/>
          </a:prstGeom>
          <a:noFill/>
          <a:ln w="9525">
            <a:noFill/>
            <a:miter lim="800000"/>
            <a:headEnd/>
            <a:tailEnd/>
          </a:ln>
        </p:spPr>
        <p:txBody>
          <a:bodyPr wrap="none" lIns="0" tIns="0" rIns="0" bIns="0">
            <a:spAutoFit/>
          </a:bodyPr>
          <a:lstStyle/>
          <a:p>
            <a:r>
              <a:rPr lang="en-CA" sz="1300">
                <a:solidFill>
                  <a:srgbClr val="000000"/>
                </a:solidFill>
                <a:latin typeface="Computer Modern" charset="0"/>
              </a:rPr>
              <a:t>in</a:t>
            </a:r>
            <a:endParaRPr lang="en-CA" sz="2400">
              <a:latin typeface="Times New Roman" pitchFamily="18" charset="0"/>
            </a:endParaRPr>
          </a:p>
        </p:txBody>
      </p:sp>
      <p:sp>
        <p:nvSpPr>
          <p:cNvPr id="86066" name="Rectangle 50"/>
          <p:cNvSpPr>
            <a:spLocks noChangeArrowheads="1"/>
          </p:cNvSpPr>
          <p:nvPr/>
        </p:nvSpPr>
        <p:spPr bwMode="auto">
          <a:xfrm>
            <a:off x="3789363" y="4349750"/>
            <a:ext cx="66675"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a:t>
            </a:r>
            <a:endParaRPr lang="en-CA" sz="2400">
              <a:latin typeface="Times New Roman" pitchFamily="18" charset="0"/>
            </a:endParaRPr>
          </a:p>
        </p:txBody>
      </p:sp>
      <p:sp>
        <p:nvSpPr>
          <p:cNvPr id="86067" name="Rectangle 51"/>
          <p:cNvSpPr>
            <a:spLocks noChangeArrowheads="1"/>
          </p:cNvSpPr>
          <p:nvPr/>
        </p:nvSpPr>
        <p:spPr bwMode="auto">
          <a:xfrm>
            <a:off x="4002088" y="4349750"/>
            <a:ext cx="430212"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End</a:t>
            </a:r>
            <a:endParaRPr lang="en-CA" sz="2400">
              <a:latin typeface="Times New Roman" pitchFamily="18" charset="0"/>
            </a:endParaRPr>
          </a:p>
        </p:txBody>
      </p:sp>
      <p:sp>
        <p:nvSpPr>
          <p:cNvPr id="86068" name="Rectangle 52"/>
          <p:cNvSpPr>
            <a:spLocks noChangeArrowheads="1"/>
          </p:cNvSpPr>
          <p:nvPr/>
        </p:nvSpPr>
        <p:spPr bwMode="auto">
          <a:xfrm>
            <a:off x="1939925" y="4895850"/>
            <a:ext cx="4954588" cy="1588"/>
          </a:xfrm>
          <a:prstGeom prst="rect">
            <a:avLst/>
          </a:prstGeom>
          <a:solidFill>
            <a:srgbClr val="000000"/>
          </a:solidFill>
          <a:ln w="0">
            <a:solidFill>
              <a:srgbClr val="000000"/>
            </a:solidFill>
            <a:miter lim="800000"/>
            <a:headEnd/>
            <a:tailEnd/>
          </a:ln>
        </p:spPr>
        <p:txBody>
          <a:bodyPr/>
          <a:lstStyle/>
          <a:p>
            <a:endParaRPr lang="en-IN"/>
          </a:p>
        </p:txBody>
      </p:sp>
      <p:sp>
        <p:nvSpPr>
          <p:cNvPr id="86069" name="Rectangle 53"/>
          <p:cNvSpPr>
            <a:spLocks noChangeArrowheads="1"/>
          </p:cNvSpPr>
          <p:nvPr/>
        </p:nvSpPr>
        <p:spPr bwMode="auto">
          <a:xfrm>
            <a:off x="939800" y="5654675"/>
            <a:ext cx="7415213"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Computer Modern" charset="0"/>
              </a:rPr>
              <a:t>Figure</a:t>
            </a:r>
            <a:r>
              <a:rPr lang="en-US" sz="1900">
                <a:solidFill>
                  <a:srgbClr val="000000"/>
                </a:solidFill>
                <a:latin typeface="Computer Modern" charset="0"/>
              </a:rPr>
              <a:t> 7.7.  Control sequence for an unconditional branch instruction.</a:t>
            </a:r>
            <a:endParaRPr lang="en-CA" sz="2400">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4294967295"/>
          </p:nvPr>
        </p:nvSpPr>
        <p:spPr>
          <a:xfrm>
            <a:off x="457200" y="1600200"/>
            <a:ext cx="4038600" cy="4525963"/>
          </a:xfrm>
        </p:spPr>
        <p:txBody>
          <a:bodyPr/>
          <a:lstStyle/>
          <a:p>
            <a:pPr eaLnBrk="1" hangingPunct="1">
              <a:lnSpc>
                <a:spcPct val="90000"/>
              </a:lnSpc>
            </a:pPr>
            <a:r>
              <a:rPr lang="en-US" smtClean="0"/>
              <a:t>What is the control sequence for execution of the instruction</a:t>
            </a:r>
          </a:p>
          <a:p>
            <a:pPr eaLnBrk="1" hangingPunct="1">
              <a:lnSpc>
                <a:spcPct val="90000"/>
              </a:lnSpc>
              <a:buFont typeface="Arial" pitchFamily="34" charset="0"/>
              <a:buNone/>
            </a:pPr>
            <a:r>
              <a:rPr lang="en-US" smtClean="0"/>
              <a:t>		Add  R1, R2</a:t>
            </a:r>
          </a:p>
          <a:p>
            <a:pPr eaLnBrk="1" hangingPunct="1">
              <a:lnSpc>
                <a:spcPct val="90000"/>
              </a:lnSpc>
              <a:buFont typeface="Arial" pitchFamily="34" charset="0"/>
              <a:buNone/>
            </a:pPr>
            <a:r>
              <a:rPr lang="en-US" smtClean="0"/>
              <a:t>	including the instruction fetch phase? (Assume single bus architecture)</a:t>
            </a:r>
          </a:p>
        </p:txBody>
      </p:sp>
      <p:pic>
        <p:nvPicPr>
          <p:cNvPr id="88068" name="Picture 4" descr="figure7"/>
          <p:cNvPicPr>
            <a:picLocks noChangeAspect="1" noChangeArrowheads="1"/>
          </p:cNvPicPr>
          <p:nvPr/>
        </p:nvPicPr>
        <p:blipFill>
          <a:blip r:embed="rId3"/>
          <a:srcRect/>
          <a:stretch>
            <a:fillRect/>
          </a:stretch>
        </p:blipFill>
        <p:spPr bwMode="auto">
          <a:xfrm>
            <a:off x="4419600" y="1295400"/>
            <a:ext cx="3830638" cy="5489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ctrTitle" idx="4294967295"/>
          </p:nvPr>
        </p:nvSpPr>
        <p:spPr>
          <a:xfrm>
            <a:off x="685800" y="2130425"/>
            <a:ext cx="7772400" cy="1470025"/>
          </a:xfrm>
        </p:spPr>
        <p:txBody>
          <a:bodyPr/>
          <a:lstStyle/>
          <a:p>
            <a:pPr eaLnBrk="1" hangingPunct="1"/>
            <a:r>
              <a:rPr lang="en-US" smtClean="0"/>
              <a:t>Hardwired Control</a:t>
            </a:r>
          </a:p>
        </p:txBody>
      </p:sp>
      <p:sp>
        <p:nvSpPr>
          <p:cNvPr id="90115" name="Rectangle 3"/>
          <p:cNvSpPr>
            <a:spLocks noGrp="1" noChangeArrowheads="1"/>
          </p:cNvSpPr>
          <p:nvPr>
            <p:ph type="subTitle" idx="4294967295"/>
          </p:nvPr>
        </p:nvSpPr>
        <p:spPr>
          <a:xfrm>
            <a:off x="1371600" y="3886200"/>
            <a:ext cx="6400800" cy="1752600"/>
          </a:xfrm>
        </p:spPr>
        <p:txBody>
          <a:bodyPr/>
          <a:lstStyle/>
          <a:p>
            <a:pPr marL="0" indent="0" algn="ctr" eaLnBrk="1" hangingPunct="1">
              <a:buFont typeface="Arial" pitchFamily="34" charset="0"/>
              <a:buNone/>
            </a:pP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p:txBody>
          <a:bodyPr/>
          <a:lstStyle/>
          <a:p>
            <a:pPr eaLnBrk="1" hangingPunct="1"/>
            <a:r>
              <a:rPr lang="en-US" smtClean="0"/>
              <a:t>Overview</a:t>
            </a:r>
          </a:p>
        </p:txBody>
      </p:sp>
      <p:sp>
        <p:nvSpPr>
          <p:cNvPr id="47107" name="Rectangle 3"/>
          <p:cNvSpPr>
            <a:spLocks noGrp="1" noChangeArrowheads="1"/>
          </p:cNvSpPr>
          <p:nvPr>
            <p:ph type="body" idx="4294967295"/>
          </p:nvPr>
        </p:nvSpPr>
        <p:spPr/>
        <p:txBody>
          <a:bodyPr/>
          <a:lstStyle/>
          <a:p>
            <a:pPr eaLnBrk="1" hangingPunct="1"/>
            <a:r>
              <a:rPr lang="en-US" smtClean="0"/>
              <a:t>To execute instructions, the processor must have some means of generating the control signals needed in the proper sequence.</a:t>
            </a:r>
          </a:p>
          <a:p>
            <a:pPr eaLnBrk="1" hangingPunct="1"/>
            <a:r>
              <a:rPr lang="en-US" smtClean="0"/>
              <a:t>Two categories: </a:t>
            </a:r>
          </a:p>
          <a:p>
            <a:pPr lvl="1" eaLnBrk="1" hangingPunct="1"/>
            <a:r>
              <a:rPr lang="en-US" smtClean="0"/>
              <a:t>hardwired control </a:t>
            </a:r>
          </a:p>
          <a:p>
            <a:pPr lvl="1" eaLnBrk="1" hangingPunct="1"/>
            <a:r>
              <a:rPr lang="en-US" smtClean="0"/>
              <a:t>microprogrammed control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457200" y="274638"/>
            <a:ext cx="8229600" cy="944562"/>
          </a:xfrm>
        </p:spPr>
        <p:txBody>
          <a:bodyPr/>
          <a:lstStyle/>
          <a:p>
            <a:pPr eaLnBrk="1" hangingPunct="1"/>
            <a:r>
              <a:rPr lang="en-GB" smtClean="0"/>
              <a:t>Basic Components of Processor</a:t>
            </a:r>
          </a:p>
        </p:txBody>
      </p:sp>
      <p:sp>
        <p:nvSpPr>
          <p:cNvPr id="53251" name="Rectangle 3"/>
          <p:cNvSpPr>
            <a:spLocks noGrp="1" noChangeArrowheads="1"/>
          </p:cNvSpPr>
          <p:nvPr>
            <p:ph type="body" idx="4294967295"/>
          </p:nvPr>
        </p:nvSpPr>
        <p:spPr>
          <a:xfrm>
            <a:off x="457200" y="1295400"/>
            <a:ext cx="8229600" cy="4525963"/>
          </a:xfrm>
        </p:spPr>
        <p:txBody>
          <a:bodyPr/>
          <a:lstStyle/>
          <a:p>
            <a:pPr eaLnBrk="1" hangingPunct="1"/>
            <a:r>
              <a:rPr lang="en-GB" smtClean="0"/>
              <a:t>ALU</a:t>
            </a:r>
          </a:p>
          <a:p>
            <a:pPr eaLnBrk="1" hangingPunct="1"/>
            <a:r>
              <a:rPr lang="en-GB" smtClean="0"/>
              <a:t>Control Unit</a:t>
            </a:r>
          </a:p>
          <a:p>
            <a:pPr eaLnBrk="1" hangingPunct="1"/>
            <a:r>
              <a:rPr lang="en-GB" smtClean="0"/>
              <a:t>Registers</a:t>
            </a:r>
          </a:p>
          <a:p>
            <a:pPr eaLnBrk="1" hangingPunct="1"/>
            <a:r>
              <a:rPr lang="en-GB" smtClean="0"/>
              <a:t>Internal bus</a:t>
            </a:r>
          </a:p>
          <a:p>
            <a:pPr eaLnBrk="1" hangingPunct="1"/>
            <a:r>
              <a:rPr lang="en-GB" smtClean="0"/>
              <a:t>External bus</a:t>
            </a:r>
          </a:p>
          <a:p>
            <a:pPr lvl="1" eaLnBrk="1" hangingPunct="1"/>
            <a:r>
              <a:rPr lang="en-GB" smtClean="0"/>
              <a:t>The registers, ALU, and interconnecting bus are collectively referred to as </a:t>
            </a:r>
            <a:r>
              <a:rPr lang="en-GB" b="1" smtClean="0"/>
              <a:t>datapath</a:t>
            </a:r>
          </a:p>
          <a:p>
            <a:pPr eaLnBrk="1" hangingPunct="1"/>
            <a:endParaRPr lang="en-GB" smtClean="0"/>
          </a:p>
          <a:p>
            <a:pPr eaLnBrk="1" hangingPunct="1"/>
            <a:endParaRPr lang="en-GB"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a:lstStyle/>
          <a:p>
            <a:r>
              <a:rPr lang="en-US" smtClean="0"/>
              <a:t>Hardwired Control</a:t>
            </a:r>
          </a:p>
        </p:txBody>
      </p:sp>
      <p:sp>
        <p:nvSpPr>
          <p:cNvPr id="111619" name="Rectangle 3"/>
          <p:cNvSpPr>
            <a:spLocks noGrp="1"/>
          </p:cNvSpPr>
          <p:nvPr>
            <p:ph type="body" idx="1"/>
          </p:nvPr>
        </p:nvSpPr>
        <p:spPr/>
        <p:txBody>
          <a:bodyPr/>
          <a:lstStyle/>
          <a:p>
            <a:pPr eaLnBrk="1" hangingPunct="1"/>
            <a:r>
              <a:rPr lang="en-US" b="1" smtClean="0"/>
              <a:t>Hardwired system can operate at high speed; but with little flexibility.</a:t>
            </a:r>
          </a:p>
          <a:p>
            <a:pPr eaLnBrk="1" hangingPunct="1"/>
            <a:r>
              <a:rPr lang="en-US" b="1" smtClean="0"/>
              <a:t>Involves the use of fixed instruction</a:t>
            </a:r>
          </a:p>
          <a:p>
            <a:pPr eaLnBrk="1" hangingPunct="1"/>
            <a:r>
              <a:rPr lang="en-US" b="1" smtClean="0"/>
              <a:t>Fixed logic blocks, encoders and decoders etc</a:t>
            </a:r>
          </a:p>
          <a:p>
            <a:pPr eaLnBrk="1" hangingPunct="1"/>
            <a:r>
              <a:rPr lang="en-US" b="1" smtClean="0"/>
              <a:t>High speed operation</a:t>
            </a:r>
          </a:p>
          <a:p>
            <a:pPr eaLnBrk="1" hangingPunct="1"/>
            <a:r>
              <a:rPr lang="en-US" b="1" smtClean="0"/>
              <a:t>Expensive</a:t>
            </a:r>
          </a:p>
          <a:p>
            <a:pPr eaLnBrk="1" hangingPunct="1"/>
            <a:r>
              <a:rPr lang="en-US" b="1" smtClean="0"/>
              <a:t>Relatively Complex </a:t>
            </a:r>
          </a:p>
          <a:p>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p:txBody>
          <a:bodyPr/>
          <a:lstStyle/>
          <a:p>
            <a:pPr eaLnBrk="1" hangingPunct="1"/>
            <a:r>
              <a:rPr lang="en-US" smtClean="0"/>
              <a:t>Control Unit Organization</a:t>
            </a:r>
          </a:p>
        </p:txBody>
      </p:sp>
      <p:sp>
        <p:nvSpPr>
          <p:cNvPr id="94211" name="Freeform 3"/>
          <p:cNvSpPr>
            <a:spLocks/>
          </p:cNvSpPr>
          <p:nvPr/>
        </p:nvSpPr>
        <p:spPr bwMode="auto">
          <a:xfrm>
            <a:off x="4605338" y="5113338"/>
            <a:ext cx="39687" cy="120650"/>
          </a:xfrm>
          <a:custGeom>
            <a:avLst/>
            <a:gdLst>
              <a:gd name="T0" fmla="*/ 0 w 2"/>
              <a:gd name="T1" fmla="*/ 0 h 6"/>
              <a:gd name="T2" fmla="*/ 2147483647 w 2"/>
              <a:gd name="T3" fmla="*/ 2147483647 h 6"/>
              <a:gd name="T4" fmla="*/ 2147483647 w 2"/>
              <a:gd name="T5" fmla="*/ 0 h 6"/>
              <a:gd name="T6" fmla="*/ 2147483647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20638">
            <a:solidFill>
              <a:srgbClr val="00FFFF"/>
            </a:solidFill>
            <a:round/>
            <a:headEnd/>
            <a:tailEnd/>
          </a:ln>
        </p:spPr>
        <p:txBody>
          <a:bodyPr/>
          <a:lstStyle/>
          <a:p>
            <a:endParaRPr lang="en-IN"/>
          </a:p>
        </p:txBody>
      </p:sp>
      <p:sp>
        <p:nvSpPr>
          <p:cNvPr id="94212" name="Freeform 4"/>
          <p:cNvSpPr>
            <a:spLocks/>
          </p:cNvSpPr>
          <p:nvPr/>
        </p:nvSpPr>
        <p:spPr bwMode="auto">
          <a:xfrm>
            <a:off x="4605338" y="5113338"/>
            <a:ext cx="39687" cy="120650"/>
          </a:xfrm>
          <a:custGeom>
            <a:avLst/>
            <a:gdLst>
              <a:gd name="T0" fmla="*/ 0 w 25"/>
              <a:gd name="T1" fmla="*/ 0 h 76"/>
              <a:gd name="T2" fmla="*/ 2147483647 w 25"/>
              <a:gd name="T3" fmla="*/ 2147483647 h 76"/>
              <a:gd name="T4" fmla="*/ 2147483647 w 25"/>
              <a:gd name="T5" fmla="*/ 0 h 76"/>
              <a:gd name="T6" fmla="*/ 2147483647 w 25"/>
              <a:gd name="T7" fmla="*/ 0 h 76"/>
              <a:gd name="T8" fmla="*/ 0 w 25"/>
              <a:gd name="T9" fmla="*/ 0 h 76"/>
              <a:gd name="T10" fmla="*/ 0 60000 65536"/>
              <a:gd name="T11" fmla="*/ 0 60000 65536"/>
              <a:gd name="T12" fmla="*/ 0 60000 65536"/>
              <a:gd name="T13" fmla="*/ 0 60000 65536"/>
              <a:gd name="T14" fmla="*/ 0 60000 65536"/>
              <a:gd name="T15" fmla="*/ 0 w 25"/>
              <a:gd name="T16" fmla="*/ 0 h 76"/>
              <a:gd name="T17" fmla="*/ 25 w 25"/>
              <a:gd name="T18" fmla="*/ 76 h 76"/>
            </a:gdLst>
            <a:ahLst/>
            <a:cxnLst>
              <a:cxn ang="T10">
                <a:pos x="T0" y="T1"/>
              </a:cxn>
              <a:cxn ang="T11">
                <a:pos x="T2" y="T3"/>
              </a:cxn>
              <a:cxn ang="T12">
                <a:pos x="T4" y="T5"/>
              </a:cxn>
              <a:cxn ang="T13">
                <a:pos x="T6" y="T7"/>
              </a:cxn>
              <a:cxn ang="T14">
                <a:pos x="T8" y="T9"/>
              </a:cxn>
            </a:cxnLst>
            <a:rect l="T15" t="T16" r="T17" b="T18"/>
            <a:pathLst>
              <a:path w="25" h="76">
                <a:moveTo>
                  <a:pt x="0" y="0"/>
                </a:moveTo>
                <a:lnTo>
                  <a:pt x="13" y="76"/>
                </a:lnTo>
                <a:lnTo>
                  <a:pt x="25" y="0"/>
                </a:lnTo>
                <a:lnTo>
                  <a:pt x="13" y="0"/>
                </a:lnTo>
                <a:lnTo>
                  <a:pt x="0" y="0"/>
                </a:lnTo>
                <a:close/>
              </a:path>
            </a:pathLst>
          </a:custGeom>
          <a:solidFill>
            <a:srgbClr val="00FFFF"/>
          </a:solidFill>
          <a:ln w="0">
            <a:solidFill>
              <a:srgbClr val="00FFFF"/>
            </a:solidFill>
            <a:round/>
            <a:headEnd/>
            <a:tailEnd/>
          </a:ln>
        </p:spPr>
        <p:txBody>
          <a:bodyPr/>
          <a:lstStyle/>
          <a:p>
            <a:endParaRPr lang="en-IN"/>
          </a:p>
        </p:txBody>
      </p:sp>
      <p:sp>
        <p:nvSpPr>
          <p:cNvPr id="94213" name="Line 5"/>
          <p:cNvSpPr>
            <a:spLocks noChangeShapeType="1"/>
          </p:cNvSpPr>
          <p:nvPr/>
        </p:nvSpPr>
        <p:spPr bwMode="auto">
          <a:xfrm flipV="1">
            <a:off x="4625975" y="4610100"/>
            <a:ext cx="1588" cy="482600"/>
          </a:xfrm>
          <a:prstGeom prst="line">
            <a:avLst/>
          </a:prstGeom>
          <a:noFill/>
          <a:ln w="20638">
            <a:solidFill>
              <a:srgbClr val="00FFFF"/>
            </a:solidFill>
            <a:round/>
            <a:headEnd/>
            <a:tailEnd/>
          </a:ln>
        </p:spPr>
        <p:txBody>
          <a:bodyPr/>
          <a:lstStyle/>
          <a:p>
            <a:endParaRPr lang="en-US"/>
          </a:p>
        </p:txBody>
      </p:sp>
      <p:sp>
        <p:nvSpPr>
          <p:cNvPr id="94214" name="Freeform 6"/>
          <p:cNvSpPr>
            <a:spLocks/>
          </p:cNvSpPr>
          <p:nvPr/>
        </p:nvSpPr>
        <p:spPr bwMode="auto">
          <a:xfrm>
            <a:off x="3559175" y="5113338"/>
            <a:ext cx="60325" cy="120650"/>
          </a:xfrm>
          <a:custGeom>
            <a:avLst/>
            <a:gdLst>
              <a:gd name="T0" fmla="*/ 0 w 3"/>
              <a:gd name="T1" fmla="*/ 0 h 6"/>
              <a:gd name="T2" fmla="*/ 2147483647 w 3"/>
              <a:gd name="T3" fmla="*/ 2147483647 h 6"/>
              <a:gd name="T4" fmla="*/ 2147483647 w 3"/>
              <a:gd name="T5" fmla="*/ 0 h 6"/>
              <a:gd name="T6" fmla="*/ 2147483647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20638">
            <a:solidFill>
              <a:srgbClr val="00FFFF"/>
            </a:solidFill>
            <a:round/>
            <a:headEnd/>
            <a:tailEnd/>
          </a:ln>
        </p:spPr>
        <p:txBody>
          <a:bodyPr/>
          <a:lstStyle/>
          <a:p>
            <a:endParaRPr lang="en-IN"/>
          </a:p>
        </p:txBody>
      </p:sp>
      <p:sp>
        <p:nvSpPr>
          <p:cNvPr id="94215" name="Freeform 7"/>
          <p:cNvSpPr>
            <a:spLocks/>
          </p:cNvSpPr>
          <p:nvPr/>
        </p:nvSpPr>
        <p:spPr bwMode="auto">
          <a:xfrm>
            <a:off x="3559175" y="5113338"/>
            <a:ext cx="60325" cy="120650"/>
          </a:xfrm>
          <a:custGeom>
            <a:avLst/>
            <a:gdLst>
              <a:gd name="T0" fmla="*/ 0 w 38"/>
              <a:gd name="T1" fmla="*/ 0 h 76"/>
              <a:gd name="T2" fmla="*/ 2147483647 w 38"/>
              <a:gd name="T3" fmla="*/ 2147483647 h 76"/>
              <a:gd name="T4" fmla="*/ 2147483647 w 38"/>
              <a:gd name="T5" fmla="*/ 0 h 76"/>
              <a:gd name="T6" fmla="*/ 2147483647 w 38"/>
              <a:gd name="T7" fmla="*/ 0 h 76"/>
              <a:gd name="T8" fmla="*/ 0 w 38"/>
              <a:gd name="T9" fmla="*/ 0 h 76"/>
              <a:gd name="T10" fmla="*/ 0 60000 65536"/>
              <a:gd name="T11" fmla="*/ 0 60000 65536"/>
              <a:gd name="T12" fmla="*/ 0 60000 65536"/>
              <a:gd name="T13" fmla="*/ 0 60000 65536"/>
              <a:gd name="T14" fmla="*/ 0 60000 65536"/>
              <a:gd name="T15" fmla="*/ 0 w 38"/>
              <a:gd name="T16" fmla="*/ 0 h 76"/>
              <a:gd name="T17" fmla="*/ 38 w 38"/>
              <a:gd name="T18" fmla="*/ 76 h 76"/>
            </a:gdLst>
            <a:ahLst/>
            <a:cxnLst>
              <a:cxn ang="T10">
                <a:pos x="T0" y="T1"/>
              </a:cxn>
              <a:cxn ang="T11">
                <a:pos x="T2" y="T3"/>
              </a:cxn>
              <a:cxn ang="T12">
                <a:pos x="T4" y="T5"/>
              </a:cxn>
              <a:cxn ang="T13">
                <a:pos x="T6" y="T7"/>
              </a:cxn>
              <a:cxn ang="T14">
                <a:pos x="T8" y="T9"/>
              </a:cxn>
            </a:cxnLst>
            <a:rect l="T15" t="T16" r="T17" b="T18"/>
            <a:pathLst>
              <a:path w="38" h="76">
                <a:moveTo>
                  <a:pt x="0" y="0"/>
                </a:moveTo>
                <a:lnTo>
                  <a:pt x="13" y="76"/>
                </a:lnTo>
                <a:lnTo>
                  <a:pt x="38" y="0"/>
                </a:lnTo>
                <a:lnTo>
                  <a:pt x="13" y="0"/>
                </a:lnTo>
                <a:lnTo>
                  <a:pt x="0" y="0"/>
                </a:lnTo>
                <a:close/>
              </a:path>
            </a:pathLst>
          </a:custGeom>
          <a:solidFill>
            <a:srgbClr val="00FFFF"/>
          </a:solidFill>
          <a:ln w="0">
            <a:solidFill>
              <a:srgbClr val="00FFFF"/>
            </a:solidFill>
            <a:round/>
            <a:headEnd/>
            <a:tailEnd/>
          </a:ln>
        </p:spPr>
        <p:txBody>
          <a:bodyPr/>
          <a:lstStyle/>
          <a:p>
            <a:endParaRPr lang="en-IN"/>
          </a:p>
        </p:txBody>
      </p:sp>
      <p:sp>
        <p:nvSpPr>
          <p:cNvPr id="94216" name="Line 8"/>
          <p:cNvSpPr>
            <a:spLocks noChangeShapeType="1"/>
          </p:cNvSpPr>
          <p:nvPr/>
        </p:nvSpPr>
        <p:spPr bwMode="auto">
          <a:xfrm flipV="1">
            <a:off x="3579813" y="4610100"/>
            <a:ext cx="1587" cy="482600"/>
          </a:xfrm>
          <a:prstGeom prst="line">
            <a:avLst/>
          </a:prstGeom>
          <a:noFill/>
          <a:ln w="20638">
            <a:solidFill>
              <a:srgbClr val="00FFFF"/>
            </a:solidFill>
            <a:round/>
            <a:headEnd/>
            <a:tailEnd/>
          </a:ln>
        </p:spPr>
        <p:txBody>
          <a:bodyPr/>
          <a:lstStyle/>
          <a:p>
            <a:endParaRPr lang="en-US"/>
          </a:p>
        </p:txBody>
      </p:sp>
      <p:sp>
        <p:nvSpPr>
          <p:cNvPr id="94217" name="Freeform 9"/>
          <p:cNvSpPr>
            <a:spLocks/>
          </p:cNvSpPr>
          <p:nvPr/>
        </p:nvSpPr>
        <p:spPr bwMode="auto">
          <a:xfrm>
            <a:off x="4343400" y="4911725"/>
            <a:ext cx="41275" cy="41275"/>
          </a:xfrm>
          <a:custGeom>
            <a:avLst/>
            <a:gdLst>
              <a:gd name="T0" fmla="*/ 2147483647 w 26"/>
              <a:gd name="T1" fmla="*/ 2147483647 h 26"/>
              <a:gd name="T2" fmla="*/ 2147483647 w 26"/>
              <a:gd name="T3" fmla="*/ 2147483647 h 26"/>
              <a:gd name="T4" fmla="*/ 2147483647 w 26"/>
              <a:gd name="T5" fmla="*/ 2147483647 h 26"/>
              <a:gd name="T6" fmla="*/ 2147483647 w 26"/>
              <a:gd name="T7" fmla="*/ 2147483647 h 26"/>
              <a:gd name="T8" fmla="*/ 2147483647 w 26"/>
              <a:gd name="T9" fmla="*/ 0 h 26"/>
              <a:gd name="T10" fmla="*/ 2147483647 w 26"/>
              <a:gd name="T11" fmla="*/ 0 h 26"/>
              <a:gd name="T12" fmla="*/ 0 w 26"/>
              <a:gd name="T13" fmla="*/ 0 h 26"/>
              <a:gd name="T14" fmla="*/ 0 w 26"/>
              <a:gd name="T15" fmla="*/ 2147483647 h 26"/>
              <a:gd name="T16" fmla="*/ 0 w 26"/>
              <a:gd name="T17" fmla="*/ 2147483647 h 26"/>
              <a:gd name="T18" fmla="*/ 2147483647 w 26"/>
              <a:gd name="T19" fmla="*/ 2147483647 h 26"/>
              <a:gd name="T20" fmla="*/ 2147483647 w 26"/>
              <a:gd name="T21" fmla="*/ 2147483647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6"/>
              <a:gd name="T35" fmla="*/ 26 w 2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6">
                <a:moveTo>
                  <a:pt x="13" y="13"/>
                </a:moveTo>
                <a:lnTo>
                  <a:pt x="13" y="26"/>
                </a:lnTo>
                <a:lnTo>
                  <a:pt x="26" y="26"/>
                </a:lnTo>
                <a:lnTo>
                  <a:pt x="26" y="13"/>
                </a:lnTo>
                <a:lnTo>
                  <a:pt x="26" y="0"/>
                </a:lnTo>
                <a:lnTo>
                  <a:pt x="13" y="0"/>
                </a:lnTo>
                <a:lnTo>
                  <a:pt x="0" y="0"/>
                </a:lnTo>
                <a:lnTo>
                  <a:pt x="0" y="13"/>
                </a:lnTo>
                <a:lnTo>
                  <a:pt x="0" y="26"/>
                </a:lnTo>
                <a:lnTo>
                  <a:pt x="13" y="26"/>
                </a:lnTo>
                <a:lnTo>
                  <a:pt x="13" y="13"/>
                </a:lnTo>
                <a:close/>
              </a:path>
            </a:pathLst>
          </a:custGeom>
          <a:solidFill>
            <a:srgbClr val="00FFFF"/>
          </a:solidFill>
          <a:ln w="0">
            <a:solidFill>
              <a:srgbClr val="00FFFF"/>
            </a:solidFill>
            <a:round/>
            <a:headEnd/>
            <a:tailEnd/>
          </a:ln>
        </p:spPr>
        <p:txBody>
          <a:bodyPr/>
          <a:lstStyle/>
          <a:p>
            <a:endParaRPr lang="en-IN"/>
          </a:p>
        </p:txBody>
      </p:sp>
      <p:sp>
        <p:nvSpPr>
          <p:cNvPr id="94218" name="Freeform 10"/>
          <p:cNvSpPr>
            <a:spLocks/>
          </p:cNvSpPr>
          <p:nvPr/>
        </p:nvSpPr>
        <p:spPr bwMode="auto">
          <a:xfrm>
            <a:off x="4343400" y="4932363"/>
            <a:ext cx="20638" cy="20637"/>
          </a:xfrm>
          <a:custGeom>
            <a:avLst/>
            <a:gdLst>
              <a:gd name="T0" fmla="*/ 0 w 1"/>
              <a:gd name="T1" fmla="*/ 2147483647 h 1"/>
              <a:gd name="T2" fmla="*/ 2147483647 w 1"/>
              <a:gd name="T3" fmla="*/ 0 h 1"/>
              <a:gd name="T4" fmla="*/ 0 w 1"/>
              <a:gd name="T5" fmla="*/ 0 h 1"/>
              <a:gd name="T6" fmla="*/ 0 w 1"/>
              <a:gd name="T7" fmla="*/ 0 h 1"/>
              <a:gd name="T8" fmla="*/ 0 w 1"/>
              <a:gd name="T9" fmla="*/ 2147483647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20638">
            <a:solidFill>
              <a:srgbClr val="00FFFF"/>
            </a:solidFill>
            <a:round/>
            <a:headEnd/>
            <a:tailEnd/>
          </a:ln>
        </p:spPr>
        <p:txBody>
          <a:bodyPr/>
          <a:lstStyle/>
          <a:p>
            <a:endParaRPr lang="en-IN"/>
          </a:p>
        </p:txBody>
      </p:sp>
      <p:sp>
        <p:nvSpPr>
          <p:cNvPr id="94219" name="Freeform 11"/>
          <p:cNvSpPr>
            <a:spLocks/>
          </p:cNvSpPr>
          <p:nvPr/>
        </p:nvSpPr>
        <p:spPr bwMode="auto">
          <a:xfrm>
            <a:off x="4222750" y="4911725"/>
            <a:ext cx="41275" cy="41275"/>
          </a:xfrm>
          <a:custGeom>
            <a:avLst/>
            <a:gdLst>
              <a:gd name="T0" fmla="*/ 2147483647 w 26"/>
              <a:gd name="T1" fmla="*/ 2147483647 h 26"/>
              <a:gd name="T2" fmla="*/ 2147483647 w 26"/>
              <a:gd name="T3" fmla="*/ 2147483647 h 26"/>
              <a:gd name="T4" fmla="*/ 2147483647 w 26"/>
              <a:gd name="T5" fmla="*/ 2147483647 h 26"/>
              <a:gd name="T6" fmla="*/ 2147483647 w 26"/>
              <a:gd name="T7" fmla="*/ 2147483647 h 26"/>
              <a:gd name="T8" fmla="*/ 2147483647 w 26"/>
              <a:gd name="T9" fmla="*/ 0 h 26"/>
              <a:gd name="T10" fmla="*/ 2147483647 w 26"/>
              <a:gd name="T11" fmla="*/ 0 h 26"/>
              <a:gd name="T12" fmla="*/ 0 w 26"/>
              <a:gd name="T13" fmla="*/ 0 h 26"/>
              <a:gd name="T14" fmla="*/ 0 w 26"/>
              <a:gd name="T15" fmla="*/ 2147483647 h 26"/>
              <a:gd name="T16" fmla="*/ 0 w 26"/>
              <a:gd name="T17" fmla="*/ 2147483647 h 26"/>
              <a:gd name="T18" fmla="*/ 2147483647 w 26"/>
              <a:gd name="T19" fmla="*/ 2147483647 h 26"/>
              <a:gd name="T20" fmla="*/ 2147483647 w 26"/>
              <a:gd name="T21" fmla="*/ 2147483647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6"/>
              <a:gd name="T35" fmla="*/ 26 w 2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6">
                <a:moveTo>
                  <a:pt x="13" y="13"/>
                </a:moveTo>
                <a:lnTo>
                  <a:pt x="13" y="26"/>
                </a:lnTo>
                <a:lnTo>
                  <a:pt x="26" y="26"/>
                </a:lnTo>
                <a:lnTo>
                  <a:pt x="26" y="13"/>
                </a:lnTo>
                <a:lnTo>
                  <a:pt x="26" y="0"/>
                </a:lnTo>
                <a:lnTo>
                  <a:pt x="13" y="0"/>
                </a:lnTo>
                <a:lnTo>
                  <a:pt x="0" y="0"/>
                </a:lnTo>
                <a:lnTo>
                  <a:pt x="0" y="13"/>
                </a:lnTo>
                <a:lnTo>
                  <a:pt x="0" y="26"/>
                </a:lnTo>
                <a:lnTo>
                  <a:pt x="13" y="26"/>
                </a:lnTo>
                <a:lnTo>
                  <a:pt x="13" y="13"/>
                </a:lnTo>
                <a:close/>
              </a:path>
            </a:pathLst>
          </a:custGeom>
          <a:solidFill>
            <a:srgbClr val="00FFFF"/>
          </a:solidFill>
          <a:ln w="0">
            <a:solidFill>
              <a:srgbClr val="00FFFF"/>
            </a:solidFill>
            <a:round/>
            <a:headEnd/>
            <a:tailEnd/>
          </a:ln>
        </p:spPr>
        <p:txBody>
          <a:bodyPr/>
          <a:lstStyle/>
          <a:p>
            <a:endParaRPr lang="en-IN"/>
          </a:p>
        </p:txBody>
      </p:sp>
      <p:sp>
        <p:nvSpPr>
          <p:cNvPr id="94220" name="Freeform 12"/>
          <p:cNvSpPr>
            <a:spLocks/>
          </p:cNvSpPr>
          <p:nvPr/>
        </p:nvSpPr>
        <p:spPr bwMode="auto">
          <a:xfrm>
            <a:off x="4222750" y="4932363"/>
            <a:ext cx="20638" cy="20637"/>
          </a:xfrm>
          <a:custGeom>
            <a:avLst/>
            <a:gdLst>
              <a:gd name="T0" fmla="*/ 0 w 1"/>
              <a:gd name="T1" fmla="*/ 2147483647 h 1"/>
              <a:gd name="T2" fmla="*/ 2147483647 w 1"/>
              <a:gd name="T3" fmla="*/ 0 h 1"/>
              <a:gd name="T4" fmla="*/ 0 w 1"/>
              <a:gd name="T5" fmla="*/ 0 h 1"/>
              <a:gd name="T6" fmla="*/ 0 w 1"/>
              <a:gd name="T7" fmla="*/ 0 h 1"/>
              <a:gd name="T8" fmla="*/ 0 w 1"/>
              <a:gd name="T9" fmla="*/ 2147483647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20638">
            <a:solidFill>
              <a:srgbClr val="00FFFF"/>
            </a:solidFill>
            <a:round/>
            <a:headEnd/>
            <a:tailEnd/>
          </a:ln>
        </p:spPr>
        <p:txBody>
          <a:bodyPr/>
          <a:lstStyle/>
          <a:p>
            <a:endParaRPr lang="en-IN"/>
          </a:p>
        </p:txBody>
      </p:sp>
      <p:sp>
        <p:nvSpPr>
          <p:cNvPr id="94221" name="Freeform 13"/>
          <p:cNvSpPr>
            <a:spLocks/>
          </p:cNvSpPr>
          <p:nvPr/>
        </p:nvSpPr>
        <p:spPr bwMode="auto">
          <a:xfrm>
            <a:off x="4102100" y="4911725"/>
            <a:ext cx="41275" cy="41275"/>
          </a:xfrm>
          <a:custGeom>
            <a:avLst/>
            <a:gdLst>
              <a:gd name="T0" fmla="*/ 2147483647 w 26"/>
              <a:gd name="T1" fmla="*/ 2147483647 h 26"/>
              <a:gd name="T2" fmla="*/ 2147483647 w 26"/>
              <a:gd name="T3" fmla="*/ 2147483647 h 26"/>
              <a:gd name="T4" fmla="*/ 2147483647 w 26"/>
              <a:gd name="T5" fmla="*/ 2147483647 h 26"/>
              <a:gd name="T6" fmla="*/ 2147483647 w 26"/>
              <a:gd name="T7" fmla="*/ 2147483647 h 26"/>
              <a:gd name="T8" fmla="*/ 2147483647 w 26"/>
              <a:gd name="T9" fmla="*/ 0 h 26"/>
              <a:gd name="T10" fmla="*/ 2147483647 w 26"/>
              <a:gd name="T11" fmla="*/ 0 h 26"/>
              <a:gd name="T12" fmla="*/ 0 w 26"/>
              <a:gd name="T13" fmla="*/ 0 h 26"/>
              <a:gd name="T14" fmla="*/ 0 w 26"/>
              <a:gd name="T15" fmla="*/ 2147483647 h 26"/>
              <a:gd name="T16" fmla="*/ 0 w 26"/>
              <a:gd name="T17" fmla="*/ 2147483647 h 26"/>
              <a:gd name="T18" fmla="*/ 2147483647 w 26"/>
              <a:gd name="T19" fmla="*/ 2147483647 h 26"/>
              <a:gd name="T20" fmla="*/ 2147483647 w 26"/>
              <a:gd name="T21" fmla="*/ 2147483647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6"/>
              <a:gd name="T35" fmla="*/ 26 w 2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6">
                <a:moveTo>
                  <a:pt x="13" y="13"/>
                </a:moveTo>
                <a:lnTo>
                  <a:pt x="13" y="26"/>
                </a:lnTo>
                <a:lnTo>
                  <a:pt x="26" y="26"/>
                </a:lnTo>
                <a:lnTo>
                  <a:pt x="26" y="13"/>
                </a:lnTo>
                <a:lnTo>
                  <a:pt x="26" y="0"/>
                </a:lnTo>
                <a:lnTo>
                  <a:pt x="13" y="0"/>
                </a:lnTo>
                <a:lnTo>
                  <a:pt x="0" y="0"/>
                </a:lnTo>
                <a:lnTo>
                  <a:pt x="0" y="13"/>
                </a:lnTo>
                <a:lnTo>
                  <a:pt x="0" y="26"/>
                </a:lnTo>
                <a:lnTo>
                  <a:pt x="13" y="26"/>
                </a:lnTo>
                <a:lnTo>
                  <a:pt x="13" y="13"/>
                </a:lnTo>
                <a:close/>
              </a:path>
            </a:pathLst>
          </a:custGeom>
          <a:solidFill>
            <a:srgbClr val="00FFFF"/>
          </a:solidFill>
          <a:ln w="0">
            <a:solidFill>
              <a:srgbClr val="00FFFF"/>
            </a:solidFill>
            <a:round/>
            <a:headEnd/>
            <a:tailEnd/>
          </a:ln>
        </p:spPr>
        <p:txBody>
          <a:bodyPr/>
          <a:lstStyle/>
          <a:p>
            <a:endParaRPr lang="en-IN"/>
          </a:p>
        </p:txBody>
      </p:sp>
      <p:sp>
        <p:nvSpPr>
          <p:cNvPr id="94222" name="Freeform 14"/>
          <p:cNvSpPr>
            <a:spLocks/>
          </p:cNvSpPr>
          <p:nvPr/>
        </p:nvSpPr>
        <p:spPr bwMode="auto">
          <a:xfrm>
            <a:off x="4102100" y="4932363"/>
            <a:ext cx="20638" cy="20637"/>
          </a:xfrm>
          <a:custGeom>
            <a:avLst/>
            <a:gdLst>
              <a:gd name="T0" fmla="*/ 0 w 1"/>
              <a:gd name="T1" fmla="*/ 2147483647 h 1"/>
              <a:gd name="T2" fmla="*/ 2147483647 w 1"/>
              <a:gd name="T3" fmla="*/ 0 h 1"/>
              <a:gd name="T4" fmla="*/ 0 w 1"/>
              <a:gd name="T5" fmla="*/ 0 h 1"/>
              <a:gd name="T6" fmla="*/ 0 w 1"/>
              <a:gd name="T7" fmla="*/ 0 h 1"/>
              <a:gd name="T8" fmla="*/ 0 w 1"/>
              <a:gd name="T9" fmla="*/ 2147483647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20638">
            <a:solidFill>
              <a:srgbClr val="00FFFF"/>
            </a:solidFill>
            <a:round/>
            <a:headEnd/>
            <a:tailEnd/>
          </a:ln>
        </p:spPr>
        <p:txBody>
          <a:bodyPr/>
          <a:lstStyle/>
          <a:p>
            <a:endParaRPr lang="en-IN"/>
          </a:p>
        </p:txBody>
      </p:sp>
      <p:sp>
        <p:nvSpPr>
          <p:cNvPr id="94223" name="Rectangle 15"/>
          <p:cNvSpPr>
            <a:spLocks noChangeArrowheads="1"/>
          </p:cNvSpPr>
          <p:nvPr/>
        </p:nvSpPr>
        <p:spPr bwMode="auto">
          <a:xfrm>
            <a:off x="2697163" y="6129338"/>
            <a:ext cx="3455987"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charset="0"/>
              </a:rPr>
              <a:t>Figure 7.10.</a:t>
            </a:r>
            <a:r>
              <a:rPr lang="en-US" sz="1600">
                <a:solidFill>
                  <a:srgbClr val="000000"/>
                </a:solidFill>
                <a:latin typeface="Nimbus Roman No9 L" charset="0"/>
              </a:rPr>
              <a:t>  Control unit organization.</a:t>
            </a:r>
            <a:endParaRPr lang="en-CA" sz="2400">
              <a:latin typeface="Times New Roman" pitchFamily="18" charset="0"/>
            </a:endParaRPr>
          </a:p>
        </p:txBody>
      </p:sp>
      <p:sp>
        <p:nvSpPr>
          <p:cNvPr id="94224" name="Rectangle 16"/>
          <p:cNvSpPr>
            <a:spLocks noChangeArrowheads="1"/>
          </p:cNvSpPr>
          <p:nvPr/>
        </p:nvSpPr>
        <p:spPr bwMode="auto">
          <a:xfrm>
            <a:off x="2874963" y="1531938"/>
            <a:ext cx="34607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CLK</a:t>
            </a:r>
            <a:endParaRPr lang="en-CA" sz="2400">
              <a:latin typeface="Times New Roman" pitchFamily="18" charset="0"/>
            </a:endParaRPr>
          </a:p>
        </p:txBody>
      </p:sp>
      <p:sp>
        <p:nvSpPr>
          <p:cNvPr id="94225" name="Rectangle 17"/>
          <p:cNvSpPr>
            <a:spLocks noChangeArrowheads="1"/>
          </p:cNvSpPr>
          <p:nvPr/>
        </p:nvSpPr>
        <p:spPr bwMode="auto">
          <a:xfrm>
            <a:off x="1890713" y="1592263"/>
            <a:ext cx="784225" cy="382587"/>
          </a:xfrm>
          <a:prstGeom prst="rect">
            <a:avLst/>
          </a:prstGeom>
          <a:noFill/>
          <a:ln w="20638">
            <a:solidFill>
              <a:srgbClr val="000000"/>
            </a:solidFill>
            <a:miter lim="800000"/>
            <a:headEnd/>
            <a:tailEnd/>
          </a:ln>
        </p:spPr>
        <p:txBody>
          <a:bodyPr/>
          <a:lstStyle/>
          <a:p>
            <a:endParaRPr lang="en-IN"/>
          </a:p>
        </p:txBody>
      </p:sp>
      <p:sp>
        <p:nvSpPr>
          <p:cNvPr id="94226" name="Freeform 18"/>
          <p:cNvSpPr>
            <a:spLocks/>
          </p:cNvSpPr>
          <p:nvPr/>
        </p:nvSpPr>
        <p:spPr bwMode="auto">
          <a:xfrm>
            <a:off x="3298825" y="1754188"/>
            <a:ext cx="120650" cy="60325"/>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p:spPr>
        <p:txBody>
          <a:bodyPr/>
          <a:lstStyle/>
          <a:p>
            <a:endParaRPr lang="en-IN"/>
          </a:p>
        </p:txBody>
      </p:sp>
      <p:sp>
        <p:nvSpPr>
          <p:cNvPr id="94227" name="Freeform 19"/>
          <p:cNvSpPr>
            <a:spLocks/>
          </p:cNvSpPr>
          <p:nvPr/>
        </p:nvSpPr>
        <p:spPr bwMode="auto">
          <a:xfrm>
            <a:off x="3298825" y="1754188"/>
            <a:ext cx="120650" cy="60325"/>
          </a:xfrm>
          <a:custGeom>
            <a:avLst/>
            <a:gdLst>
              <a:gd name="T0" fmla="*/ 0 w 76"/>
              <a:gd name="T1" fmla="*/ 2147483647 h 38"/>
              <a:gd name="T2" fmla="*/ 2147483647 w 76"/>
              <a:gd name="T3" fmla="*/ 2147483647 h 38"/>
              <a:gd name="T4" fmla="*/ 0 w 76"/>
              <a:gd name="T5" fmla="*/ 0 h 38"/>
              <a:gd name="T6" fmla="*/ 0 w 76"/>
              <a:gd name="T7" fmla="*/ 2147483647 h 38"/>
              <a:gd name="T8" fmla="*/ 0 w 76"/>
              <a:gd name="T9" fmla="*/ 2147483647 h 38"/>
              <a:gd name="T10" fmla="*/ 0 60000 65536"/>
              <a:gd name="T11" fmla="*/ 0 60000 65536"/>
              <a:gd name="T12" fmla="*/ 0 60000 65536"/>
              <a:gd name="T13" fmla="*/ 0 60000 65536"/>
              <a:gd name="T14" fmla="*/ 0 60000 65536"/>
              <a:gd name="T15" fmla="*/ 0 w 76"/>
              <a:gd name="T16" fmla="*/ 0 h 38"/>
              <a:gd name="T17" fmla="*/ 76 w 76"/>
              <a:gd name="T18" fmla="*/ 38 h 38"/>
            </a:gdLst>
            <a:ahLst/>
            <a:cxnLst>
              <a:cxn ang="T10">
                <a:pos x="T0" y="T1"/>
              </a:cxn>
              <a:cxn ang="T11">
                <a:pos x="T2" y="T3"/>
              </a:cxn>
              <a:cxn ang="T12">
                <a:pos x="T4" y="T5"/>
              </a:cxn>
              <a:cxn ang="T13">
                <a:pos x="T6" y="T7"/>
              </a:cxn>
              <a:cxn ang="T14">
                <a:pos x="T8" y="T9"/>
              </a:cxn>
            </a:cxnLst>
            <a:rect l="T15" t="T16" r="T17" b="T18"/>
            <a:pathLst>
              <a:path w="76" h="38">
                <a:moveTo>
                  <a:pt x="0" y="38"/>
                </a:moveTo>
                <a:lnTo>
                  <a:pt x="76" y="12"/>
                </a:lnTo>
                <a:lnTo>
                  <a:pt x="0" y="0"/>
                </a:lnTo>
                <a:lnTo>
                  <a:pt x="0" y="12"/>
                </a:lnTo>
                <a:lnTo>
                  <a:pt x="0" y="38"/>
                </a:lnTo>
                <a:close/>
              </a:path>
            </a:pathLst>
          </a:custGeom>
          <a:solidFill>
            <a:srgbClr val="000000"/>
          </a:solidFill>
          <a:ln w="0">
            <a:solidFill>
              <a:srgbClr val="000000"/>
            </a:solidFill>
            <a:round/>
            <a:headEnd/>
            <a:tailEnd/>
          </a:ln>
        </p:spPr>
        <p:txBody>
          <a:bodyPr/>
          <a:lstStyle/>
          <a:p>
            <a:endParaRPr lang="en-IN"/>
          </a:p>
        </p:txBody>
      </p:sp>
      <p:sp>
        <p:nvSpPr>
          <p:cNvPr id="94228" name="Line 20"/>
          <p:cNvSpPr>
            <a:spLocks noChangeShapeType="1"/>
          </p:cNvSpPr>
          <p:nvPr/>
        </p:nvSpPr>
        <p:spPr bwMode="auto">
          <a:xfrm flipH="1">
            <a:off x="2674938" y="1773238"/>
            <a:ext cx="623887" cy="1587"/>
          </a:xfrm>
          <a:prstGeom prst="line">
            <a:avLst/>
          </a:prstGeom>
          <a:noFill/>
          <a:ln w="20638">
            <a:solidFill>
              <a:srgbClr val="000000"/>
            </a:solidFill>
            <a:round/>
            <a:headEnd/>
            <a:tailEnd/>
          </a:ln>
        </p:spPr>
        <p:txBody>
          <a:bodyPr/>
          <a:lstStyle/>
          <a:p>
            <a:endParaRPr lang="en-US"/>
          </a:p>
        </p:txBody>
      </p:sp>
      <p:sp>
        <p:nvSpPr>
          <p:cNvPr id="94229" name="Rectangle 21"/>
          <p:cNvSpPr>
            <a:spLocks noChangeArrowheads="1"/>
          </p:cNvSpPr>
          <p:nvPr/>
        </p:nvSpPr>
        <p:spPr bwMode="auto">
          <a:xfrm>
            <a:off x="2071688" y="1652588"/>
            <a:ext cx="444500"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Clock</a:t>
            </a:r>
            <a:endParaRPr lang="en-CA" sz="2400">
              <a:latin typeface="Times New Roman" pitchFamily="18" charset="0"/>
            </a:endParaRPr>
          </a:p>
        </p:txBody>
      </p:sp>
      <p:sp>
        <p:nvSpPr>
          <p:cNvPr id="94230" name="Rectangle 22"/>
          <p:cNvSpPr>
            <a:spLocks noChangeArrowheads="1"/>
          </p:cNvSpPr>
          <p:nvPr/>
        </p:nvSpPr>
        <p:spPr bwMode="auto">
          <a:xfrm>
            <a:off x="3660775" y="1552575"/>
            <a:ext cx="95567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Control step</a:t>
            </a:r>
            <a:endParaRPr lang="en-CA" sz="2400">
              <a:latin typeface="Times New Roman" pitchFamily="18" charset="0"/>
            </a:endParaRPr>
          </a:p>
        </p:txBody>
      </p:sp>
      <p:sp>
        <p:nvSpPr>
          <p:cNvPr id="94231" name="Freeform 23"/>
          <p:cNvSpPr>
            <a:spLocks/>
          </p:cNvSpPr>
          <p:nvPr/>
        </p:nvSpPr>
        <p:spPr bwMode="auto">
          <a:xfrm>
            <a:off x="3298825" y="4208463"/>
            <a:ext cx="120650" cy="60325"/>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20638">
            <a:solidFill>
              <a:srgbClr val="000000"/>
            </a:solidFill>
            <a:round/>
            <a:headEnd/>
            <a:tailEnd/>
          </a:ln>
        </p:spPr>
        <p:txBody>
          <a:bodyPr/>
          <a:lstStyle/>
          <a:p>
            <a:endParaRPr lang="en-IN"/>
          </a:p>
        </p:txBody>
      </p:sp>
      <p:sp>
        <p:nvSpPr>
          <p:cNvPr id="94232" name="Freeform 24"/>
          <p:cNvSpPr>
            <a:spLocks/>
          </p:cNvSpPr>
          <p:nvPr/>
        </p:nvSpPr>
        <p:spPr bwMode="auto">
          <a:xfrm>
            <a:off x="3298825" y="4208463"/>
            <a:ext cx="120650" cy="60325"/>
          </a:xfrm>
          <a:custGeom>
            <a:avLst/>
            <a:gdLst>
              <a:gd name="T0" fmla="*/ 0 w 76"/>
              <a:gd name="T1" fmla="*/ 2147483647 h 38"/>
              <a:gd name="T2" fmla="*/ 2147483647 w 76"/>
              <a:gd name="T3" fmla="*/ 2147483647 h 38"/>
              <a:gd name="T4" fmla="*/ 0 w 76"/>
              <a:gd name="T5" fmla="*/ 0 h 38"/>
              <a:gd name="T6" fmla="*/ 0 w 76"/>
              <a:gd name="T7" fmla="*/ 2147483647 h 38"/>
              <a:gd name="T8" fmla="*/ 0 w 76"/>
              <a:gd name="T9" fmla="*/ 2147483647 h 38"/>
              <a:gd name="T10" fmla="*/ 0 60000 65536"/>
              <a:gd name="T11" fmla="*/ 0 60000 65536"/>
              <a:gd name="T12" fmla="*/ 0 60000 65536"/>
              <a:gd name="T13" fmla="*/ 0 60000 65536"/>
              <a:gd name="T14" fmla="*/ 0 60000 65536"/>
              <a:gd name="T15" fmla="*/ 0 w 76"/>
              <a:gd name="T16" fmla="*/ 0 h 38"/>
              <a:gd name="T17" fmla="*/ 76 w 76"/>
              <a:gd name="T18" fmla="*/ 38 h 38"/>
            </a:gdLst>
            <a:ahLst/>
            <a:cxnLst>
              <a:cxn ang="T10">
                <a:pos x="T0" y="T1"/>
              </a:cxn>
              <a:cxn ang="T11">
                <a:pos x="T2" y="T3"/>
              </a:cxn>
              <a:cxn ang="T12">
                <a:pos x="T4" y="T5"/>
              </a:cxn>
              <a:cxn ang="T13">
                <a:pos x="T6" y="T7"/>
              </a:cxn>
              <a:cxn ang="T14">
                <a:pos x="T8" y="T9"/>
              </a:cxn>
            </a:cxnLst>
            <a:rect l="T15" t="T16" r="T17" b="T18"/>
            <a:pathLst>
              <a:path w="76" h="38">
                <a:moveTo>
                  <a:pt x="0" y="38"/>
                </a:moveTo>
                <a:lnTo>
                  <a:pt x="76" y="25"/>
                </a:lnTo>
                <a:lnTo>
                  <a:pt x="0" y="0"/>
                </a:lnTo>
                <a:lnTo>
                  <a:pt x="0" y="25"/>
                </a:lnTo>
                <a:lnTo>
                  <a:pt x="0" y="38"/>
                </a:lnTo>
                <a:close/>
              </a:path>
            </a:pathLst>
          </a:custGeom>
          <a:solidFill>
            <a:srgbClr val="000000"/>
          </a:solidFill>
          <a:ln w="0">
            <a:solidFill>
              <a:srgbClr val="000000"/>
            </a:solidFill>
            <a:round/>
            <a:headEnd/>
            <a:tailEnd/>
          </a:ln>
        </p:spPr>
        <p:txBody>
          <a:bodyPr/>
          <a:lstStyle/>
          <a:p>
            <a:endParaRPr lang="en-IN"/>
          </a:p>
        </p:txBody>
      </p:sp>
      <p:sp>
        <p:nvSpPr>
          <p:cNvPr id="94233" name="Line 25"/>
          <p:cNvSpPr>
            <a:spLocks noChangeShapeType="1"/>
          </p:cNvSpPr>
          <p:nvPr/>
        </p:nvSpPr>
        <p:spPr bwMode="auto">
          <a:xfrm flipH="1">
            <a:off x="2795588" y="4248150"/>
            <a:ext cx="503237" cy="1588"/>
          </a:xfrm>
          <a:prstGeom prst="line">
            <a:avLst/>
          </a:prstGeom>
          <a:noFill/>
          <a:ln w="20638">
            <a:solidFill>
              <a:srgbClr val="000000"/>
            </a:solidFill>
            <a:round/>
            <a:headEnd/>
            <a:tailEnd/>
          </a:ln>
        </p:spPr>
        <p:txBody>
          <a:bodyPr/>
          <a:lstStyle/>
          <a:p>
            <a:endParaRPr lang="en-US"/>
          </a:p>
        </p:txBody>
      </p:sp>
      <p:sp>
        <p:nvSpPr>
          <p:cNvPr id="94234" name="Freeform 26"/>
          <p:cNvSpPr>
            <a:spLocks/>
          </p:cNvSpPr>
          <p:nvPr/>
        </p:nvSpPr>
        <p:spPr bwMode="auto">
          <a:xfrm>
            <a:off x="3298825" y="3302000"/>
            <a:ext cx="120650" cy="60325"/>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p:spPr>
        <p:txBody>
          <a:bodyPr/>
          <a:lstStyle/>
          <a:p>
            <a:endParaRPr lang="en-IN"/>
          </a:p>
        </p:txBody>
      </p:sp>
      <p:sp>
        <p:nvSpPr>
          <p:cNvPr id="94235" name="Freeform 27"/>
          <p:cNvSpPr>
            <a:spLocks/>
          </p:cNvSpPr>
          <p:nvPr/>
        </p:nvSpPr>
        <p:spPr bwMode="auto">
          <a:xfrm>
            <a:off x="3298825" y="3302000"/>
            <a:ext cx="120650" cy="60325"/>
          </a:xfrm>
          <a:custGeom>
            <a:avLst/>
            <a:gdLst>
              <a:gd name="T0" fmla="*/ 0 w 76"/>
              <a:gd name="T1" fmla="*/ 2147483647 h 38"/>
              <a:gd name="T2" fmla="*/ 2147483647 w 76"/>
              <a:gd name="T3" fmla="*/ 2147483647 h 38"/>
              <a:gd name="T4" fmla="*/ 0 w 76"/>
              <a:gd name="T5" fmla="*/ 0 h 38"/>
              <a:gd name="T6" fmla="*/ 0 w 76"/>
              <a:gd name="T7" fmla="*/ 2147483647 h 38"/>
              <a:gd name="T8" fmla="*/ 0 w 76"/>
              <a:gd name="T9" fmla="*/ 2147483647 h 38"/>
              <a:gd name="T10" fmla="*/ 0 60000 65536"/>
              <a:gd name="T11" fmla="*/ 0 60000 65536"/>
              <a:gd name="T12" fmla="*/ 0 60000 65536"/>
              <a:gd name="T13" fmla="*/ 0 60000 65536"/>
              <a:gd name="T14" fmla="*/ 0 60000 65536"/>
              <a:gd name="T15" fmla="*/ 0 w 76"/>
              <a:gd name="T16" fmla="*/ 0 h 38"/>
              <a:gd name="T17" fmla="*/ 76 w 76"/>
              <a:gd name="T18" fmla="*/ 38 h 38"/>
            </a:gdLst>
            <a:ahLst/>
            <a:cxnLst>
              <a:cxn ang="T10">
                <a:pos x="T0" y="T1"/>
              </a:cxn>
              <a:cxn ang="T11">
                <a:pos x="T2" y="T3"/>
              </a:cxn>
              <a:cxn ang="T12">
                <a:pos x="T4" y="T5"/>
              </a:cxn>
              <a:cxn ang="T13">
                <a:pos x="T6" y="T7"/>
              </a:cxn>
              <a:cxn ang="T14">
                <a:pos x="T8" y="T9"/>
              </a:cxn>
            </a:cxnLst>
            <a:rect l="T15" t="T16" r="T17" b="T18"/>
            <a:pathLst>
              <a:path w="76" h="38">
                <a:moveTo>
                  <a:pt x="0" y="38"/>
                </a:moveTo>
                <a:lnTo>
                  <a:pt x="76" y="13"/>
                </a:lnTo>
                <a:lnTo>
                  <a:pt x="0" y="0"/>
                </a:lnTo>
                <a:lnTo>
                  <a:pt x="0" y="13"/>
                </a:lnTo>
                <a:lnTo>
                  <a:pt x="0" y="38"/>
                </a:lnTo>
                <a:close/>
              </a:path>
            </a:pathLst>
          </a:custGeom>
          <a:solidFill>
            <a:srgbClr val="000000"/>
          </a:solidFill>
          <a:ln w="0">
            <a:solidFill>
              <a:srgbClr val="000000"/>
            </a:solidFill>
            <a:round/>
            <a:headEnd/>
            <a:tailEnd/>
          </a:ln>
        </p:spPr>
        <p:txBody>
          <a:bodyPr/>
          <a:lstStyle/>
          <a:p>
            <a:endParaRPr lang="en-IN"/>
          </a:p>
        </p:txBody>
      </p:sp>
      <p:sp>
        <p:nvSpPr>
          <p:cNvPr id="94236" name="Line 28"/>
          <p:cNvSpPr>
            <a:spLocks noChangeShapeType="1"/>
          </p:cNvSpPr>
          <p:nvPr/>
        </p:nvSpPr>
        <p:spPr bwMode="auto">
          <a:xfrm flipH="1">
            <a:off x="2795588" y="3322638"/>
            <a:ext cx="503237" cy="1587"/>
          </a:xfrm>
          <a:prstGeom prst="line">
            <a:avLst/>
          </a:prstGeom>
          <a:noFill/>
          <a:ln w="20638">
            <a:solidFill>
              <a:srgbClr val="000000"/>
            </a:solidFill>
            <a:round/>
            <a:headEnd/>
            <a:tailEnd/>
          </a:ln>
        </p:spPr>
        <p:txBody>
          <a:bodyPr/>
          <a:lstStyle/>
          <a:p>
            <a:endParaRPr lang="en-US"/>
          </a:p>
        </p:txBody>
      </p:sp>
      <p:sp>
        <p:nvSpPr>
          <p:cNvPr id="94237" name="Rectangle 29"/>
          <p:cNvSpPr>
            <a:spLocks noChangeArrowheads="1"/>
          </p:cNvSpPr>
          <p:nvPr/>
        </p:nvSpPr>
        <p:spPr bwMode="auto">
          <a:xfrm>
            <a:off x="2292350" y="2879725"/>
            <a:ext cx="503238" cy="1549400"/>
          </a:xfrm>
          <a:prstGeom prst="rect">
            <a:avLst/>
          </a:prstGeom>
          <a:noFill/>
          <a:ln w="20638">
            <a:solidFill>
              <a:srgbClr val="000000"/>
            </a:solidFill>
            <a:miter lim="800000"/>
            <a:headEnd/>
            <a:tailEnd/>
          </a:ln>
        </p:spPr>
        <p:txBody>
          <a:bodyPr/>
          <a:lstStyle/>
          <a:p>
            <a:endParaRPr lang="en-IN"/>
          </a:p>
        </p:txBody>
      </p:sp>
      <p:sp>
        <p:nvSpPr>
          <p:cNvPr id="94238" name="Freeform 30"/>
          <p:cNvSpPr>
            <a:spLocks/>
          </p:cNvSpPr>
          <p:nvPr/>
        </p:nvSpPr>
        <p:spPr bwMode="auto">
          <a:xfrm>
            <a:off x="3298825" y="3041650"/>
            <a:ext cx="120650" cy="60325"/>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0638">
            <a:solidFill>
              <a:srgbClr val="000000"/>
            </a:solidFill>
            <a:round/>
            <a:headEnd/>
            <a:tailEnd/>
          </a:ln>
        </p:spPr>
        <p:txBody>
          <a:bodyPr/>
          <a:lstStyle/>
          <a:p>
            <a:endParaRPr lang="en-IN"/>
          </a:p>
        </p:txBody>
      </p:sp>
      <p:sp>
        <p:nvSpPr>
          <p:cNvPr id="94239" name="Freeform 31"/>
          <p:cNvSpPr>
            <a:spLocks/>
          </p:cNvSpPr>
          <p:nvPr/>
        </p:nvSpPr>
        <p:spPr bwMode="auto">
          <a:xfrm>
            <a:off x="3298825" y="3041650"/>
            <a:ext cx="120650" cy="60325"/>
          </a:xfrm>
          <a:custGeom>
            <a:avLst/>
            <a:gdLst>
              <a:gd name="T0" fmla="*/ 0 w 76"/>
              <a:gd name="T1" fmla="*/ 2147483647 h 38"/>
              <a:gd name="T2" fmla="*/ 2147483647 w 76"/>
              <a:gd name="T3" fmla="*/ 2147483647 h 38"/>
              <a:gd name="T4" fmla="*/ 0 w 76"/>
              <a:gd name="T5" fmla="*/ 0 h 38"/>
              <a:gd name="T6" fmla="*/ 0 w 76"/>
              <a:gd name="T7" fmla="*/ 2147483647 h 38"/>
              <a:gd name="T8" fmla="*/ 0 w 76"/>
              <a:gd name="T9" fmla="*/ 2147483647 h 38"/>
              <a:gd name="T10" fmla="*/ 0 60000 65536"/>
              <a:gd name="T11" fmla="*/ 0 60000 65536"/>
              <a:gd name="T12" fmla="*/ 0 60000 65536"/>
              <a:gd name="T13" fmla="*/ 0 60000 65536"/>
              <a:gd name="T14" fmla="*/ 0 60000 65536"/>
              <a:gd name="T15" fmla="*/ 0 w 76"/>
              <a:gd name="T16" fmla="*/ 0 h 38"/>
              <a:gd name="T17" fmla="*/ 76 w 76"/>
              <a:gd name="T18" fmla="*/ 38 h 38"/>
            </a:gdLst>
            <a:ahLst/>
            <a:cxnLst>
              <a:cxn ang="T10">
                <a:pos x="T0" y="T1"/>
              </a:cxn>
              <a:cxn ang="T11">
                <a:pos x="T2" y="T3"/>
              </a:cxn>
              <a:cxn ang="T12">
                <a:pos x="T4" y="T5"/>
              </a:cxn>
              <a:cxn ang="T13">
                <a:pos x="T6" y="T7"/>
              </a:cxn>
              <a:cxn ang="T14">
                <a:pos x="T8" y="T9"/>
              </a:cxn>
            </a:cxnLst>
            <a:rect l="T15" t="T16" r="T17" b="T18"/>
            <a:pathLst>
              <a:path w="76" h="38">
                <a:moveTo>
                  <a:pt x="0" y="38"/>
                </a:moveTo>
                <a:lnTo>
                  <a:pt x="76" y="12"/>
                </a:lnTo>
                <a:lnTo>
                  <a:pt x="0" y="0"/>
                </a:lnTo>
                <a:lnTo>
                  <a:pt x="0" y="12"/>
                </a:lnTo>
                <a:lnTo>
                  <a:pt x="0" y="38"/>
                </a:lnTo>
                <a:close/>
              </a:path>
            </a:pathLst>
          </a:custGeom>
          <a:solidFill>
            <a:srgbClr val="000000"/>
          </a:solidFill>
          <a:ln w="0">
            <a:solidFill>
              <a:srgbClr val="000000"/>
            </a:solidFill>
            <a:round/>
            <a:headEnd/>
            <a:tailEnd/>
          </a:ln>
        </p:spPr>
        <p:txBody>
          <a:bodyPr/>
          <a:lstStyle/>
          <a:p>
            <a:endParaRPr lang="en-IN"/>
          </a:p>
        </p:txBody>
      </p:sp>
      <p:sp>
        <p:nvSpPr>
          <p:cNvPr id="94240" name="Line 32"/>
          <p:cNvSpPr>
            <a:spLocks noChangeShapeType="1"/>
          </p:cNvSpPr>
          <p:nvPr/>
        </p:nvSpPr>
        <p:spPr bwMode="auto">
          <a:xfrm flipH="1">
            <a:off x="2795588" y="3060700"/>
            <a:ext cx="503237" cy="1588"/>
          </a:xfrm>
          <a:prstGeom prst="line">
            <a:avLst/>
          </a:prstGeom>
          <a:noFill/>
          <a:ln w="20638">
            <a:solidFill>
              <a:srgbClr val="000000"/>
            </a:solidFill>
            <a:round/>
            <a:headEnd/>
            <a:tailEnd/>
          </a:ln>
        </p:spPr>
        <p:txBody>
          <a:bodyPr/>
          <a:lstStyle/>
          <a:p>
            <a:endParaRPr lang="en-US"/>
          </a:p>
        </p:txBody>
      </p:sp>
      <p:sp>
        <p:nvSpPr>
          <p:cNvPr id="94241" name="Freeform 33"/>
          <p:cNvSpPr>
            <a:spLocks/>
          </p:cNvSpPr>
          <p:nvPr/>
        </p:nvSpPr>
        <p:spPr bwMode="auto">
          <a:xfrm>
            <a:off x="4786313" y="3000375"/>
            <a:ext cx="120650" cy="41275"/>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0638">
            <a:solidFill>
              <a:srgbClr val="000000"/>
            </a:solidFill>
            <a:round/>
            <a:headEnd/>
            <a:tailEnd/>
          </a:ln>
        </p:spPr>
        <p:txBody>
          <a:bodyPr/>
          <a:lstStyle/>
          <a:p>
            <a:endParaRPr lang="en-IN"/>
          </a:p>
        </p:txBody>
      </p:sp>
      <p:sp>
        <p:nvSpPr>
          <p:cNvPr id="94242" name="Freeform 34"/>
          <p:cNvSpPr>
            <a:spLocks/>
          </p:cNvSpPr>
          <p:nvPr/>
        </p:nvSpPr>
        <p:spPr bwMode="auto">
          <a:xfrm>
            <a:off x="4786313" y="3000375"/>
            <a:ext cx="120650" cy="41275"/>
          </a:xfrm>
          <a:custGeom>
            <a:avLst/>
            <a:gdLst>
              <a:gd name="T0" fmla="*/ 2147483647 w 76"/>
              <a:gd name="T1" fmla="*/ 0 h 26"/>
              <a:gd name="T2" fmla="*/ 0 w 76"/>
              <a:gd name="T3" fmla="*/ 2147483647 h 26"/>
              <a:gd name="T4" fmla="*/ 2147483647 w 76"/>
              <a:gd name="T5" fmla="*/ 2147483647 h 26"/>
              <a:gd name="T6" fmla="*/ 2147483647 w 76"/>
              <a:gd name="T7" fmla="*/ 2147483647 h 26"/>
              <a:gd name="T8" fmla="*/ 2147483647 w 76"/>
              <a:gd name="T9" fmla="*/ 0 h 26"/>
              <a:gd name="T10" fmla="*/ 0 60000 65536"/>
              <a:gd name="T11" fmla="*/ 0 60000 65536"/>
              <a:gd name="T12" fmla="*/ 0 60000 65536"/>
              <a:gd name="T13" fmla="*/ 0 60000 65536"/>
              <a:gd name="T14" fmla="*/ 0 60000 65536"/>
              <a:gd name="T15" fmla="*/ 0 w 76"/>
              <a:gd name="T16" fmla="*/ 0 h 26"/>
              <a:gd name="T17" fmla="*/ 76 w 76"/>
              <a:gd name="T18" fmla="*/ 26 h 26"/>
            </a:gdLst>
            <a:ahLst/>
            <a:cxnLst>
              <a:cxn ang="T10">
                <a:pos x="T0" y="T1"/>
              </a:cxn>
              <a:cxn ang="T11">
                <a:pos x="T2" y="T3"/>
              </a:cxn>
              <a:cxn ang="T12">
                <a:pos x="T4" y="T5"/>
              </a:cxn>
              <a:cxn ang="T13">
                <a:pos x="T6" y="T7"/>
              </a:cxn>
              <a:cxn ang="T14">
                <a:pos x="T8" y="T9"/>
              </a:cxn>
            </a:cxnLst>
            <a:rect l="T15" t="T16" r="T17" b="T18"/>
            <a:pathLst>
              <a:path w="76" h="26">
                <a:moveTo>
                  <a:pt x="76" y="0"/>
                </a:moveTo>
                <a:lnTo>
                  <a:pt x="0" y="13"/>
                </a:lnTo>
                <a:lnTo>
                  <a:pt x="76" y="26"/>
                </a:lnTo>
                <a:lnTo>
                  <a:pt x="76" y="13"/>
                </a:lnTo>
                <a:lnTo>
                  <a:pt x="76" y="0"/>
                </a:lnTo>
                <a:close/>
              </a:path>
            </a:pathLst>
          </a:custGeom>
          <a:solidFill>
            <a:srgbClr val="000000"/>
          </a:solidFill>
          <a:ln w="0">
            <a:solidFill>
              <a:srgbClr val="000000"/>
            </a:solidFill>
            <a:round/>
            <a:headEnd/>
            <a:tailEnd/>
          </a:ln>
        </p:spPr>
        <p:txBody>
          <a:bodyPr/>
          <a:lstStyle/>
          <a:p>
            <a:endParaRPr lang="en-IN"/>
          </a:p>
        </p:txBody>
      </p:sp>
      <p:sp>
        <p:nvSpPr>
          <p:cNvPr id="94243" name="Line 35"/>
          <p:cNvSpPr>
            <a:spLocks noChangeShapeType="1"/>
          </p:cNvSpPr>
          <p:nvPr/>
        </p:nvSpPr>
        <p:spPr bwMode="auto">
          <a:xfrm>
            <a:off x="4927600" y="3021013"/>
            <a:ext cx="482600" cy="1587"/>
          </a:xfrm>
          <a:prstGeom prst="line">
            <a:avLst/>
          </a:prstGeom>
          <a:noFill/>
          <a:ln w="20638">
            <a:solidFill>
              <a:srgbClr val="000000"/>
            </a:solidFill>
            <a:round/>
            <a:headEnd/>
            <a:tailEnd/>
          </a:ln>
        </p:spPr>
        <p:txBody>
          <a:bodyPr/>
          <a:lstStyle/>
          <a:p>
            <a:endParaRPr lang="en-US"/>
          </a:p>
        </p:txBody>
      </p:sp>
      <p:sp>
        <p:nvSpPr>
          <p:cNvPr id="94244" name="Freeform 36"/>
          <p:cNvSpPr>
            <a:spLocks/>
          </p:cNvSpPr>
          <p:nvPr/>
        </p:nvSpPr>
        <p:spPr bwMode="auto">
          <a:xfrm>
            <a:off x="4786313" y="2860675"/>
            <a:ext cx="120650" cy="60325"/>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0638">
            <a:solidFill>
              <a:srgbClr val="000000"/>
            </a:solidFill>
            <a:round/>
            <a:headEnd/>
            <a:tailEnd/>
          </a:ln>
        </p:spPr>
        <p:txBody>
          <a:bodyPr/>
          <a:lstStyle/>
          <a:p>
            <a:endParaRPr lang="en-IN"/>
          </a:p>
        </p:txBody>
      </p:sp>
      <p:sp>
        <p:nvSpPr>
          <p:cNvPr id="94245" name="Freeform 37"/>
          <p:cNvSpPr>
            <a:spLocks/>
          </p:cNvSpPr>
          <p:nvPr/>
        </p:nvSpPr>
        <p:spPr bwMode="auto">
          <a:xfrm>
            <a:off x="4786313" y="2860675"/>
            <a:ext cx="120650" cy="60325"/>
          </a:xfrm>
          <a:custGeom>
            <a:avLst/>
            <a:gdLst>
              <a:gd name="T0" fmla="*/ 2147483647 w 76"/>
              <a:gd name="T1" fmla="*/ 0 h 38"/>
              <a:gd name="T2" fmla="*/ 0 w 76"/>
              <a:gd name="T3" fmla="*/ 2147483647 h 38"/>
              <a:gd name="T4" fmla="*/ 2147483647 w 76"/>
              <a:gd name="T5" fmla="*/ 2147483647 h 38"/>
              <a:gd name="T6" fmla="*/ 2147483647 w 76"/>
              <a:gd name="T7" fmla="*/ 2147483647 h 38"/>
              <a:gd name="T8" fmla="*/ 2147483647 w 76"/>
              <a:gd name="T9" fmla="*/ 0 h 38"/>
              <a:gd name="T10" fmla="*/ 0 60000 65536"/>
              <a:gd name="T11" fmla="*/ 0 60000 65536"/>
              <a:gd name="T12" fmla="*/ 0 60000 65536"/>
              <a:gd name="T13" fmla="*/ 0 60000 65536"/>
              <a:gd name="T14" fmla="*/ 0 60000 65536"/>
              <a:gd name="T15" fmla="*/ 0 w 76"/>
              <a:gd name="T16" fmla="*/ 0 h 38"/>
              <a:gd name="T17" fmla="*/ 76 w 76"/>
              <a:gd name="T18" fmla="*/ 38 h 38"/>
            </a:gdLst>
            <a:ahLst/>
            <a:cxnLst>
              <a:cxn ang="T10">
                <a:pos x="T0" y="T1"/>
              </a:cxn>
              <a:cxn ang="T11">
                <a:pos x="T2" y="T3"/>
              </a:cxn>
              <a:cxn ang="T12">
                <a:pos x="T4" y="T5"/>
              </a:cxn>
              <a:cxn ang="T13">
                <a:pos x="T6" y="T7"/>
              </a:cxn>
              <a:cxn ang="T14">
                <a:pos x="T8" y="T9"/>
              </a:cxn>
            </a:cxnLst>
            <a:rect l="T15" t="T16" r="T17" b="T18"/>
            <a:pathLst>
              <a:path w="76" h="38">
                <a:moveTo>
                  <a:pt x="76" y="0"/>
                </a:moveTo>
                <a:lnTo>
                  <a:pt x="0" y="12"/>
                </a:lnTo>
                <a:lnTo>
                  <a:pt x="76" y="38"/>
                </a:lnTo>
                <a:lnTo>
                  <a:pt x="76" y="12"/>
                </a:lnTo>
                <a:lnTo>
                  <a:pt x="76" y="0"/>
                </a:lnTo>
                <a:close/>
              </a:path>
            </a:pathLst>
          </a:custGeom>
          <a:solidFill>
            <a:srgbClr val="000000"/>
          </a:solidFill>
          <a:ln w="0">
            <a:solidFill>
              <a:srgbClr val="000000"/>
            </a:solidFill>
            <a:round/>
            <a:headEnd/>
            <a:tailEnd/>
          </a:ln>
        </p:spPr>
        <p:txBody>
          <a:bodyPr/>
          <a:lstStyle/>
          <a:p>
            <a:endParaRPr lang="en-IN"/>
          </a:p>
        </p:txBody>
      </p:sp>
      <p:sp>
        <p:nvSpPr>
          <p:cNvPr id="94246" name="Line 38"/>
          <p:cNvSpPr>
            <a:spLocks noChangeShapeType="1"/>
          </p:cNvSpPr>
          <p:nvPr/>
        </p:nvSpPr>
        <p:spPr bwMode="auto">
          <a:xfrm>
            <a:off x="4927600" y="2879725"/>
            <a:ext cx="482600" cy="1588"/>
          </a:xfrm>
          <a:prstGeom prst="line">
            <a:avLst/>
          </a:prstGeom>
          <a:noFill/>
          <a:ln w="20638">
            <a:solidFill>
              <a:srgbClr val="000000"/>
            </a:solidFill>
            <a:round/>
            <a:headEnd/>
            <a:tailEnd/>
          </a:ln>
        </p:spPr>
        <p:txBody>
          <a:bodyPr/>
          <a:lstStyle/>
          <a:p>
            <a:endParaRPr lang="en-US"/>
          </a:p>
        </p:txBody>
      </p:sp>
      <p:sp>
        <p:nvSpPr>
          <p:cNvPr id="94247" name="Rectangle 39"/>
          <p:cNvSpPr>
            <a:spLocks noChangeArrowheads="1"/>
          </p:cNvSpPr>
          <p:nvPr/>
        </p:nvSpPr>
        <p:spPr bwMode="auto">
          <a:xfrm>
            <a:off x="5410200" y="2819400"/>
            <a:ext cx="1306513" cy="665163"/>
          </a:xfrm>
          <a:prstGeom prst="rect">
            <a:avLst/>
          </a:prstGeom>
          <a:noFill/>
          <a:ln w="20638">
            <a:solidFill>
              <a:srgbClr val="000000"/>
            </a:solidFill>
            <a:miter lim="800000"/>
            <a:headEnd/>
            <a:tailEnd/>
          </a:ln>
        </p:spPr>
        <p:txBody>
          <a:bodyPr/>
          <a:lstStyle/>
          <a:p>
            <a:endParaRPr lang="en-IN"/>
          </a:p>
        </p:txBody>
      </p:sp>
      <p:sp>
        <p:nvSpPr>
          <p:cNvPr id="94248" name="Freeform 40"/>
          <p:cNvSpPr>
            <a:spLocks/>
          </p:cNvSpPr>
          <p:nvPr/>
        </p:nvSpPr>
        <p:spPr bwMode="auto">
          <a:xfrm>
            <a:off x="4786313" y="4389438"/>
            <a:ext cx="120650" cy="60325"/>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20638">
            <a:solidFill>
              <a:srgbClr val="000000"/>
            </a:solidFill>
            <a:round/>
            <a:headEnd/>
            <a:tailEnd/>
          </a:ln>
        </p:spPr>
        <p:txBody>
          <a:bodyPr/>
          <a:lstStyle/>
          <a:p>
            <a:endParaRPr lang="en-IN"/>
          </a:p>
        </p:txBody>
      </p:sp>
      <p:sp>
        <p:nvSpPr>
          <p:cNvPr id="94249" name="Freeform 41"/>
          <p:cNvSpPr>
            <a:spLocks/>
          </p:cNvSpPr>
          <p:nvPr/>
        </p:nvSpPr>
        <p:spPr bwMode="auto">
          <a:xfrm>
            <a:off x="4786313" y="4389438"/>
            <a:ext cx="120650" cy="60325"/>
          </a:xfrm>
          <a:custGeom>
            <a:avLst/>
            <a:gdLst>
              <a:gd name="T0" fmla="*/ 2147483647 w 76"/>
              <a:gd name="T1" fmla="*/ 0 h 38"/>
              <a:gd name="T2" fmla="*/ 0 w 76"/>
              <a:gd name="T3" fmla="*/ 2147483647 h 38"/>
              <a:gd name="T4" fmla="*/ 2147483647 w 76"/>
              <a:gd name="T5" fmla="*/ 2147483647 h 38"/>
              <a:gd name="T6" fmla="*/ 2147483647 w 76"/>
              <a:gd name="T7" fmla="*/ 2147483647 h 38"/>
              <a:gd name="T8" fmla="*/ 2147483647 w 76"/>
              <a:gd name="T9" fmla="*/ 0 h 38"/>
              <a:gd name="T10" fmla="*/ 0 60000 65536"/>
              <a:gd name="T11" fmla="*/ 0 60000 65536"/>
              <a:gd name="T12" fmla="*/ 0 60000 65536"/>
              <a:gd name="T13" fmla="*/ 0 60000 65536"/>
              <a:gd name="T14" fmla="*/ 0 60000 65536"/>
              <a:gd name="T15" fmla="*/ 0 w 76"/>
              <a:gd name="T16" fmla="*/ 0 h 38"/>
              <a:gd name="T17" fmla="*/ 76 w 76"/>
              <a:gd name="T18" fmla="*/ 38 h 38"/>
            </a:gdLst>
            <a:ahLst/>
            <a:cxnLst>
              <a:cxn ang="T10">
                <a:pos x="T0" y="T1"/>
              </a:cxn>
              <a:cxn ang="T11">
                <a:pos x="T2" y="T3"/>
              </a:cxn>
              <a:cxn ang="T12">
                <a:pos x="T4" y="T5"/>
              </a:cxn>
              <a:cxn ang="T13">
                <a:pos x="T6" y="T7"/>
              </a:cxn>
              <a:cxn ang="T14">
                <a:pos x="T8" y="T9"/>
              </a:cxn>
            </a:cxnLst>
            <a:rect l="T15" t="T16" r="T17" b="T18"/>
            <a:pathLst>
              <a:path w="76" h="38">
                <a:moveTo>
                  <a:pt x="76" y="0"/>
                </a:moveTo>
                <a:lnTo>
                  <a:pt x="0" y="25"/>
                </a:lnTo>
                <a:lnTo>
                  <a:pt x="76" y="38"/>
                </a:lnTo>
                <a:lnTo>
                  <a:pt x="76" y="25"/>
                </a:lnTo>
                <a:lnTo>
                  <a:pt x="76" y="0"/>
                </a:lnTo>
                <a:close/>
              </a:path>
            </a:pathLst>
          </a:custGeom>
          <a:solidFill>
            <a:srgbClr val="000000"/>
          </a:solidFill>
          <a:ln w="0">
            <a:solidFill>
              <a:srgbClr val="000000"/>
            </a:solidFill>
            <a:round/>
            <a:headEnd/>
            <a:tailEnd/>
          </a:ln>
        </p:spPr>
        <p:txBody>
          <a:bodyPr/>
          <a:lstStyle/>
          <a:p>
            <a:endParaRPr lang="en-IN"/>
          </a:p>
        </p:txBody>
      </p:sp>
      <p:sp>
        <p:nvSpPr>
          <p:cNvPr id="94250" name="Line 42"/>
          <p:cNvSpPr>
            <a:spLocks noChangeShapeType="1"/>
          </p:cNvSpPr>
          <p:nvPr/>
        </p:nvSpPr>
        <p:spPr bwMode="auto">
          <a:xfrm>
            <a:off x="4927600" y="4429125"/>
            <a:ext cx="482600" cy="1588"/>
          </a:xfrm>
          <a:prstGeom prst="line">
            <a:avLst/>
          </a:prstGeom>
          <a:noFill/>
          <a:ln w="20638">
            <a:solidFill>
              <a:srgbClr val="000000"/>
            </a:solidFill>
            <a:round/>
            <a:headEnd/>
            <a:tailEnd/>
          </a:ln>
        </p:spPr>
        <p:txBody>
          <a:bodyPr/>
          <a:lstStyle/>
          <a:p>
            <a:endParaRPr lang="en-US"/>
          </a:p>
        </p:txBody>
      </p:sp>
      <p:sp>
        <p:nvSpPr>
          <p:cNvPr id="94251" name="Rectangle 43"/>
          <p:cNvSpPr>
            <a:spLocks noChangeArrowheads="1"/>
          </p:cNvSpPr>
          <p:nvPr/>
        </p:nvSpPr>
        <p:spPr bwMode="auto">
          <a:xfrm>
            <a:off x="5410200" y="3825875"/>
            <a:ext cx="1306513" cy="663575"/>
          </a:xfrm>
          <a:prstGeom prst="rect">
            <a:avLst/>
          </a:prstGeom>
          <a:noFill/>
          <a:ln w="20638">
            <a:solidFill>
              <a:srgbClr val="000000"/>
            </a:solidFill>
            <a:miter lim="800000"/>
            <a:headEnd/>
            <a:tailEnd/>
          </a:ln>
        </p:spPr>
        <p:txBody>
          <a:bodyPr/>
          <a:lstStyle/>
          <a:p>
            <a:endParaRPr lang="en-IN"/>
          </a:p>
        </p:txBody>
      </p:sp>
      <p:sp>
        <p:nvSpPr>
          <p:cNvPr id="94252" name="Rectangle 44"/>
          <p:cNvSpPr>
            <a:spLocks noChangeArrowheads="1"/>
          </p:cNvSpPr>
          <p:nvPr/>
        </p:nvSpPr>
        <p:spPr bwMode="auto">
          <a:xfrm>
            <a:off x="2452688" y="3544888"/>
            <a:ext cx="177800"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IR</a:t>
            </a:r>
            <a:endParaRPr lang="en-CA" sz="2400">
              <a:latin typeface="Times New Roman" pitchFamily="18" charset="0"/>
            </a:endParaRPr>
          </a:p>
        </p:txBody>
      </p:sp>
      <p:sp>
        <p:nvSpPr>
          <p:cNvPr id="94253" name="Freeform 45"/>
          <p:cNvSpPr>
            <a:spLocks/>
          </p:cNvSpPr>
          <p:nvPr/>
        </p:nvSpPr>
        <p:spPr bwMode="auto">
          <a:xfrm>
            <a:off x="4786313" y="3382963"/>
            <a:ext cx="120650" cy="60325"/>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0638">
            <a:solidFill>
              <a:srgbClr val="000000"/>
            </a:solidFill>
            <a:round/>
            <a:headEnd/>
            <a:tailEnd/>
          </a:ln>
        </p:spPr>
        <p:txBody>
          <a:bodyPr/>
          <a:lstStyle/>
          <a:p>
            <a:endParaRPr lang="en-IN"/>
          </a:p>
        </p:txBody>
      </p:sp>
      <p:sp>
        <p:nvSpPr>
          <p:cNvPr id="94254" name="Freeform 46"/>
          <p:cNvSpPr>
            <a:spLocks/>
          </p:cNvSpPr>
          <p:nvPr/>
        </p:nvSpPr>
        <p:spPr bwMode="auto">
          <a:xfrm>
            <a:off x="4786313" y="3382963"/>
            <a:ext cx="120650" cy="60325"/>
          </a:xfrm>
          <a:custGeom>
            <a:avLst/>
            <a:gdLst>
              <a:gd name="T0" fmla="*/ 2147483647 w 76"/>
              <a:gd name="T1" fmla="*/ 0 h 38"/>
              <a:gd name="T2" fmla="*/ 0 w 76"/>
              <a:gd name="T3" fmla="*/ 2147483647 h 38"/>
              <a:gd name="T4" fmla="*/ 2147483647 w 76"/>
              <a:gd name="T5" fmla="*/ 2147483647 h 38"/>
              <a:gd name="T6" fmla="*/ 2147483647 w 76"/>
              <a:gd name="T7" fmla="*/ 2147483647 h 38"/>
              <a:gd name="T8" fmla="*/ 2147483647 w 76"/>
              <a:gd name="T9" fmla="*/ 0 h 38"/>
              <a:gd name="T10" fmla="*/ 0 60000 65536"/>
              <a:gd name="T11" fmla="*/ 0 60000 65536"/>
              <a:gd name="T12" fmla="*/ 0 60000 65536"/>
              <a:gd name="T13" fmla="*/ 0 60000 65536"/>
              <a:gd name="T14" fmla="*/ 0 60000 65536"/>
              <a:gd name="T15" fmla="*/ 0 w 76"/>
              <a:gd name="T16" fmla="*/ 0 h 38"/>
              <a:gd name="T17" fmla="*/ 76 w 76"/>
              <a:gd name="T18" fmla="*/ 38 h 38"/>
            </a:gdLst>
            <a:ahLst/>
            <a:cxnLst>
              <a:cxn ang="T10">
                <a:pos x="T0" y="T1"/>
              </a:cxn>
              <a:cxn ang="T11">
                <a:pos x="T2" y="T3"/>
              </a:cxn>
              <a:cxn ang="T12">
                <a:pos x="T4" y="T5"/>
              </a:cxn>
              <a:cxn ang="T13">
                <a:pos x="T6" y="T7"/>
              </a:cxn>
              <a:cxn ang="T14">
                <a:pos x="T8" y="T9"/>
              </a:cxn>
            </a:cxnLst>
            <a:rect l="T15" t="T16" r="T17" b="T18"/>
            <a:pathLst>
              <a:path w="76" h="38">
                <a:moveTo>
                  <a:pt x="76" y="0"/>
                </a:moveTo>
                <a:lnTo>
                  <a:pt x="0" y="13"/>
                </a:lnTo>
                <a:lnTo>
                  <a:pt x="76" y="38"/>
                </a:lnTo>
                <a:lnTo>
                  <a:pt x="76" y="13"/>
                </a:lnTo>
                <a:lnTo>
                  <a:pt x="76" y="0"/>
                </a:lnTo>
                <a:close/>
              </a:path>
            </a:pathLst>
          </a:custGeom>
          <a:solidFill>
            <a:srgbClr val="000000"/>
          </a:solidFill>
          <a:ln w="0">
            <a:solidFill>
              <a:srgbClr val="000000"/>
            </a:solidFill>
            <a:round/>
            <a:headEnd/>
            <a:tailEnd/>
          </a:ln>
        </p:spPr>
        <p:txBody>
          <a:bodyPr/>
          <a:lstStyle/>
          <a:p>
            <a:endParaRPr lang="en-IN"/>
          </a:p>
        </p:txBody>
      </p:sp>
      <p:sp>
        <p:nvSpPr>
          <p:cNvPr id="94255" name="Line 47"/>
          <p:cNvSpPr>
            <a:spLocks noChangeShapeType="1"/>
          </p:cNvSpPr>
          <p:nvPr/>
        </p:nvSpPr>
        <p:spPr bwMode="auto">
          <a:xfrm>
            <a:off x="4927600" y="3403600"/>
            <a:ext cx="482600" cy="1588"/>
          </a:xfrm>
          <a:prstGeom prst="line">
            <a:avLst/>
          </a:prstGeom>
          <a:noFill/>
          <a:ln w="20638">
            <a:solidFill>
              <a:srgbClr val="000000"/>
            </a:solidFill>
            <a:round/>
            <a:headEnd/>
            <a:tailEnd/>
          </a:ln>
        </p:spPr>
        <p:txBody>
          <a:bodyPr/>
          <a:lstStyle/>
          <a:p>
            <a:endParaRPr lang="en-US"/>
          </a:p>
        </p:txBody>
      </p:sp>
      <p:sp>
        <p:nvSpPr>
          <p:cNvPr id="94256" name="Freeform 48"/>
          <p:cNvSpPr>
            <a:spLocks/>
          </p:cNvSpPr>
          <p:nvPr/>
        </p:nvSpPr>
        <p:spPr bwMode="auto">
          <a:xfrm>
            <a:off x="4786313" y="4006850"/>
            <a:ext cx="120650" cy="39688"/>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0638">
            <a:solidFill>
              <a:srgbClr val="000000"/>
            </a:solidFill>
            <a:round/>
            <a:headEnd/>
            <a:tailEnd/>
          </a:ln>
        </p:spPr>
        <p:txBody>
          <a:bodyPr/>
          <a:lstStyle/>
          <a:p>
            <a:endParaRPr lang="en-IN"/>
          </a:p>
        </p:txBody>
      </p:sp>
      <p:sp>
        <p:nvSpPr>
          <p:cNvPr id="94257" name="Freeform 49"/>
          <p:cNvSpPr>
            <a:spLocks/>
          </p:cNvSpPr>
          <p:nvPr/>
        </p:nvSpPr>
        <p:spPr bwMode="auto">
          <a:xfrm>
            <a:off x="4786313" y="4006850"/>
            <a:ext cx="120650" cy="39688"/>
          </a:xfrm>
          <a:custGeom>
            <a:avLst/>
            <a:gdLst>
              <a:gd name="T0" fmla="*/ 2147483647 w 76"/>
              <a:gd name="T1" fmla="*/ 0 h 25"/>
              <a:gd name="T2" fmla="*/ 0 w 76"/>
              <a:gd name="T3" fmla="*/ 2147483647 h 25"/>
              <a:gd name="T4" fmla="*/ 2147483647 w 76"/>
              <a:gd name="T5" fmla="*/ 2147483647 h 25"/>
              <a:gd name="T6" fmla="*/ 2147483647 w 76"/>
              <a:gd name="T7" fmla="*/ 2147483647 h 25"/>
              <a:gd name="T8" fmla="*/ 2147483647 w 76"/>
              <a:gd name="T9" fmla="*/ 0 h 25"/>
              <a:gd name="T10" fmla="*/ 0 60000 65536"/>
              <a:gd name="T11" fmla="*/ 0 60000 65536"/>
              <a:gd name="T12" fmla="*/ 0 60000 65536"/>
              <a:gd name="T13" fmla="*/ 0 60000 65536"/>
              <a:gd name="T14" fmla="*/ 0 60000 65536"/>
              <a:gd name="T15" fmla="*/ 0 w 76"/>
              <a:gd name="T16" fmla="*/ 0 h 25"/>
              <a:gd name="T17" fmla="*/ 76 w 76"/>
              <a:gd name="T18" fmla="*/ 25 h 25"/>
            </a:gdLst>
            <a:ahLst/>
            <a:cxnLst>
              <a:cxn ang="T10">
                <a:pos x="T0" y="T1"/>
              </a:cxn>
              <a:cxn ang="T11">
                <a:pos x="T2" y="T3"/>
              </a:cxn>
              <a:cxn ang="T12">
                <a:pos x="T4" y="T5"/>
              </a:cxn>
              <a:cxn ang="T13">
                <a:pos x="T6" y="T7"/>
              </a:cxn>
              <a:cxn ang="T14">
                <a:pos x="T8" y="T9"/>
              </a:cxn>
            </a:cxnLst>
            <a:rect l="T15" t="T16" r="T17" b="T18"/>
            <a:pathLst>
              <a:path w="76" h="25">
                <a:moveTo>
                  <a:pt x="76" y="0"/>
                </a:moveTo>
                <a:lnTo>
                  <a:pt x="0" y="13"/>
                </a:lnTo>
                <a:lnTo>
                  <a:pt x="76" y="25"/>
                </a:lnTo>
                <a:lnTo>
                  <a:pt x="76" y="13"/>
                </a:lnTo>
                <a:lnTo>
                  <a:pt x="76" y="0"/>
                </a:lnTo>
                <a:close/>
              </a:path>
            </a:pathLst>
          </a:custGeom>
          <a:solidFill>
            <a:srgbClr val="000000"/>
          </a:solidFill>
          <a:ln w="0">
            <a:solidFill>
              <a:srgbClr val="000000"/>
            </a:solidFill>
            <a:round/>
            <a:headEnd/>
            <a:tailEnd/>
          </a:ln>
        </p:spPr>
        <p:txBody>
          <a:bodyPr/>
          <a:lstStyle/>
          <a:p>
            <a:endParaRPr lang="en-IN"/>
          </a:p>
        </p:txBody>
      </p:sp>
      <p:sp>
        <p:nvSpPr>
          <p:cNvPr id="94258" name="Line 50"/>
          <p:cNvSpPr>
            <a:spLocks noChangeShapeType="1"/>
          </p:cNvSpPr>
          <p:nvPr/>
        </p:nvSpPr>
        <p:spPr bwMode="auto">
          <a:xfrm>
            <a:off x="4927600" y="4027488"/>
            <a:ext cx="482600" cy="1587"/>
          </a:xfrm>
          <a:prstGeom prst="line">
            <a:avLst/>
          </a:prstGeom>
          <a:noFill/>
          <a:ln w="20638">
            <a:solidFill>
              <a:srgbClr val="000000"/>
            </a:solidFill>
            <a:round/>
            <a:headEnd/>
            <a:tailEnd/>
          </a:ln>
        </p:spPr>
        <p:txBody>
          <a:bodyPr/>
          <a:lstStyle/>
          <a:p>
            <a:endParaRPr lang="en-US"/>
          </a:p>
        </p:txBody>
      </p:sp>
      <p:sp>
        <p:nvSpPr>
          <p:cNvPr id="94259" name="Freeform 51"/>
          <p:cNvSpPr>
            <a:spLocks/>
          </p:cNvSpPr>
          <p:nvPr/>
        </p:nvSpPr>
        <p:spPr bwMode="auto">
          <a:xfrm>
            <a:off x="4786313" y="3865563"/>
            <a:ext cx="120650" cy="60325"/>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20638">
            <a:solidFill>
              <a:srgbClr val="000000"/>
            </a:solidFill>
            <a:round/>
            <a:headEnd/>
            <a:tailEnd/>
          </a:ln>
        </p:spPr>
        <p:txBody>
          <a:bodyPr/>
          <a:lstStyle/>
          <a:p>
            <a:endParaRPr lang="en-IN"/>
          </a:p>
        </p:txBody>
      </p:sp>
      <p:sp>
        <p:nvSpPr>
          <p:cNvPr id="94260" name="Freeform 52"/>
          <p:cNvSpPr>
            <a:spLocks/>
          </p:cNvSpPr>
          <p:nvPr/>
        </p:nvSpPr>
        <p:spPr bwMode="auto">
          <a:xfrm>
            <a:off x="4786313" y="3865563"/>
            <a:ext cx="120650" cy="60325"/>
          </a:xfrm>
          <a:custGeom>
            <a:avLst/>
            <a:gdLst>
              <a:gd name="T0" fmla="*/ 2147483647 w 76"/>
              <a:gd name="T1" fmla="*/ 0 h 38"/>
              <a:gd name="T2" fmla="*/ 0 w 76"/>
              <a:gd name="T3" fmla="*/ 2147483647 h 38"/>
              <a:gd name="T4" fmla="*/ 2147483647 w 76"/>
              <a:gd name="T5" fmla="*/ 2147483647 h 38"/>
              <a:gd name="T6" fmla="*/ 2147483647 w 76"/>
              <a:gd name="T7" fmla="*/ 2147483647 h 38"/>
              <a:gd name="T8" fmla="*/ 2147483647 w 76"/>
              <a:gd name="T9" fmla="*/ 0 h 38"/>
              <a:gd name="T10" fmla="*/ 0 60000 65536"/>
              <a:gd name="T11" fmla="*/ 0 60000 65536"/>
              <a:gd name="T12" fmla="*/ 0 60000 65536"/>
              <a:gd name="T13" fmla="*/ 0 60000 65536"/>
              <a:gd name="T14" fmla="*/ 0 60000 65536"/>
              <a:gd name="T15" fmla="*/ 0 w 76"/>
              <a:gd name="T16" fmla="*/ 0 h 38"/>
              <a:gd name="T17" fmla="*/ 76 w 76"/>
              <a:gd name="T18" fmla="*/ 38 h 38"/>
            </a:gdLst>
            <a:ahLst/>
            <a:cxnLst>
              <a:cxn ang="T10">
                <a:pos x="T0" y="T1"/>
              </a:cxn>
              <a:cxn ang="T11">
                <a:pos x="T2" y="T3"/>
              </a:cxn>
              <a:cxn ang="T12">
                <a:pos x="T4" y="T5"/>
              </a:cxn>
              <a:cxn ang="T13">
                <a:pos x="T6" y="T7"/>
              </a:cxn>
              <a:cxn ang="T14">
                <a:pos x="T8" y="T9"/>
              </a:cxn>
            </a:cxnLst>
            <a:rect l="T15" t="T16" r="T17" b="T18"/>
            <a:pathLst>
              <a:path w="76" h="38">
                <a:moveTo>
                  <a:pt x="76" y="0"/>
                </a:moveTo>
                <a:lnTo>
                  <a:pt x="0" y="26"/>
                </a:lnTo>
                <a:lnTo>
                  <a:pt x="76" y="38"/>
                </a:lnTo>
                <a:lnTo>
                  <a:pt x="76" y="26"/>
                </a:lnTo>
                <a:lnTo>
                  <a:pt x="76" y="0"/>
                </a:lnTo>
                <a:close/>
              </a:path>
            </a:pathLst>
          </a:custGeom>
          <a:solidFill>
            <a:srgbClr val="000000"/>
          </a:solidFill>
          <a:ln w="0">
            <a:solidFill>
              <a:srgbClr val="000000"/>
            </a:solidFill>
            <a:round/>
            <a:headEnd/>
            <a:tailEnd/>
          </a:ln>
        </p:spPr>
        <p:txBody>
          <a:bodyPr/>
          <a:lstStyle/>
          <a:p>
            <a:endParaRPr lang="en-IN"/>
          </a:p>
        </p:txBody>
      </p:sp>
      <p:sp>
        <p:nvSpPr>
          <p:cNvPr id="94261" name="Line 53"/>
          <p:cNvSpPr>
            <a:spLocks noChangeShapeType="1"/>
          </p:cNvSpPr>
          <p:nvPr/>
        </p:nvSpPr>
        <p:spPr bwMode="auto">
          <a:xfrm>
            <a:off x="4927600" y="3906838"/>
            <a:ext cx="482600" cy="1587"/>
          </a:xfrm>
          <a:prstGeom prst="line">
            <a:avLst/>
          </a:prstGeom>
          <a:noFill/>
          <a:ln w="20638">
            <a:solidFill>
              <a:srgbClr val="000000"/>
            </a:solidFill>
            <a:round/>
            <a:headEnd/>
            <a:tailEnd/>
          </a:ln>
        </p:spPr>
        <p:txBody>
          <a:bodyPr/>
          <a:lstStyle/>
          <a:p>
            <a:endParaRPr lang="en-US"/>
          </a:p>
        </p:txBody>
      </p:sp>
      <p:sp>
        <p:nvSpPr>
          <p:cNvPr id="94262" name="Rectangle 54"/>
          <p:cNvSpPr>
            <a:spLocks noChangeArrowheads="1"/>
          </p:cNvSpPr>
          <p:nvPr/>
        </p:nvSpPr>
        <p:spPr bwMode="auto">
          <a:xfrm>
            <a:off x="3821113" y="3644900"/>
            <a:ext cx="639762"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encoder</a:t>
            </a:r>
            <a:endParaRPr lang="en-CA" sz="2400">
              <a:latin typeface="Times New Roman" pitchFamily="18" charset="0"/>
            </a:endParaRPr>
          </a:p>
        </p:txBody>
      </p:sp>
      <p:sp>
        <p:nvSpPr>
          <p:cNvPr id="94263" name="Rectangle 55"/>
          <p:cNvSpPr>
            <a:spLocks noChangeArrowheads="1"/>
          </p:cNvSpPr>
          <p:nvPr/>
        </p:nvSpPr>
        <p:spPr bwMode="auto">
          <a:xfrm>
            <a:off x="3781425" y="3382963"/>
            <a:ext cx="719138"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Decoder/</a:t>
            </a:r>
            <a:endParaRPr lang="en-CA" sz="2400">
              <a:latin typeface="Times New Roman" pitchFamily="18" charset="0"/>
            </a:endParaRPr>
          </a:p>
        </p:txBody>
      </p:sp>
      <p:sp>
        <p:nvSpPr>
          <p:cNvPr id="94264" name="Freeform 56"/>
          <p:cNvSpPr>
            <a:spLocks/>
          </p:cNvSpPr>
          <p:nvPr/>
        </p:nvSpPr>
        <p:spPr bwMode="auto">
          <a:xfrm>
            <a:off x="3821113" y="2538413"/>
            <a:ext cx="60325" cy="120650"/>
          </a:xfrm>
          <a:custGeom>
            <a:avLst/>
            <a:gdLst>
              <a:gd name="T0" fmla="*/ 0 w 3"/>
              <a:gd name="T1" fmla="*/ 0 h 6"/>
              <a:gd name="T2" fmla="*/ 2147483647 w 3"/>
              <a:gd name="T3" fmla="*/ 2147483647 h 6"/>
              <a:gd name="T4" fmla="*/ 2147483647 w 3"/>
              <a:gd name="T5" fmla="*/ 0 h 6"/>
              <a:gd name="T6" fmla="*/ 2147483647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20638">
            <a:solidFill>
              <a:srgbClr val="000000"/>
            </a:solidFill>
            <a:round/>
            <a:headEnd/>
            <a:tailEnd/>
          </a:ln>
        </p:spPr>
        <p:txBody>
          <a:bodyPr/>
          <a:lstStyle/>
          <a:p>
            <a:endParaRPr lang="en-IN"/>
          </a:p>
        </p:txBody>
      </p:sp>
      <p:sp>
        <p:nvSpPr>
          <p:cNvPr id="94265" name="Freeform 57"/>
          <p:cNvSpPr>
            <a:spLocks/>
          </p:cNvSpPr>
          <p:nvPr/>
        </p:nvSpPr>
        <p:spPr bwMode="auto">
          <a:xfrm>
            <a:off x="3821113" y="2538413"/>
            <a:ext cx="60325" cy="120650"/>
          </a:xfrm>
          <a:custGeom>
            <a:avLst/>
            <a:gdLst>
              <a:gd name="T0" fmla="*/ 0 w 38"/>
              <a:gd name="T1" fmla="*/ 0 h 76"/>
              <a:gd name="T2" fmla="*/ 2147483647 w 38"/>
              <a:gd name="T3" fmla="*/ 2147483647 h 76"/>
              <a:gd name="T4" fmla="*/ 2147483647 w 38"/>
              <a:gd name="T5" fmla="*/ 0 h 76"/>
              <a:gd name="T6" fmla="*/ 2147483647 w 38"/>
              <a:gd name="T7" fmla="*/ 0 h 76"/>
              <a:gd name="T8" fmla="*/ 0 w 38"/>
              <a:gd name="T9" fmla="*/ 0 h 76"/>
              <a:gd name="T10" fmla="*/ 0 60000 65536"/>
              <a:gd name="T11" fmla="*/ 0 60000 65536"/>
              <a:gd name="T12" fmla="*/ 0 60000 65536"/>
              <a:gd name="T13" fmla="*/ 0 60000 65536"/>
              <a:gd name="T14" fmla="*/ 0 60000 65536"/>
              <a:gd name="T15" fmla="*/ 0 w 38"/>
              <a:gd name="T16" fmla="*/ 0 h 76"/>
              <a:gd name="T17" fmla="*/ 38 w 38"/>
              <a:gd name="T18" fmla="*/ 76 h 76"/>
            </a:gdLst>
            <a:ahLst/>
            <a:cxnLst>
              <a:cxn ang="T10">
                <a:pos x="T0" y="T1"/>
              </a:cxn>
              <a:cxn ang="T11">
                <a:pos x="T2" y="T3"/>
              </a:cxn>
              <a:cxn ang="T12">
                <a:pos x="T4" y="T5"/>
              </a:cxn>
              <a:cxn ang="T13">
                <a:pos x="T6" y="T7"/>
              </a:cxn>
              <a:cxn ang="T14">
                <a:pos x="T8" y="T9"/>
              </a:cxn>
            </a:cxnLst>
            <a:rect l="T15" t="T16" r="T17" b="T18"/>
            <a:pathLst>
              <a:path w="38" h="76">
                <a:moveTo>
                  <a:pt x="0" y="0"/>
                </a:moveTo>
                <a:lnTo>
                  <a:pt x="13" y="76"/>
                </a:lnTo>
                <a:lnTo>
                  <a:pt x="38" y="0"/>
                </a:lnTo>
                <a:lnTo>
                  <a:pt x="13" y="0"/>
                </a:lnTo>
                <a:lnTo>
                  <a:pt x="0" y="0"/>
                </a:lnTo>
                <a:close/>
              </a:path>
            </a:pathLst>
          </a:custGeom>
          <a:solidFill>
            <a:srgbClr val="000000"/>
          </a:solidFill>
          <a:ln w="0">
            <a:solidFill>
              <a:srgbClr val="000000"/>
            </a:solidFill>
            <a:round/>
            <a:headEnd/>
            <a:tailEnd/>
          </a:ln>
        </p:spPr>
        <p:txBody>
          <a:bodyPr/>
          <a:lstStyle/>
          <a:p>
            <a:endParaRPr lang="en-IN"/>
          </a:p>
        </p:txBody>
      </p:sp>
      <p:sp>
        <p:nvSpPr>
          <p:cNvPr id="94266" name="Line 58"/>
          <p:cNvSpPr>
            <a:spLocks noChangeShapeType="1"/>
          </p:cNvSpPr>
          <p:nvPr/>
        </p:nvSpPr>
        <p:spPr bwMode="auto">
          <a:xfrm flipV="1">
            <a:off x="3841750" y="2035175"/>
            <a:ext cx="1588" cy="503238"/>
          </a:xfrm>
          <a:prstGeom prst="line">
            <a:avLst/>
          </a:prstGeom>
          <a:noFill/>
          <a:ln w="20638">
            <a:solidFill>
              <a:srgbClr val="000000"/>
            </a:solidFill>
            <a:round/>
            <a:headEnd/>
            <a:tailEnd/>
          </a:ln>
        </p:spPr>
        <p:txBody>
          <a:bodyPr/>
          <a:lstStyle/>
          <a:p>
            <a:endParaRPr lang="en-US"/>
          </a:p>
        </p:txBody>
      </p:sp>
      <p:sp>
        <p:nvSpPr>
          <p:cNvPr id="94267" name="Freeform 59"/>
          <p:cNvSpPr>
            <a:spLocks/>
          </p:cNvSpPr>
          <p:nvPr/>
        </p:nvSpPr>
        <p:spPr bwMode="auto">
          <a:xfrm>
            <a:off x="4605338" y="2538413"/>
            <a:ext cx="39687" cy="120650"/>
          </a:xfrm>
          <a:custGeom>
            <a:avLst/>
            <a:gdLst>
              <a:gd name="T0" fmla="*/ 0 w 2"/>
              <a:gd name="T1" fmla="*/ 0 h 6"/>
              <a:gd name="T2" fmla="*/ 2147483647 w 2"/>
              <a:gd name="T3" fmla="*/ 2147483647 h 6"/>
              <a:gd name="T4" fmla="*/ 2147483647 w 2"/>
              <a:gd name="T5" fmla="*/ 0 h 6"/>
              <a:gd name="T6" fmla="*/ 2147483647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20638">
            <a:solidFill>
              <a:srgbClr val="000000"/>
            </a:solidFill>
            <a:round/>
            <a:headEnd/>
            <a:tailEnd/>
          </a:ln>
        </p:spPr>
        <p:txBody>
          <a:bodyPr/>
          <a:lstStyle/>
          <a:p>
            <a:endParaRPr lang="en-IN"/>
          </a:p>
        </p:txBody>
      </p:sp>
      <p:sp>
        <p:nvSpPr>
          <p:cNvPr id="94268" name="Freeform 60"/>
          <p:cNvSpPr>
            <a:spLocks/>
          </p:cNvSpPr>
          <p:nvPr/>
        </p:nvSpPr>
        <p:spPr bwMode="auto">
          <a:xfrm>
            <a:off x="4605338" y="2538413"/>
            <a:ext cx="39687" cy="120650"/>
          </a:xfrm>
          <a:custGeom>
            <a:avLst/>
            <a:gdLst>
              <a:gd name="T0" fmla="*/ 0 w 25"/>
              <a:gd name="T1" fmla="*/ 0 h 76"/>
              <a:gd name="T2" fmla="*/ 2147483647 w 25"/>
              <a:gd name="T3" fmla="*/ 2147483647 h 76"/>
              <a:gd name="T4" fmla="*/ 2147483647 w 25"/>
              <a:gd name="T5" fmla="*/ 0 h 76"/>
              <a:gd name="T6" fmla="*/ 2147483647 w 25"/>
              <a:gd name="T7" fmla="*/ 0 h 76"/>
              <a:gd name="T8" fmla="*/ 0 w 25"/>
              <a:gd name="T9" fmla="*/ 0 h 76"/>
              <a:gd name="T10" fmla="*/ 0 60000 65536"/>
              <a:gd name="T11" fmla="*/ 0 60000 65536"/>
              <a:gd name="T12" fmla="*/ 0 60000 65536"/>
              <a:gd name="T13" fmla="*/ 0 60000 65536"/>
              <a:gd name="T14" fmla="*/ 0 60000 65536"/>
              <a:gd name="T15" fmla="*/ 0 w 25"/>
              <a:gd name="T16" fmla="*/ 0 h 76"/>
              <a:gd name="T17" fmla="*/ 25 w 25"/>
              <a:gd name="T18" fmla="*/ 76 h 76"/>
            </a:gdLst>
            <a:ahLst/>
            <a:cxnLst>
              <a:cxn ang="T10">
                <a:pos x="T0" y="T1"/>
              </a:cxn>
              <a:cxn ang="T11">
                <a:pos x="T2" y="T3"/>
              </a:cxn>
              <a:cxn ang="T12">
                <a:pos x="T4" y="T5"/>
              </a:cxn>
              <a:cxn ang="T13">
                <a:pos x="T6" y="T7"/>
              </a:cxn>
              <a:cxn ang="T14">
                <a:pos x="T8" y="T9"/>
              </a:cxn>
            </a:cxnLst>
            <a:rect l="T15" t="T16" r="T17" b="T18"/>
            <a:pathLst>
              <a:path w="25" h="76">
                <a:moveTo>
                  <a:pt x="0" y="0"/>
                </a:moveTo>
                <a:lnTo>
                  <a:pt x="13" y="76"/>
                </a:lnTo>
                <a:lnTo>
                  <a:pt x="25" y="0"/>
                </a:lnTo>
                <a:lnTo>
                  <a:pt x="13" y="0"/>
                </a:lnTo>
                <a:lnTo>
                  <a:pt x="0" y="0"/>
                </a:lnTo>
                <a:close/>
              </a:path>
            </a:pathLst>
          </a:custGeom>
          <a:solidFill>
            <a:srgbClr val="000000"/>
          </a:solidFill>
          <a:ln w="0">
            <a:solidFill>
              <a:srgbClr val="000000"/>
            </a:solidFill>
            <a:round/>
            <a:headEnd/>
            <a:tailEnd/>
          </a:ln>
        </p:spPr>
        <p:txBody>
          <a:bodyPr/>
          <a:lstStyle/>
          <a:p>
            <a:endParaRPr lang="en-IN"/>
          </a:p>
        </p:txBody>
      </p:sp>
      <p:sp>
        <p:nvSpPr>
          <p:cNvPr id="94269" name="Line 61"/>
          <p:cNvSpPr>
            <a:spLocks noChangeShapeType="1"/>
          </p:cNvSpPr>
          <p:nvPr/>
        </p:nvSpPr>
        <p:spPr bwMode="auto">
          <a:xfrm flipV="1">
            <a:off x="4625975" y="2035175"/>
            <a:ext cx="1588" cy="503238"/>
          </a:xfrm>
          <a:prstGeom prst="line">
            <a:avLst/>
          </a:prstGeom>
          <a:noFill/>
          <a:ln w="20638">
            <a:solidFill>
              <a:srgbClr val="000000"/>
            </a:solidFill>
            <a:round/>
            <a:headEnd/>
            <a:tailEnd/>
          </a:ln>
        </p:spPr>
        <p:txBody>
          <a:bodyPr/>
          <a:lstStyle/>
          <a:p>
            <a:endParaRPr lang="en-US"/>
          </a:p>
        </p:txBody>
      </p:sp>
      <p:sp>
        <p:nvSpPr>
          <p:cNvPr id="94270" name="Freeform 62"/>
          <p:cNvSpPr>
            <a:spLocks/>
          </p:cNvSpPr>
          <p:nvPr/>
        </p:nvSpPr>
        <p:spPr bwMode="auto">
          <a:xfrm>
            <a:off x="3559175" y="2538413"/>
            <a:ext cx="60325" cy="120650"/>
          </a:xfrm>
          <a:custGeom>
            <a:avLst/>
            <a:gdLst>
              <a:gd name="T0" fmla="*/ 0 w 3"/>
              <a:gd name="T1" fmla="*/ 0 h 6"/>
              <a:gd name="T2" fmla="*/ 2147483647 w 3"/>
              <a:gd name="T3" fmla="*/ 2147483647 h 6"/>
              <a:gd name="T4" fmla="*/ 2147483647 w 3"/>
              <a:gd name="T5" fmla="*/ 0 h 6"/>
              <a:gd name="T6" fmla="*/ 2147483647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20638">
            <a:solidFill>
              <a:srgbClr val="000000"/>
            </a:solidFill>
            <a:round/>
            <a:headEnd/>
            <a:tailEnd/>
          </a:ln>
        </p:spPr>
        <p:txBody>
          <a:bodyPr/>
          <a:lstStyle/>
          <a:p>
            <a:endParaRPr lang="en-IN"/>
          </a:p>
        </p:txBody>
      </p:sp>
      <p:sp>
        <p:nvSpPr>
          <p:cNvPr id="94271" name="Freeform 63"/>
          <p:cNvSpPr>
            <a:spLocks/>
          </p:cNvSpPr>
          <p:nvPr/>
        </p:nvSpPr>
        <p:spPr bwMode="auto">
          <a:xfrm>
            <a:off x="3559175" y="2538413"/>
            <a:ext cx="60325" cy="120650"/>
          </a:xfrm>
          <a:custGeom>
            <a:avLst/>
            <a:gdLst>
              <a:gd name="T0" fmla="*/ 0 w 38"/>
              <a:gd name="T1" fmla="*/ 0 h 76"/>
              <a:gd name="T2" fmla="*/ 2147483647 w 38"/>
              <a:gd name="T3" fmla="*/ 2147483647 h 76"/>
              <a:gd name="T4" fmla="*/ 2147483647 w 38"/>
              <a:gd name="T5" fmla="*/ 0 h 76"/>
              <a:gd name="T6" fmla="*/ 2147483647 w 38"/>
              <a:gd name="T7" fmla="*/ 0 h 76"/>
              <a:gd name="T8" fmla="*/ 0 w 38"/>
              <a:gd name="T9" fmla="*/ 0 h 76"/>
              <a:gd name="T10" fmla="*/ 0 60000 65536"/>
              <a:gd name="T11" fmla="*/ 0 60000 65536"/>
              <a:gd name="T12" fmla="*/ 0 60000 65536"/>
              <a:gd name="T13" fmla="*/ 0 60000 65536"/>
              <a:gd name="T14" fmla="*/ 0 60000 65536"/>
              <a:gd name="T15" fmla="*/ 0 w 38"/>
              <a:gd name="T16" fmla="*/ 0 h 76"/>
              <a:gd name="T17" fmla="*/ 38 w 38"/>
              <a:gd name="T18" fmla="*/ 76 h 76"/>
            </a:gdLst>
            <a:ahLst/>
            <a:cxnLst>
              <a:cxn ang="T10">
                <a:pos x="T0" y="T1"/>
              </a:cxn>
              <a:cxn ang="T11">
                <a:pos x="T2" y="T3"/>
              </a:cxn>
              <a:cxn ang="T12">
                <a:pos x="T4" y="T5"/>
              </a:cxn>
              <a:cxn ang="T13">
                <a:pos x="T6" y="T7"/>
              </a:cxn>
              <a:cxn ang="T14">
                <a:pos x="T8" y="T9"/>
              </a:cxn>
            </a:cxnLst>
            <a:rect l="T15" t="T16" r="T17" b="T18"/>
            <a:pathLst>
              <a:path w="38" h="76">
                <a:moveTo>
                  <a:pt x="0" y="0"/>
                </a:moveTo>
                <a:lnTo>
                  <a:pt x="13" y="76"/>
                </a:lnTo>
                <a:lnTo>
                  <a:pt x="38" y="0"/>
                </a:lnTo>
                <a:lnTo>
                  <a:pt x="13" y="0"/>
                </a:lnTo>
                <a:lnTo>
                  <a:pt x="0" y="0"/>
                </a:lnTo>
                <a:close/>
              </a:path>
            </a:pathLst>
          </a:custGeom>
          <a:solidFill>
            <a:srgbClr val="000000"/>
          </a:solidFill>
          <a:ln w="0">
            <a:solidFill>
              <a:srgbClr val="000000"/>
            </a:solidFill>
            <a:round/>
            <a:headEnd/>
            <a:tailEnd/>
          </a:ln>
        </p:spPr>
        <p:txBody>
          <a:bodyPr/>
          <a:lstStyle/>
          <a:p>
            <a:endParaRPr lang="en-IN"/>
          </a:p>
        </p:txBody>
      </p:sp>
      <p:sp>
        <p:nvSpPr>
          <p:cNvPr id="94272" name="Line 64"/>
          <p:cNvSpPr>
            <a:spLocks noChangeShapeType="1"/>
          </p:cNvSpPr>
          <p:nvPr/>
        </p:nvSpPr>
        <p:spPr bwMode="auto">
          <a:xfrm flipV="1">
            <a:off x="3579813" y="2035175"/>
            <a:ext cx="1587" cy="503238"/>
          </a:xfrm>
          <a:prstGeom prst="line">
            <a:avLst/>
          </a:prstGeom>
          <a:noFill/>
          <a:ln w="20638">
            <a:solidFill>
              <a:srgbClr val="000000"/>
            </a:solidFill>
            <a:round/>
            <a:headEnd/>
            <a:tailEnd/>
          </a:ln>
        </p:spPr>
        <p:txBody>
          <a:bodyPr/>
          <a:lstStyle/>
          <a:p>
            <a:endParaRPr lang="en-US"/>
          </a:p>
        </p:txBody>
      </p:sp>
      <p:sp>
        <p:nvSpPr>
          <p:cNvPr id="94273" name="Rectangle 65"/>
          <p:cNvSpPr>
            <a:spLocks noChangeArrowheads="1"/>
          </p:cNvSpPr>
          <p:nvPr/>
        </p:nvSpPr>
        <p:spPr bwMode="auto">
          <a:xfrm>
            <a:off x="3459163" y="1512888"/>
            <a:ext cx="1306512" cy="522287"/>
          </a:xfrm>
          <a:prstGeom prst="rect">
            <a:avLst/>
          </a:prstGeom>
          <a:noFill/>
          <a:ln w="20638">
            <a:solidFill>
              <a:srgbClr val="000000"/>
            </a:solidFill>
            <a:miter lim="800000"/>
            <a:headEnd/>
            <a:tailEnd/>
          </a:ln>
        </p:spPr>
        <p:txBody>
          <a:bodyPr/>
          <a:lstStyle/>
          <a:p>
            <a:endParaRPr lang="en-IN"/>
          </a:p>
        </p:txBody>
      </p:sp>
      <p:sp>
        <p:nvSpPr>
          <p:cNvPr id="94274" name="Rectangle 66"/>
          <p:cNvSpPr>
            <a:spLocks noChangeArrowheads="1"/>
          </p:cNvSpPr>
          <p:nvPr/>
        </p:nvSpPr>
        <p:spPr bwMode="auto">
          <a:xfrm>
            <a:off x="3559175" y="5575300"/>
            <a:ext cx="1173163" cy="212725"/>
          </a:xfrm>
          <a:prstGeom prst="rect">
            <a:avLst/>
          </a:prstGeom>
          <a:noFill/>
          <a:ln w="9525">
            <a:noFill/>
            <a:miter lim="800000"/>
            <a:headEnd/>
            <a:tailEnd/>
          </a:ln>
        </p:spPr>
        <p:txBody>
          <a:bodyPr wrap="none" lIns="0" tIns="0" rIns="0" bIns="0">
            <a:spAutoFit/>
          </a:bodyPr>
          <a:lstStyle/>
          <a:p>
            <a:r>
              <a:rPr lang="en-CA" sz="1400">
                <a:solidFill>
                  <a:srgbClr val="00FFFF"/>
                </a:solidFill>
                <a:latin typeface="Nimbus Roman No9 L" charset="0"/>
              </a:rPr>
              <a:t>Control signals</a:t>
            </a:r>
            <a:endParaRPr lang="en-CA" sz="2400">
              <a:latin typeface="Times New Roman" pitchFamily="18" charset="0"/>
            </a:endParaRPr>
          </a:p>
        </p:txBody>
      </p:sp>
      <p:sp>
        <p:nvSpPr>
          <p:cNvPr id="94275" name="Rectangle 67"/>
          <p:cNvSpPr>
            <a:spLocks noChangeArrowheads="1"/>
          </p:cNvSpPr>
          <p:nvPr/>
        </p:nvSpPr>
        <p:spPr bwMode="auto">
          <a:xfrm>
            <a:off x="5853113" y="4106863"/>
            <a:ext cx="47307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codes</a:t>
            </a:r>
            <a:endParaRPr lang="en-CA" sz="2400">
              <a:latin typeface="Times New Roman" pitchFamily="18" charset="0"/>
            </a:endParaRPr>
          </a:p>
        </p:txBody>
      </p:sp>
      <p:sp>
        <p:nvSpPr>
          <p:cNvPr id="94276" name="Rectangle 68"/>
          <p:cNvSpPr>
            <a:spLocks noChangeArrowheads="1"/>
          </p:cNvSpPr>
          <p:nvPr/>
        </p:nvSpPr>
        <p:spPr bwMode="auto">
          <a:xfrm>
            <a:off x="3841750" y="1733550"/>
            <a:ext cx="590550"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counter</a:t>
            </a:r>
            <a:endParaRPr lang="en-CA" sz="2400">
              <a:latin typeface="Times New Roman" pitchFamily="18" charset="0"/>
            </a:endParaRPr>
          </a:p>
        </p:txBody>
      </p:sp>
      <p:sp>
        <p:nvSpPr>
          <p:cNvPr id="94277" name="Rectangle 69"/>
          <p:cNvSpPr>
            <a:spLocks noChangeArrowheads="1"/>
          </p:cNvSpPr>
          <p:nvPr/>
        </p:nvSpPr>
        <p:spPr bwMode="auto">
          <a:xfrm>
            <a:off x="5832475" y="3101975"/>
            <a:ext cx="47307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inputs</a:t>
            </a:r>
            <a:endParaRPr lang="en-CA" sz="2400">
              <a:latin typeface="Times New Roman" pitchFamily="18" charset="0"/>
            </a:endParaRPr>
          </a:p>
        </p:txBody>
      </p:sp>
      <p:sp>
        <p:nvSpPr>
          <p:cNvPr id="94278" name="Rectangle 70"/>
          <p:cNvSpPr>
            <a:spLocks noChangeArrowheads="1"/>
          </p:cNvSpPr>
          <p:nvPr/>
        </p:nvSpPr>
        <p:spPr bwMode="auto">
          <a:xfrm>
            <a:off x="5691188" y="3925888"/>
            <a:ext cx="749300"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Condition</a:t>
            </a:r>
            <a:endParaRPr lang="en-CA" sz="2400">
              <a:latin typeface="Times New Roman" pitchFamily="18" charset="0"/>
            </a:endParaRPr>
          </a:p>
        </p:txBody>
      </p:sp>
      <p:sp>
        <p:nvSpPr>
          <p:cNvPr id="94279" name="Rectangle 71"/>
          <p:cNvSpPr>
            <a:spLocks noChangeArrowheads="1"/>
          </p:cNvSpPr>
          <p:nvPr/>
        </p:nvSpPr>
        <p:spPr bwMode="auto">
          <a:xfrm>
            <a:off x="5751513" y="2921000"/>
            <a:ext cx="650875" cy="212725"/>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charset="0"/>
              </a:rPr>
              <a:t>External</a:t>
            </a:r>
            <a:endParaRPr lang="en-CA" sz="2400">
              <a:latin typeface="Times New Roman" pitchFamily="18" charset="0"/>
            </a:endParaRPr>
          </a:p>
        </p:txBody>
      </p:sp>
      <p:sp>
        <p:nvSpPr>
          <p:cNvPr id="94280" name="Freeform 72"/>
          <p:cNvSpPr>
            <a:spLocks/>
          </p:cNvSpPr>
          <p:nvPr/>
        </p:nvSpPr>
        <p:spPr bwMode="auto">
          <a:xfrm>
            <a:off x="4343400" y="2336800"/>
            <a:ext cx="41275" cy="41275"/>
          </a:xfrm>
          <a:custGeom>
            <a:avLst/>
            <a:gdLst>
              <a:gd name="T0" fmla="*/ 2147483647 w 26"/>
              <a:gd name="T1" fmla="*/ 2147483647 h 26"/>
              <a:gd name="T2" fmla="*/ 2147483647 w 26"/>
              <a:gd name="T3" fmla="*/ 2147483647 h 26"/>
              <a:gd name="T4" fmla="*/ 2147483647 w 26"/>
              <a:gd name="T5" fmla="*/ 2147483647 h 26"/>
              <a:gd name="T6" fmla="*/ 2147483647 w 26"/>
              <a:gd name="T7" fmla="*/ 2147483647 h 26"/>
              <a:gd name="T8" fmla="*/ 2147483647 w 26"/>
              <a:gd name="T9" fmla="*/ 0 h 26"/>
              <a:gd name="T10" fmla="*/ 2147483647 w 26"/>
              <a:gd name="T11" fmla="*/ 0 h 26"/>
              <a:gd name="T12" fmla="*/ 0 w 26"/>
              <a:gd name="T13" fmla="*/ 0 h 26"/>
              <a:gd name="T14" fmla="*/ 0 w 26"/>
              <a:gd name="T15" fmla="*/ 2147483647 h 26"/>
              <a:gd name="T16" fmla="*/ 0 w 26"/>
              <a:gd name="T17" fmla="*/ 2147483647 h 26"/>
              <a:gd name="T18" fmla="*/ 2147483647 w 26"/>
              <a:gd name="T19" fmla="*/ 2147483647 h 26"/>
              <a:gd name="T20" fmla="*/ 2147483647 w 26"/>
              <a:gd name="T21" fmla="*/ 2147483647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6"/>
              <a:gd name="T35" fmla="*/ 26 w 2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6">
                <a:moveTo>
                  <a:pt x="13" y="13"/>
                </a:moveTo>
                <a:lnTo>
                  <a:pt x="13" y="26"/>
                </a:lnTo>
                <a:lnTo>
                  <a:pt x="26" y="26"/>
                </a:lnTo>
                <a:lnTo>
                  <a:pt x="26" y="13"/>
                </a:lnTo>
                <a:lnTo>
                  <a:pt x="26" y="0"/>
                </a:lnTo>
                <a:lnTo>
                  <a:pt x="13" y="0"/>
                </a:lnTo>
                <a:lnTo>
                  <a:pt x="0" y="0"/>
                </a:lnTo>
                <a:lnTo>
                  <a:pt x="0" y="13"/>
                </a:lnTo>
                <a:lnTo>
                  <a:pt x="0" y="26"/>
                </a:lnTo>
                <a:lnTo>
                  <a:pt x="13" y="26"/>
                </a:lnTo>
                <a:lnTo>
                  <a:pt x="13" y="13"/>
                </a:lnTo>
                <a:close/>
              </a:path>
            </a:pathLst>
          </a:custGeom>
          <a:solidFill>
            <a:srgbClr val="000000"/>
          </a:solidFill>
          <a:ln w="0">
            <a:solidFill>
              <a:srgbClr val="000000"/>
            </a:solidFill>
            <a:round/>
            <a:headEnd/>
            <a:tailEnd/>
          </a:ln>
        </p:spPr>
        <p:txBody>
          <a:bodyPr/>
          <a:lstStyle/>
          <a:p>
            <a:endParaRPr lang="en-IN"/>
          </a:p>
        </p:txBody>
      </p:sp>
      <p:sp>
        <p:nvSpPr>
          <p:cNvPr id="94281" name="Freeform 73"/>
          <p:cNvSpPr>
            <a:spLocks/>
          </p:cNvSpPr>
          <p:nvPr/>
        </p:nvSpPr>
        <p:spPr bwMode="auto">
          <a:xfrm>
            <a:off x="4343400" y="2357438"/>
            <a:ext cx="20638" cy="20637"/>
          </a:xfrm>
          <a:custGeom>
            <a:avLst/>
            <a:gdLst>
              <a:gd name="T0" fmla="*/ 0 w 1"/>
              <a:gd name="T1" fmla="*/ 2147483647 h 1"/>
              <a:gd name="T2" fmla="*/ 2147483647 w 1"/>
              <a:gd name="T3" fmla="*/ 0 h 1"/>
              <a:gd name="T4" fmla="*/ 0 w 1"/>
              <a:gd name="T5" fmla="*/ 0 h 1"/>
              <a:gd name="T6" fmla="*/ 0 w 1"/>
              <a:gd name="T7" fmla="*/ 0 h 1"/>
              <a:gd name="T8" fmla="*/ 0 w 1"/>
              <a:gd name="T9" fmla="*/ 2147483647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20638">
            <a:solidFill>
              <a:srgbClr val="000000"/>
            </a:solidFill>
            <a:round/>
            <a:headEnd/>
            <a:tailEnd/>
          </a:ln>
        </p:spPr>
        <p:txBody>
          <a:bodyPr/>
          <a:lstStyle/>
          <a:p>
            <a:endParaRPr lang="en-IN"/>
          </a:p>
        </p:txBody>
      </p:sp>
      <p:sp>
        <p:nvSpPr>
          <p:cNvPr id="94282" name="Freeform 74"/>
          <p:cNvSpPr>
            <a:spLocks/>
          </p:cNvSpPr>
          <p:nvPr/>
        </p:nvSpPr>
        <p:spPr bwMode="auto">
          <a:xfrm>
            <a:off x="4222750" y="2336800"/>
            <a:ext cx="41275" cy="41275"/>
          </a:xfrm>
          <a:custGeom>
            <a:avLst/>
            <a:gdLst>
              <a:gd name="T0" fmla="*/ 2147483647 w 26"/>
              <a:gd name="T1" fmla="*/ 2147483647 h 26"/>
              <a:gd name="T2" fmla="*/ 2147483647 w 26"/>
              <a:gd name="T3" fmla="*/ 2147483647 h 26"/>
              <a:gd name="T4" fmla="*/ 2147483647 w 26"/>
              <a:gd name="T5" fmla="*/ 2147483647 h 26"/>
              <a:gd name="T6" fmla="*/ 2147483647 w 26"/>
              <a:gd name="T7" fmla="*/ 2147483647 h 26"/>
              <a:gd name="T8" fmla="*/ 2147483647 w 26"/>
              <a:gd name="T9" fmla="*/ 0 h 26"/>
              <a:gd name="T10" fmla="*/ 2147483647 w 26"/>
              <a:gd name="T11" fmla="*/ 0 h 26"/>
              <a:gd name="T12" fmla="*/ 0 w 26"/>
              <a:gd name="T13" fmla="*/ 0 h 26"/>
              <a:gd name="T14" fmla="*/ 0 w 26"/>
              <a:gd name="T15" fmla="*/ 2147483647 h 26"/>
              <a:gd name="T16" fmla="*/ 0 w 26"/>
              <a:gd name="T17" fmla="*/ 2147483647 h 26"/>
              <a:gd name="T18" fmla="*/ 2147483647 w 26"/>
              <a:gd name="T19" fmla="*/ 2147483647 h 26"/>
              <a:gd name="T20" fmla="*/ 2147483647 w 26"/>
              <a:gd name="T21" fmla="*/ 2147483647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6"/>
              <a:gd name="T35" fmla="*/ 26 w 2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6">
                <a:moveTo>
                  <a:pt x="13" y="13"/>
                </a:moveTo>
                <a:lnTo>
                  <a:pt x="13" y="26"/>
                </a:lnTo>
                <a:lnTo>
                  <a:pt x="26" y="26"/>
                </a:lnTo>
                <a:lnTo>
                  <a:pt x="26" y="13"/>
                </a:lnTo>
                <a:lnTo>
                  <a:pt x="26" y="0"/>
                </a:lnTo>
                <a:lnTo>
                  <a:pt x="13" y="0"/>
                </a:lnTo>
                <a:lnTo>
                  <a:pt x="0" y="0"/>
                </a:lnTo>
                <a:lnTo>
                  <a:pt x="0" y="13"/>
                </a:lnTo>
                <a:lnTo>
                  <a:pt x="0" y="26"/>
                </a:lnTo>
                <a:lnTo>
                  <a:pt x="13" y="26"/>
                </a:lnTo>
                <a:lnTo>
                  <a:pt x="13" y="13"/>
                </a:lnTo>
                <a:close/>
              </a:path>
            </a:pathLst>
          </a:custGeom>
          <a:solidFill>
            <a:srgbClr val="000000"/>
          </a:solidFill>
          <a:ln w="0">
            <a:solidFill>
              <a:srgbClr val="000000"/>
            </a:solidFill>
            <a:round/>
            <a:headEnd/>
            <a:tailEnd/>
          </a:ln>
        </p:spPr>
        <p:txBody>
          <a:bodyPr/>
          <a:lstStyle/>
          <a:p>
            <a:endParaRPr lang="en-IN"/>
          </a:p>
        </p:txBody>
      </p:sp>
      <p:sp>
        <p:nvSpPr>
          <p:cNvPr id="94283" name="Freeform 75"/>
          <p:cNvSpPr>
            <a:spLocks/>
          </p:cNvSpPr>
          <p:nvPr/>
        </p:nvSpPr>
        <p:spPr bwMode="auto">
          <a:xfrm>
            <a:off x="4222750" y="2357438"/>
            <a:ext cx="20638" cy="20637"/>
          </a:xfrm>
          <a:custGeom>
            <a:avLst/>
            <a:gdLst>
              <a:gd name="T0" fmla="*/ 0 w 1"/>
              <a:gd name="T1" fmla="*/ 2147483647 h 1"/>
              <a:gd name="T2" fmla="*/ 2147483647 w 1"/>
              <a:gd name="T3" fmla="*/ 0 h 1"/>
              <a:gd name="T4" fmla="*/ 0 w 1"/>
              <a:gd name="T5" fmla="*/ 0 h 1"/>
              <a:gd name="T6" fmla="*/ 0 w 1"/>
              <a:gd name="T7" fmla="*/ 0 h 1"/>
              <a:gd name="T8" fmla="*/ 0 w 1"/>
              <a:gd name="T9" fmla="*/ 2147483647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20638">
            <a:solidFill>
              <a:srgbClr val="000000"/>
            </a:solidFill>
            <a:round/>
            <a:headEnd/>
            <a:tailEnd/>
          </a:ln>
        </p:spPr>
        <p:txBody>
          <a:bodyPr/>
          <a:lstStyle/>
          <a:p>
            <a:endParaRPr lang="en-IN"/>
          </a:p>
        </p:txBody>
      </p:sp>
      <p:sp>
        <p:nvSpPr>
          <p:cNvPr id="94284" name="Freeform 76"/>
          <p:cNvSpPr>
            <a:spLocks/>
          </p:cNvSpPr>
          <p:nvPr/>
        </p:nvSpPr>
        <p:spPr bwMode="auto">
          <a:xfrm>
            <a:off x="4102100" y="2336800"/>
            <a:ext cx="41275" cy="41275"/>
          </a:xfrm>
          <a:custGeom>
            <a:avLst/>
            <a:gdLst>
              <a:gd name="T0" fmla="*/ 2147483647 w 26"/>
              <a:gd name="T1" fmla="*/ 2147483647 h 26"/>
              <a:gd name="T2" fmla="*/ 2147483647 w 26"/>
              <a:gd name="T3" fmla="*/ 2147483647 h 26"/>
              <a:gd name="T4" fmla="*/ 2147483647 w 26"/>
              <a:gd name="T5" fmla="*/ 2147483647 h 26"/>
              <a:gd name="T6" fmla="*/ 2147483647 w 26"/>
              <a:gd name="T7" fmla="*/ 2147483647 h 26"/>
              <a:gd name="T8" fmla="*/ 2147483647 w 26"/>
              <a:gd name="T9" fmla="*/ 0 h 26"/>
              <a:gd name="T10" fmla="*/ 2147483647 w 26"/>
              <a:gd name="T11" fmla="*/ 0 h 26"/>
              <a:gd name="T12" fmla="*/ 0 w 26"/>
              <a:gd name="T13" fmla="*/ 0 h 26"/>
              <a:gd name="T14" fmla="*/ 0 w 26"/>
              <a:gd name="T15" fmla="*/ 2147483647 h 26"/>
              <a:gd name="T16" fmla="*/ 0 w 26"/>
              <a:gd name="T17" fmla="*/ 2147483647 h 26"/>
              <a:gd name="T18" fmla="*/ 2147483647 w 26"/>
              <a:gd name="T19" fmla="*/ 2147483647 h 26"/>
              <a:gd name="T20" fmla="*/ 2147483647 w 26"/>
              <a:gd name="T21" fmla="*/ 2147483647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6"/>
              <a:gd name="T35" fmla="*/ 26 w 2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6">
                <a:moveTo>
                  <a:pt x="13" y="13"/>
                </a:moveTo>
                <a:lnTo>
                  <a:pt x="13" y="26"/>
                </a:lnTo>
                <a:lnTo>
                  <a:pt x="26" y="26"/>
                </a:lnTo>
                <a:lnTo>
                  <a:pt x="26" y="13"/>
                </a:lnTo>
                <a:lnTo>
                  <a:pt x="26" y="0"/>
                </a:lnTo>
                <a:lnTo>
                  <a:pt x="13" y="0"/>
                </a:lnTo>
                <a:lnTo>
                  <a:pt x="0" y="0"/>
                </a:lnTo>
                <a:lnTo>
                  <a:pt x="0" y="13"/>
                </a:lnTo>
                <a:lnTo>
                  <a:pt x="0" y="26"/>
                </a:lnTo>
                <a:lnTo>
                  <a:pt x="13" y="26"/>
                </a:lnTo>
                <a:lnTo>
                  <a:pt x="13" y="13"/>
                </a:lnTo>
                <a:close/>
              </a:path>
            </a:pathLst>
          </a:custGeom>
          <a:solidFill>
            <a:srgbClr val="000000"/>
          </a:solidFill>
          <a:ln w="0">
            <a:solidFill>
              <a:srgbClr val="000000"/>
            </a:solidFill>
            <a:round/>
            <a:headEnd/>
            <a:tailEnd/>
          </a:ln>
        </p:spPr>
        <p:txBody>
          <a:bodyPr/>
          <a:lstStyle/>
          <a:p>
            <a:endParaRPr lang="en-IN"/>
          </a:p>
        </p:txBody>
      </p:sp>
      <p:sp>
        <p:nvSpPr>
          <p:cNvPr id="94285" name="Freeform 77"/>
          <p:cNvSpPr>
            <a:spLocks/>
          </p:cNvSpPr>
          <p:nvPr/>
        </p:nvSpPr>
        <p:spPr bwMode="auto">
          <a:xfrm>
            <a:off x="4102100" y="2357438"/>
            <a:ext cx="20638" cy="20637"/>
          </a:xfrm>
          <a:custGeom>
            <a:avLst/>
            <a:gdLst>
              <a:gd name="T0" fmla="*/ 0 w 1"/>
              <a:gd name="T1" fmla="*/ 2147483647 h 1"/>
              <a:gd name="T2" fmla="*/ 2147483647 w 1"/>
              <a:gd name="T3" fmla="*/ 0 h 1"/>
              <a:gd name="T4" fmla="*/ 0 w 1"/>
              <a:gd name="T5" fmla="*/ 0 h 1"/>
              <a:gd name="T6" fmla="*/ 0 w 1"/>
              <a:gd name="T7" fmla="*/ 0 h 1"/>
              <a:gd name="T8" fmla="*/ 0 w 1"/>
              <a:gd name="T9" fmla="*/ 2147483647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20638">
            <a:solidFill>
              <a:srgbClr val="000000"/>
            </a:solidFill>
            <a:round/>
            <a:headEnd/>
            <a:tailEnd/>
          </a:ln>
        </p:spPr>
        <p:txBody>
          <a:bodyPr/>
          <a:lstStyle/>
          <a:p>
            <a:endParaRPr lang="en-IN"/>
          </a:p>
        </p:txBody>
      </p:sp>
      <p:sp>
        <p:nvSpPr>
          <p:cNvPr id="94286" name="Freeform 78"/>
          <p:cNvSpPr>
            <a:spLocks/>
          </p:cNvSpPr>
          <p:nvPr/>
        </p:nvSpPr>
        <p:spPr bwMode="auto">
          <a:xfrm>
            <a:off x="3117850" y="3886200"/>
            <a:ext cx="39688" cy="39688"/>
          </a:xfrm>
          <a:custGeom>
            <a:avLst/>
            <a:gdLst>
              <a:gd name="T0" fmla="*/ 2147483647 w 25"/>
              <a:gd name="T1" fmla="*/ 2147483647 h 25"/>
              <a:gd name="T2" fmla="*/ 0 w 25"/>
              <a:gd name="T3" fmla="*/ 2147483647 h 25"/>
              <a:gd name="T4" fmla="*/ 0 w 25"/>
              <a:gd name="T5" fmla="*/ 2147483647 h 25"/>
              <a:gd name="T6" fmla="*/ 2147483647 w 25"/>
              <a:gd name="T7" fmla="*/ 2147483647 h 25"/>
              <a:gd name="T8" fmla="*/ 2147483647 w 25"/>
              <a:gd name="T9" fmla="*/ 2147483647 h 25"/>
              <a:gd name="T10" fmla="*/ 2147483647 w 25"/>
              <a:gd name="T11" fmla="*/ 2147483647 h 25"/>
              <a:gd name="T12" fmla="*/ 2147483647 w 25"/>
              <a:gd name="T13" fmla="*/ 0 h 25"/>
              <a:gd name="T14" fmla="*/ 2147483647 w 25"/>
              <a:gd name="T15" fmla="*/ 0 h 25"/>
              <a:gd name="T16" fmla="*/ 0 w 25"/>
              <a:gd name="T17" fmla="*/ 0 h 25"/>
              <a:gd name="T18" fmla="*/ 0 w 25"/>
              <a:gd name="T19" fmla="*/ 2147483647 h 25"/>
              <a:gd name="T20" fmla="*/ 2147483647 w 25"/>
              <a:gd name="T21" fmla="*/ 2147483647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25"/>
              <a:gd name="T35" fmla="*/ 25 w 25"/>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25">
                <a:moveTo>
                  <a:pt x="12" y="13"/>
                </a:moveTo>
                <a:lnTo>
                  <a:pt x="0" y="13"/>
                </a:lnTo>
                <a:lnTo>
                  <a:pt x="0" y="25"/>
                </a:lnTo>
                <a:lnTo>
                  <a:pt x="12" y="25"/>
                </a:lnTo>
                <a:lnTo>
                  <a:pt x="25" y="25"/>
                </a:lnTo>
                <a:lnTo>
                  <a:pt x="25" y="13"/>
                </a:lnTo>
                <a:lnTo>
                  <a:pt x="25" y="0"/>
                </a:lnTo>
                <a:lnTo>
                  <a:pt x="12" y="0"/>
                </a:lnTo>
                <a:lnTo>
                  <a:pt x="0" y="0"/>
                </a:lnTo>
                <a:lnTo>
                  <a:pt x="0" y="13"/>
                </a:lnTo>
                <a:lnTo>
                  <a:pt x="12" y="13"/>
                </a:lnTo>
                <a:close/>
              </a:path>
            </a:pathLst>
          </a:custGeom>
          <a:solidFill>
            <a:srgbClr val="000000"/>
          </a:solidFill>
          <a:ln w="0">
            <a:solidFill>
              <a:srgbClr val="000000"/>
            </a:solidFill>
            <a:round/>
            <a:headEnd/>
            <a:tailEnd/>
          </a:ln>
        </p:spPr>
        <p:txBody>
          <a:bodyPr/>
          <a:lstStyle/>
          <a:p>
            <a:endParaRPr lang="en-IN"/>
          </a:p>
        </p:txBody>
      </p:sp>
      <p:sp>
        <p:nvSpPr>
          <p:cNvPr id="94287" name="Freeform 79"/>
          <p:cNvSpPr>
            <a:spLocks/>
          </p:cNvSpPr>
          <p:nvPr/>
        </p:nvSpPr>
        <p:spPr bwMode="auto">
          <a:xfrm>
            <a:off x="3117850" y="3906838"/>
            <a:ext cx="19050" cy="19050"/>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20638">
            <a:solidFill>
              <a:srgbClr val="000000"/>
            </a:solidFill>
            <a:round/>
            <a:headEnd/>
            <a:tailEnd/>
          </a:ln>
        </p:spPr>
        <p:txBody>
          <a:bodyPr/>
          <a:lstStyle/>
          <a:p>
            <a:endParaRPr lang="en-IN"/>
          </a:p>
        </p:txBody>
      </p:sp>
      <p:sp>
        <p:nvSpPr>
          <p:cNvPr id="94288" name="Freeform 80"/>
          <p:cNvSpPr>
            <a:spLocks/>
          </p:cNvSpPr>
          <p:nvPr/>
        </p:nvSpPr>
        <p:spPr bwMode="auto">
          <a:xfrm>
            <a:off x="3117850" y="3765550"/>
            <a:ext cx="39688" cy="39688"/>
          </a:xfrm>
          <a:custGeom>
            <a:avLst/>
            <a:gdLst>
              <a:gd name="T0" fmla="*/ 2147483647 w 25"/>
              <a:gd name="T1" fmla="*/ 2147483647 h 25"/>
              <a:gd name="T2" fmla="*/ 0 w 25"/>
              <a:gd name="T3" fmla="*/ 2147483647 h 25"/>
              <a:gd name="T4" fmla="*/ 0 w 25"/>
              <a:gd name="T5" fmla="*/ 2147483647 h 25"/>
              <a:gd name="T6" fmla="*/ 2147483647 w 25"/>
              <a:gd name="T7" fmla="*/ 2147483647 h 25"/>
              <a:gd name="T8" fmla="*/ 2147483647 w 25"/>
              <a:gd name="T9" fmla="*/ 2147483647 h 25"/>
              <a:gd name="T10" fmla="*/ 2147483647 w 25"/>
              <a:gd name="T11" fmla="*/ 2147483647 h 25"/>
              <a:gd name="T12" fmla="*/ 2147483647 w 25"/>
              <a:gd name="T13" fmla="*/ 0 h 25"/>
              <a:gd name="T14" fmla="*/ 2147483647 w 25"/>
              <a:gd name="T15" fmla="*/ 0 h 25"/>
              <a:gd name="T16" fmla="*/ 0 w 25"/>
              <a:gd name="T17" fmla="*/ 0 h 25"/>
              <a:gd name="T18" fmla="*/ 0 w 25"/>
              <a:gd name="T19" fmla="*/ 2147483647 h 25"/>
              <a:gd name="T20" fmla="*/ 2147483647 w 25"/>
              <a:gd name="T21" fmla="*/ 2147483647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25"/>
              <a:gd name="T35" fmla="*/ 25 w 25"/>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25">
                <a:moveTo>
                  <a:pt x="12" y="13"/>
                </a:moveTo>
                <a:lnTo>
                  <a:pt x="0" y="13"/>
                </a:lnTo>
                <a:lnTo>
                  <a:pt x="0" y="25"/>
                </a:lnTo>
                <a:lnTo>
                  <a:pt x="12" y="25"/>
                </a:lnTo>
                <a:lnTo>
                  <a:pt x="25" y="25"/>
                </a:lnTo>
                <a:lnTo>
                  <a:pt x="25" y="13"/>
                </a:lnTo>
                <a:lnTo>
                  <a:pt x="25" y="0"/>
                </a:lnTo>
                <a:lnTo>
                  <a:pt x="12" y="0"/>
                </a:lnTo>
                <a:lnTo>
                  <a:pt x="0" y="0"/>
                </a:lnTo>
                <a:lnTo>
                  <a:pt x="0" y="13"/>
                </a:lnTo>
                <a:lnTo>
                  <a:pt x="12" y="13"/>
                </a:lnTo>
                <a:close/>
              </a:path>
            </a:pathLst>
          </a:custGeom>
          <a:solidFill>
            <a:srgbClr val="000000"/>
          </a:solidFill>
          <a:ln w="0">
            <a:solidFill>
              <a:srgbClr val="000000"/>
            </a:solidFill>
            <a:round/>
            <a:headEnd/>
            <a:tailEnd/>
          </a:ln>
        </p:spPr>
        <p:txBody>
          <a:bodyPr/>
          <a:lstStyle/>
          <a:p>
            <a:endParaRPr lang="en-IN"/>
          </a:p>
        </p:txBody>
      </p:sp>
      <p:sp>
        <p:nvSpPr>
          <p:cNvPr id="94289" name="Freeform 81"/>
          <p:cNvSpPr>
            <a:spLocks/>
          </p:cNvSpPr>
          <p:nvPr/>
        </p:nvSpPr>
        <p:spPr bwMode="auto">
          <a:xfrm>
            <a:off x="3117850" y="3786188"/>
            <a:ext cx="19050" cy="19050"/>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20638">
            <a:solidFill>
              <a:srgbClr val="000000"/>
            </a:solidFill>
            <a:round/>
            <a:headEnd/>
            <a:tailEnd/>
          </a:ln>
        </p:spPr>
        <p:txBody>
          <a:bodyPr/>
          <a:lstStyle/>
          <a:p>
            <a:endParaRPr lang="en-IN"/>
          </a:p>
        </p:txBody>
      </p:sp>
      <p:sp>
        <p:nvSpPr>
          <p:cNvPr id="94290" name="Freeform 82"/>
          <p:cNvSpPr>
            <a:spLocks/>
          </p:cNvSpPr>
          <p:nvPr/>
        </p:nvSpPr>
        <p:spPr bwMode="auto">
          <a:xfrm>
            <a:off x="3117850" y="3644900"/>
            <a:ext cx="39688" cy="39688"/>
          </a:xfrm>
          <a:custGeom>
            <a:avLst/>
            <a:gdLst>
              <a:gd name="T0" fmla="*/ 2147483647 w 25"/>
              <a:gd name="T1" fmla="*/ 2147483647 h 25"/>
              <a:gd name="T2" fmla="*/ 0 w 25"/>
              <a:gd name="T3" fmla="*/ 2147483647 h 25"/>
              <a:gd name="T4" fmla="*/ 0 w 25"/>
              <a:gd name="T5" fmla="*/ 2147483647 h 25"/>
              <a:gd name="T6" fmla="*/ 2147483647 w 25"/>
              <a:gd name="T7" fmla="*/ 2147483647 h 25"/>
              <a:gd name="T8" fmla="*/ 2147483647 w 25"/>
              <a:gd name="T9" fmla="*/ 2147483647 h 25"/>
              <a:gd name="T10" fmla="*/ 2147483647 w 25"/>
              <a:gd name="T11" fmla="*/ 2147483647 h 25"/>
              <a:gd name="T12" fmla="*/ 2147483647 w 25"/>
              <a:gd name="T13" fmla="*/ 0 h 25"/>
              <a:gd name="T14" fmla="*/ 2147483647 w 25"/>
              <a:gd name="T15" fmla="*/ 0 h 25"/>
              <a:gd name="T16" fmla="*/ 0 w 25"/>
              <a:gd name="T17" fmla="*/ 0 h 25"/>
              <a:gd name="T18" fmla="*/ 0 w 25"/>
              <a:gd name="T19" fmla="*/ 2147483647 h 25"/>
              <a:gd name="T20" fmla="*/ 2147483647 w 25"/>
              <a:gd name="T21" fmla="*/ 2147483647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25"/>
              <a:gd name="T35" fmla="*/ 25 w 25"/>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25">
                <a:moveTo>
                  <a:pt x="12" y="13"/>
                </a:moveTo>
                <a:lnTo>
                  <a:pt x="0" y="13"/>
                </a:lnTo>
                <a:lnTo>
                  <a:pt x="0" y="25"/>
                </a:lnTo>
                <a:lnTo>
                  <a:pt x="12" y="25"/>
                </a:lnTo>
                <a:lnTo>
                  <a:pt x="25" y="25"/>
                </a:lnTo>
                <a:lnTo>
                  <a:pt x="25" y="13"/>
                </a:lnTo>
                <a:lnTo>
                  <a:pt x="25" y="0"/>
                </a:lnTo>
                <a:lnTo>
                  <a:pt x="12" y="0"/>
                </a:lnTo>
                <a:lnTo>
                  <a:pt x="0" y="0"/>
                </a:lnTo>
                <a:lnTo>
                  <a:pt x="0" y="13"/>
                </a:lnTo>
                <a:lnTo>
                  <a:pt x="12" y="13"/>
                </a:lnTo>
                <a:close/>
              </a:path>
            </a:pathLst>
          </a:custGeom>
          <a:solidFill>
            <a:srgbClr val="000000"/>
          </a:solidFill>
          <a:ln w="0">
            <a:solidFill>
              <a:srgbClr val="000000"/>
            </a:solidFill>
            <a:round/>
            <a:headEnd/>
            <a:tailEnd/>
          </a:ln>
        </p:spPr>
        <p:txBody>
          <a:bodyPr/>
          <a:lstStyle/>
          <a:p>
            <a:endParaRPr lang="en-IN"/>
          </a:p>
        </p:txBody>
      </p:sp>
      <p:sp>
        <p:nvSpPr>
          <p:cNvPr id="94291" name="Freeform 83"/>
          <p:cNvSpPr>
            <a:spLocks/>
          </p:cNvSpPr>
          <p:nvPr/>
        </p:nvSpPr>
        <p:spPr bwMode="auto">
          <a:xfrm>
            <a:off x="3117850" y="3665538"/>
            <a:ext cx="19050" cy="19050"/>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20638">
            <a:solidFill>
              <a:srgbClr val="000000"/>
            </a:solidFill>
            <a:round/>
            <a:headEnd/>
            <a:tailEnd/>
          </a:ln>
        </p:spPr>
        <p:txBody>
          <a:bodyPr/>
          <a:lstStyle/>
          <a:p>
            <a:endParaRPr lang="en-IN"/>
          </a:p>
        </p:txBody>
      </p:sp>
      <p:sp>
        <p:nvSpPr>
          <p:cNvPr id="94292" name="Freeform 84"/>
          <p:cNvSpPr>
            <a:spLocks/>
          </p:cNvSpPr>
          <p:nvPr/>
        </p:nvSpPr>
        <p:spPr bwMode="auto">
          <a:xfrm>
            <a:off x="5067300" y="3282950"/>
            <a:ext cx="41275" cy="39688"/>
          </a:xfrm>
          <a:custGeom>
            <a:avLst/>
            <a:gdLst>
              <a:gd name="T0" fmla="*/ 2147483647 w 26"/>
              <a:gd name="T1" fmla="*/ 2147483647 h 25"/>
              <a:gd name="T2" fmla="*/ 0 w 26"/>
              <a:gd name="T3" fmla="*/ 2147483647 h 25"/>
              <a:gd name="T4" fmla="*/ 0 w 26"/>
              <a:gd name="T5" fmla="*/ 2147483647 h 25"/>
              <a:gd name="T6" fmla="*/ 2147483647 w 26"/>
              <a:gd name="T7" fmla="*/ 2147483647 h 25"/>
              <a:gd name="T8" fmla="*/ 2147483647 w 26"/>
              <a:gd name="T9" fmla="*/ 2147483647 h 25"/>
              <a:gd name="T10" fmla="*/ 2147483647 w 26"/>
              <a:gd name="T11" fmla="*/ 2147483647 h 25"/>
              <a:gd name="T12" fmla="*/ 2147483647 w 26"/>
              <a:gd name="T13" fmla="*/ 0 h 25"/>
              <a:gd name="T14" fmla="*/ 2147483647 w 26"/>
              <a:gd name="T15" fmla="*/ 0 h 25"/>
              <a:gd name="T16" fmla="*/ 0 w 26"/>
              <a:gd name="T17" fmla="*/ 0 h 25"/>
              <a:gd name="T18" fmla="*/ 0 w 26"/>
              <a:gd name="T19" fmla="*/ 2147483647 h 25"/>
              <a:gd name="T20" fmla="*/ 2147483647 w 26"/>
              <a:gd name="T21" fmla="*/ 2147483647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13" y="12"/>
                </a:moveTo>
                <a:lnTo>
                  <a:pt x="0" y="12"/>
                </a:lnTo>
                <a:lnTo>
                  <a:pt x="0" y="25"/>
                </a:lnTo>
                <a:lnTo>
                  <a:pt x="13" y="25"/>
                </a:lnTo>
                <a:lnTo>
                  <a:pt x="26" y="25"/>
                </a:lnTo>
                <a:lnTo>
                  <a:pt x="26" y="12"/>
                </a:lnTo>
                <a:lnTo>
                  <a:pt x="26" y="0"/>
                </a:lnTo>
                <a:lnTo>
                  <a:pt x="13" y="0"/>
                </a:lnTo>
                <a:lnTo>
                  <a:pt x="0" y="0"/>
                </a:lnTo>
                <a:lnTo>
                  <a:pt x="0" y="12"/>
                </a:lnTo>
                <a:lnTo>
                  <a:pt x="13" y="12"/>
                </a:lnTo>
                <a:close/>
              </a:path>
            </a:pathLst>
          </a:custGeom>
          <a:solidFill>
            <a:srgbClr val="000000"/>
          </a:solidFill>
          <a:ln w="0">
            <a:solidFill>
              <a:srgbClr val="000000"/>
            </a:solidFill>
            <a:round/>
            <a:headEnd/>
            <a:tailEnd/>
          </a:ln>
        </p:spPr>
        <p:txBody>
          <a:bodyPr/>
          <a:lstStyle/>
          <a:p>
            <a:endParaRPr lang="en-IN"/>
          </a:p>
        </p:txBody>
      </p:sp>
      <p:sp>
        <p:nvSpPr>
          <p:cNvPr id="94293" name="Freeform 85"/>
          <p:cNvSpPr>
            <a:spLocks/>
          </p:cNvSpPr>
          <p:nvPr/>
        </p:nvSpPr>
        <p:spPr bwMode="auto">
          <a:xfrm>
            <a:off x="5087938" y="3282950"/>
            <a:ext cx="20637" cy="19050"/>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20638">
            <a:solidFill>
              <a:srgbClr val="000000"/>
            </a:solidFill>
            <a:round/>
            <a:headEnd/>
            <a:tailEnd/>
          </a:ln>
        </p:spPr>
        <p:txBody>
          <a:bodyPr/>
          <a:lstStyle/>
          <a:p>
            <a:endParaRPr lang="en-IN"/>
          </a:p>
        </p:txBody>
      </p:sp>
      <p:sp>
        <p:nvSpPr>
          <p:cNvPr id="94294" name="Freeform 86"/>
          <p:cNvSpPr>
            <a:spLocks/>
          </p:cNvSpPr>
          <p:nvPr/>
        </p:nvSpPr>
        <p:spPr bwMode="auto">
          <a:xfrm>
            <a:off x="5067300" y="3201988"/>
            <a:ext cx="41275" cy="39687"/>
          </a:xfrm>
          <a:custGeom>
            <a:avLst/>
            <a:gdLst>
              <a:gd name="T0" fmla="*/ 2147483647 w 26"/>
              <a:gd name="T1" fmla="*/ 2147483647 h 25"/>
              <a:gd name="T2" fmla="*/ 0 w 26"/>
              <a:gd name="T3" fmla="*/ 2147483647 h 25"/>
              <a:gd name="T4" fmla="*/ 0 w 26"/>
              <a:gd name="T5" fmla="*/ 2147483647 h 25"/>
              <a:gd name="T6" fmla="*/ 2147483647 w 26"/>
              <a:gd name="T7" fmla="*/ 2147483647 h 25"/>
              <a:gd name="T8" fmla="*/ 2147483647 w 26"/>
              <a:gd name="T9" fmla="*/ 2147483647 h 25"/>
              <a:gd name="T10" fmla="*/ 2147483647 w 26"/>
              <a:gd name="T11" fmla="*/ 2147483647 h 25"/>
              <a:gd name="T12" fmla="*/ 2147483647 w 26"/>
              <a:gd name="T13" fmla="*/ 0 h 25"/>
              <a:gd name="T14" fmla="*/ 2147483647 w 26"/>
              <a:gd name="T15" fmla="*/ 0 h 25"/>
              <a:gd name="T16" fmla="*/ 0 w 26"/>
              <a:gd name="T17" fmla="*/ 0 h 25"/>
              <a:gd name="T18" fmla="*/ 0 w 26"/>
              <a:gd name="T19" fmla="*/ 2147483647 h 25"/>
              <a:gd name="T20" fmla="*/ 2147483647 w 26"/>
              <a:gd name="T21" fmla="*/ 2147483647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13" y="13"/>
                </a:moveTo>
                <a:lnTo>
                  <a:pt x="0" y="13"/>
                </a:lnTo>
                <a:lnTo>
                  <a:pt x="0" y="25"/>
                </a:lnTo>
                <a:lnTo>
                  <a:pt x="13" y="25"/>
                </a:lnTo>
                <a:lnTo>
                  <a:pt x="26" y="25"/>
                </a:lnTo>
                <a:lnTo>
                  <a:pt x="26" y="13"/>
                </a:lnTo>
                <a:lnTo>
                  <a:pt x="26" y="0"/>
                </a:lnTo>
                <a:lnTo>
                  <a:pt x="13" y="0"/>
                </a:lnTo>
                <a:lnTo>
                  <a:pt x="0" y="0"/>
                </a:lnTo>
                <a:lnTo>
                  <a:pt x="0" y="13"/>
                </a:lnTo>
                <a:lnTo>
                  <a:pt x="13" y="13"/>
                </a:lnTo>
                <a:close/>
              </a:path>
            </a:pathLst>
          </a:custGeom>
          <a:solidFill>
            <a:srgbClr val="000000"/>
          </a:solidFill>
          <a:ln w="0">
            <a:solidFill>
              <a:srgbClr val="000000"/>
            </a:solidFill>
            <a:round/>
            <a:headEnd/>
            <a:tailEnd/>
          </a:ln>
        </p:spPr>
        <p:txBody>
          <a:bodyPr/>
          <a:lstStyle/>
          <a:p>
            <a:endParaRPr lang="en-IN"/>
          </a:p>
        </p:txBody>
      </p:sp>
      <p:sp>
        <p:nvSpPr>
          <p:cNvPr id="94295" name="Freeform 87"/>
          <p:cNvSpPr>
            <a:spLocks/>
          </p:cNvSpPr>
          <p:nvPr/>
        </p:nvSpPr>
        <p:spPr bwMode="auto">
          <a:xfrm>
            <a:off x="5087938" y="3201988"/>
            <a:ext cx="20637" cy="20637"/>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20638">
            <a:solidFill>
              <a:srgbClr val="000000"/>
            </a:solidFill>
            <a:round/>
            <a:headEnd/>
            <a:tailEnd/>
          </a:ln>
        </p:spPr>
        <p:txBody>
          <a:bodyPr/>
          <a:lstStyle/>
          <a:p>
            <a:endParaRPr lang="en-IN"/>
          </a:p>
        </p:txBody>
      </p:sp>
      <p:sp>
        <p:nvSpPr>
          <p:cNvPr id="94296" name="Freeform 88"/>
          <p:cNvSpPr>
            <a:spLocks/>
          </p:cNvSpPr>
          <p:nvPr/>
        </p:nvSpPr>
        <p:spPr bwMode="auto">
          <a:xfrm>
            <a:off x="5067300" y="3121025"/>
            <a:ext cx="41275" cy="41275"/>
          </a:xfrm>
          <a:custGeom>
            <a:avLst/>
            <a:gdLst>
              <a:gd name="T0" fmla="*/ 2147483647 w 26"/>
              <a:gd name="T1" fmla="*/ 2147483647 h 26"/>
              <a:gd name="T2" fmla="*/ 0 w 26"/>
              <a:gd name="T3" fmla="*/ 2147483647 h 26"/>
              <a:gd name="T4" fmla="*/ 0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0 h 26"/>
              <a:gd name="T14" fmla="*/ 2147483647 w 26"/>
              <a:gd name="T15" fmla="*/ 0 h 26"/>
              <a:gd name="T16" fmla="*/ 0 w 26"/>
              <a:gd name="T17" fmla="*/ 0 h 26"/>
              <a:gd name="T18" fmla="*/ 0 w 26"/>
              <a:gd name="T19" fmla="*/ 2147483647 h 26"/>
              <a:gd name="T20" fmla="*/ 2147483647 w 26"/>
              <a:gd name="T21" fmla="*/ 2147483647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6"/>
              <a:gd name="T35" fmla="*/ 26 w 2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6">
                <a:moveTo>
                  <a:pt x="13" y="13"/>
                </a:moveTo>
                <a:lnTo>
                  <a:pt x="0" y="13"/>
                </a:lnTo>
                <a:lnTo>
                  <a:pt x="0" y="26"/>
                </a:lnTo>
                <a:lnTo>
                  <a:pt x="13" y="26"/>
                </a:lnTo>
                <a:lnTo>
                  <a:pt x="26" y="26"/>
                </a:lnTo>
                <a:lnTo>
                  <a:pt x="26" y="13"/>
                </a:lnTo>
                <a:lnTo>
                  <a:pt x="26" y="0"/>
                </a:lnTo>
                <a:lnTo>
                  <a:pt x="13" y="0"/>
                </a:lnTo>
                <a:lnTo>
                  <a:pt x="0" y="0"/>
                </a:lnTo>
                <a:lnTo>
                  <a:pt x="0" y="13"/>
                </a:lnTo>
                <a:lnTo>
                  <a:pt x="13" y="13"/>
                </a:lnTo>
                <a:close/>
              </a:path>
            </a:pathLst>
          </a:custGeom>
          <a:solidFill>
            <a:srgbClr val="000000"/>
          </a:solidFill>
          <a:ln w="0">
            <a:solidFill>
              <a:srgbClr val="000000"/>
            </a:solidFill>
            <a:round/>
            <a:headEnd/>
            <a:tailEnd/>
          </a:ln>
        </p:spPr>
        <p:txBody>
          <a:bodyPr/>
          <a:lstStyle/>
          <a:p>
            <a:endParaRPr lang="en-IN"/>
          </a:p>
        </p:txBody>
      </p:sp>
      <p:sp>
        <p:nvSpPr>
          <p:cNvPr id="94297" name="Freeform 89"/>
          <p:cNvSpPr>
            <a:spLocks/>
          </p:cNvSpPr>
          <p:nvPr/>
        </p:nvSpPr>
        <p:spPr bwMode="auto">
          <a:xfrm>
            <a:off x="5087938" y="3121025"/>
            <a:ext cx="20637" cy="20638"/>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20638">
            <a:solidFill>
              <a:srgbClr val="000000"/>
            </a:solidFill>
            <a:round/>
            <a:headEnd/>
            <a:tailEnd/>
          </a:ln>
        </p:spPr>
        <p:txBody>
          <a:bodyPr/>
          <a:lstStyle/>
          <a:p>
            <a:endParaRPr lang="en-IN"/>
          </a:p>
        </p:txBody>
      </p:sp>
      <p:sp>
        <p:nvSpPr>
          <p:cNvPr id="94298" name="Freeform 90"/>
          <p:cNvSpPr>
            <a:spLocks/>
          </p:cNvSpPr>
          <p:nvPr/>
        </p:nvSpPr>
        <p:spPr bwMode="auto">
          <a:xfrm>
            <a:off x="5067300" y="4287838"/>
            <a:ext cx="41275" cy="41275"/>
          </a:xfrm>
          <a:custGeom>
            <a:avLst/>
            <a:gdLst>
              <a:gd name="T0" fmla="*/ 2147483647 w 26"/>
              <a:gd name="T1" fmla="*/ 2147483647 h 26"/>
              <a:gd name="T2" fmla="*/ 0 w 26"/>
              <a:gd name="T3" fmla="*/ 2147483647 h 26"/>
              <a:gd name="T4" fmla="*/ 0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0 h 26"/>
              <a:gd name="T14" fmla="*/ 2147483647 w 26"/>
              <a:gd name="T15" fmla="*/ 0 h 26"/>
              <a:gd name="T16" fmla="*/ 0 w 26"/>
              <a:gd name="T17" fmla="*/ 0 h 26"/>
              <a:gd name="T18" fmla="*/ 0 w 26"/>
              <a:gd name="T19" fmla="*/ 2147483647 h 26"/>
              <a:gd name="T20" fmla="*/ 2147483647 w 26"/>
              <a:gd name="T21" fmla="*/ 2147483647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6"/>
              <a:gd name="T35" fmla="*/ 26 w 2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6">
                <a:moveTo>
                  <a:pt x="13" y="13"/>
                </a:moveTo>
                <a:lnTo>
                  <a:pt x="0" y="13"/>
                </a:lnTo>
                <a:lnTo>
                  <a:pt x="0" y="26"/>
                </a:lnTo>
                <a:lnTo>
                  <a:pt x="13" y="26"/>
                </a:lnTo>
                <a:lnTo>
                  <a:pt x="26" y="26"/>
                </a:lnTo>
                <a:lnTo>
                  <a:pt x="26" y="13"/>
                </a:lnTo>
                <a:lnTo>
                  <a:pt x="26" y="0"/>
                </a:lnTo>
                <a:lnTo>
                  <a:pt x="13" y="0"/>
                </a:lnTo>
                <a:lnTo>
                  <a:pt x="0" y="0"/>
                </a:lnTo>
                <a:lnTo>
                  <a:pt x="0" y="13"/>
                </a:lnTo>
                <a:lnTo>
                  <a:pt x="13" y="13"/>
                </a:lnTo>
                <a:close/>
              </a:path>
            </a:pathLst>
          </a:custGeom>
          <a:solidFill>
            <a:srgbClr val="000000"/>
          </a:solidFill>
          <a:ln w="0">
            <a:solidFill>
              <a:srgbClr val="000000"/>
            </a:solidFill>
            <a:round/>
            <a:headEnd/>
            <a:tailEnd/>
          </a:ln>
        </p:spPr>
        <p:txBody>
          <a:bodyPr/>
          <a:lstStyle/>
          <a:p>
            <a:endParaRPr lang="en-IN"/>
          </a:p>
        </p:txBody>
      </p:sp>
      <p:sp>
        <p:nvSpPr>
          <p:cNvPr id="94299" name="Freeform 91"/>
          <p:cNvSpPr>
            <a:spLocks/>
          </p:cNvSpPr>
          <p:nvPr/>
        </p:nvSpPr>
        <p:spPr bwMode="auto">
          <a:xfrm>
            <a:off x="5087938" y="4308475"/>
            <a:ext cx="20637" cy="20638"/>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20638">
            <a:solidFill>
              <a:srgbClr val="000000"/>
            </a:solidFill>
            <a:round/>
            <a:headEnd/>
            <a:tailEnd/>
          </a:ln>
        </p:spPr>
        <p:txBody>
          <a:bodyPr/>
          <a:lstStyle/>
          <a:p>
            <a:endParaRPr lang="en-IN"/>
          </a:p>
        </p:txBody>
      </p:sp>
      <p:sp>
        <p:nvSpPr>
          <p:cNvPr id="94300" name="Freeform 92"/>
          <p:cNvSpPr>
            <a:spLocks/>
          </p:cNvSpPr>
          <p:nvPr/>
        </p:nvSpPr>
        <p:spPr bwMode="auto">
          <a:xfrm>
            <a:off x="5067300" y="4208463"/>
            <a:ext cx="41275" cy="39687"/>
          </a:xfrm>
          <a:custGeom>
            <a:avLst/>
            <a:gdLst>
              <a:gd name="T0" fmla="*/ 2147483647 w 26"/>
              <a:gd name="T1" fmla="*/ 2147483647 h 25"/>
              <a:gd name="T2" fmla="*/ 0 w 26"/>
              <a:gd name="T3" fmla="*/ 2147483647 h 25"/>
              <a:gd name="T4" fmla="*/ 0 w 26"/>
              <a:gd name="T5" fmla="*/ 2147483647 h 25"/>
              <a:gd name="T6" fmla="*/ 2147483647 w 26"/>
              <a:gd name="T7" fmla="*/ 2147483647 h 25"/>
              <a:gd name="T8" fmla="*/ 2147483647 w 26"/>
              <a:gd name="T9" fmla="*/ 2147483647 h 25"/>
              <a:gd name="T10" fmla="*/ 2147483647 w 26"/>
              <a:gd name="T11" fmla="*/ 2147483647 h 25"/>
              <a:gd name="T12" fmla="*/ 2147483647 w 26"/>
              <a:gd name="T13" fmla="*/ 0 h 25"/>
              <a:gd name="T14" fmla="*/ 2147483647 w 26"/>
              <a:gd name="T15" fmla="*/ 0 h 25"/>
              <a:gd name="T16" fmla="*/ 0 w 26"/>
              <a:gd name="T17" fmla="*/ 0 h 25"/>
              <a:gd name="T18" fmla="*/ 0 w 26"/>
              <a:gd name="T19" fmla="*/ 2147483647 h 25"/>
              <a:gd name="T20" fmla="*/ 2147483647 w 26"/>
              <a:gd name="T21" fmla="*/ 2147483647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13" y="12"/>
                </a:moveTo>
                <a:lnTo>
                  <a:pt x="0" y="12"/>
                </a:lnTo>
                <a:lnTo>
                  <a:pt x="0" y="25"/>
                </a:lnTo>
                <a:lnTo>
                  <a:pt x="13" y="25"/>
                </a:lnTo>
                <a:lnTo>
                  <a:pt x="26" y="25"/>
                </a:lnTo>
                <a:lnTo>
                  <a:pt x="26" y="12"/>
                </a:lnTo>
                <a:lnTo>
                  <a:pt x="26" y="0"/>
                </a:lnTo>
                <a:lnTo>
                  <a:pt x="13" y="0"/>
                </a:lnTo>
                <a:lnTo>
                  <a:pt x="0" y="0"/>
                </a:lnTo>
                <a:lnTo>
                  <a:pt x="0" y="12"/>
                </a:lnTo>
                <a:lnTo>
                  <a:pt x="13" y="12"/>
                </a:lnTo>
                <a:close/>
              </a:path>
            </a:pathLst>
          </a:custGeom>
          <a:solidFill>
            <a:srgbClr val="000000"/>
          </a:solidFill>
          <a:ln w="0">
            <a:solidFill>
              <a:srgbClr val="000000"/>
            </a:solidFill>
            <a:round/>
            <a:headEnd/>
            <a:tailEnd/>
          </a:ln>
        </p:spPr>
        <p:txBody>
          <a:bodyPr/>
          <a:lstStyle/>
          <a:p>
            <a:endParaRPr lang="en-IN"/>
          </a:p>
        </p:txBody>
      </p:sp>
      <p:sp>
        <p:nvSpPr>
          <p:cNvPr id="94301" name="Freeform 93"/>
          <p:cNvSpPr>
            <a:spLocks/>
          </p:cNvSpPr>
          <p:nvPr/>
        </p:nvSpPr>
        <p:spPr bwMode="auto">
          <a:xfrm>
            <a:off x="5087938" y="4227513"/>
            <a:ext cx="20637" cy="20637"/>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20638">
            <a:solidFill>
              <a:srgbClr val="000000"/>
            </a:solidFill>
            <a:round/>
            <a:headEnd/>
            <a:tailEnd/>
          </a:ln>
        </p:spPr>
        <p:txBody>
          <a:bodyPr/>
          <a:lstStyle/>
          <a:p>
            <a:endParaRPr lang="en-IN"/>
          </a:p>
        </p:txBody>
      </p:sp>
      <p:sp>
        <p:nvSpPr>
          <p:cNvPr id="94302" name="Freeform 94"/>
          <p:cNvSpPr>
            <a:spLocks/>
          </p:cNvSpPr>
          <p:nvPr/>
        </p:nvSpPr>
        <p:spPr bwMode="auto">
          <a:xfrm>
            <a:off x="5067300" y="4127500"/>
            <a:ext cx="41275" cy="39688"/>
          </a:xfrm>
          <a:custGeom>
            <a:avLst/>
            <a:gdLst>
              <a:gd name="T0" fmla="*/ 2147483647 w 26"/>
              <a:gd name="T1" fmla="*/ 2147483647 h 25"/>
              <a:gd name="T2" fmla="*/ 0 w 26"/>
              <a:gd name="T3" fmla="*/ 2147483647 h 25"/>
              <a:gd name="T4" fmla="*/ 0 w 26"/>
              <a:gd name="T5" fmla="*/ 2147483647 h 25"/>
              <a:gd name="T6" fmla="*/ 2147483647 w 26"/>
              <a:gd name="T7" fmla="*/ 2147483647 h 25"/>
              <a:gd name="T8" fmla="*/ 2147483647 w 26"/>
              <a:gd name="T9" fmla="*/ 2147483647 h 25"/>
              <a:gd name="T10" fmla="*/ 2147483647 w 26"/>
              <a:gd name="T11" fmla="*/ 2147483647 h 25"/>
              <a:gd name="T12" fmla="*/ 2147483647 w 26"/>
              <a:gd name="T13" fmla="*/ 0 h 25"/>
              <a:gd name="T14" fmla="*/ 2147483647 w 26"/>
              <a:gd name="T15" fmla="*/ 0 h 25"/>
              <a:gd name="T16" fmla="*/ 0 w 26"/>
              <a:gd name="T17" fmla="*/ 0 h 25"/>
              <a:gd name="T18" fmla="*/ 0 w 26"/>
              <a:gd name="T19" fmla="*/ 2147483647 h 25"/>
              <a:gd name="T20" fmla="*/ 2147483647 w 26"/>
              <a:gd name="T21" fmla="*/ 2147483647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13" y="13"/>
                </a:moveTo>
                <a:lnTo>
                  <a:pt x="0" y="13"/>
                </a:lnTo>
                <a:lnTo>
                  <a:pt x="0" y="25"/>
                </a:lnTo>
                <a:lnTo>
                  <a:pt x="13" y="25"/>
                </a:lnTo>
                <a:lnTo>
                  <a:pt x="26" y="25"/>
                </a:lnTo>
                <a:lnTo>
                  <a:pt x="26" y="13"/>
                </a:lnTo>
                <a:lnTo>
                  <a:pt x="26" y="0"/>
                </a:lnTo>
                <a:lnTo>
                  <a:pt x="13" y="0"/>
                </a:lnTo>
                <a:lnTo>
                  <a:pt x="0" y="0"/>
                </a:lnTo>
                <a:lnTo>
                  <a:pt x="0" y="13"/>
                </a:lnTo>
                <a:lnTo>
                  <a:pt x="13" y="13"/>
                </a:lnTo>
                <a:close/>
              </a:path>
            </a:pathLst>
          </a:custGeom>
          <a:solidFill>
            <a:srgbClr val="000000"/>
          </a:solidFill>
          <a:ln w="0">
            <a:solidFill>
              <a:srgbClr val="000000"/>
            </a:solidFill>
            <a:round/>
            <a:headEnd/>
            <a:tailEnd/>
          </a:ln>
        </p:spPr>
        <p:txBody>
          <a:bodyPr/>
          <a:lstStyle/>
          <a:p>
            <a:endParaRPr lang="en-IN"/>
          </a:p>
        </p:txBody>
      </p:sp>
      <p:sp>
        <p:nvSpPr>
          <p:cNvPr id="94303" name="Freeform 95"/>
          <p:cNvSpPr>
            <a:spLocks/>
          </p:cNvSpPr>
          <p:nvPr/>
        </p:nvSpPr>
        <p:spPr bwMode="auto">
          <a:xfrm>
            <a:off x="5087938" y="4148138"/>
            <a:ext cx="20637" cy="19050"/>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20638">
            <a:solidFill>
              <a:srgbClr val="000000"/>
            </a:solidFill>
            <a:round/>
            <a:headEnd/>
            <a:tailEnd/>
          </a:ln>
        </p:spPr>
        <p:txBody>
          <a:bodyPr/>
          <a:lstStyle/>
          <a:p>
            <a:endParaRPr lang="en-IN"/>
          </a:p>
        </p:txBody>
      </p:sp>
      <p:sp>
        <p:nvSpPr>
          <p:cNvPr id="94304" name="Freeform 96"/>
          <p:cNvSpPr>
            <a:spLocks/>
          </p:cNvSpPr>
          <p:nvPr/>
        </p:nvSpPr>
        <p:spPr bwMode="auto">
          <a:xfrm>
            <a:off x="3821113" y="5113338"/>
            <a:ext cx="60325" cy="120650"/>
          </a:xfrm>
          <a:custGeom>
            <a:avLst/>
            <a:gdLst>
              <a:gd name="T0" fmla="*/ 0 w 3"/>
              <a:gd name="T1" fmla="*/ 0 h 6"/>
              <a:gd name="T2" fmla="*/ 2147483647 w 3"/>
              <a:gd name="T3" fmla="*/ 2147483647 h 6"/>
              <a:gd name="T4" fmla="*/ 2147483647 w 3"/>
              <a:gd name="T5" fmla="*/ 0 h 6"/>
              <a:gd name="T6" fmla="*/ 2147483647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20638">
            <a:solidFill>
              <a:srgbClr val="00FFFF"/>
            </a:solidFill>
            <a:round/>
            <a:headEnd/>
            <a:tailEnd/>
          </a:ln>
        </p:spPr>
        <p:txBody>
          <a:bodyPr/>
          <a:lstStyle/>
          <a:p>
            <a:endParaRPr lang="en-IN"/>
          </a:p>
        </p:txBody>
      </p:sp>
      <p:sp>
        <p:nvSpPr>
          <p:cNvPr id="94305" name="Freeform 97"/>
          <p:cNvSpPr>
            <a:spLocks/>
          </p:cNvSpPr>
          <p:nvPr/>
        </p:nvSpPr>
        <p:spPr bwMode="auto">
          <a:xfrm>
            <a:off x="3821113" y="5113338"/>
            <a:ext cx="60325" cy="120650"/>
          </a:xfrm>
          <a:custGeom>
            <a:avLst/>
            <a:gdLst>
              <a:gd name="T0" fmla="*/ 0 w 38"/>
              <a:gd name="T1" fmla="*/ 0 h 76"/>
              <a:gd name="T2" fmla="*/ 2147483647 w 38"/>
              <a:gd name="T3" fmla="*/ 2147483647 h 76"/>
              <a:gd name="T4" fmla="*/ 2147483647 w 38"/>
              <a:gd name="T5" fmla="*/ 0 h 76"/>
              <a:gd name="T6" fmla="*/ 2147483647 w 38"/>
              <a:gd name="T7" fmla="*/ 0 h 76"/>
              <a:gd name="T8" fmla="*/ 0 w 38"/>
              <a:gd name="T9" fmla="*/ 0 h 76"/>
              <a:gd name="T10" fmla="*/ 0 60000 65536"/>
              <a:gd name="T11" fmla="*/ 0 60000 65536"/>
              <a:gd name="T12" fmla="*/ 0 60000 65536"/>
              <a:gd name="T13" fmla="*/ 0 60000 65536"/>
              <a:gd name="T14" fmla="*/ 0 60000 65536"/>
              <a:gd name="T15" fmla="*/ 0 w 38"/>
              <a:gd name="T16" fmla="*/ 0 h 76"/>
              <a:gd name="T17" fmla="*/ 38 w 38"/>
              <a:gd name="T18" fmla="*/ 76 h 76"/>
            </a:gdLst>
            <a:ahLst/>
            <a:cxnLst>
              <a:cxn ang="T10">
                <a:pos x="T0" y="T1"/>
              </a:cxn>
              <a:cxn ang="T11">
                <a:pos x="T2" y="T3"/>
              </a:cxn>
              <a:cxn ang="T12">
                <a:pos x="T4" y="T5"/>
              </a:cxn>
              <a:cxn ang="T13">
                <a:pos x="T6" y="T7"/>
              </a:cxn>
              <a:cxn ang="T14">
                <a:pos x="T8" y="T9"/>
              </a:cxn>
            </a:cxnLst>
            <a:rect l="T15" t="T16" r="T17" b="T18"/>
            <a:pathLst>
              <a:path w="38" h="76">
                <a:moveTo>
                  <a:pt x="0" y="0"/>
                </a:moveTo>
                <a:lnTo>
                  <a:pt x="13" y="76"/>
                </a:lnTo>
                <a:lnTo>
                  <a:pt x="38" y="0"/>
                </a:lnTo>
                <a:lnTo>
                  <a:pt x="13" y="0"/>
                </a:lnTo>
                <a:lnTo>
                  <a:pt x="0" y="0"/>
                </a:lnTo>
                <a:close/>
              </a:path>
            </a:pathLst>
          </a:custGeom>
          <a:solidFill>
            <a:srgbClr val="00FFFF"/>
          </a:solidFill>
          <a:ln w="0">
            <a:solidFill>
              <a:srgbClr val="00FFFF"/>
            </a:solidFill>
            <a:round/>
            <a:headEnd/>
            <a:tailEnd/>
          </a:ln>
        </p:spPr>
        <p:txBody>
          <a:bodyPr/>
          <a:lstStyle/>
          <a:p>
            <a:endParaRPr lang="en-IN"/>
          </a:p>
        </p:txBody>
      </p:sp>
      <p:sp>
        <p:nvSpPr>
          <p:cNvPr id="94306" name="Line 98"/>
          <p:cNvSpPr>
            <a:spLocks noChangeShapeType="1"/>
          </p:cNvSpPr>
          <p:nvPr/>
        </p:nvSpPr>
        <p:spPr bwMode="auto">
          <a:xfrm flipV="1">
            <a:off x="3841750" y="4610100"/>
            <a:ext cx="1588" cy="482600"/>
          </a:xfrm>
          <a:prstGeom prst="line">
            <a:avLst/>
          </a:prstGeom>
          <a:noFill/>
          <a:ln w="20638">
            <a:solidFill>
              <a:srgbClr val="00FFFF"/>
            </a:solidFill>
            <a:round/>
            <a:headEnd/>
            <a:tailEnd/>
          </a:ln>
        </p:spPr>
        <p:txBody>
          <a:bodyPr/>
          <a:lstStyle/>
          <a:p>
            <a:endParaRPr lang="en-US"/>
          </a:p>
        </p:txBody>
      </p:sp>
      <p:sp>
        <p:nvSpPr>
          <p:cNvPr id="94307" name="Freeform 99"/>
          <p:cNvSpPr>
            <a:spLocks/>
          </p:cNvSpPr>
          <p:nvPr/>
        </p:nvSpPr>
        <p:spPr bwMode="auto">
          <a:xfrm>
            <a:off x="4122738" y="5375275"/>
            <a:ext cx="563562" cy="100013"/>
          </a:xfrm>
          <a:custGeom>
            <a:avLst/>
            <a:gdLst>
              <a:gd name="T0" fmla="*/ 2147483647 w 28"/>
              <a:gd name="T1" fmla="*/ 0 h 5"/>
              <a:gd name="T2" fmla="*/ 2147483647 w 28"/>
              <a:gd name="T3" fmla="*/ 2147483647 h 5"/>
              <a:gd name="T4" fmla="*/ 2147483647 w 28"/>
              <a:gd name="T5" fmla="*/ 2147483647 h 5"/>
              <a:gd name="T6" fmla="*/ 2147483647 w 28"/>
              <a:gd name="T7" fmla="*/ 2147483647 h 5"/>
              <a:gd name="T8" fmla="*/ 2147483647 w 28"/>
              <a:gd name="T9" fmla="*/ 2147483647 h 5"/>
              <a:gd name="T10" fmla="*/ 2147483647 w 28"/>
              <a:gd name="T11" fmla="*/ 2147483647 h 5"/>
              <a:gd name="T12" fmla="*/ 2147483647 w 28"/>
              <a:gd name="T13" fmla="*/ 2147483647 h 5"/>
              <a:gd name="T14" fmla="*/ 2147483647 w 28"/>
              <a:gd name="T15" fmla="*/ 2147483647 h 5"/>
              <a:gd name="T16" fmla="*/ 2147483647 w 28"/>
              <a:gd name="T17" fmla="*/ 2147483647 h 5"/>
              <a:gd name="T18" fmla="*/ 2147483647 w 28"/>
              <a:gd name="T19" fmla="*/ 2147483647 h 5"/>
              <a:gd name="T20" fmla="*/ 2147483647 w 28"/>
              <a:gd name="T21" fmla="*/ 2147483647 h 5"/>
              <a:gd name="T22" fmla="*/ 2147483647 w 28"/>
              <a:gd name="T23" fmla="*/ 2147483647 h 5"/>
              <a:gd name="T24" fmla="*/ 2147483647 w 28"/>
              <a:gd name="T25" fmla="*/ 2147483647 h 5"/>
              <a:gd name="T26" fmla="*/ 0 w 28"/>
              <a:gd name="T27" fmla="*/ 2147483647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5"/>
              <a:gd name="T44" fmla="*/ 28 w 28"/>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5">
                <a:moveTo>
                  <a:pt x="28" y="0"/>
                </a:moveTo>
                <a:lnTo>
                  <a:pt x="28" y="1"/>
                </a:lnTo>
                <a:lnTo>
                  <a:pt x="27" y="1"/>
                </a:lnTo>
                <a:lnTo>
                  <a:pt x="26" y="1"/>
                </a:lnTo>
                <a:lnTo>
                  <a:pt x="18" y="1"/>
                </a:lnTo>
                <a:lnTo>
                  <a:pt x="14" y="1"/>
                </a:lnTo>
                <a:lnTo>
                  <a:pt x="10" y="1"/>
                </a:lnTo>
                <a:lnTo>
                  <a:pt x="2" y="1"/>
                </a:lnTo>
                <a:lnTo>
                  <a:pt x="1" y="2"/>
                </a:lnTo>
                <a:lnTo>
                  <a:pt x="1" y="3"/>
                </a:lnTo>
                <a:lnTo>
                  <a:pt x="0" y="5"/>
                </a:lnTo>
              </a:path>
            </a:pathLst>
          </a:custGeom>
          <a:noFill/>
          <a:ln w="20638">
            <a:solidFill>
              <a:srgbClr val="00FFFF"/>
            </a:solidFill>
            <a:round/>
            <a:headEnd/>
            <a:tailEnd/>
          </a:ln>
        </p:spPr>
        <p:txBody>
          <a:bodyPr/>
          <a:lstStyle/>
          <a:p>
            <a:endParaRPr lang="en-IN"/>
          </a:p>
        </p:txBody>
      </p:sp>
      <p:sp>
        <p:nvSpPr>
          <p:cNvPr id="94308" name="Freeform 100"/>
          <p:cNvSpPr>
            <a:spLocks/>
          </p:cNvSpPr>
          <p:nvPr/>
        </p:nvSpPr>
        <p:spPr bwMode="auto">
          <a:xfrm>
            <a:off x="3540125" y="5375275"/>
            <a:ext cx="582613" cy="100013"/>
          </a:xfrm>
          <a:custGeom>
            <a:avLst/>
            <a:gdLst>
              <a:gd name="T0" fmla="*/ 0 w 29"/>
              <a:gd name="T1" fmla="*/ 0 h 5"/>
              <a:gd name="T2" fmla="*/ 2147483647 w 29"/>
              <a:gd name="T3" fmla="*/ 2147483647 h 5"/>
              <a:gd name="T4" fmla="*/ 2147483647 w 29"/>
              <a:gd name="T5" fmla="*/ 2147483647 h 5"/>
              <a:gd name="T6" fmla="*/ 2147483647 w 29"/>
              <a:gd name="T7" fmla="*/ 2147483647 h 5"/>
              <a:gd name="T8" fmla="*/ 2147483647 w 29"/>
              <a:gd name="T9" fmla="*/ 2147483647 h 5"/>
              <a:gd name="T10" fmla="*/ 2147483647 w 29"/>
              <a:gd name="T11" fmla="*/ 2147483647 h 5"/>
              <a:gd name="T12" fmla="*/ 2147483647 w 29"/>
              <a:gd name="T13" fmla="*/ 2147483647 h 5"/>
              <a:gd name="T14" fmla="*/ 2147483647 w 29"/>
              <a:gd name="T15" fmla="*/ 2147483647 h 5"/>
              <a:gd name="T16" fmla="*/ 2147483647 w 29"/>
              <a:gd name="T17" fmla="*/ 2147483647 h 5"/>
              <a:gd name="T18" fmla="*/ 2147483647 w 29"/>
              <a:gd name="T19" fmla="*/ 2147483647 h 5"/>
              <a:gd name="T20" fmla="*/ 2147483647 w 29"/>
              <a:gd name="T21" fmla="*/ 2147483647 h 5"/>
              <a:gd name="T22" fmla="*/ 2147483647 w 29"/>
              <a:gd name="T23" fmla="*/ 2147483647 h 5"/>
              <a:gd name="T24" fmla="*/ 2147483647 w 29"/>
              <a:gd name="T25" fmla="*/ 2147483647 h 5"/>
              <a:gd name="T26" fmla="*/ 2147483647 w 29"/>
              <a:gd name="T27" fmla="*/ 2147483647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5"/>
              <a:gd name="T44" fmla="*/ 29 w 29"/>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5">
                <a:moveTo>
                  <a:pt x="0" y="0"/>
                </a:moveTo>
                <a:lnTo>
                  <a:pt x="1" y="1"/>
                </a:lnTo>
                <a:lnTo>
                  <a:pt x="2" y="1"/>
                </a:lnTo>
                <a:lnTo>
                  <a:pt x="3" y="1"/>
                </a:lnTo>
                <a:lnTo>
                  <a:pt x="11" y="1"/>
                </a:lnTo>
                <a:lnTo>
                  <a:pt x="14" y="1"/>
                </a:lnTo>
                <a:lnTo>
                  <a:pt x="18" y="1"/>
                </a:lnTo>
                <a:lnTo>
                  <a:pt x="26" y="1"/>
                </a:lnTo>
                <a:lnTo>
                  <a:pt x="27" y="1"/>
                </a:lnTo>
                <a:lnTo>
                  <a:pt x="27" y="2"/>
                </a:lnTo>
                <a:lnTo>
                  <a:pt x="28" y="3"/>
                </a:lnTo>
                <a:lnTo>
                  <a:pt x="29" y="5"/>
                </a:lnTo>
              </a:path>
            </a:pathLst>
          </a:custGeom>
          <a:noFill/>
          <a:ln w="20638">
            <a:solidFill>
              <a:srgbClr val="00FFFF"/>
            </a:solidFill>
            <a:round/>
            <a:headEnd/>
            <a:tailEnd/>
          </a:ln>
        </p:spPr>
        <p:txBody>
          <a:bodyPr/>
          <a:lstStyle/>
          <a:p>
            <a:endParaRPr lang="en-IN"/>
          </a:p>
        </p:txBody>
      </p:sp>
      <p:sp>
        <p:nvSpPr>
          <p:cNvPr id="94309" name="Rectangle 101"/>
          <p:cNvSpPr>
            <a:spLocks noChangeArrowheads="1"/>
          </p:cNvSpPr>
          <p:nvPr/>
        </p:nvSpPr>
        <p:spPr bwMode="auto">
          <a:xfrm>
            <a:off x="3459163" y="2698750"/>
            <a:ext cx="1306512" cy="1911350"/>
          </a:xfrm>
          <a:prstGeom prst="rect">
            <a:avLst/>
          </a:prstGeom>
          <a:noFill/>
          <a:ln w="20638">
            <a:solidFill>
              <a:srgbClr val="000000"/>
            </a:solidFill>
            <a:miter lim="800000"/>
            <a:headEnd/>
            <a:tailEnd/>
          </a:ln>
        </p:spPr>
        <p:txBody>
          <a:bodyPr/>
          <a:lstStyle/>
          <a:p>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p:txBody>
          <a:bodyPr/>
          <a:lstStyle/>
          <a:p>
            <a:pPr eaLnBrk="1" hangingPunct="1"/>
            <a:r>
              <a:rPr lang="en-US" smtClean="0"/>
              <a:t>Detailed Block Description</a:t>
            </a:r>
          </a:p>
        </p:txBody>
      </p:sp>
      <p:pic>
        <p:nvPicPr>
          <p:cNvPr id="96259" name="Picture 3" descr="figure7"/>
          <p:cNvPicPr>
            <a:picLocks noChangeAspect="1" noChangeArrowheads="1"/>
          </p:cNvPicPr>
          <p:nvPr/>
        </p:nvPicPr>
        <p:blipFill>
          <a:blip r:embed="rId3"/>
          <a:srcRect/>
          <a:stretch>
            <a:fillRect/>
          </a:stretch>
        </p:blipFill>
        <p:spPr bwMode="auto">
          <a:xfrm>
            <a:off x="1143000" y="1384300"/>
            <a:ext cx="6096000" cy="547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p:txBody>
          <a:bodyPr/>
          <a:lstStyle/>
          <a:p>
            <a:pPr eaLnBrk="1" hangingPunct="1"/>
            <a:r>
              <a:rPr lang="en-US" smtClean="0"/>
              <a:t>Microprogrammed Control Unit</a:t>
            </a:r>
            <a:endParaRPr lang="en-IN"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p:cNvSpPr>
          <p:nvPr>
            <p:ph type="title"/>
          </p:nvPr>
        </p:nvSpPr>
        <p:spPr>
          <a:xfrm>
            <a:off x="1155700" y="512763"/>
            <a:ext cx="6900863" cy="663575"/>
          </a:xfrm>
          <a:noFill/>
          <a:ln/>
        </p:spPr>
        <p:txBody>
          <a:bodyPr lIns="63500" tIns="25400" rIns="63500" bIns="25400"/>
          <a:lstStyle/>
          <a:p>
            <a:r>
              <a:rPr lang="en-US" altLang="ko-KR" sz="3200" smtClean="0">
                <a:ea typeface="굴림" pitchFamily="34" charset="-127"/>
              </a:rPr>
              <a:t>TERMINOLOGY</a:t>
            </a:r>
          </a:p>
        </p:txBody>
      </p:sp>
      <p:sp>
        <p:nvSpPr>
          <p:cNvPr id="189443" name="Rectangle 3"/>
          <p:cNvSpPr>
            <a:spLocks noChangeArrowheads="1"/>
          </p:cNvSpPr>
          <p:nvPr/>
        </p:nvSpPr>
        <p:spPr bwMode="auto">
          <a:xfrm>
            <a:off x="1476375" y="1055688"/>
            <a:ext cx="36513" cy="149225"/>
          </a:xfrm>
          <a:prstGeom prst="rect">
            <a:avLst/>
          </a:prstGeom>
          <a:noFill/>
          <a:ln w="12700">
            <a:noFill/>
            <a:miter lim="800000"/>
            <a:headEnd/>
            <a:tailEnd/>
          </a:ln>
          <a:effectLst/>
        </p:spPr>
        <p:txBody>
          <a:bodyPr wrap="none" anchor="ctr"/>
          <a:lstStyle/>
          <a:p>
            <a:endParaRPr lang="en-US"/>
          </a:p>
        </p:txBody>
      </p:sp>
      <p:sp>
        <p:nvSpPr>
          <p:cNvPr id="189444" name="Rectangle 4"/>
          <p:cNvSpPr>
            <a:spLocks noChangeArrowheads="1"/>
          </p:cNvSpPr>
          <p:nvPr/>
        </p:nvSpPr>
        <p:spPr bwMode="auto">
          <a:xfrm>
            <a:off x="1406525" y="1055688"/>
            <a:ext cx="34925" cy="131762"/>
          </a:xfrm>
          <a:prstGeom prst="rect">
            <a:avLst/>
          </a:prstGeom>
          <a:noFill/>
          <a:ln w="12700">
            <a:noFill/>
            <a:miter lim="800000"/>
            <a:headEnd/>
            <a:tailEnd/>
          </a:ln>
          <a:effectLst/>
        </p:spPr>
        <p:txBody>
          <a:bodyPr wrap="none" anchor="ctr"/>
          <a:lstStyle/>
          <a:p>
            <a:endParaRPr lang="en-US"/>
          </a:p>
        </p:txBody>
      </p:sp>
      <p:sp>
        <p:nvSpPr>
          <p:cNvPr id="189445" name="Rectangle 5"/>
          <p:cNvSpPr>
            <a:spLocks noChangeArrowheads="1"/>
          </p:cNvSpPr>
          <p:nvPr/>
        </p:nvSpPr>
        <p:spPr bwMode="auto">
          <a:xfrm>
            <a:off x="384175" y="936625"/>
            <a:ext cx="8639175" cy="54737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80000"/>
              </a:lnSpc>
            </a:pPr>
            <a:r>
              <a:rPr kumimoji="1" lang="en-US" altLang="ko-KR" sz="2000" b="1">
                <a:ea typeface="굴림" pitchFamily="34" charset="-127"/>
              </a:rPr>
              <a:t>Microprogram</a:t>
            </a:r>
          </a:p>
          <a:p>
            <a:pPr defTabSz="762000" eaLnBrk="0" hangingPunct="0">
              <a:lnSpc>
                <a:spcPct val="80000"/>
              </a:lnSpc>
            </a:pPr>
            <a:r>
              <a:rPr kumimoji="1" lang="en-US" altLang="ko-KR" b="1">
                <a:ea typeface="굴림" pitchFamily="34" charset="-127"/>
              </a:rPr>
              <a:t>     - Program stored in memory that generates all the control signals required </a:t>
            </a:r>
          </a:p>
          <a:p>
            <a:pPr defTabSz="762000" eaLnBrk="0" hangingPunct="0">
              <a:lnSpc>
                <a:spcPct val="80000"/>
              </a:lnSpc>
            </a:pPr>
            <a:r>
              <a:rPr kumimoji="1" lang="en-US" altLang="ko-KR" b="1">
                <a:ea typeface="굴림" pitchFamily="34" charset="-127"/>
              </a:rPr>
              <a:t>	to execute the instruction set correctly</a:t>
            </a:r>
          </a:p>
          <a:p>
            <a:pPr defTabSz="762000" eaLnBrk="0" hangingPunct="0">
              <a:lnSpc>
                <a:spcPct val="80000"/>
              </a:lnSpc>
            </a:pPr>
            <a:r>
              <a:rPr kumimoji="1" lang="en-US" altLang="ko-KR" b="1">
                <a:ea typeface="굴림" pitchFamily="34" charset="-127"/>
              </a:rPr>
              <a:t>     - Consists of microinstructions</a:t>
            </a:r>
          </a:p>
          <a:p>
            <a:pPr defTabSz="762000" eaLnBrk="0" hangingPunct="0">
              <a:lnSpc>
                <a:spcPct val="80000"/>
              </a:lnSpc>
            </a:pPr>
            <a:endParaRPr kumimoji="1" lang="en-US" altLang="ko-KR" b="1">
              <a:ea typeface="굴림" pitchFamily="34" charset="-127"/>
            </a:endParaRPr>
          </a:p>
          <a:p>
            <a:pPr defTabSz="762000" eaLnBrk="0" hangingPunct="0">
              <a:lnSpc>
                <a:spcPct val="80000"/>
              </a:lnSpc>
            </a:pPr>
            <a:r>
              <a:rPr kumimoji="1" lang="en-US" altLang="ko-KR" sz="2000" b="1">
                <a:ea typeface="굴림" pitchFamily="34" charset="-127"/>
              </a:rPr>
              <a:t>Microinstruction</a:t>
            </a:r>
          </a:p>
          <a:p>
            <a:pPr defTabSz="762000" eaLnBrk="0" hangingPunct="0">
              <a:lnSpc>
                <a:spcPct val="80000"/>
              </a:lnSpc>
            </a:pPr>
            <a:r>
              <a:rPr kumimoji="1" lang="en-US" altLang="ko-KR" b="1">
                <a:ea typeface="굴림" pitchFamily="34" charset="-127"/>
              </a:rPr>
              <a:t>     - Contains a control word and a sequencing word</a:t>
            </a:r>
          </a:p>
          <a:p>
            <a:pPr defTabSz="762000" eaLnBrk="0" hangingPunct="0">
              <a:lnSpc>
                <a:spcPct val="80000"/>
              </a:lnSpc>
            </a:pPr>
            <a:r>
              <a:rPr kumimoji="1" lang="en-US" altLang="ko-KR" b="1">
                <a:ea typeface="굴림" pitchFamily="34" charset="-127"/>
              </a:rPr>
              <a:t>       	Control Word - All the control information required for one clock cycle</a:t>
            </a:r>
          </a:p>
          <a:p>
            <a:pPr defTabSz="762000" eaLnBrk="0" hangingPunct="0">
              <a:lnSpc>
                <a:spcPct val="80000"/>
              </a:lnSpc>
            </a:pPr>
            <a:r>
              <a:rPr kumimoji="1" lang="en-US" altLang="ko-KR" b="1">
                <a:ea typeface="굴림" pitchFamily="34" charset="-127"/>
              </a:rPr>
              <a:t>       	Sequencing Word - Information needed to decide</a:t>
            </a:r>
          </a:p>
          <a:p>
            <a:pPr defTabSz="762000" eaLnBrk="0" hangingPunct="0">
              <a:lnSpc>
                <a:spcPct val="80000"/>
              </a:lnSpc>
            </a:pPr>
            <a:r>
              <a:rPr kumimoji="1" lang="en-US" altLang="ko-KR" b="1">
                <a:ea typeface="굴림" pitchFamily="34" charset="-127"/>
              </a:rPr>
              <a:t>                         		the next microinstruction address</a:t>
            </a:r>
          </a:p>
          <a:p>
            <a:pPr defTabSz="762000" eaLnBrk="0" hangingPunct="0">
              <a:lnSpc>
                <a:spcPct val="80000"/>
              </a:lnSpc>
            </a:pPr>
            <a:r>
              <a:rPr kumimoji="1" lang="en-US" altLang="ko-KR" b="1">
                <a:ea typeface="굴림" pitchFamily="34" charset="-127"/>
              </a:rPr>
              <a:t>     - Vocabulary to write a microprogram</a:t>
            </a:r>
          </a:p>
          <a:p>
            <a:pPr defTabSz="762000" eaLnBrk="0" hangingPunct="0">
              <a:lnSpc>
                <a:spcPct val="80000"/>
              </a:lnSpc>
            </a:pPr>
            <a:endParaRPr kumimoji="1" lang="en-US" altLang="ko-KR" b="1">
              <a:ea typeface="굴림" pitchFamily="34" charset="-127"/>
            </a:endParaRPr>
          </a:p>
          <a:p>
            <a:pPr defTabSz="762000" eaLnBrk="0" hangingPunct="0">
              <a:lnSpc>
                <a:spcPct val="80000"/>
              </a:lnSpc>
            </a:pPr>
            <a:r>
              <a:rPr kumimoji="1" lang="en-US" altLang="ko-KR" sz="2000" b="1">
                <a:ea typeface="굴림" pitchFamily="34" charset="-127"/>
              </a:rPr>
              <a:t>Control Memory(Control Storage: CS)</a:t>
            </a:r>
          </a:p>
          <a:p>
            <a:pPr defTabSz="762000" eaLnBrk="0" hangingPunct="0">
              <a:lnSpc>
                <a:spcPct val="80000"/>
              </a:lnSpc>
            </a:pPr>
            <a:r>
              <a:rPr kumimoji="1" lang="en-US" altLang="ko-KR" b="1">
                <a:ea typeface="굴림" pitchFamily="34" charset="-127"/>
              </a:rPr>
              <a:t>     - Storage in the microprogrammed control unit to store the microprogram</a:t>
            </a:r>
          </a:p>
          <a:p>
            <a:pPr defTabSz="762000" eaLnBrk="0" hangingPunct="0">
              <a:lnSpc>
                <a:spcPct val="80000"/>
              </a:lnSpc>
            </a:pPr>
            <a:endParaRPr kumimoji="1" lang="en-US" altLang="ko-KR" b="1">
              <a:ea typeface="굴림" pitchFamily="34" charset="-127"/>
            </a:endParaRPr>
          </a:p>
          <a:p>
            <a:pPr defTabSz="762000" eaLnBrk="0" hangingPunct="0">
              <a:lnSpc>
                <a:spcPct val="80000"/>
              </a:lnSpc>
            </a:pPr>
            <a:r>
              <a:rPr kumimoji="1" lang="en-US" altLang="ko-KR" sz="2000" b="1">
                <a:ea typeface="굴림" pitchFamily="34" charset="-127"/>
              </a:rPr>
              <a:t>Writeable Control Memory(Writeable Control Storage:WCS)</a:t>
            </a:r>
          </a:p>
          <a:p>
            <a:pPr defTabSz="762000" eaLnBrk="0" hangingPunct="0">
              <a:lnSpc>
                <a:spcPct val="80000"/>
              </a:lnSpc>
            </a:pPr>
            <a:r>
              <a:rPr kumimoji="1" lang="en-US" altLang="ko-KR" b="1">
                <a:ea typeface="굴림" pitchFamily="34" charset="-127"/>
              </a:rPr>
              <a:t>     - CS whose contents can be modified</a:t>
            </a:r>
          </a:p>
          <a:p>
            <a:pPr defTabSz="762000" eaLnBrk="0" hangingPunct="0">
              <a:lnSpc>
                <a:spcPct val="80000"/>
              </a:lnSpc>
            </a:pPr>
            <a:r>
              <a:rPr kumimoji="1" lang="en-US" altLang="ko-KR" b="1">
                <a:ea typeface="굴림" pitchFamily="34" charset="-127"/>
              </a:rPr>
              <a:t>       	-&gt; Allows the microprogram can be changed</a:t>
            </a:r>
          </a:p>
          <a:p>
            <a:pPr defTabSz="762000" eaLnBrk="0" hangingPunct="0">
              <a:lnSpc>
                <a:spcPct val="80000"/>
              </a:lnSpc>
            </a:pPr>
            <a:r>
              <a:rPr kumimoji="1" lang="en-US" altLang="ko-KR" b="1">
                <a:ea typeface="굴림" pitchFamily="34" charset="-127"/>
              </a:rPr>
              <a:t>       	-&gt; Instruction set can be changed or modified  </a:t>
            </a:r>
          </a:p>
          <a:p>
            <a:pPr defTabSz="762000" eaLnBrk="0" hangingPunct="0">
              <a:lnSpc>
                <a:spcPct val="80000"/>
              </a:lnSpc>
            </a:pPr>
            <a:endParaRPr kumimoji="1" lang="en-US" altLang="ko-KR" b="1">
              <a:ea typeface="굴림" pitchFamily="34" charset="-127"/>
            </a:endParaRPr>
          </a:p>
          <a:p>
            <a:pPr defTabSz="762000" eaLnBrk="0" hangingPunct="0">
              <a:lnSpc>
                <a:spcPct val="80000"/>
              </a:lnSpc>
            </a:pPr>
            <a:r>
              <a:rPr kumimoji="1" lang="en-US" altLang="ko-KR" sz="2000" b="1">
                <a:ea typeface="굴림" pitchFamily="34" charset="-127"/>
              </a:rPr>
              <a:t>Dynamic Microprogramming</a:t>
            </a:r>
            <a:r>
              <a:rPr kumimoji="1" lang="en-US" altLang="ko-KR" b="1">
                <a:ea typeface="굴림" pitchFamily="34" charset="-127"/>
              </a:rPr>
              <a:t> </a:t>
            </a:r>
          </a:p>
          <a:p>
            <a:pPr defTabSz="762000" eaLnBrk="0" hangingPunct="0">
              <a:lnSpc>
                <a:spcPct val="80000"/>
              </a:lnSpc>
            </a:pPr>
            <a:r>
              <a:rPr kumimoji="1" lang="en-US" altLang="ko-KR" b="1">
                <a:ea typeface="굴림" pitchFamily="34" charset="-127"/>
              </a:rPr>
              <a:t>     - Computer system whose control unit is implemented with </a:t>
            </a:r>
          </a:p>
          <a:p>
            <a:pPr defTabSz="762000" eaLnBrk="0" hangingPunct="0">
              <a:lnSpc>
                <a:spcPct val="80000"/>
              </a:lnSpc>
            </a:pPr>
            <a:r>
              <a:rPr kumimoji="1" lang="en-US" altLang="ko-KR" b="1">
                <a:ea typeface="굴림" pitchFamily="34" charset="-127"/>
              </a:rPr>
              <a:t>	a microprogram in WCS</a:t>
            </a:r>
          </a:p>
          <a:p>
            <a:pPr defTabSz="762000" eaLnBrk="0" hangingPunct="0">
              <a:lnSpc>
                <a:spcPct val="80000"/>
              </a:lnSpc>
            </a:pPr>
            <a:r>
              <a:rPr kumimoji="1" lang="en-US" altLang="ko-KR" b="1">
                <a:ea typeface="굴림" pitchFamily="34" charset="-127"/>
              </a:rPr>
              <a:t>     - Microprogram can be changed by a systems programmer or a user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b="1" dirty="0" smtClean="0"/>
              <a:t>Hardwired Control Unit Vs </a:t>
            </a:r>
            <a:r>
              <a:rPr lang="en-US" b="1" dirty="0" err="1" smtClean="0"/>
              <a:t>Microprogrammed</a:t>
            </a:r>
            <a:r>
              <a:rPr lang="en-US" b="1" dirty="0" smtClean="0"/>
              <a:t> Control Unit</a:t>
            </a:r>
            <a:br>
              <a:rPr lang="en-US" b="1" dirty="0" smtClean="0"/>
            </a:br>
            <a:endParaRPr lang="en-US" dirty="0"/>
          </a:p>
        </p:txBody>
      </p:sp>
      <p:graphicFrame>
        <p:nvGraphicFramePr>
          <p:cNvPr id="4" name="Content Placeholder 3"/>
          <p:cNvGraphicFramePr>
            <a:graphicFrameLocks noGrp="1"/>
          </p:cNvGraphicFramePr>
          <p:nvPr>
            <p:ph idx="1"/>
          </p:nvPr>
        </p:nvGraphicFramePr>
        <p:xfrm>
          <a:off x="714348" y="1500174"/>
          <a:ext cx="7943848" cy="4998720"/>
        </p:xfrm>
        <a:graphic>
          <a:graphicData uri="http://schemas.openxmlformats.org/drawingml/2006/table">
            <a:tbl>
              <a:tblPr firstRow="1" bandRow="1">
                <a:tableStyleId>{5C22544A-7EE6-4342-B048-85BDC9FD1C3A}</a:tableStyleId>
              </a:tblPr>
              <a:tblGrid>
                <a:gridCol w="3971924"/>
                <a:gridCol w="3971924"/>
              </a:tblGrid>
              <a:tr h="227964">
                <a:tc>
                  <a:txBody>
                    <a:bodyPr/>
                    <a:lstStyle/>
                    <a:p>
                      <a:pPr algn="ctr"/>
                      <a:r>
                        <a:rPr lang="en-US" u="sng" dirty="0">
                          <a:solidFill>
                            <a:srgbClr val="FFFFFF"/>
                          </a:solidFill>
                        </a:rPr>
                        <a:t>Hardwired Control Unit</a:t>
                      </a:r>
                      <a:endParaRPr lang="en-US" dirty="0">
                        <a:solidFill>
                          <a:srgbClr val="FFFFFF"/>
                        </a:solidFill>
                      </a:endParaRPr>
                    </a:p>
                  </a:txBody>
                  <a:tcPr marL="47625" marR="47625" marT="47625" marB="47625" anchor="ctr"/>
                </a:tc>
                <a:tc>
                  <a:txBody>
                    <a:bodyPr/>
                    <a:lstStyle/>
                    <a:p>
                      <a:pPr algn="ctr"/>
                      <a:r>
                        <a:rPr lang="en-US" u="sng" dirty="0" err="1">
                          <a:solidFill>
                            <a:srgbClr val="FFFFFF"/>
                          </a:solidFill>
                        </a:rPr>
                        <a:t>Microprogrammed</a:t>
                      </a:r>
                      <a:r>
                        <a:rPr lang="en-US" u="sng" dirty="0">
                          <a:solidFill>
                            <a:srgbClr val="FFFFFF"/>
                          </a:solidFill>
                        </a:rPr>
                        <a:t> Control Unit</a:t>
                      </a:r>
                      <a:endParaRPr lang="en-US" dirty="0">
                        <a:solidFill>
                          <a:srgbClr val="FFFFFF"/>
                        </a:solidFill>
                      </a:endParaRPr>
                    </a:p>
                  </a:txBody>
                  <a:tcPr marL="47625" marR="47625" marT="47625" marB="47625" anchor="ctr"/>
                </a:tc>
              </a:tr>
              <a:tr h="843606">
                <a:tc>
                  <a:txBody>
                    <a:bodyPr/>
                    <a:lstStyle/>
                    <a:p>
                      <a:r>
                        <a:rPr lang="en-US" sz="2000" b="1" dirty="0" smtClean="0">
                          <a:latin typeface="Times New Roman" pitchFamily="18" charset="0"/>
                          <a:cs typeface="Times New Roman" pitchFamily="18" charset="0"/>
                        </a:rPr>
                        <a:t>Control logic is implemented with </a:t>
                      </a:r>
                      <a:r>
                        <a:rPr lang="en-US" sz="2000" b="1" dirty="0">
                          <a:latin typeface="Times New Roman" pitchFamily="18" charset="0"/>
                          <a:cs typeface="Times New Roman" pitchFamily="18" charset="0"/>
                        </a:rPr>
                        <a:t>flags, decoders, logic gates and other digital circuits.</a:t>
                      </a:r>
                      <a:endParaRPr lang="en-US" sz="2000" dirty="0">
                        <a:latin typeface="Times New Roman" pitchFamily="18" charset="0"/>
                        <a:cs typeface="Times New Roman" pitchFamily="18" charset="0"/>
                      </a:endParaRPr>
                    </a:p>
                  </a:txBody>
                  <a:tcPr marL="47625" marR="47625" marT="47625" marB="47625" anchor="ctr"/>
                </a:tc>
                <a:tc>
                  <a:txBody>
                    <a:bodyPr/>
                    <a:lstStyle/>
                    <a:p>
                      <a:r>
                        <a:rPr lang="en-US" sz="2000" b="1" dirty="0" smtClean="0">
                          <a:latin typeface="Times New Roman" pitchFamily="18" charset="0"/>
                          <a:cs typeface="Times New Roman" pitchFamily="18" charset="0"/>
                        </a:rPr>
                        <a:t>Control logic is the instructions that are stored in control memory to initiate the required sequence </a:t>
                      </a:r>
                      <a:r>
                        <a:rPr lang="en-US" sz="2000" b="1" dirty="0">
                          <a:latin typeface="Times New Roman" pitchFamily="18" charset="0"/>
                          <a:cs typeface="Times New Roman" pitchFamily="18" charset="0"/>
                        </a:rPr>
                        <a:t>of </a:t>
                      </a:r>
                      <a:r>
                        <a:rPr lang="en-US" sz="2000" b="1" dirty="0" smtClean="0">
                          <a:latin typeface="Times New Roman" pitchFamily="18" charset="0"/>
                          <a:cs typeface="Times New Roman" pitchFamily="18" charset="0"/>
                        </a:rPr>
                        <a:t>micro-operation.</a:t>
                      </a:r>
                      <a:endParaRPr lang="en-US" sz="2000" dirty="0">
                        <a:latin typeface="Times New Roman" pitchFamily="18" charset="0"/>
                        <a:cs typeface="Times New Roman" pitchFamily="18" charset="0"/>
                      </a:endParaRPr>
                    </a:p>
                  </a:txBody>
                  <a:tcPr marL="47625" marR="47625" marT="47625" marB="47625" anchor="ctr"/>
                </a:tc>
              </a:tr>
              <a:tr h="568338">
                <a:tc>
                  <a:txBody>
                    <a:bodyPr/>
                    <a:lstStyle/>
                    <a:p>
                      <a:r>
                        <a:rPr lang="en-US" sz="2000" b="1" dirty="0">
                          <a:latin typeface="Times New Roman" pitchFamily="18" charset="0"/>
                          <a:cs typeface="Times New Roman" pitchFamily="18" charset="0"/>
                        </a:rPr>
                        <a:t>It is a hardware control unit.</a:t>
                      </a:r>
                      <a:endParaRPr lang="en-US" sz="2000" dirty="0">
                        <a:latin typeface="Times New Roman" pitchFamily="18" charset="0"/>
                        <a:cs typeface="Times New Roman" pitchFamily="18" charset="0"/>
                      </a:endParaRPr>
                    </a:p>
                  </a:txBody>
                  <a:tcPr marL="47625" marR="47625" marT="47625" marB="47625" anchor="ctr"/>
                </a:tc>
                <a:tc>
                  <a:txBody>
                    <a:bodyPr/>
                    <a:lstStyle/>
                    <a:p>
                      <a:r>
                        <a:rPr lang="en-US" sz="2000" b="1" dirty="0">
                          <a:latin typeface="Times New Roman" pitchFamily="18" charset="0"/>
                          <a:cs typeface="Times New Roman" pitchFamily="18" charset="0"/>
                        </a:rPr>
                        <a:t>It is a mid-way between hardware and software.</a:t>
                      </a:r>
                      <a:endParaRPr lang="en-US" sz="2000" dirty="0">
                        <a:latin typeface="Times New Roman" pitchFamily="18" charset="0"/>
                        <a:cs typeface="Times New Roman" pitchFamily="18" charset="0"/>
                      </a:endParaRPr>
                    </a:p>
                  </a:txBody>
                  <a:tcPr marL="47625" marR="47625" marT="47625" marB="47625" anchor="ctr"/>
                </a:tc>
              </a:tr>
              <a:tr h="370840">
                <a:tc>
                  <a:txBody>
                    <a:bodyPr/>
                    <a:lstStyle/>
                    <a:p>
                      <a:r>
                        <a:rPr lang="en-US" sz="2000" dirty="0" smtClean="0">
                          <a:latin typeface="Times New Roman" pitchFamily="18" charset="0"/>
                          <a:cs typeface="Times New Roman" pitchFamily="18" charset="0"/>
                        </a:rPr>
                        <a:t>It is faster and known to have complex structure</a:t>
                      </a:r>
                      <a:endParaRPr lang="en-US" sz="2000" dirty="0">
                        <a:latin typeface="Times New Roman" pitchFamily="18" charset="0"/>
                        <a:cs typeface="Times New Roman" pitchFamily="18" charset="0"/>
                      </a:endParaRPr>
                    </a:p>
                  </a:txBody>
                  <a:tcPr marL="47625" marR="47625" marT="47625" marB="47625" anchor="ctr"/>
                </a:tc>
                <a:tc>
                  <a:txBody>
                    <a:bodyPr/>
                    <a:lstStyle/>
                    <a:p>
                      <a:r>
                        <a:rPr lang="en-US" sz="2000" dirty="0" smtClean="0">
                          <a:latin typeface="Times New Roman" pitchFamily="18" charset="0"/>
                          <a:cs typeface="Times New Roman" pitchFamily="18" charset="0"/>
                        </a:rPr>
                        <a:t>It is comparatively slow and is simple in structure.</a:t>
                      </a:r>
                      <a:endParaRPr lang="en-US" sz="2000" dirty="0">
                        <a:latin typeface="Times New Roman" pitchFamily="18" charset="0"/>
                        <a:cs typeface="Times New Roman" pitchFamily="18" charset="0"/>
                      </a:endParaRPr>
                    </a:p>
                  </a:txBody>
                  <a:tcPr marL="47625" marR="47625" marT="47625" marB="47625" anchor="ctr"/>
                </a:tc>
              </a:tr>
              <a:tr h="370840">
                <a:tc>
                  <a:txBody>
                    <a:bodyPr/>
                    <a:lstStyle/>
                    <a:p>
                      <a:r>
                        <a:rPr lang="en-US" sz="2000" b="1" dirty="0">
                          <a:latin typeface="Times New Roman" pitchFamily="18" charset="0"/>
                          <a:cs typeface="Times New Roman" pitchFamily="18" charset="0"/>
                        </a:rPr>
                        <a:t>It is difficult to design, test and implement.</a:t>
                      </a:r>
                      <a:endParaRPr lang="en-US" sz="2000" dirty="0">
                        <a:latin typeface="Times New Roman" pitchFamily="18" charset="0"/>
                        <a:cs typeface="Times New Roman" pitchFamily="18" charset="0"/>
                      </a:endParaRPr>
                    </a:p>
                  </a:txBody>
                  <a:tcPr marL="47625" marR="47625" marT="47625" marB="47625" anchor="ctr"/>
                </a:tc>
                <a:tc>
                  <a:txBody>
                    <a:bodyPr/>
                    <a:lstStyle/>
                    <a:p>
                      <a:r>
                        <a:rPr lang="en-US" sz="2000" b="1" dirty="0">
                          <a:latin typeface="Times New Roman" pitchFamily="18" charset="0"/>
                          <a:cs typeface="Times New Roman" pitchFamily="18" charset="0"/>
                        </a:rPr>
                        <a:t>It is easy to design, test and implement.</a:t>
                      </a:r>
                      <a:endParaRPr lang="en-US" sz="2000" dirty="0">
                        <a:latin typeface="Times New Roman" pitchFamily="18" charset="0"/>
                        <a:cs typeface="Times New Roman" pitchFamily="18" charset="0"/>
                      </a:endParaRPr>
                    </a:p>
                  </a:txBody>
                  <a:tcPr marL="47625" marR="47625" marT="47625" marB="47625" anchor="ctr"/>
                </a:tc>
              </a:tr>
              <a:tr h="370840">
                <a:tc>
                  <a:txBody>
                    <a:bodyPr/>
                    <a:lstStyle/>
                    <a:p>
                      <a:r>
                        <a:rPr lang="en-US" sz="2000" b="1">
                          <a:latin typeface="Times New Roman" pitchFamily="18" charset="0"/>
                          <a:cs typeface="Times New Roman" pitchFamily="18" charset="0"/>
                        </a:rPr>
                        <a:t>It is inflexible to modify.</a:t>
                      </a:r>
                      <a:endParaRPr lang="en-US" sz="2000">
                        <a:latin typeface="Times New Roman" pitchFamily="18" charset="0"/>
                        <a:cs typeface="Times New Roman" pitchFamily="18" charset="0"/>
                      </a:endParaRPr>
                    </a:p>
                  </a:txBody>
                  <a:tcPr marL="47625" marR="47625" marT="47625" marB="47625" anchor="ctr"/>
                </a:tc>
                <a:tc>
                  <a:txBody>
                    <a:bodyPr/>
                    <a:lstStyle/>
                    <a:p>
                      <a:r>
                        <a:rPr lang="en-US" sz="2000" b="1" dirty="0">
                          <a:latin typeface="Times New Roman" pitchFamily="18" charset="0"/>
                          <a:cs typeface="Times New Roman" pitchFamily="18" charset="0"/>
                        </a:rPr>
                        <a:t>It is flexible to modify.</a:t>
                      </a:r>
                      <a:endParaRPr lang="en-US" sz="2000" dirty="0">
                        <a:latin typeface="Times New Roman" pitchFamily="18" charset="0"/>
                        <a:cs typeface="Times New Roman" pitchFamily="18" charset="0"/>
                      </a:endParaRPr>
                    </a:p>
                  </a:txBody>
                  <a:tcPr marL="47625" marR="47625" marT="47625" marB="47625" anchor="ctr"/>
                </a:tc>
              </a:tr>
              <a:tr h="370840">
                <a:tc>
                  <a:txBody>
                    <a:bodyPr/>
                    <a:lstStyle/>
                    <a:p>
                      <a:r>
                        <a:rPr lang="en-US" sz="2000" b="1" dirty="0">
                          <a:latin typeface="Times New Roman" pitchFamily="18" charset="0"/>
                          <a:cs typeface="Times New Roman" pitchFamily="18" charset="0"/>
                        </a:rPr>
                        <a:t>It is expensive and high error.</a:t>
                      </a:r>
                      <a:endParaRPr lang="en-US" sz="2000" dirty="0">
                        <a:latin typeface="Times New Roman" pitchFamily="18" charset="0"/>
                        <a:cs typeface="Times New Roman" pitchFamily="18" charset="0"/>
                      </a:endParaRPr>
                    </a:p>
                  </a:txBody>
                  <a:tcPr marL="47625" marR="47625" marT="47625" marB="47625" anchor="ctr"/>
                </a:tc>
                <a:tc>
                  <a:txBody>
                    <a:bodyPr/>
                    <a:lstStyle/>
                    <a:p>
                      <a:r>
                        <a:rPr lang="en-US" sz="2000" b="1" dirty="0">
                          <a:latin typeface="Times New Roman" pitchFamily="18" charset="0"/>
                          <a:cs typeface="Times New Roman" pitchFamily="18" charset="0"/>
                        </a:rPr>
                        <a:t>It is cheaper and less error.</a:t>
                      </a:r>
                      <a:endParaRPr lang="en-US" sz="2000" dirty="0">
                        <a:latin typeface="Times New Roman" pitchFamily="18" charset="0"/>
                        <a:cs typeface="Times New Roman" pitchFamily="18" charset="0"/>
                      </a:endParaRPr>
                    </a:p>
                  </a:txBody>
                  <a:tcPr marL="47625" marR="47625" marT="47625" marB="47625" anchor="ctr"/>
                </a:tc>
              </a:tr>
              <a:tr h="370840">
                <a:tc>
                  <a:txBody>
                    <a:bodyPr/>
                    <a:lstStyle/>
                    <a:p>
                      <a:r>
                        <a:rPr lang="en-US" sz="2000" b="1">
                          <a:latin typeface="Times New Roman" pitchFamily="18" charset="0"/>
                          <a:cs typeface="Times New Roman" pitchFamily="18" charset="0"/>
                        </a:rPr>
                        <a:t>It is used in RISC processor.</a:t>
                      </a:r>
                      <a:endParaRPr lang="en-US" sz="2000">
                        <a:latin typeface="Times New Roman" pitchFamily="18" charset="0"/>
                        <a:cs typeface="Times New Roman" pitchFamily="18" charset="0"/>
                      </a:endParaRPr>
                    </a:p>
                  </a:txBody>
                  <a:tcPr marL="47625" marR="47625" marT="47625" marB="47625" anchor="ctr"/>
                </a:tc>
                <a:tc>
                  <a:txBody>
                    <a:bodyPr/>
                    <a:lstStyle/>
                    <a:p>
                      <a:r>
                        <a:rPr lang="en-US" sz="2000" b="1" dirty="0">
                          <a:latin typeface="Times New Roman" pitchFamily="18" charset="0"/>
                          <a:cs typeface="Times New Roman" pitchFamily="18" charset="0"/>
                        </a:rPr>
                        <a:t>It is used in CISC processor</a:t>
                      </a:r>
                      <a:endParaRPr lang="en-US" sz="2000" dirty="0">
                        <a:latin typeface="Times New Roman" pitchFamily="18" charset="0"/>
                        <a:cs typeface="Times New Roman" pitchFamily="18" charset="0"/>
                      </a:endParaRPr>
                    </a:p>
                  </a:txBody>
                  <a:tcPr marL="47625" marR="47625" marT="47625" marB="47625"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p:txBody>
          <a:bodyPr/>
          <a:lstStyle/>
          <a:p>
            <a:r>
              <a:rPr lang="en-US" smtClean="0"/>
              <a:t>Overview</a:t>
            </a:r>
          </a:p>
        </p:txBody>
      </p:sp>
      <p:sp>
        <p:nvSpPr>
          <p:cNvPr id="158723" name="Rectangle 3"/>
          <p:cNvSpPr>
            <a:spLocks noGrp="1"/>
          </p:cNvSpPr>
          <p:nvPr>
            <p:ph type="body" idx="1"/>
          </p:nvPr>
        </p:nvSpPr>
        <p:spPr>
          <a:xfrm>
            <a:off x="457200" y="1600200"/>
            <a:ext cx="8229600" cy="893763"/>
          </a:xfrm>
        </p:spPr>
        <p:txBody>
          <a:bodyPr/>
          <a:lstStyle/>
          <a:p>
            <a:pPr>
              <a:lnSpc>
                <a:spcPct val="80000"/>
              </a:lnSpc>
            </a:pPr>
            <a:r>
              <a:rPr lang="en-US" sz="2000" smtClean="0"/>
              <a:t>Control signals are generated by a program similar to machine language programs.</a:t>
            </a:r>
          </a:p>
          <a:p>
            <a:pPr>
              <a:lnSpc>
                <a:spcPct val="80000"/>
              </a:lnSpc>
            </a:pPr>
            <a:r>
              <a:rPr lang="en-US" sz="2000" smtClean="0"/>
              <a:t>Control Word (CW); microroutine; microinstruction</a:t>
            </a:r>
          </a:p>
        </p:txBody>
      </p:sp>
      <p:pic>
        <p:nvPicPr>
          <p:cNvPr id="158724" name="Picture 4" descr="figure7"/>
          <p:cNvPicPr>
            <a:picLocks noChangeAspect="1" noChangeArrowheads="1"/>
          </p:cNvPicPr>
          <p:nvPr/>
        </p:nvPicPr>
        <p:blipFill>
          <a:blip r:embed="rId3"/>
          <a:srcRect/>
          <a:stretch>
            <a:fillRect/>
          </a:stretch>
        </p:blipFill>
        <p:spPr bwMode="auto">
          <a:xfrm>
            <a:off x="1371600" y="2743200"/>
            <a:ext cx="6553200" cy="395287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p:txBody>
          <a:bodyPr/>
          <a:lstStyle/>
          <a:p>
            <a:r>
              <a:rPr lang="en-US" smtClean="0"/>
              <a:t>Overview</a:t>
            </a:r>
          </a:p>
        </p:txBody>
      </p:sp>
      <p:pic>
        <p:nvPicPr>
          <p:cNvPr id="160771" name="Picture 3" descr="figure7"/>
          <p:cNvPicPr>
            <a:picLocks noChangeAspect="1" noChangeArrowheads="1"/>
          </p:cNvPicPr>
          <p:nvPr/>
        </p:nvPicPr>
        <p:blipFill>
          <a:blip r:embed="rId3"/>
          <a:srcRect/>
          <a:stretch>
            <a:fillRect/>
          </a:stretch>
        </p:blipFill>
        <p:spPr bwMode="auto">
          <a:xfrm>
            <a:off x="1828800" y="2057400"/>
            <a:ext cx="5584825" cy="365442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p:cNvSpPr>
          <p:nvPr>
            <p:ph type="title"/>
          </p:nvPr>
        </p:nvSpPr>
        <p:spPr>
          <a:xfrm>
            <a:off x="1031875" y="508000"/>
            <a:ext cx="6899275" cy="665163"/>
          </a:xfrm>
          <a:noFill/>
          <a:ln/>
        </p:spPr>
        <p:txBody>
          <a:bodyPr lIns="63500" tIns="25400" rIns="63500" bIns="25400"/>
          <a:lstStyle/>
          <a:p>
            <a:r>
              <a:rPr lang="en-US" altLang="ko-KR" sz="3200" smtClean="0">
                <a:ea typeface="굴림" pitchFamily="34" charset="-127"/>
              </a:rPr>
              <a:t>TERMINOLOGY</a:t>
            </a:r>
          </a:p>
        </p:txBody>
      </p:sp>
      <p:sp>
        <p:nvSpPr>
          <p:cNvPr id="190467" name="Rectangle 3"/>
          <p:cNvSpPr>
            <a:spLocks noChangeArrowheads="1"/>
          </p:cNvSpPr>
          <p:nvPr/>
        </p:nvSpPr>
        <p:spPr bwMode="auto">
          <a:xfrm>
            <a:off x="481013" y="1476375"/>
            <a:ext cx="8081962" cy="3335338"/>
          </a:xfrm>
          <a:prstGeom prst="rect">
            <a:avLst/>
          </a:prstGeom>
          <a:noFill/>
          <a:ln w="12700">
            <a:noFill/>
            <a:miter lim="800000"/>
            <a:headEnd/>
            <a:tailEnd/>
          </a:ln>
          <a:effectLst/>
        </p:spPr>
        <p:txBody>
          <a:bodyPr lIns="90488" tIns="44450" rIns="90488" bIns="44450">
            <a:spAutoFit/>
          </a:bodyPr>
          <a:lstStyle/>
          <a:p>
            <a:pPr defTabSz="762000" eaLnBrk="0" hangingPunct="0">
              <a:lnSpc>
                <a:spcPct val="90000"/>
              </a:lnSpc>
            </a:pPr>
            <a:r>
              <a:rPr kumimoji="1" lang="en-US" altLang="ko-KR" sz="2000" b="1" i="1">
                <a:ea typeface="굴림" pitchFamily="34" charset="-127"/>
              </a:rPr>
              <a:t>Sequencer (Microprogram Sequencer)</a:t>
            </a:r>
          </a:p>
          <a:p>
            <a:pPr defTabSz="762000" eaLnBrk="0" hangingPunct="0">
              <a:lnSpc>
                <a:spcPct val="90000"/>
              </a:lnSpc>
            </a:pPr>
            <a:r>
              <a:rPr kumimoji="1" lang="en-US" altLang="ko-KR" b="1" i="1">
                <a:ea typeface="굴림" pitchFamily="34" charset="-127"/>
              </a:rPr>
              <a:t> </a:t>
            </a:r>
          </a:p>
          <a:p>
            <a:pPr defTabSz="762000" eaLnBrk="0" hangingPunct="0">
              <a:lnSpc>
                <a:spcPct val="90000"/>
              </a:lnSpc>
            </a:pPr>
            <a:r>
              <a:rPr kumimoji="1" lang="en-US" altLang="ko-KR" b="1" i="1">
                <a:ea typeface="굴림" pitchFamily="34" charset="-127"/>
              </a:rPr>
              <a:t>     </a:t>
            </a:r>
            <a:r>
              <a:rPr kumimoji="1" lang="en-US" altLang="ko-KR" b="1">
                <a:ea typeface="굴림" pitchFamily="34" charset="-127"/>
              </a:rPr>
              <a:t>  A Microprogram Control Unit that determines </a:t>
            </a:r>
          </a:p>
          <a:p>
            <a:pPr defTabSz="762000" eaLnBrk="0" hangingPunct="0">
              <a:lnSpc>
                <a:spcPct val="90000"/>
              </a:lnSpc>
            </a:pPr>
            <a:r>
              <a:rPr kumimoji="1" lang="en-US" altLang="ko-KR" b="1">
                <a:ea typeface="굴림" pitchFamily="34" charset="-127"/>
              </a:rPr>
              <a:t>	the Microinstruction Address to be executed </a:t>
            </a:r>
          </a:p>
          <a:p>
            <a:pPr defTabSz="762000" eaLnBrk="0" hangingPunct="0">
              <a:lnSpc>
                <a:spcPct val="90000"/>
              </a:lnSpc>
            </a:pPr>
            <a:r>
              <a:rPr kumimoji="1" lang="en-US" altLang="ko-KR" b="1">
                <a:ea typeface="굴림" pitchFamily="34" charset="-127"/>
              </a:rPr>
              <a:t>        	in the next clock cycle</a:t>
            </a:r>
          </a:p>
          <a:p>
            <a:pPr defTabSz="762000" eaLnBrk="0" hangingPunct="0">
              <a:lnSpc>
                <a:spcPct val="90000"/>
              </a:lnSpc>
            </a:pPr>
            <a:endParaRPr kumimoji="1" lang="en-US" altLang="ko-KR" b="1">
              <a:ea typeface="굴림" pitchFamily="34" charset="-127"/>
            </a:endParaRPr>
          </a:p>
          <a:p>
            <a:pPr defTabSz="762000" eaLnBrk="0" hangingPunct="0">
              <a:lnSpc>
                <a:spcPct val="90000"/>
              </a:lnSpc>
            </a:pPr>
            <a:r>
              <a:rPr kumimoji="1" lang="en-US" altLang="ko-KR" b="1">
                <a:ea typeface="굴림" pitchFamily="34" charset="-127"/>
              </a:rPr>
              <a:t>            - In-line Sequencing</a:t>
            </a:r>
          </a:p>
          <a:p>
            <a:pPr defTabSz="762000" eaLnBrk="0" hangingPunct="0">
              <a:lnSpc>
                <a:spcPct val="90000"/>
              </a:lnSpc>
            </a:pPr>
            <a:r>
              <a:rPr kumimoji="1" lang="en-US" altLang="ko-KR" b="1">
                <a:ea typeface="굴림" pitchFamily="34" charset="-127"/>
              </a:rPr>
              <a:t>            - Branch</a:t>
            </a:r>
          </a:p>
          <a:p>
            <a:pPr defTabSz="762000" eaLnBrk="0" hangingPunct="0">
              <a:lnSpc>
                <a:spcPct val="90000"/>
              </a:lnSpc>
            </a:pPr>
            <a:r>
              <a:rPr kumimoji="1" lang="en-US" altLang="ko-KR" b="1">
                <a:ea typeface="굴림" pitchFamily="34" charset="-127"/>
              </a:rPr>
              <a:t>            - Conditional Branch </a:t>
            </a:r>
          </a:p>
          <a:p>
            <a:pPr defTabSz="762000" eaLnBrk="0" hangingPunct="0">
              <a:lnSpc>
                <a:spcPct val="90000"/>
              </a:lnSpc>
            </a:pPr>
            <a:r>
              <a:rPr kumimoji="1" lang="en-US" altLang="ko-KR" b="1">
                <a:ea typeface="굴림" pitchFamily="34" charset="-127"/>
              </a:rPr>
              <a:t>            - Subroutine</a:t>
            </a:r>
          </a:p>
          <a:p>
            <a:pPr defTabSz="762000" eaLnBrk="0" hangingPunct="0">
              <a:lnSpc>
                <a:spcPct val="90000"/>
              </a:lnSpc>
            </a:pPr>
            <a:r>
              <a:rPr kumimoji="1" lang="en-US" altLang="ko-KR" b="1">
                <a:ea typeface="굴림" pitchFamily="34" charset="-127"/>
              </a:rPr>
              <a:t>            - Loop</a:t>
            </a:r>
          </a:p>
          <a:p>
            <a:pPr defTabSz="762000" eaLnBrk="0" hangingPunct="0">
              <a:lnSpc>
                <a:spcPct val="90000"/>
              </a:lnSpc>
            </a:pPr>
            <a:r>
              <a:rPr kumimoji="1" lang="en-US" altLang="ko-KR" b="1">
                <a:ea typeface="굴림" pitchFamily="34" charset="-127"/>
              </a:rPr>
              <a:t>            - Instruction OP-code mapping</a:t>
            </a:r>
          </a:p>
          <a:p>
            <a:pPr defTabSz="762000" eaLnBrk="0" hangingPunct="0">
              <a:lnSpc>
                <a:spcPct val="90000"/>
              </a:lnSpc>
            </a:pPr>
            <a:endParaRPr kumimoji="1" lang="en-US" altLang="ko-KR" b="1">
              <a:ea typeface="굴림" pitchFamily="34" charset="-127"/>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p:cNvSpPr>
          <p:nvPr>
            <p:ph type="title"/>
          </p:nvPr>
        </p:nvSpPr>
        <p:spPr>
          <a:xfrm>
            <a:off x="1076325" y="508000"/>
            <a:ext cx="6900863" cy="665163"/>
          </a:xfrm>
          <a:noFill/>
          <a:ln/>
        </p:spPr>
        <p:txBody>
          <a:bodyPr lIns="63500" tIns="25400" rIns="63500" bIns="25400"/>
          <a:lstStyle/>
          <a:p>
            <a:r>
              <a:rPr lang="en-US" altLang="ko-KR" sz="3200" smtClean="0">
                <a:ea typeface="굴림" pitchFamily="34" charset="-127"/>
              </a:rPr>
              <a:t>MICROINSTRUCTION  SEQUENCING</a:t>
            </a:r>
          </a:p>
        </p:txBody>
      </p:sp>
      <p:sp>
        <p:nvSpPr>
          <p:cNvPr id="191491" name="Rectangle 3"/>
          <p:cNvSpPr>
            <a:spLocks noChangeArrowheads="1"/>
          </p:cNvSpPr>
          <p:nvPr/>
        </p:nvSpPr>
        <p:spPr bwMode="auto">
          <a:xfrm>
            <a:off x="282575" y="4862513"/>
            <a:ext cx="6729413" cy="358775"/>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101000"/>
              </a:lnSpc>
            </a:pPr>
            <a:r>
              <a:rPr kumimoji="1" lang="en-US" altLang="ko-KR" sz="2000" b="1">
                <a:ea typeface="굴림" pitchFamily="34" charset="-127"/>
              </a:rPr>
              <a:t>Sequencing Capabilities Required in a Control Storage</a:t>
            </a:r>
          </a:p>
        </p:txBody>
      </p:sp>
      <p:sp>
        <p:nvSpPr>
          <p:cNvPr id="191492" name="Rectangle 4"/>
          <p:cNvSpPr>
            <a:spLocks noChangeArrowheads="1"/>
          </p:cNvSpPr>
          <p:nvPr/>
        </p:nvSpPr>
        <p:spPr bwMode="auto">
          <a:xfrm>
            <a:off x="847725" y="5226050"/>
            <a:ext cx="5778500" cy="12890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b="1">
                <a:ea typeface="굴림" pitchFamily="34" charset="-127"/>
              </a:rPr>
              <a:t>- Incrementing of the control address register</a:t>
            </a:r>
          </a:p>
          <a:p>
            <a:pPr defTabSz="762000" eaLnBrk="0" hangingPunct="0">
              <a:lnSpc>
                <a:spcPct val="90000"/>
              </a:lnSpc>
            </a:pPr>
            <a:r>
              <a:rPr kumimoji="1" lang="en-US" altLang="ko-KR" b="1">
                <a:ea typeface="굴림" pitchFamily="34" charset="-127"/>
              </a:rPr>
              <a:t>- Unconditional and conditional branches</a:t>
            </a:r>
          </a:p>
          <a:p>
            <a:pPr defTabSz="762000" eaLnBrk="0" hangingPunct="0">
              <a:lnSpc>
                <a:spcPct val="90000"/>
              </a:lnSpc>
            </a:pPr>
            <a:r>
              <a:rPr kumimoji="1" lang="en-US" altLang="ko-KR" b="1">
                <a:ea typeface="굴림" pitchFamily="34" charset="-127"/>
              </a:rPr>
              <a:t>- A mapping process from the bits of the machine</a:t>
            </a:r>
          </a:p>
          <a:p>
            <a:pPr defTabSz="762000" eaLnBrk="0" hangingPunct="0">
              <a:lnSpc>
                <a:spcPct val="90000"/>
              </a:lnSpc>
            </a:pPr>
            <a:r>
              <a:rPr kumimoji="1" lang="en-US" altLang="ko-KR" b="1">
                <a:ea typeface="굴림" pitchFamily="34" charset="-127"/>
              </a:rPr>
              <a:t>  	instruction to an address for control memory</a:t>
            </a:r>
          </a:p>
          <a:p>
            <a:pPr defTabSz="762000" eaLnBrk="0" hangingPunct="0">
              <a:lnSpc>
                <a:spcPct val="90000"/>
              </a:lnSpc>
            </a:pPr>
            <a:r>
              <a:rPr kumimoji="1" lang="en-US" altLang="ko-KR" b="1">
                <a:ea typeface="굴림" pitchFamily="34" charset="-127"/>
              </a:rPr>
              <a:t>- A facility for subroutine call and return</a:t>
            </a:r>
          </a:p>
        </p:txBody>
      </p:sp>
      <p:sp>
        <p:nvSpPr>
          <p:cNvPr id="191493" name="Rectangle 5"/>
          <p:cNvSpPr>
            <a:spLocks noChangeArrowheads="1"/>
          </p:cNvSpPr>
          <p:nvPr/>
        </p:nvSpPr>
        <p:spPr bwMode="auto">
          <a:xfrm>
            <a:off x="7832725" y="0"/>
            <a:ext cx="1184275" cy="280988"/>
          </a:xfrm>
          <a:prstGeom prst="rect">
            <a:avLst/>
          </a:prstGeom>
          <a:noFill/>
          <a:ln w="12700">
            <a:noFill/>
            <a:miter lim="800000"/>
            <a:headEnd/>
            <a:tailEnd/>
          </a:ln>
          <a:effectLst/>
        </p:spPr>
        <p:txBody>
          <a:bodyPr wrap="none" lIns="90488" tIns="44450" rIns="90488" bIns="44450">
            <a:spAutoFit/>
          </a:bodyPr>
          <a:lstStyle/>
          <a:p>
            <a:pPr algn="r" defTabSz="762000" eaLnBrk="0" hangingPunct="0">
              <a:lnSpc>
                <a:spcPct val="90000"/>
              </a:lnSpc>
            </a:pPr>
            <a:r>
              <a:rPr kumimoji="1" lang="en-US" altLang="ko-KR" sz="1400" b="1" i="1">
                <a:ea typeface="굴림" pitchFamily="34" charset="-127"/>
              </a:rPr>
              <a:t>Sequencing</a:t>
            </a:r>
          </a:p>
        </p:txBody>
      </p:sp>
      <p:sp>
        <p:nvSpPr>
          <p:cNvPr id="191494" name="Rectangle 6"/>
          <p:cNvSpPr>
            <a:spLocks noChangeArrowheads="1"/>
          </p:cNvSpPr>
          <p:nvPr/>
        </p:nvSpPr>
        <p:spPr bwMode="auto">
          <a:xfrm>
            <a:off x="3536950" y="1905000"/>
            <a:ext cx="1952625" cy="252413"/>
          </a:xfrm>
          <a:prstGeom prst="rect">
            <a:avLst/>
          </a:prstGeom>
          <a:noFill/>
          <a:ln w="25400">
            <a:solidFill>
              <a:srgbClr val="000000"/>
            </a:solidFill>
            <a:miter lim="800000"/>
            <a:headEnd/>
            <a:tailEnd/>
          </a:ln>
          <a:effectLst/>
        </p:spPr>
        <p:txBody>
          <a:bodyPr wrap="none" anchor="ctr"/>
          <a:lstStyle/>
          <a:p>
            <a:endParaRPr lang="en-US"/>
          </a:p>
        </p:txBody>
      </p:sp>
      <p:sp>
        <p:nvSpPr>
          <p:cNvPr id="191495" name="Rectangle 7"/>
          <p:cNvSpPr>
            <a:spLocks noChangeArrowheads="1"/>
          </p:cNvSpPr>
          <p:nvPr/>
        </p:nvSpPr>
        <p:spPr bwMode="auto">
          <a:xfrm>
            <a:off x="4102100" y="1257300"/>
            <a:ext cx="757238" cy="334963"/>
          </a:xfrm>
          <a:prstGeom prst="rect">
            <a:avLst/>
          </a:prstGeom>
          <a:noFill/>
          <a:ln w="25400">
            <a:solidFill>
              <a:srgbClr val="000000"/>
            </a:solidFill>
            <a:miter lim="800000"/>
            <a:headEnd/>
            <a:tailEnd/>
          </a:ln>
          <a:effectLst/>
        </p:spPr>
        <p:txBody>
          <a:bodyPr wrap="none" anchor="ctr"/>
          <a:lstStyle/>
          <a:p>
            <a:endParaRPr lang="en-US"/>
          </a:p>
        </p:txBody>
      </p:sp>
      <p:sp>
        <p:nvSpPr>
          <p:cNvPr id="191496" name="Rectangle 8"/>
          <p:cNvSpPr>
            <a:spLocks noChangeArrowheads="1"/>
          </p:cNvSpPr>
          <p:nvPr/>
        </p:nvSpPr>
        <p:spPr bwMode="auto">
          <a:xfrm>
            <a:off x="3797300" y="830263"/>
            <a:ext cx="1465263" cy="223837"/>
          </a:xfrm>
          <a:prstGeom prst="rect">
            <a:avLst/>
          </a:prstGeom>
          <a:noFill/>
          <a:ln w="25400">
            <a:solidFill>
              <a:srgbClr val="000000"/>
            </a:solidFill>
            <a:miter lim="800000"/>
            <a:headEnd/>
            <a:tailEnd/>
          </a:ln>
          <a:effectLst/>
        </p:spPr>
        <p:txBody>
          <a:bodyPr wrap="none" anchor="ctr"/>
          <a:lstStyle/>
          <a:p>
            <a:endParaRPr lang="en-US"/>
          </a:p>
        </p:txBody>
      </p:sp>
      <p:sp>
        <p:nvSpPr>
          <p:cNvPr id="191497" name="Rectangle 9"/>
          <p:cNvSpPr>
            <a:spLocks noChangeArrowheads="1"/>
          </p:cNvSpPr>
          <p:nvPr/>
        </p:nvSpPr>
        <p:spPr bwMode="auto">
          <a:xfrm>
            <a:off x="3875088" y="844550"/>
            <a:ext cx="1333500" cy="238125"/>
          </a:xfrm>
          <a:prstGeom prst="rect">
            <a:avLst/>
          </a:prstGeom>
          <a:noFill/>
          <a:ln w="25400">
            <a:noFill/>
            <a:miter lim="800000"/>
            <a:headEnd/>
            <a:tailEnd/>
          </a:ln>
          <a:effectLst/>
        </p:spPr>
        <p:txBody>
          <a:bodyPr wrap="none" lIns="73025" tIns="36512" rIns="73025" bIns="36512">
            <a:spAutoFit/>
          </a:bodyPr>
          <a:lstStyle/>
          <a:p>
            <a:pPr defTabSz="487363" eaLnBrk="0" hangingPunct="0">
              <a:lnSpc>
                <a:spcPct val="90000"/>
              </a:lnSpc>
            </a:pPr>
            <a:r>
              <a:rPr kumimoji="1" lang="en-US" altLang="ko-KR" sz="1200" b="1">
                <a:solidFill>
                  <a:srgbClr val="000000"/>
                </a:solidFill>
                <a:ea typeface="굴림" pitchFamily="34" charset="-127"/>
              </a:rPr>
              <a:t>Instruction code</a:t>
            </a:r>
          </a:p>
        </p:txBody>
      </p:sp>
      <p:sp>
        <p:nvSpPr>
          <p:cNvPr id="191498" name="Rectangle 10"/>
          <p:cNvSpPr>
            <a:spLocks noChangeArrowheads="1"/>
          </p:cNvSpPr>
          <p:nvPr/>
        </p:nvSpPr>
        <p:spPr bwMode="auto">
          <a:xfrm>
            <a:off x="4081463" y="1241425"/>
            <a:ext cx="774700" cy="403225"/>
          </a:xfrm>
          <a:prstGeom prst="rect">
            <a:avLst/>
          </a:prstGeom>
          <a:noFill/>
          <a:ln w="25400">
            <a:noFill/>
            <a:miter lim="800000"/>
            <a:headEnd/>
            <a:tailEnd/>
          </a:ln>
          <a:effectLst/>
        </p:spPr>
        <p:txBody>
          <a:bodyPr wrap="none" lIns="73025" tIns="36512" rIns="73025" bIns="36512">
            <a:spAutoFit/>
          </a:bodyPr>
          <a:lstStyle/>
          <a:p>
            <a:pPr defTabSz="487363" eaLnBrk="0" hangingPunct="0">
              <a:lnSpc>
                <a:spcPct val="90000"/>
              </a:lnSpc>
            </a:pPr>
            <a:r>
              <a:rPr kumimoji="1" lang="en-US" altLang="ko-KR" sz="1200" b="1">
                <a:solidFill>
                  <a:srgbClr val="000000"/>
                </a:solidFill>
                <a:ea typeface="굴림" pitchFamily="34" charset="-127"/>
              </a:rPr>
              <a:t>Mapping</a:t>
            </a:r>
          </a:p>
          <a:p>
            <a:pPr defTabSz="487363" eaLnBrk="0" latinLnBrk="1" hangingPunct="0">
              <a:lnSpc>
                <a:spcPct val="90000"/>
              </a:lnSpc>
            </a:pPr>
            <a:endParaRPr kumimoji="1" lang="en-US" altLang="ko-KR" sz="1200" b="1">
              <a:solidFill>
                <a:srgbClr val="000000"/>
              </a:solidFill>
              <a:ea typeface="굴림" pitchFamily="34" charset="-127"/>
            </a:endParaRPr>
          </a:p>
        </p:txBody>
      </p:sp>
      <p:sp>
        <p:nvSpPr>
          <p:cNvPr id="191499" name="Rectangle 11"/>
          <p:cNvSpPr>
            <a:spLocks noChangeArrowheads="1"/>
          </p:cNvSpPr>
          <p:nvPr/>
        </p:nvSpPr>
        <p:spPr bwMode="auto">
          <a:xfrm>
            <a:off x="4265613" y="1404938"/>
            <a:ext cx="441325" cy="209550"/>
          </a:xfrm>
          <a:prstGeom prst="rect">
            <a:avLst/>
          </a:prstGeom>
          <a:noFill/>
          <a:ln w="25400">
            <a:noFill/>
            <a:miter lim="800000"/>
            <a:headEnd/>
            <a:tailEnd/>
          </a:ln>
          <a:effectLst/>
        </p:spPr>
        <p:txBody>
          <a:bodyPr wrap="none" lIns="73025" tIns="36512" rIns="73025" bIns="36512">
            <a:spAutoFit/>
          </a:bodyPr>
          <a:lstStyle/>
          <a:p>
            <a:pPr defTabSz="487363" eaLnBrk="0" hangingPunct="0">
              <a:lnSpc>
                <a:spcPct val="90000"/>
              </a:lnSpc>
            </a:pPr>
            <a:r>
              <a:rPr kumimoji="1" lang="en-US" altLang="ko-KR" sz="1000" b="1">
                <a:solidFill>
                  <a:srgbClr val="000000"/>
                </a:solidFill>
                <a:ea typeface="굴림" pitchFamily="34" charset="-127"/>
              </a:rPr>
              <a:t>logic</a:t>
            </a:r>
          </a:p>
        </p:txBody>
      </p:sp>
      <p:sp>
        <p:nvSpPr>
          <p:cNvPr id="191500" name="Line 12"/>
          <p:cNvSpPr>
            <a:spLocks noChangeShapeType="1"/>
          </p:cNvSpPr>
          <p:nvPr/>
        </p:nvSpPr>
        <p:spPr bwMode="auto">
          <a:xfrm flipH="1">
            <a:off x="4460875" y="1054100"/>
            <a:ext cx="0" cy="212725"/>
          </a:xfrm>
          <a:prstGeom prst="line">
            <a:avLst/>
          </a:prstGeom>
          <a:noFill/>
          <a:ln w="25400">
            <a:solidFill>
              <a:srgbClr val="000000"/>
            </a:solidFill>
            <a:round/>
            <a:headEnd/>
            <a:tailEnd type="stealth" w="med" len="med"/>
          </a:ln>
          <a:effectLst/>
        </p:spPr>
        <p:txBody>
          <a:bodyPr wrap="none" anchor="ctr"/>
          <a:lstStyle/>
          <a:p>
            <a:endParaRPr lang="en-US"/>
          </a:p>
        </p:txBody>
      </p:sp>
      <p:sp>
        <p:nvSpPr>
          <p:cNvPr id="191501" name="Rectangle 13"/>
          <p:cNvSpPr>
            <a:spLocks noChangeArrowheads="1"/>
          </p:cNvSpPr>
          <p:nvPr/>
        </p:nvSpPr>
        <p:spPr bwMode="auto">
          <a:xfrm>
            <a:off x="3998913" y="1928813"/>
            <a:ext cx="1035050" cy="238125"/>
          </a:xfrm>
          <a:prstGeom prst="rect">
            <a:avLst/>
          </a:prstGeom>
          <a:noFill/>
          <a:ln w="25400">
            <a:noFill/>
            <a:miter lim="800000"/>
            <a:headEnd/>
            <a:tailEnd/>
          </a:ln>
          <a:effectLst/>
        </p:spPr>
        <p:txBody>
          <a:bodyPr wrap="none" lIns="73025" tIns="36512" rIns="73025" bIns="36512">
            <a:spAutoFit/>
          </a:bodyPr>
          <a:lstStyle/>
          <a:p>
            <a:pPr defTabSz="487363" eaLnBrk="0" hangingPunct="0">
              <a:lnSpc>
                <a:spcPct val="90000"/>
              </a:lnSpc>
            </a:pPr>
            <a:r>
              <a:rPr kumimoji="1" lang="en-US" altLang="ko-KR" sz="1200" b="1">
                <a:solidFill>
                  <a:srgbClr val="000000"/>
                </a:solidFill>
                <a:ea typeface="굴림" pitchFamily="34" charset="-127"/>
              </a:rPr>
              <a:t>Multiplexers</a:t>
            </a:r>
          </a:p>
        </p:txBody>
      </p:sp>
      <p:sp>
        <p:nvSpPr>
          <p:cNvPr id="191502" name="Line 14"/>
          <p:cNvSpPr>
            <a:spLocks noChangeShapeType="1"/>
          </p:cNvSpPr>
          <p:nvPr/>
        </p:nvSpPr>
        <p:spPr bwMode="auto">
          <a:xfrm>
            <a:off x="4460875" y="1614488"/>
            <a:ext cx="0" cy="271462"/>
          </a:xfrm>
          <a:prstGeom prst="line">
            <a:avLst/>
          </a:prstGeom>
          <a:noFill/>
          <a:ln w="25400">
            <a:solidFill>
              <a:srgbClr val="000000"/>
            </a:solidFill>
            <a:round/>
            <a:headEnd/>
            <a:tailEnd type="stealth" w="med" len="med"/>
          </a:ln>
          <a:effectLst/>
        </p:spPr>
        <p:txBody>
          <a:bodyPr wrap="none" anchor="ctr"/>
          <a:lstStyle/>
          <a:p>
            <a:endParaRPr lang="en-US"/>
          </a:p>
        </p:txBody>
      </p:sp>
      <p:sp>
        <p:nvSpPr>
          <p:cNvPr id="191503" name="Line 15"/>
          <p:cNvSpPr>
            <a:spLocks noChangeShapeType="1"/>
          </p:cNvSpPr>
          <p:nvPr/>
        </p:nvSpPr>
        <p:spPr bwMode="auto">
          <a:xfrm>
            <a:off x="5118100" y="1662113"/>
            <a:ext cx="0" cy="254000"/>
          </a:xfrm>
          <a:prstGeom prst="line">
            <a:avLst/>
          </a:prstGeom>
          <a:noFill/>
          <a:ln w="25400">
            <a:solidFill>
              <a:srgbClr val="000000"/>
            </a:solidFill>
            <a:round/>
            <a:headEnd/>
            <a:tailEnd type="stealth" w="med" len="med"/>
          </a:ln>
          <a:effectLst/>
        </p:spPr>
        <p:txBody>
          <a:bodyPr wrap="none" anchor="ctr"/>
          <a:lstStyle/>
          <a:p>
            <a:endParaRPr lang="en-US"/>
          </a:p>
        </p:txBody>
      </p:sp>
      <p:sp>
        <p:nvSpPr>
          <p:cNvPr id="191504" name="Rectangle 16"/>
          <p:cNvSpPr>
            <a:spLocks noChangeArrowheads="1"/>
          </p:cNvSpPr>
          <p:nvPr/>
        </p:nvSpPr>
        <p:spPr bwMode="auto">
          <a:xfrm>
            <a:off x="3562350" y="3625850"/>
            <a:ext cx="1952625" cy="427038"/>
          </a:xfrm>
          <a:prstGeom prst="rect">
            <a:avLst/>
          </a:prstGeom>
          <a:noFill/>
          <a:ln w="25400">
            <a:solidFill>
              <a:srgbClr val="000000"/>
            </a:solidFill>
            <a:miter lim="800000"/>
            <a:headEnd/>
            <a:tailEnd/>
          </a:ln>
          <a:effectLst/>
        </p:spPr>
        <p:txBody>
          <a:bodyPr wrap="none" anchor="ctr"/>
          <a:lstStyle/>
          <a:p>
            <a:endParaRPr lang="en-US"/>
          </a:p>
        </p:txBody>
      </p:sp>
      <p:sp>
        <p:nvSpPr>
          <p:cNvPr id="191505" name="Rectangle 17"/>
          <p:cNvSpPr>
            <a:spLocks noChangeArrowheads="1"/>
          </p:cNvSpPr>
          <p:nvPr/>
        </p:nvSpPr>
        <p:spPr bwMode="auto">
          <a:xfrm>
            <a:off x="3603625" y="3756025"/>
            <a:ext cx="1822450" cy="238125"/>
          </a:xfrm>
          <a:prstGeom prst="rect">
            <a:avLst/>
          </a:prstGeom>
          <a:noFill/>
          <a:ln w="25400">
            <a:noFill/>
            <a:miter lim="800000"/>
            <a:headEnd/>
            <a:tailEnd/>
          </a:ln>
          <a:effectLst/>
        </p:spPr>
        <p:txBody>
          <a:bodyPr wrap="none" lIns="73025" tIns="36512" rIns="73025" bIns="36512">
            <a:spAutoFit/>
          </a:bodyPr>
          <a:lstStyle/>
          <a:p>
            <a:pPr defTabSz="487363" eaLnBrk="0" hangingPunct="0">
              <a:lnSpc>
                <a:spcPct val="90000"/>
              </a:lnSpc>
            </a:pPr>
            <a:r>
              <a:rPr kumimoji="1" lang="en-US" altLang="ko-KR" sz="1200" b="1">
                <a:solidFill>
                  <a:srgbClr val="000000"/>
                </a:solidFill>
                <a:ea typeface="굴림" pitchFamily="34" charset="-127"/>
              </a:rPr>
              <a:t>Control memory (ROM)</a:t>
            </a:r>
          </a:p>
        </p:txBody>
      </p:sp>
      <p:sp>
        <p:nvSpPr>
          <p:cNvPr id="191506" name="Line 18"/>
          <p:cNvSpPr>
            <a:spLocks noChangeShapeType="1"/>
          </p:cNvSpPr>
          <p:nvPr/>
        </p:nvSpPr>
        <p:spPr bwMode="auto">
          <a:xfrm>
            <a:off x="4473575" y="2159000"/>
            <a:ext cx="0" cy="384175"/>
          </a:xfrm>
          <a:prstGeom prst="line">
            <a:avLst/>
          </a:prstGeom>
          <a:noFill/>
          <a:ln w="25400">
            <a:solidFill>
              <a:srgbClr val="000000"/>
            </a:solidFill>
            <a:round/>
            <a:headEnd/>
            <a:tailEnd type="stealth" w="med" len="med"/>
          </a:ln>
          <a:effectLst/>
        </p:spPr>
        <p:txBody>
          <a:bodyPr wrap="none" anchor="ctr"/>
          <a:lstStyle/>
          <a:p>
            <a:endParaRPr lang="en-US"/>
          </a:p>
        </p:txBody>
      </p:sp>
      <p:sp>
        <p:nvSpPr>
          <p:cNvPr id="191507" name="Rectangle 19"/>
          <p:cNvSpPr>
            <a:spLocks noChangeArrowheads="1"/>
          </p:cNvSpPr>
          <p:nvPr/>
        </p:nvSpPr>
        <p:spPr bwMode="auto">
          <a:xfrm>
            <a:off x="6464300" y="2343150"/>
            <a:ext cx="952500" cy="511175"/>
          </a:xfrm>
          <a:prstGeom prst="rect">
            <a:avLst/>
          </a:prstGeom>
          <a:noFill/>
          <a:ln w="25400">
            <a:noFill/>
            <a:miter lim="800000"/>
            <a:headEnd/>
            <a:tailEnd/>
          </a:ln>
          <a:effectLst/>
        </p:spPr>
        <p:txBody>
          <a:bodyPr wrap="none" lIns="73025" tIns="36512" rIns="73025" bIns="36512">
            <a:spAutoFit/>
          </a:bodyPr>
          <a:lstStyle/>
          <a:p>
            <a:pPr algn="ctr" defTabSz="487363" eaLnBrk="0" hangingPunct="0">
              <a:lnSpc>
                <a:spcPct val="80000"/>
              </a:lnSpc>
            </a:pPr>
            <a:r>
              <a:rPr kumimoji="1" lang="en-US" altLang="ko-KR" sz="1200" b="1">
                <a:solidFill>
                  <a:srgbClr val="000000"/>
                </a:solidFill>
                <a:ea typeface="굴림" pitchFamily="34" charset="-127"/>
              </a:rPr>
              <a:t>Subroutine</a:t>
            </a:r>
          </a:p>
          <a:p>
            <a:pPr algn="ctr" defTabSz="487363" eaLnBrk="0" hangingPunct="0">
              <a:lnSpc>
                <a:spcPct val="80000"/>
              </a:lnSpc>
            </a:pPr>
            <a:r>
              <a:rPr kumimoji="1" lang="en-US" altLang="ko-KR" sz="1200" b="1">
                <a:solidFill>
                  <a:srgbClr val="000000"/>
                </a:solidFill>
                <a:ea typeface="굴림" pitchFamily="34" charset="-127"/>
              </a:rPr>
              <a:t>register</a:t>
            </a:r>
          </a:p>
          <a:p>
            <a:pPr algn="ctr" defTabSz="487363" eaLnBrk="0" hangingPunct="0">
              <a:lnSpc>
                <a:spcPct val="80000"/>
              </a:lnSpc>
            </a:pPr>
            <a:r>
              <a:rPr kumimoji="1" lang="en-US" altLang="ko-KR" sz="1200" b="1">
                <a:solidFill>
                  <a:srgbClr val="000000"/>
                </a:solidFill>
                <a:ea typeface="굴림" pitchFamily="34" charset="-127"/>
              </a:rPr>
              <a:t>(SBR)</a:t>
            </a:r>
          </a:p>
        </p:txBody>
      </p:sp>
      <p:sp>
        <p:nvSpPr>
          <p:cNvPr id="191508" name="Rectangle 20"/>
          <p:cNvSpPr>
            <a:spLocks noChangeArrowheads="1"/>
          </p:cNvSpPr>
          <p:nvPr/>
        </p:nvSpPr>
        <p:spPr bwMode="auto">
          <a:xfrm>
            <a:off x="6459538" y="2335213"/>
            <a:ext cx="930275" cy="473075"/>
          </a:xfrm>
          <a:prstGeom prst="rect">
            <a:avLst/>
          </a:prstGeom>
          <a:noFill/>
          <a:ln w="25400">
            <a:solidFill>
              <a:srgbClr val="000000"/>
            </a:solidFill>
            <a:miter lim="800000"/>
            <a:headEnd/>
            <a:tailEnd/>
          </a:ln>
          <a:effectLst/>
        </p:spPr>
        <p:txBody>
          <a:bodyPr wrap="none" anchor="ctr"/>
          <a:lstStyle/>
          <a:p>
            <a:endParaRPr lang="en-US"/>
          </a:p>
        </p:txBody>
      </p:sp>
      <p:sp>
        <p:nvSpPr>
          <p:cNvPr id="191509" name="Line 21"/>
          <p:cNvSpPr>
            <a:spLocks noChangeShapeType="1"/>
          </p:cNvSpPr>
          <p:nvPr/>
        </p:nvSpPr>
        <p:spPr bwMode="auto">
          <a:xfrm>
            <a:off x="4489450" y="3470275"/>
            <a:ext cx="1719263" cy="0"/>
          </a:xfrm>
          <a:prstGeom prst="line">
            <a:avLst/>
          </a:prstGeom>
          <a:noFill/>
          <a:ln w="25400">
            <a:solidFill>
              <a:srgbClr val="000000"/>
            </a:solidFill>
            <a:round/>
            <a:headEnd/>
            <a:tailEnd/>
          </a:ln>
          <a:effectLst/>
        </p:spPr>
        <p:txBody>
          <a:bodyPr wrap="none" anchor="ctr"/>
          <a:lstStyle/>
          <a:p>
            <a:endParaRPr lang="en-US"/>
          </a:p>
        </p:txBody>
      </p:sp>
      <p:sp>
        <p:nvSpPr>
          <p:cNvPr id="191510" name="Line 22"/>
          <p:cNvSpPr>
            <a:spLocks noChangeShapeType="1"/>
          </p:cNvSpPr>
          <p:nvPr/>
        </p:nvSpPr>
        <p:spPr bwMode="auto">
          <a:xfrm>
            <a:off x="5378450" y="1731963"/>
            <a:ext cx="654050" cy="0"/>
          </a:xfrm>
          <a:prstGeom prst="line">
            <a:avLst/>
          </a:prstGeom>
          <a:noFill/>
          <a:ln w="25400">
            <a:solidFill>
              <a:srgbClr val="000000"/>
            </a:solidFill>
            <a:round/>
            <a:headEnd/>
            <a:tailEnd/>
          </a:ln>
          <a:effectLst/>
        </p:spPr>
        <p:txBody>
          <a:bodyPr wrap="none" anchor="ctr"/>
          <a:lstStyle/>
          <a:p>
            <a:endParaRPr lang="en-US"/>
          </a:p>
        </p:txBody>
      </p:sp>
      <p:sp>
        <p:nvSpPr>
          <p:cNvPr id="191511" name="Line 23"/>
          <p:cNvSpPr>
            <a:spLocks noChangeShapeType="1"/>
          </p:cNvSpPr>
          <p:nvPr/>
        </p:nvSpPr>
        <p:spPr bwMode="auto">
          <a:xfrm>
            <a:off x="6865938" y="1654175"/>
            <a:ext cx="0" cy="690563"/>
          </a:xfrm>
          <a:prstGeom prst="line">
            <a:avLst/>
          </a:prstGeom>
          <a:noFill/>
          <a:ln w="25400">
            <a:solidFill>
              <a:srgbClr val="000000"/>
            </a:solidFill>
            <a:round/>
            <a:headEnd/>
            <a:tailEnd/>
          </a:ln>
          <a:effectLst/>
        </p:spPr>
        <p:txBody>
          <a:bodyPr wrap="none" anchor="ctr"/>
          <a:lstStyle/>
          <a:p>
            <a:endParaRPr lang="en-US"/>
          </a:p>
        </p:txBody>
      </p:sp>
      <p:sp>
        <p:nvSpPr>
          <p:cNvPr id="191512" name="Rectangle 24"/>
          <p:cNvSpPr>
            <a:spLocks noChangeArrowheads="1"/>
          </p:cNvSpPr>
          <p:nvPr/>
        </p:nvSpPr>
        <p:spPr bwMode="auto">
          <a:xfrm>
            <a:off x="2362200" y="1919288"/>
            <a:ext cx="582613" cy="346075"/>
          </a:xfrm>
          <a:prstGeom prst="rect">
            <a:avLst/>
          </a:prstGeom>
          <a:noFill/>
          <a:ln w="25400">
            <a:noFill/>
            <a:miter lim="800000"/>
            <a:headEnd/>
            <a:tailEnd/>
          </a:ln>
          <a:effectLst/>
        </p:spPr>
        <p:txBody>
          <a:bodyPr wrap="none" lIns="73025" tIns="36512" rIns="73025" bIns="36512">
            <a:spAutoFit/>
          </a:bodyPr>
          <a:lstStyle/>
          <a:p>
            <a:pPr defTabSz="487363" eaLnBrk="0" hangingPunct="0">
              <a:lnSpc>
                <a:spcPct val="90000"/>
              </a:lnSpc>
            </a:pPr>
            <a:r>
              <a:rPr kumimoji="1" lang="en-US" altLang="ko-KR" sz="1000" b="1">
                <a:solidFill>
                  <a:srgbClr val="000000"/>
                </a:solidFill>
                <a:ea typeface="굴림" pitchFamily="34" charset="-127"/>
              </a:rPr>
              <a:t>Branch</a:t>
            </a:r>
          </a:p>
          <a:p>
            <a:pPr defTabSz="487363" eaLnBrk="0" latinLnBrk="1" hangingPunct="0">
              <a:lnSpc>
                <a:spcPct val="90000"/>
              </a:lnSpc>
            </a:pPr>
            <a:endParaRPr kumimoji="1" lang="en-US" altLang="ko-KR" sz="1000" b="1">
              <a:solidFill>
                <a:srgbClr val="000000"/>
              </a:solidFill>
              <a:ea typeface="굴림" pitchFamily="34" charset="-127"/>
            </a:endParaRPr>
          </a:p>
        </p:txBody>
      </p:sp>
      <p:sp>
        <p:nvSpPr>
          <p:cNvPr id="191513" name="Rectangle 25"/>
          <p:cNvSpPr>
            <a:spLocks noChangeArrowheads="1"/>
          </p:cNvSpPr>
          <p:nvPr/>
        </p:nvSpPr>
        <p:spPr bwMode="auto">
          <a:xfrm>
            <a:off x="2436813" y="2065338"/>
            <a:ext cx="441325" cy="209550"/>
          </a:xfrm>
          <a:prstGeom prst="rect">
            <a:avLst/>
          </a:prstGeom>
          <a:noFill/>
          <a:ln w="25400">
            <a:noFill/>
            <a:miter lim="800000"/>
            <a:headEnd/>
            <a:tailEnd/>
          </a:ln>
          <a:effectLst/>
        </p:spPr>
        <p:txBody>
          <a:bodyPr wrap="none" lIns="73025" tIns="36512" rIns="73025" bIns="36512">
            <a:spAutoFit/>
          </a:bodyPr>
          <a:lstStyle/>
          <a:p>
            <a:pPr defTabSz="487363" eaLnBrk="0" hangingPunct="0">
              <a:lnSpc>
                <a:spcPct val="90000"/>
              </a:lnSpc>
            </a:pPr>
            <a:r>
              <a:rPr kumimoji="1" lang="en-US" altLang="ko-KR" sz="1000" b="1">
                <a:solidFill>
                  <a:srgbClr val="000000"/>
                </a:solidFill>
                <a:ea typeface="굴림" pitchFamily="34" charset="-127"/>
              </a:rPr>
              <a:t>logic</a:t>
            </a:r>
          </a:p>
        </p:txBody>
      </p:sp>
      <p:sp>
        <p:nvSpPr>
          <p:cNvPr id="191514" name="Rectangle 26"/>
          <p:cNvSpPr>
            <a:spLocks noChangeArrowheads="1"/>
          </p:cNvSpPr>
          <p:nvPr/>
        </p:nvSpPr>
        <p:spPr bwMode="auto">
          <a:xfrm>
            <a:off x="2398713" y="1885950"/>
            <a:ext cx="528637" cy="376238"/>
          </a:xfrm>
          <a:prstGeom prst="rect">
            <a:avLst/>
          </a:prstGeom>
          <a:noFill/>
          <a:ln w="25400">
            <a:solidFill>
              <a:srgbClr val="000000"/>
            </a:solidFill>
            <a:miter lim="800000"/>
            <a:headEnd/>
            <a:tailEnd/>
          </a:ln>
          <a:effectLst/>
        </p:spPr>
        <p:txBody>
          <a:bodyPr wrap="none" anchor="ctr"/>
          <a:lstStyle/>
          <a:p>
            <a:endParaRPr lang="en-US"/>
          </a:p>
        </p:txBody>
      </p:sp>
      <p:sp>
        <p:nvSpPr>
          <p:cNvPr id="191515" name="Line 27"/>
          <p:cNvSpPr>
            <a:spLocks noChangeShapeType="1"/>
          </p:cNvSpPr>
          <p:nvPr/>
        </p:nvSpPr>
        <p:spPr bwMode="auto">
          <a:xfrm>
            <a:off x="1546225" y="1716088"/>
            <a:ext cx="2166938" cy="0"/>
          </a:xfrm>
          <a:prstGeom prst="line">
            <a:avLst/>
          </a:prstGeom>
          <a:noFill/>
          <a:ln w="25400">
            <a:solidFill>
              <a:srgbClr val="000000"/>
            </a:solidFill>
            <a:round/>
            <a:headEnd/>
            <a:tailEnd/>
          </a:ln>
          <a:effectLst/>
        </p:spPr>
        <p:txBody>
          <a:bodyPr wrap="none" anchor="ctr"/>
          <a:lstStyle/>
          <a:p>
            <a:endParaRPr lang="en-US"/>
          </a:p>
        </p:txBody>
      </p:sp>
      <p:sp>
        <p:nvSpPr>
          <p:cNvPr id="191516" name="Arc 28"/>
          <p:cNvSpPr>
            <a:spLocks/>
          </p:cNvSpPr>
          <p:nvPr/>
        </p:nvSpPr>
        <p:spPr bwMode="auto">
          <a:xfrm>
            <a:off x="3667125" y="1830388"/>
            <a:ext cx="82550" cy="76200"/>
          </a:xfrm>
          <a:custGeom>
            <a:avLst/>
            <a:gdLst>
              <a:gd name="G0" fmla="+- 8805 0 0"/>
              <a:gd name="G1" fmla="+- 21600 0 0"/>
              <a:gd name="G2" fmla="+- 21600 0 0"/>
              <a:gd name="T0" fmla="*/ 0 w 17314"/>
              <a:gd name="T1" fmla="*/ 1876 h 21600"/>
              <a:gd name="T2" fmla="*/ 17314 w 17314"/>
              <a:gd name="T3" fmla="*/ 1746 h 21600"/>
              <a:gd name="T4" fmla="*/ 8805 w 17314"/>
              <a:gd name="T5" fmla="*/ 21600 h 21600"/>
            </a:gdLst>
            <a:ahLst/>
            <a:cxnLst>
              <a:cxn ang="0">
                <a:pos x="T0" y="T1"/>
              </a:cxn>
              <a:cxn ang="0">
                <a:pos x="T2" y="T3"/>
              </a:cxn>
              <a:cxn ang="0">
                <a:pos x="T4" y="T5"/>
              </a:cxn>
            </a:cxnLst>
            <a:rect l="0" t="0" r="r" b="b"/>
            <a:pathLst>
              <a:path w="17314" h="21600" fill="none" extrusionOk="0">
                <a:moveTo>
                  <a:pt x="0" y="1876"/>
                </a:moveTo>
                <a:cubicBezTo>
                  <a:pt x="2770" y="639"/>
                  <a:pt x="5770" y="-1"/>
                  <a:pt x="8805" y="0"/>
                </a:cubicBezTo>
                <a:cubicBezTo>
                  <a:pt x="11730" y="0"/>
                  <a:pt x="14625" y="594"/>
                  <a:pt x="17313" y="1746"/>
                </a:cubicBezTo>
              </a:path>
              <a:path w="17314" h="21600" stroke="0" extrusionOk="0">
                <a:moveTo>
                  <a:pt x="0" y="1876"/>
                </a:moveTo>
                <a:cubicBezTo>
                  <a:pt x="2770" y="639"/>
                  <a:pt x="5770" y="-1"/>
                  <a:pt x="8805" y="0"/>
                </a:cubicBezTo>
                <a:cubicBezTo>
                  <a:pt x="11730" y="0"/>
                  <a:pt x="14625" y="594"/>
                  <a:pt x="17313" y="1746"/>
                </a:cubicBezTo>
                <a:lnTo>
                  <a:pt x="8805" y="21600"/>
                </a:lnTo>
                <a:close/>
              </a:path>
            </a:pathLst>
          </a:custGeom>
          <a:solidFill>
            <a:srgbClr val="000000"/>
          </a:solidFill>
          <a:ln w="25400" cap="rnd">
            <a:noFill/>
            <a:round/>
            <a:headEnd/>
            <a:tailEnd/>
          </a:ln>
          <a:effectLst/>
        </p:spPr>
        <p:txBody>
          <a:bodyPr wrap="none" anchor="ctr"/>
          <a:lstStyle/>
          <a:p>
            <a:endParaRPr lang="en-US"/>
          </a:p>
        </p:txBody>
      </p:sp>
      <p:sp>
        <p:nvSpPr>
          <p:cNvPr id="191517" name="Line 29"/>
          <p:cNvSpPr>
            <a:spLocks noChangeShapeType="1"/>
          </p:cNvSpPr>
          <p:nvPr/>
        </p:nvSpPr>
        <p:spPr bwMode="auto">
          <a:xfrm>
            <a:off x="3706813" y="1716088"/>
            <a:ext cx="0" cy="131762"/>
          </a:xfrm>
          <a:prstGeom prst="line">
            <a:avLst/>
          </a:prstGeom>
          <a:noFill/>
          <a:ln w="25400">
            <a:solidFill>
              <a:srgbClr val="000000"/>
            </a:solidFill>
            <a:round/>
            <a:headEnd/>
            <a:tailEnd/>
          </a:ln>
          <a:effectLst/>
        </p:spPr>
        <p:txBody>
          <a:bodyPr wrap="none" anchor="ctr"/>
          <a:lstStyle/>
          <a:p>
            <a:endParaRPr lang="en-US"/>
          </a:p>
        </p:txBody>
      </p:sp>
      <p:sp>
        <p:nvSpPr>
          <p:cNvPr id="191518" name="Rectangle 30"/>
          <p:cNvSpPr>
            <a:spLocks noChangeArrowheads="1"/>
          </p:cNvSpPr>
          <p:nvPr/>
        </p:nvSpPr>
        <p:spPr bwMode="auto">
          <a:xfrm>
            <a:off x="1533525" y="1865313"/>
            <a:ext cx="611188" cy="403225"/>
          </a:xfrm>
          <a:prstGeom prst="rect">
            <a:avLst/>
          </a:prstGeom>
          <a:noFill/>
          <a:ln w="25400">
            <a:noFill/>
            <a:miter lim="800000"/>
            <a:headEnd/>
            <a:tailEnd/>
          </a:ln>
          <a:effectLst/>
        </p:spPr>
        <p:txBody>
          <a:bodyPr wrap="none" lIns="73025" tIns="36512" rIns="73025" bIns="36512">
            <a:spAutoFit/>
          </a:bodyPr>
          <a:lstStyle/>
          <a:p>
            <a:pPr algn="ctr" defTabSz="487363" eaLnBrk="0" hangingPunct="0">
              <a:lnSpc>
                <a:spcPct val="90000"/>
              </a:lnSpc>
            </a:pPr>
            <a:r>
              <a:rPr kumimoji="1" lang="en-US" altLang="ko-KR" sz="1200" b="1">
                <a:solidFill>
                  <a:srgbClr val="000000"/>
                </a:solidFill>
                <a:ea typeface="굴림" pitchFamily="34" charset="-127"/>
              </a:rPr>
              <a:t>Status</a:t>
            </a:r>
          </a:p>
          <a:p>
            <a:pPr algn="ctr" defTabSz="487363" eaLnBrk="0" hangingPunct="0">
              <a:lnSpc>
                <a:spcPct val="90000"/>
              </a:lnSpc>
            </a:pPr>
            <a:r>
              <a:rPr kumimoji="1" lang="en-US" altLang="ko-KR" sz="1200" b="1">
                <a:solidFill>
                  <a:srgbClr val="000000"/>
                </a:solidFill>
                <a:ea typeface="굴림" pitchFamily="34" charset="-127"/>
              </a:rPr>
              <a:t>bits</a:t>
            </a:r>
          </a:p>
        </p:txBody>
      </p:sp>
      <p:sp>
        <p:nvSpPr>
          <p:cNvPr id="191519" name="Arc 31"/>
          <p:cNvSpPr>
            <a:spLocks/>
          </p:cNvSpPr>
          <p:nvPr/>
        </p:nvSpPr>
        <p:spPr bwMode="auto">
          <a:xfrm>
            <a:off x="2608263" y="2246313"/>
            <a:ext cx="82550" cy="74612"/>
          </a:xfrm>
          <a:custGeom>
            <a:avLst/>
            <a:gdLst>
              <a:gd name="G0" fmla="+- 8938 0 0"/>
              <a:gd name="G1" fmla="+- 0 0 0"/>
              <a:gd name="G2" fmla="+- 21600 0 0"/>
              <a:gd name="T0" fmla="*/ 17577 w 17577"/>
              <a:gd name="T1" fmla="*/ 19797 h 21600"/>
              <a:gd name="T2" fmla="*/ 0 w 17577"/>
              <a:gd name="T3" fmla="*/ 19664 h 21600"/>
              <a:gd name="T4" fmla="*/ 8938 w 17577"/>
              <a:gd name="T5" fmla="*/ 0 h 21600"/>
            </a:gdLst>
            <a:ahLst/>
            <a:cxnLst>
              <a:cxn ang="0">
                <a:pos x="T0" y="T1"/>
              </a:cxn>
              <a:cxn ang="0">
                <a:pos x="T2" y="T3"/>
              </a:cxn>
              <a:cxn ang="0">
                <a:pos x="T4" y="T5"/>
              </a:cxn>
            </a:cxnLst>
            <a:rect l="0" t="0" r="r" b="b"/>
            <a:pathLst>
              <a:path w="17577" h="21600" fill="none" extrusionOk="0">
                <a:moveTo>
                  <a:pt x="17577" y="19797"/>
                </a:moveTo>
                <a:cubicBezTo>
                  <a:pt x="14852" y="20986"/>
                  <a:pt x="11911" y="21599"/>
                  <a:pt x="8938" y="21600"/>
                </a:cubicBezTo>
                <a:cubicBezTo>
                  <a:pt x="5854" y="21600"/>
                  <a:pt x="2807" y="20939"/>
                  <a:pt x="0" y="19663"/>
                </a:cubicBezTo>
              </a:path>
              <a:path w="17577" h="21600" stroke="0" extrusionOk="0">
                <a:moveTo>
                  <a:pt x="17577" y="19797"/>
                </a:moveTo>
                <a:cubicBezTo>
                  <a:pt x="14852" y="20986"/>
                  <a:pt x="11911" y="21599"/>
                  <a:pt x="8938" y="21600"/>
                </a:cubicBezTo>
                <a:cubicBezTo>
                  <a:pt x="5854" y="21600"/>
                  <a:pt x="2807" y="20939"/>
                  <a:pt x="0" y="19663"/>
                </a:cubicBezTo>
                <a:lnTo>
                  <a:pt x="8938" y="0"/>
                </a:lnTo>
                <a:close/>
              </a:path>
            </a:pathLst>
          </a:custGeom>
          <a:solidFill>
            <a:srgbClr val="000000"/>
          </a:solidFill>
          <a:ln w="25400" cap="rnd">
            <a:noFill/>
            <a:round/>
            <a:headEnd/>
            <a:tailEnd/>
          </a:ln>
          <a:effectLst/>
        </p:spPr>
        <p:txBody>
          <a:bodyPr wrap="none" anchor="ctr"/>
          <a:lstStyle/>
          <a:p>
            <a:endParaRPr lang="en-US"/>
          </a:p>
        </p:txBody>
      </p:sp>
      <p:sp>
        <p:nvSpPr>
          <p:cNvPr id="191520" name="Line 32"/>
          <p:cNvSpPr>
            <a:spLocks noChangeShapeType="1"/>
          </p:cNvSpPr>
          <p:nvPr/>
        </p:nvSpPr>
        <p:spPr bwMode="auto">
          <a:xfrm>
            <a:off x="2649538" y="2312988"/>
            <a:ext cx="0" cy="1955800"/>
          </a:xfrm>
          <a:prstGeom prst="line">
            <a:avLst/>
          </a:prstGeom>
          <a:noFill/>
          <a:ln w="25400">
            <a:solidFill>
              <a:srgbClr val="000000"/>
            </a:solidFill>
            <a:round/>
            <a:headEnd/>
            <a:tailEnd/>
          </a:ln>
          <a:effectLst/>
        </p:spPr>
        <p:txBody>
          <a:bodyPr wrap="none" anchor="ctr"/>
          <a:lstStyle/>
          <a:p>
            <a:endParaRPr lang="en-US"/>
          </a:p>
        </p:txBody>
      </p:sp>
      <p:sp>
        <p:nvSpPr>
          <p:cNvPr id="191521" name="Line 33"/>
          <p:cNvSpPr>
            <a:spLocks noChangeShapeType="1"/>
          </p:cNvSpPr>
          <p:nvPr/>
        </p:nvSpPr>
        <p:spPr bwMode="auto">
          <a:xfrm>
            <a:off x="2647950" y="4273550"/>
            <a:ext cx="1312863" cy="0"/>
          </a:xfrm>
          <a:prstGeom prst="line">
            <a:avLst/>
          </a:prstGeom>
          <a:noFill/>
          <a:ln w="25400">
            <a:solidFill>
              <a:srgbClr val="000000"/>
            </a:solidFill>
            <a:round/>
            <a:headEnd/>
            <a:tailEnd/>
          </a:ln>
          <a:effectLst/>
        </p:spPr>
        <p:txBody>
          <a:bodyPr wrap="none" anchor="ctr"/>
          <a:lstStyle/>
          <a:p>
            <a:endParaRPr lang="en-US"/>
          </a:p>
        </p:txBody>
      </p:sp>
      <p:sp>
        <p:nvSpPr>
          <p:cNvPr id="191522" name="Line 34"/>
          <p:cNvSpPr>
            <a:spLocks noChangeShapeType="1"/>
          </p:cNvSpPr>
          <p:nvPr/>
        </p:nvSpPr>
        <p:spPr bwMode="auto">
          <a:xfrm flipV="1">
            <a:off x="3944938" y="4062413"/>
            <a:ext cx="0" cy="203200"/>
          </a:xfrm>
          <a:prstGeom prst="line">
            <a:avLst/>
          </a:prstGeom>
          <a:noFill/>
          <a:ln w="25400">
            <a:solidFill>
              <a:srgbClr val="000000"/>
            </a:solidFill>
            <a:round/>
            <a:headEnd/>
            <a:tailEnd/>
          </a:ln>
          <a:effectLst/>
        </p:spPr>
        <p:txBody>
          <a:bodyPr wrap="none" anchor="ctr"/>
          <a:lstStyle/>
          <a:p>
            <a:endParaRPr lang="en-US"/>
          </a:p>
        </p:txBody>
      </p:sp>
      <p:sp>
        <p:nvSpPr>
          <p:cNvPr id="191523" name="Line 35"/>
          <p:cNvSpPr>
            <a:spLocks noChangeShapeType="1"/>
          </p:cNvSpPr>
          <p:nvPr/>
        </p:nvSpPr>
        <p:spPr bwMode="auto">
          <a:xfrm flipV="1">
            <a:off x="5173663" y="4044950"/>
            <a:ext cx="0" cy="425450"/>
          </a:xfrm>
          <a:prstGeom prst="line">
            <a:avLst/>
          </a:prstGeom>
          <a:noFill/>
          <a:ln w="25400">
            <a:solidFill>
              <a:srgbClr val="000000"/>
            </a:solidFill>
            <a:round/>
            <a:headEnd type="stealth" w="med" len="med"/>
            <a:tailEnd/>
          </a:ln>
          <a:effectLst/>
        </p:spPr>
        <p:txBody>
          <a:bodyPr wrap="none" anchor="ctr"/>
          <a:lstStyle/>
          <a:p>
            <a:endParaRPr lang="en-US"/>
          </a:p>
        </p:txBody>
      </p:sp>
      <p:sp>
        <p:nvSpPr>
          <p:cNvPr id="191524" name="Rectangle 36"/>
          <p:cNvSpPr>
            <a:spLocks noChangeArrowheads="1"/>
          </p:cNvSpPr>
          <p:nvPr/>
        </p:nvSpPr>
        <p:spPr bwMode="auto">
          <a:xfrm>
            <a:off x="4645025" y="4478338"/>
            <a:ext cx="1331913" cy="238125"/>
          </a:xfrm>
          <a:prstGeom prst="rect">
            <a:avLst/>
          </a:prstGeom>
          <a:noFill/>
          <a:ln w="25400">
            <a:noFill/>
            <a:miter lim="800000"/>
            <a:headEnd/>
            <a:tailEnd/>
          </a:ln>
          <a:effectLst/>
        </p:spPr>
        <p:txBody>
          <a:bodyPr wrap="none" lIns="73025" tIns="36512" rIns="73025" bIns="36512">
            <a:spAutoFit/>
          </a:bodyPr>
          <a:lstStyle/>
          <a:p>
            <a:pPr defTabSz="487363" eaLnBrk="0" hangingPunct="0">
              <a:lnSpc>
                <a:spcPct val="90000"/>
              </a:lnSpc>
            </a:pPr>
            <a:r>
              <a:rPr kumimoji="1" lang="en-US" altLang="ko-KR" sz="1200" b="1">
                <a:solidFill>
                  <a:srgbClr val="000000"/>
                </a:solidFill>
                <a:ea typeface="굴림" pitchFamily="34" charset="-127"/>
              </a:rPr>
              <a:t>Microoperations</a:t>
            </a:r>
          </a:p>
        </p:txBody>
      </p:sp>
      <p:sp>
        <p:nvSpPr>
          <p:cNvPr id="191525" name="Rectangle 37"/>
          <p:cNvSpPr>
            <a:spLocks noChangeArrowheads="1"/>
          </p:cNvSpPr>
          <p:nvPr/>
        </p:nvSpPr>
        <p:spPr bwMode="auto">
          <a:xfrm>
            <a:off x="3549650" y="2540000"/>
            <a:ext cx="1952625" cy="350838"/>
          </a:xfrm>
          <a:prstGeom prst="rect">
            <a:avLst/>
          </a:prstGeom>
          <a:noFill/>
          <a:ln w="25400">
            <a:solidFill>
              <a:srgbClr val="000000"/>
            </a:solidFill>
            <a:miter lim="800000"/>
            <a:headEnd/>
            <a:tailEnd/>
          </a:ln>
          <a:effectLst/>
        </p:spPr>
        <p:txBody>
          <a:bodyPr wrap="none" anchor="ctr"/>
          <a:lstStyle/>
          <a:p>
            <a:endParaRPr lang="en-US"/>
          </a:p>
        </p:txBody>
      </p:sp>
      <p:sp>
        <p:nvSpPr>
          <p:cNvPr id="191526" name="Rectangle 38"/>
          <p:cNvSpPr>
            <a:spLocks noChangeArrowheads="1"/>
          </p:cNvSpPr>
          <p:nvPr/>
        </p:nvSpPr>
        <p:spPr bwMode="auto">
          <a:xfrm>
            <a:off x="3519488" y="2552700"/>
            <a:ext cx="1914525" cy="403225"/>
          </a:xfrm>
          <a:prstGeom prst="rect">
            <a:avLst/>
          </a:prstGeom>
          <a:noFill/>
          <a:ln w="25400">
            <a:noFill/>
            <a:miter lim="800000"/>
            <a:headEnd/>
            <a:tailEnd/>
          </a:ln>
          <a:effectLst/>
        </p:spPr>
        <p:txBody>
          <a:bodyPr wrap="none" lIns="73025" tIns="36512" rIns="73025" bIns="36512">
            <a:spAutoFit/>
          </a:bodyPr>
          <a:lstStyle/>
          <a:p>
            <a:pPr defTabSz="487363" eaLnBrk="0" hangingPunct="0">
              <a:lnSpc>
                <a:spcPct val="90000"/>
              </a:lnSpc>
            </a:pPr>
            <a:r>
              <a:rPr kumimoji="1" lang="en-US" altLang="ko-KR" sz="1200" b="1">
                <a:solidFill>
                  <a:srgbClr val="000000"/>
                </a:solidFill>
                <a:ea typeface="굴림" pitchFamily="34" charset="-127"/>
              </a:rPr>
              <a:t>Control address register</a:t>
            </a:r>
          </a:p>
          <a:p>
            <a:pPr defTabSz="487363">
              <a:lnSpc>
                <a:spcPct val="90000"/>
              </a:lnSpc>
            </a:pPr>
            <a:endParaRPr kumimoji="1" lang="en-US" altLang="ko-KR" sz="1200" b="1">
              <a:solidFill>
                <a:srgbClr val="000000"/>
              </a:solidFill>
              <a:ea typeface="굴림" pitchFamily="34" charset="-127"/>
            </a:endParaRPr>
          </a:p>
        </p:txBody>
      </p:sp>
      <p:sp>
        <p:nvSpPr>
          <p:cNvPr id="191527" name="Rectangle 39"/>
          <p:cNvSpPr>
            <a:spLocks noChangeArrowheads="1"/>
          </p:cNvSpPr>
          <p:nvPr/>
        </p:nvSpPr>
        <p:spPr bwMode="auto">
          <a:xfrm>
            <a:off x="4319588" y="2703513"/>
            <a:ext cx="508000" cy="209550"/>
          </a:xfrm>
          <a:prstGeom prst="rect">
            <a:avLst/>
          </a:prstGeom>
          <a:noFill/>
          <a:ln w="25400">
            <a:noFill/>
            <a:miter lim="800000"/>
            <a:headEnd/>
            <a:tailEnd/>
          </a:ln>
          <a:effectLst/>
        </p:spPr>
        <p:txBody>
          <a:bodyPr wrap="none" lIns="73025" tIns="36512" rIns="73025" bIns="36512">
            <a:spAutoFit/>
          </a:bodyPr>
          <a:lstStyle/>
          <a:p>
            <a:pPr defTabSz="487363" eaLnBrk="0" hangingPunct="0">
              <a:lnSpc>
                <a:spcPct val="90000"/>
              </a:lnSpc>
            </a:pPr>
            <a:r>
              <a:rPr kumimoji="1" lang="en-US" altLang="ko-KR" sz="1000" b="1">
                <a:solidFill>
                  <a:srgbClr val="000000"/>
                </a:solidFill>
                <a:ea typeface="굴림" pitchFamily="34" charset="-127"/>
              </a:rPr>
              <a:t>(CAR)</a:t>
            </a:r>
          </a:p>
        </p:txBody>
      </p:sp>
      <p:sp>
        <p:nvSpPr>
          <p:cNvPr id="191528" name="Line 40"/>
          <p:cNvSpPr>
            <a:spLocks noChangeShapeType="1"/>
          </p:cNvSpPr>
          <p:nvPr/>
        </p:nvSpPr>
        <p:spPr bwMode="auto">
          <a:xfrm>
            <a:off x="4486275" y="2887663"/>
            <a:ext cx="0" cy="746125"/>
          </a:xfrm>
          <a:prstGeom prst="line">
            <a:avLst/>
          </a:prstGeom>
          <a:noFill/>
          <a:ln w="25400">
            <a:solidFill>
              <a:srgbClr val="000000"/>
            </a:solidFill>
            <a:round/>
            <a:headEnd/>
            <a:tailEnd type="stealth" w="med" len="med"/>
          </a:ln>
          <a:effectLst/>
        </p:spPr>
        <p:txBody>
          <a:bodyPr wrap="none" anchor="ctr"/>
          <a:lstStyle/>
          <a:p>
            <a:endParaRPr lang="en-US"/>
          </a:p>
        </p:txBody>
      </p:sp>
      <p:sp>
        <p:nvSpPr>
          <p:cNvPr id="191529" name="Rectangle 41"/>
          <p:cNvSpPr>
            <a:spLocks noChangeArrowheads="1"/>
          </p:cNvSpPr>
          <p:nvPr/>
        </p:nvSpPr>
        <p:spPr bwMode="auto">
          <a:xfrm>
            <a:off x="5638800" y="3125788"/>
            <a:ext cx="1016000" cy="238125"/>
          </a:xfrm>
          <a:prstGeom prst="rect">
            <a:avLst/>
          </a:prstGeom>
          <a:noFill/>
          <a:ln w="25400">
            <a:noFill/>
            <a:miter lim="800000"/>
            <a:headEnd/>
            <a:tailEnd/>
          </a:ln>
          <a:effectLst/>
        </p:spPr>
        <p:txBody>
          <a:bodyPr wrap="none" lIns="73025" tIns="36512" rIns="73025" bIns="36512">
            <a:spAutoFit/>
          </a:bodyPr>
          <a:lstStyle/>
          <a:p>
            <a:pPr defTabSz="487363" eaLnBrk="0" hangingPunct="0">
              <a:lnSpc>
                <a:spcPct val="90000"/>
              </a:lnSpc>
            </a:pPr>
            <a:r>
              <a:rPr kumimoji="1" lang="en-US" altLang="ko-KR" sz="1200" b="1">
                <a:solidFill>
                  <a:srgbClr val="000000"/>
                </a:solidFill>
                <a:ea typeface="굴림" pitchFamily="34" charset="-127"/>
              </a:rPr>
              <a:t>Incrementer</a:t>
            </a:r>
          </a:p>
        </p:txBody>
      </p:sp>
      <p:sp>
        <p:nvSpPr>
          <p:cNvPr id="191530" name="Rectangle 42"/>
          <p:cNvSpPr>
            <a:spLocks noChangeArrowheads="1"/>
          </p:cNvSpPr>
          <p:nvPr/>
        </p:nvSpPr>
        <p:spPr bwMode="auto">
          <a:xfrm>
            <a:off x="5681663" y="3141663"/>
            <a:ext cx="966787" cy="168275"/>
          </a:xfrm>
          <a:prstGeom prst="rect">
            <a:avLst/>
          </a:prstGeom>
          <a:noFill/>
          <a:ln w="25400">
            <a:solidFill>
              <a:srgbClr val="000000"/>
            </a:solidFill>
            <a:miter lim="800000"/>
            <a:headEnd/>
            <a:tailEnd/>
          </a:ln>
          <a:effectLst/>
        </p:spPr>
        <p:txBody>
          <a:bodyPr wrap="none" anchor="ctr"/>
          <a:lstStyle/>
          <a:p>
            <a:endParaRPr lang="en-US"/>
          </a:p>
        </p:txBody>
      </p:sp>
      <p:sp>
        <p:nvSpPr>
          <p:cNvPr id="191531" name="Line 43"/>
          <p:cNvSpPr>
            <a:spLocks noChangeShapeType="1"/>
          </p:cNvSpPr>
          <p:nvPr/>
        </p:nvSpPr>
        <p:spPr bwMode="auto">
          <a:xfrm>
            <a:off x="6032500" y="1720850"/>
            <a:ext cx="0" cy="1414463"/>
          </a:xfrm>
          <a:prstGeom prst="line">
            <a:avLst/>
          </a:prstGeom>
          <a:noFill/>
          <a:ln w="25400">
            <a:solidFill>
              <a:srgbClr val="000000"/>
            </a:solidFill>
            <a:round/>
            <a:headEnd/>
            <a:tailEnd/>
          </a:ln>
          <a:effectLst/>
        </p:spPr>
        <p:txBody>
          <a:bodyPr wrap="none" anchor="ctr"/>
          <a:lstStyle/>
          <a:p>
            <a:endParaRPr lang="en-US"/>
          </a:p>
        </p:txBody>
      </p:sp>
      <p:sp>
        <p:nvSpPr>
          <p:cNvPr id="191532" name="Line 44"/>
          <p:cNvSpPr>
            <a:spLocks noChangeShapeType="1"/>
          </p:cNvSpPr>
          <p:nvPr/>
        </p:nvSpPr>
        <p:spPr bwMode="auto">
          <a:xfrm>
            <a:off x="5114925" y="1655763"/>
            <a:ext cx="1744663" cy="0"/>
          </a:xfrm>
          <a:prstGeom prst="line">
            <a:avLst/>
          </a:prstGeom>
          <a:noFill/>
          <a:ln w="25400">
            <a:solidFill>
              <a:srgbClr val="000000"/>
            </a:solidFill>
            <a:round/>
            <a:headEnd/>
            <a:tailEnd/>
          </a:ln>
          <a:effectLst/>
        </p:spPr>
        <p:txBody>
          <a:bodyPr wrap="none" anchor="ctr"/>
          <a:lstStyle/>
          <a:p>
            <a:endParaRPr lang="en-US"/>
          </a:p>
        </p:txBody>
      </p:sp>
      <p:sp>
        <p:nvSpPr>
          <p:cNvPr id="191533" name="Line 45"/>
          <p:cNvSpPr>
            <a:spLocks noChangeShapeType="1"/>
          </p:cNvSpPr>
          <p:nvPr/>
        </p:nvSpPr>
        <p:spPr bwMode="auto">
          <a:xfrm>
            <a:off x="6032500" y="2984500"/>
            <a:ext cx="820738" cy="0"/>
          </a:xfrm>
          <a:prstGeom prst="line">
            <a:avLst/>
          </a:prstGeom>
          <a:noFill/>
          <a:ln w="25400">
            <a:solidFill>
              <a:srgbClr val="000000"/>
            </a:solidFill>
            <a:round/>
            <a:headEnd/>
            <a:tailEnd/>
          </a:ln>
          <a:effectLst/>
        </p:spPr>
        <p:txBody>
          <a:bodyPr wrap="none" anchor="ctr"/>
          <a:lstStyle/>
          <a:p>
            <a:endParaRPr lang="en-US"/>
          </a:p>
        </p:txBody>
      </p:sp>
      <p:sp>
        <p:nvSpPr>
          <p:cNvPr id="191534" name="Line 46"/>
          <p:cNvSpPr>
            <a:spLocks noChangeShapeType="1"/>
          </p:cNvSpPr>
          <p:nvPr/>
        </p:nvSpPr>
        <p:spPr bwMode="auto">
          <a:xfrm>
            <a:off x="6859588" y="2797175"/>
            <a:ext cx="0" cy="193675"/>
          </a:xfrm>
          <a:prstGeom prst="line">
            <a:avLst/>
          </a:prstGeom>
          <a:noFill/>
          <a:ln w="25400">
            <a:solidFill>
              <a:srgbClr val="000000"/>
            </a:solidFill>
            <a:round/>
            <a:headEnd type="stealth" w="med" len="med"/>
            <a:tailEnd/>
          </a:ln>
          <a:effectLst/>
        </p:spPr>
        <p:txBody>
          <a:bodyPr wrap="none" anchor="ctr"/>
          <a:lstStyle/>
          <a:p>
            <a:endParaRPr lang="en-US"/>
          </a:p>
        </p:txBody>
      </p:sp>
      <p:sp>
        <p:nvSpPr>
          <p:cNvPr id="191535" name="Rectangle 47"/>
          <p:cNvSpPr>
            <a:spLocks noChangeArrowheads="1"/>
          </p:cNvSpPr>
          <p:nvPr/>
        </p:nvSpPr>
        <p:spPr bwMode="auto">
          <a:xfrm>
            <a:off x="2898775" y="1863725"/>
            <a:ext cx="484188" cy="403225"/>
          </a:xfrm>
          <a:prstGeom prst="rect">
            <a:avLst/>
          </a:prstGeom>
          <a:noFill/>
          <a:ln w="25400">
            <a:noFill/>
            <a:miter lim="800000"/>
            <a:headEnd/>
            <a:tailEnd/>
          </a:ln>
          <a:effectLst/>
        </p:spPr>
        <p:txBody>
          <a:bodyPr wrap="none" lIns="73025" tIns="36512" rIns="73025" bIns="36512">
            <a:spAutoFit/>
          </a:bodyPr>
          <a:lstStyle/>
          <a:p>
            <a:pPr defTabSz="487363" eaLnBrk="0" hangingPunct="0">
              <a:lnSpc>
                <a:spcPct val="90000"/>
              </a:lnSpc>
            </a:pPr>
            <a:r>
              <a:rPr kumimoji="1" lang="en-US" altLang="ko-KR" sz="1200" b="1">
                <a:solidFill>
                  <a:srgbClr val="000000"/>
                </a:solidFill>
                <a:ea typeface="굴림" pitchFamily="34" charset="-127"/>
              </a:rPr>
              <a:t>MUX</a:t>
            </a:r>
          </a:p>
          <a:p>
            <a:pPr defTabSz="487363">
              <a:lnSpc>
                <a:spcPct val="90000"/>
              </a:lnSpc>
            </a:pPr>
            <a:endParaRPr kumimoji="1" lang="en-US" altLang="ko-KR" sz="1200" b="1">
              <a:solidFill>
                <a:srgbClr val="000000"/>
              </a:solidFill>
              <a:ea typeface="굴림" pitchFamily="34" charset="-127"/>
            </a:endParaRPr>
          </a:p>
        </p:txBody>
      </p:sp>
      <p:sp>
        <p:nvSpPr>
          <p:cNvPr id="191536" name="Rectangle 48"/>
          <p:cNvSpPr>
            <a:spLocks noChangeArrowheads="1"/>
          </p:cNvSpPr>
          <p:nvPr/>
        </p:nvSpPr>
        <p:spPr bwMode="auto">
          <a:xfrm>
            <a:off x="2894013" y="2074863"/>
            <a:ext cx="576262" cy="238125"/>
          </a:xfrm>
          <a:prstGeom prst="rect">
            <a:avLst/>
          </a:prstGeom>
          <a:noFill/>
          <a:ln w="25400">
            <a:noFill/>
            <a:miter lim="800000"/>
            <a:headEnd/>
            <a:tailEnd/>
          </a:ln>
          <a:effectLst/>
        </p:spPr>
        <p:txBody>
          <a:bodyPr wrap="none" lIns="73025" tIns="36512" rIns="73025" bIns="36512">
            <a:spAutoFit/>
          </a:bodyPr>
          <a:lstStyle/>
          <a:p>
            <a:pPr defTabSz="487363" eaLnBrk="0" hangingPunct="0">
              <a:lnSpc>
                <a:spcPct val="90000"/>
              </a:lnSpc>
            </a:pPr>
            <a:r>
              <a:rPr kumimoji="1" lang="en-US" altLang="ko-KR" sz="1200" b="1">
                <a:solidFill>
                  <a:srgbClr val="000000"/>
                </a:solidFill>
                <a:ea typeface="굴림" pitchFamily="34" charset="-127"/>
              </a:rPr>
              <a:t>select</a:t>
            </a:r>
          </a:p>
        </p:txBody>
      </p:sp>
      <p:sp>
        <p:nvSpPr>
          <p:cNvPr id="191537" name="Line 49"/>
          <p:cNvSpPr>
            <a:spLocks noChangeShapeType="1"/>
          </p:cNvSpPr>
          <p:nvPr/>
        </p:nvSpPr>
        <p:spPr bwMode="auto">
          <a:xfrm>
            <a:off x="2941638" y="2071688"/>
            <a:ext cx="569912" cy="0"/>
          </a:xfrm>
          <a:prstGeom prst="line">
            <a:avLst/>
          </a:prstGeom>
          <a:noFill/>
          <a:ln w="25400">
            <a:solidFill>
              <a:srgbClr val="000000"/>
            </a:solidFill>
            <a:round/>
            <a:headEnd/>
            <a:tailEnd type="stealth" w="med" len="med"/>
          </a:ln>
          <a:effectLst/>
        </p:spPr>
        <p:txBody>
          <a:bodyPr wrap="none" anchor="ctr"/>
          <a:lstStyle/>
          <a:p>
            <a:endParaRPr lang="en-US"/>
          </a:p>
        </p:txBody>
      </p:sp>
      <p:sp>
        <p:nvSpPr>
          <p:cNvPr id="191538" name="Line 50"/>
          <p:cNvSpPr>
            <a:spLocks noChangeShapeType="1"/>
          </p:cNvSpPr>
          <p:nvPr/>
        </p:nvSpPr>
        <p:spPr bwMode="auto">
          <a:xfrm>
            <a:off x="1552575" y="1722438"/>
            <a:ext cx="0" cy="2833687"/>
          </a:xfrm>
          <a:prstGeom prst="line">
            <a:avLst/>
          </a:prstGeom>
          <a:noFill/>
          <a:ln w="25400">
            <a:solidFill>
              <a:srgbClr val="000000"/>
            </a:solidFill>
            <a:round/>
            <a:headEnd/>
            <a:tailEnd/>
          </a:ln>
          <a:effectLst/>
        </p:spPr>
        <p:txBody>
          <a:bodyPr wrap="none" anchor="ctr"/>
          <a:lstStyle/>
          <a:p>
            <a:endParaRPr lang="en-US"/>
          </a:p>
        </p:txBody>
      </p:sp>
      <p:sp>
        <p:nvSpPr>
          <p:cNvPr id="191539" name="Rectangle 51"/>
          <p:cNvSpPr>
            <a:spLocks noChangeArrowheads="1"/>
          </p:cNvSpPr>
          <p:nvPr/>
        </p:nvSpPr>
        <p:spPr bwMode="auto">
          <a:xfrm>
            <a:off x="2693988" y="4079875"/>
            <a:ext cx="1193800" cy="403225"/>
          </a:xfrm>
          <a:prstGeom prst="rect">
            <a:avLst/>
          </a:prstGeom>
          <a:noFill/>
          <a:ln w="25400">
            <a:noFill/>
            <a:miter lim="800000"/>
            <a:headEnd/>
            <a:tailEnd/>
          </a:ln>
          <a:effectLst/>
        </p:spPr>
        <p:txBody>
          <a:bodyPr wrap="none" lIns="73025" tIns="36512" rIns="73025" bIns="36512">
            <a:spAutoFit/>
          </a:bodyPr>
          <a:lstStyle/>
          <a:p>
            <a:pPr defTabSz="487363" eaLnBrk="0" hangingPunct="0">
              <a:lnSpc>
                <a:spcPct val="90000"/>
              </a:lnSpc>
            </a:pPr>
            <a:r>
              <a:rPr kumimoji="1" lang="en-US" altLang="ko-KR" sz="1200" b="1">
                <a:solidFill>
                  <a:srgbClr val="000000"/>
                </a:solidFill>
                <a:ea typeface="굴림" pitchFamily="34" charset="-127"/>
              </a:rPr>
              <a:t>select a status</a:t>
            </a:r>
          </a:p>
          <a:p>
            <a:pPr defTabSz="487363">
              <a:lnSpc>
                <a:spcPct val="90000"/>
              </a:lnSpc>
            </a:pPr>
            <a:endParaRPr kumimoji="1" lang="en-US" altLang="ko-KR" sz="1200" b="1">
              <a:solidFill>
                <a:srgbClr val="000000"/>
              </a:solidFill>
              <a:ea typeface="굴림" pitchFamily="34" charset="-127"/>
            </a:endParaRPr>
          </a:p>
        </p:txBody>
      </p:sp>
      <p:sp>
        <p:nvSpPr>
          <p:cNvPr id="191540" name="Rectangle 52"/>
          <p:cNvSpPr>
            <a:spLocks noChangeArrowheads="1"/>
          </p:cNvSpPr>
          <p:nvPr/>
        </p:nvSpPr>
        <p:spPr bwMode="auto">
          <a:xfrm>
            <a:off x="3113088" y="4276725"/>
            <a:ext cx="333375" cy="238125"/>
          </a:xfrm>
          <a:prstGeom prst="rect">
            <a:avLst/>
          </a:prstGeom>
          <a:noFill/>
          <a:ln w="25400">
            <a:noFill/>
            <a:miter lim="800000"/>
            <a:headEnd/>
            <a:tailEnd/>
          </a:ln>
          <a:effectLst/>
        </p:spPr>
        <p:txBody>
          <a:bodyPr wrap="none" lIns="73025" tIns="36512" rIns="73025" bIns="36512">
            <a:spAutoFit/>
          </a:bodyPr>
          <a:lstStyle/>
          <a:p>
            <a:pPr defTabSz="487363" eaLnBrk="0" hangingPunct="0">
              <a:lnSpc>
                <a:spcPct val="90000"/>
              </a:lnSpc>
            </a:pPr>
            <a:r>
              <a:rPr kumimoji="1" lang="en-US" altLang="ko-KR" sz="1200" b="1">
                <a:solidFill>
                  <a:srgbClr val="000000"/>
                </a:solidFill>
                <a:ea typeface="굴림" pitchFamily="34" charset="-127"/>
              </a:rPr>
              <a:t>bit</a:t>
            </a:r>
          </a:p>
        </p:txBody>
      </p:sp>
      <p:sp>
        <p:nvSpPr>
          <p:cNvPr id="191541" name="Freeform 53"/>
          <p:cNvSpPr>
            <a:spLocks/>
          </p:cNvSpPr>
          <p:nvPr/>
        </p:nvSpPr>
        <p:spPr bwMode="auto">
          <a:xfrm>
            <a:off x="1563688" y="4070350"/>
            <a:ext cx="2913062" cy="504825"/>
          </a:xfrm>
          <a:custGeom>
            <a:avLst/>
            <a:gdLst/>
            <a:ahLst/>
            <a:cxnLst>
              <a:cxn ang="0">
                <a:pos x="1762" y="0"/>
              </a:cxn>
              <a:cxn ang="0">
                <a:pos x="1762" y="403"/>
              </a:cxn>
              <a:cxn ang="0">
                <a:pos x="0" y="403"/>
              </a:cxn>
            </a:cxnLst>
            <a:rect l="0" t="0" r="r" b="b"/>
            <a:pathLst>
              <a:path w="1763" h="404">
                <a:moveTo>
                  <a:pt x="1762" y="0"/>
                </a:moveTo>
                <a:lnTo>
                  <a:pt x="1762" y="403"/>
                </a:lnTo>
                <a:lnTo>
                  <a:pt x="0" y="403"/>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191542" name="Rectangle 54"/>
          <p:cNvSpPr>
            <a:spLocks noChangeArrowheads="1"/>
          </p:cNvSpPr>
          <p:nvPr/>
        </p:nvSpPr>
        <p:spPr bwMode="auto">
          <a:xfrm>
            <a:off x="2874963" y="4576763"/>
            <a:ext cx="1295400" cy="238125"/>
          </a:xfrm>
          <a:prstGeom prst="rect">
            <a:avLst/>
          </a:prstGeom>
          <a:noFill/>
          <a:ln w="25400">
            <a:noFill/>
            <a:miter lim="800000"/>
            <a:headEnd/>
            <a:tailEnd/>
          </a:ln>
          <a:effectLst/>
        </p:spPr>
        <p:txBody>
          <a:bodyPr wrap="none" lIns="73025" tIns="36512" rIns="73025" bIns="36512">
            <a:spAutoFit/>
          </a:bodyPr>
          <a:lstStyle/>
          <a:p>
            <a:pPr defTabSz="487363" eaLnBrk="0" hangingPunct="0">
              <a:lnSpc>
                <a:spcPct val="90000"/>
              </a:lnSpc>
            </a:pPr>
            <a:r>
              <a:rPr kumimoji="1" lang="en-US" altLang="ko-KR" sz="1200" b="1">
                <a:solidFill>
                  <a:srgbClr val="000000"/>
                </a:solidFill>
                <a:ea typeface="굴림" pitchFamily="34" charset="-127"/>
              </a:rPr>
              <a:t>Branch address</a:t>
            </a:r>
          </a:p>
        </p:txBody>
      </p:sp>
      <p:sp>
        <p:nvSpPr>
          <p:cNvPr id="191543" name="Line 55"/>
          <p:cNvSpPr>
            <a:spLocks noChangeShapeType="1"/>
          </p:cNvSpPr>
          <p:nvPr/>
        </p:nvSpPr>
        <p:spPr bwMode="auto">
          <a:xfrm>
            <a:off x="5394325" y="1747838"/>
            <a:ext cx="0" cy="158750"/>
          </a:xfrm>
          <a:prstGeom prst="line">
            <a:avLst/>
          </a:prstGeom>
          <a:noFill/>
          <a:ln w="25400">
            <a:solidFill>
              <a:srgbClr val="000000"/>
            </a:solidFill>
            <a:round/>
            <a:headEnd/>
            <a:tailEnd type="stealth" w="med" len="med"/>
          </a:ln>
          <a:effectLst/>
        </p:spPr>
        <p:txBody>
          <a:bodyPr wrap="none" anchor="ctr"/>
          <a:lstStyle/>
          <a:p>
            <a:endParaRPr lang="en-US"/>
          </a:p>
        </p:txBody>
      </p:sp>
      <p:sp>
        <p:nvSpPr>
          <p:cNvPr id="191544" name="Line 56"/>
          <p:cNvSpPr>
            <a:spLocks noChangeShapeType="1"/>
          </p:cNvSpPr>
          <p:nvPr/>
        </p:nvSpPr>
        <p:spPr bwMode="auto">
          <a:xfrm>
            <a:off x="6192838" y="3311525"/>
            <a:ext cx="0" cy="146050"/>
          </a:xfrm>
          <a:prstGeom prst="line">
            <a:avLst/>
          </a:prstGeom>
          <a:noFill/>
          <a:ln w="25400">
            <a:solidFill>
              <a:srgbClr val="000000"/>
            </a:solidFill>
            <a:round/>
            <a:headEnd type="stealth" w="med" len="med"/>
            <a:tailEnd/>
          </a:ln>
          <a:effectLst/>
        </p:spPr>
        <p:txBody>
          <a:bodyPr wrap="none" anchor="ctr"/>
          <a:lstStyle/>
          <a:p>
            <a:endParaRPr lang="en-US"/>
          </a:p>
        </p:txBody>
      </p:sp>
      <p:sp>
        <p:nvSpPr>
          <p:cNvPr id="191545" name="Line 57"/>
          <p:cNvSpPr>
            <a:spLocks noChangeShapeType="1"/>
          </p:cNvSpPr>
          <p:nvPr/>
        </p:nvSpPr>
        <p:spPr bwMode="auto">
          <a:xfrm>
            <a:off x="2122488" y="1919288"/>
            <a:ext cx="274637" cy="0"/>
          </a:xfrm>
          <a:prstGeom prst="line">
            <a:avLst/>
          </a:prstGeom>
          <a:noFill/>
          <a:ln w="25400">
            <a:solidFill>
              <a:srgbClr val="000000"/>
            </a:solidFill>
            <a:round/>
            <a:headEnd/>
            <a:tailEnd type="stealth" w="med" len="med"/>
          </a:ln>
          <a:effectLst/>
        </p:spPr>
        <p:txBody>
          <a:bodyPr wrap="none" anchor="ctr"/>
          <a:lstStyle/>
          <a:p>
            <a:endParaRPr lang="en-US"/>
          </a:p>
        </p:txBody>
      </p:sp>
      <p:sp>
        <p:nvSpPr>
          <p:cNvPr id="191546" name="Line 58"/>
          <p:cNvSpPr>
            <a:spLocks noChangeShapeType="1"/>
          </p:cNvSpPr>
          <p:nvPr/>
        </p:nvSpPr>
        <p:spPr bwMode="auto">
          <a:xfrm>
            <a:off x="2112963" y="2043113"/>
            <a:ext cx="274637" cy="0"/>
          </a:xfrm>
          <a:prstGeom prst="line">
            <a:avLst/>
          </a:prstGeom>
          <a:noFill/>
          <a:ln w="25400">
            <a:solidFill>
              <a:srgbClr val="000000"/>
            </a:solidFill>
            <a:round/>
            <a:headEnd/>
            <a:tailEnd type="stealth" w="med" len="med"/>
          </a:ln>
          <a:effectLst/>
        </p:spPr>
        <p:txBody>
          <a:bodyPr wrap="none" anchor="ctr"/>
          <a:lstStyle/>
          <a:p>
            <a:endParaRPr lang="en-US"/>
          </a:p>
        </p:txBody>
      </p:sp>
      <p:sp>
        <p:nvSpPr>
          <p:cNvPr id="191547" name="Line 59"/>
          <p:cNvSpPr>
            <a:spLocks noChangeShapeType="1"/>
          </p:cNvSpPr>
          <p:nvPr/>
        </p:nvSpPr>
        <p:spPr bwMode="auto">
          <a:xfrm>
            <a:off x="2103438" y="2166938"/>
            <a:ext cx="274637" cy="0"/>
          </a:xfrm>
          <a:prstGeom prst="line">
            <a:avLst/>
          </a:prstGeom>
          <a:noFill/>
          <a:ln w="25400">
            <a:solidFill>
              <a:srgbClr val="000000"/>
            </a:solidFill>
            <a:round/>
            <a:headEnd/>
            <a:tailEnd type="stealth" w="med" len="med"/>
          </a:ln>
          <a:effectLst/>
        </p:spPr>
        <p:txBody>
          <a:bodyPr wrap="none" anchor="ct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57200" y="0"/>
            <a:ext cx="8229600" cy="1143000"/>
          </a:xfrm>
        </p:spPr>
        <p:txBody>
          <a:bodyPr/>
          <a:lstStyle/>
          <a:p>
            <a:pPr eaLnBrk="1" hangingPunct="1"/>
            <a:r>
              <a:rPr lang="en-US" smtClean="0"/>
              <a:t>Functions of Components</a:t>
            </a:r>
          </a:p>
        </p:txBody>
      </p:sp>
      <p:sp>
        <p:nvSpPr>
          <p:cNvPr id="55299" name="Rectangle 3"/>
          <p:cNvSpPr>
            <a:spLocks noGrp="1" noChangeArrowheads="1"/>
          </p:cNvSpPr>
          <p:nvPr>
            <p:ph type="body" idx="4294967295"/>
          </p:nvPr>
        </p:nvSpPr>
        <p:spPr>
          <a:xfrm>
            <a:off x="457200" y="1219200"/>
            <a:ext cx="8229600" cy="5257800"/>
          </a:xfrm>
        </p:spPr>
        <p:txBody>
          <a:bodyPr/>
          <a:lstStyle/>
          <a:p>
            <a:pPr eaLnBrk="1" hangingPunct="1"/>
            <a:r>
              <a:rPr lang="en-US" smtClean="0"/>
              <a:t>ALU </a:t>
            </a:r>
          </a:p>
          <a:p>
            <a:pPr lvl="1" eaLnBrk="1" hangingPunct="1"/>
            <a:r>
              <a:rPr lang="en-US" smtClean="0"/>
              <a:t> performs arithmetic and logic operations on data values stored in registers or memory</a:t>
            </a:r>
          </a:p>
          <a:p>
            <a:pPr eaLnBrk="1" hangingPunct="1"/>
            <a:r>
              <a:rPr lang="en-US" smtClean="0"/>
              <a:t>CU </a:t>
            </a:r>
          </a:p>
          <a:p>
            <a:pPr lvl="1" eaLnBrk="1" hangingPunct="1"/>
            <a:r>
              <a:rPr lang="en-US" smtClean="0"/>
              <a:t> Controls the sequence of all operations</a:t>
            </a:r>
          </a:p>
          <a:p>
            <a:pPr lvl="1" eaLnBrk="1" hangingPunct="1">
              <a:buFont typeface="Arial" pitchFamily="34" charset="0"/>
              <a:buNone/>
            </a:pPr>
            <a:r>
              <a:rPr lang="en-US" smtClean="0"/>
              <a:t>i.e.  </a:t>
            </a:r>
            <a:r>
              <a:rPr lang="en-US" b="1" smtClean="0"/>
              <a:t>instruction sequencing</a:t>
            </a:r>
          </a:p>
          <a:p>
            <a:pPr lvl="1" eaLnBrk="1" hangingPunct="1"/>
            <a:r>
              <a:rPr lang="en-US" smtClean="0"/>
              <a:t>Activates the specific hardware units that are required for the set of operations that execution of a machine instruction requires </a:t>
            </a:r>
          </a:p>
          <a:p>
            <a:pPr lvl="1" eaLnBrk="1" hangingPunct="1">
              <a:buFont typeface="Arial" pitchFamily="34" charset="0"/>
              <a:buNone/>
            </a:pPr>
            <a:r>
              <a:rPr lang="en-US" smtClean="0"/>
              <a:t>i.e. </a:t>
            </a:r>
            <a:r>
              <a:rPr lang="en-US" b="1" smtClean="0"/>
              <a:t>instruction decoding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p:cNvSpPr>
          <p:nvPr>
            <p:ph type="title"/>
          </p:nvPr>
        </p:nvSpPr>
        <p:spPr>
          <a:xfrm>
            <a:off x="539750" y="0"/>
            <a:ext cx="8139113" cy="962025"/>
          </a:xfrm>
          <a:noFill/>
          <a:ln/>
        </p:spPr>
        <p:txBody>
          <a:bodyPr lIns="63500" tIns="25400" rIns="63500" bIns="25400"/>
          <a:lstStyle/>
          <a:p>
            <a:pPr>
              <a:lnSpc>
                <a:spcPct val="60000"/>
              </a:lnSpc>
            </a:pPr>
            <a:r>
              <a:rPr lang="en-US" altLang="ko-KR" sz="2800" dirty="0" smtClean="0">
                <a:ea typeface="굴림" pitchFamily="34" charset="-127"/>
              </a:rPr>
              <a:t>MICROPROGRAM  SEQUENCER  </a:t>
            </a:r>
            <a:br>
              <a:rPr lang="en-US" altLang="ko-KR" sz="2800" dirty="0" smtClean="0">
                <a:ea typeface="굴림" pitchFamily="34" charset="-127"/>
              </a:rPr>
            </a:br>
            <a:r>
              <a:rPr lang="en-US" altLang="ko-KR" sz="2800" dirty="0" smtClean="0">
                <a:ea typeface="굴림" pitchFamily="34" charset="-127"/>
              </a:rPr>
              <a:t>- </a:t>
            </a:r>
            <a:r>
              <a:rPr lang="en-US" altLang="ko-KR" sz="2000" dirty="0" smtClean="0">
                <a:ea typeface="굴림" pitchFamily="34" charset="-127"/>
              </a:rPr>
              <a:t>NEXT MICROINSTRUCTION  ADDRESS  LOGIC</a:t>
            </a:r>
            <a:r>
              <a:rPr lang="en-US" altLang="ko-KR" sz="2800" dirty="0" smtClean="0">
                <a:ea typeface="굴림" pitchFamily="34" charset="-127"/>
              </a:rPr>
              <a:t> -</a:t>
            </a:r>
          </a:p>
        </p:txBody>
      </p:sp>
      <p:sp>
        <p:nvSpPr>
          <p:cNvPr id="205827" name="Rectangle 3"/>
          <p:cNvSpPr>
            <a:spLocks noChangeArrowheads="1"/>
          </p:cNvSpPr>
          <p:nvPr/>
        </p:nvSpPr>
        <p:spPr bwMode="auto">
          <a:xfrm>
            <a:off x="7083425" y="0"/>
            <a:ext cx="2060575" cy="280988"/>
          </a:xfrm>
          <a:prstGeom prst="rect">
            <a:avLst/>
          </a:prstGeom>
          <a:noFill/>
          <a:ln w="25400">
            <a:noFill/>
            <a:miter lim="800000"/>
            <a:headEnd/>
            <a:tailEnd/>
          </a:ln>
          <a:effectLst/>
        </p:spPr>
        <p:txBody>
          <a:bodyPr wrap="none" lIns="90488" tIns="44450" rIns="90488" bIns="44450">
            <a:spAutoFit/>
          </a:bodyPr>
          <a:lstStyle/>
          <a:p>
            <a:pPr algn="r" defTabSz="762000" eaLnBrk="0" hangingPunct="0">
              <a:lnSpc>
                <a:spcPct val="90000"/>
              </a:lnSpc>
            </a:pPr>
            <a:r>
              <a:rPr kumimoji="1" lang="en-US" altLang="ko-KR" sz="1400" b="1" i="1">
                <a:ea typeface="굴림" pitchFamily="34" charset="-127"/>
              </a:rPr>
              <a:t>Design of Control Unit</a:t>
            </a:r>
          </a:p>
        </p:txBody>
      </p:sp>
      <p:sp>
        <p:nvSpPr>
          <p:cNvPr id="205828" name="Rectangle 4"/>
          <p:cNvSpPr>
            <a:spLocks noChangeArrowheads="1"/>
          </p:cNvSpPr>
          <p:nvPr/>
        </p:nvSpPr>
        <p:spPr bwMode="auto">
          <a:xfrm>
            <a:off x="6524625" y="1958975"/>
            <a:ext cx="1165225" cy="473075"/>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400" b="1">
                <a:ea typeface="굴림" pitchFamily="34" charset="-127"/>
              </a:rPr>
              <a:t>Subroutine </a:t>
            </a:r>
          </a:p>
          <a:p>
            <a:pPr defTabSz="762000" eaLnBrk="0" hangingPunct="0">
              <a:lnSpc>
                <a:spcPct val="90000"/>
              </a:lnSpc>
            </a:pPr>
            <a:r>
              <a:rPr kumimoji="1" lang="en-US" altLang="ko-KR" sz="1400" b="1">
                <a:ea typeface="굴림" pitchFamily="34" charset="-127"/>
              </a:rPr>
              <a:t>CALL</a:t>
            </a:r>
          </a:p>
        </p:txBody>
      </p:sp>
      <p:sp>
        <p:nvSpPr>
          <p:cNvPr id="205829" name="Rectangle 5"/>
          <p:cNvSpPr>
            <a:spLocks noChangeArrowheads="1"/>
          </p:cNvSpPr>
          <p:nvPr/>
        </p:nvSpPr>
        <p:spPr bwMode="auto">
          <a:xfrm>
            <a:off x="182563" y="4921250"/>
            <a:ext cx="8759825" cy="1574800"/>
          </a:xfrm>
          <a:prstGeom prst="rect">
            <a:avLst/>
          </a:prstGeom>
          <a:noFill/>
          <a:ln w="25400">
            <a:noFill/>
            <a:miter lim="800000"/>
            <a:headEnd/>
            <a:tailEnd/>
          </a:ln>
          <a:effectLst/>
        </p:spPr>
        <p:txBody>
          <a:bodyPr lIns="90488" tIns="44450" rIns="90488" bIns="44450">
            <a:spAutoFit/>
          </a:bodyPr>
          <a:lstStyle/>
          <a:p>
            <a:pPr defTabSz="762000" eaLnBrk="0" hangingPunct="0">
              <a:lnSpc>
                <a:spcPct val="90000"/>
              </a:lnSpc>
            </a:pPr>
            <a:r>
              <a:rPr kumimoji="1" lang="en-US" altLang="ko-KR" b="1">
                <a:ea typeface="굴림" pitchFamily="34" charset="-127"/>
              </a:rPr>
              <a:t>   MUX-1 selects an address from one of four sources and routes it into a CAR</a:t>
            </a:r>
          </a:p>
          <a:p>
            <a:pPr defTabSz="762000" eaLnBrk="0" hangingPunct="0">
              <a:lnSpc>
                <a:spcPct val="90000"/>
              </a:lnSpc>
            </a:pPr>
            <a:endParaRPr kumimoji="1" lang="en-US" altLang="ko-KR" b="1">
              <a:ea typeface="굴림" pitchFamily="34" charset="-127"/>
            </a:endParaRPr>
          </a:p>
          <a:p>
            <a:pPr defTabSz="762000" eaLnBrk="0" hangingPunct="0">
              <a:lnSpc>
                <a:spcPct val="90000"/>
              </a:lnSpc>
            </a:pPr>
            <a:r>
              <a:rPr kumimoji="1" lang="en-US" altLang="ko-KR" b="1">
                <a:ea typeface="굴림" pitchFamily="34" charset="-127"/>
              </a:rPr>
              <a:t>       - In-Line Sequencing </a:t>
            </a:r>
            <a:r>
              <a:rPr kumimoji="1" lang="en-US" altLang="ko-KR" b="1">
                <a:ea typeface="굴림" pitchFamily="34" charset="-127"/>
                <a:sym typeface="Symbol" pitchFamily="18" charset="2"/>
              </a:rPr>
              <a:t></a:t>
            </a:r>
            <a:r>
              <a:rPr kumimoji="1" lang="en-US" altLang="ko-KR" b="1">
                <a:ea typeface="굴림" pitchFamily="34" charset="-127"/>
              </a:rPr>
              <a:t> CAR + 1</a:t>
            </a:r>
          </a:p>
          <a:p>
            <a:pPr defTabSz="762000" eaLnBrk="0" hangingPunct="0">
              <a:lnSpc>
                <a:spcPct val="90000"/>
              </a:lnSpc>
            </a:pPr>
            <a:r>
              <a:rPr kumimoji="1" lang="en-US" altLang="ko-KR" b="1">
                <a:ea typeface="굴림" pitchFamily="34" charset="-127"/>
              </a:rPr>
              <a:t>       - Branch, Subroutine Call </a:t>
            </a:r>
            <a:r>
              <a:rPr kumimoji="1" lang="en-US" altLang="ko-KR" b="1">
                <a:ea typeface="굴림" pitchFamily="34" charset="-127"/>
                <a:sym typeface="Symbol" pitchFamily="18" charset="2"/>
              </a:rPr>
              <a:t></a:t>
            </a:r>
            <a:r>
              <a:rPr kumimoji="1" lang="en-US" altLang="ko-KR" b="1">
                <a:ea typeface="굴림" pitchFamily="34" charset="-127"/>
              </a:rPr>
              <a:t> CS(AD)</a:t>
            </a:r>
          </a:p>
          <a:p>
            <a:pPr defTabSz="762000" eaLnBrk="0" hangingPunct="0">
              <a:lnSpc>
                <a:spcPct val="90000"/>
              </a:lnSpc>
            </a:pPr>
            <a:r>
              <a:rPr kumimoji="1" lang="en-US" altLang="ko-KR" b="1">
                <a:ea typeface="굴림" pitchFamily="34" charset="-127"/>
              </a:rPr>
              <a:t>       - Return from Subroutine </a:t>
            </a:r>
            <a:r>
              <a:rPr kumimoji="1" lang="en-US" altLang="ko-KR" b="1">
                <a:ea typeface="굴림" pitchFamily="34" charset="-127"/>
                <a:sym typeface="Symbol" pitchFamily="18" charset="2"/>
              </a:rPr>
              <a:t></a:t>
            </a:r>
            <a:r>
              <a:rPr kumimoji="1" lang="en-US" altLang="ko-KR" b="1">
                <a:ea typeface="굴림" pitchFamily="34" charset="-127"/>
              </a:rPr>
              <a:t> Output of SBR</a:t>
            </a:r>
          </a:p>
          <a:p>
            <a:pPr defTabSz="762000" eaLnBrk="0" hangingPunct="0">
              <a:lnSpc>
                <a:spcPct val="90000"/>
              </a:lnSpc>
            </a:pPr>
            <a:r>
              <a:rPr kumimoji="1" lang="en-US" altLang="ko-KR" b="1">
                <a:ea typeface="굴림" pitchFamily="34" charset="-127"/>
              </a:rPr>
              <a:t>       - New Machine instruction </a:t>
            </a:r>
            <a:r>
              <a:rPr kumimoji="1" lang="en-US" altLang="ko-KR" b="1">
                <a:ea typeface="굴림" pitchFamily="34" charset="-127"/>
                <a:sym typeface="Symbol" pitchFamily="18" charset="2"/>
              </a:rPr>
              <a:t></a:t>
            </a:r>
            <a:r>
              <a:rPr kumimoji="1" lang="en-US" altLang="ko-KR" b="1">
                <a:ea typeface="굴림" pitchFamily="34" charset="-127"/>
              </a:rPr>
              <a:t> MAP</a:t>
            </a:r>
          </a:p>
        </p:txBody>
      </p:sp>
      <p:sp>
        <p:nvSpPr>
          <p:cNvPr id="205830" name="Rectangle 6"/>
          <p:cNvSpPr>
            <a:spLocks noChangeArrowheads="1"/>
          </p:cNvSpPr>
          <p:nvPr/>
        </p:nvSpPr>
        <p:spPr bwMode="auto">
          <a:xfrm>
            <a:off x="4027488" y="1785938"/>
            <a:ext cx="2651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3</a:t>
            </a:r>
          </a:p>
        </p:txBody>
      </p:sp>
      <p:sp>
        <p:nvSpPr>
          <p:cNvPr id="205831" name="Rectangle 7"/>
          <p:cNvSpPr>
            <a:spLocks noChangeArrowheads="1"/>
          </p:cNvSpPr>
          <p:nvPr/>
        </p:nvSpPr>
        <p:spPr bwMode="auto">
          <a:xfrm>
            <a:off x="4256088" y="1785938"/>
            <a:ext cx="2651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2</a:t>
            </a:r>
          </a:p>
        </p:txBody>
      </p:sp>
      <p:sp>
        <p:nvSpPr>
          <p:cNvPr id="205832" name="Rectangle 8"/>
          <p:cNvSpPr>
            <a:spLocks noChangeArrowheads="1"/>
          </p:cNvSpPr>
          <p:nvPr/>
        </p:nvSpPr>
        <p:spPr bwMode="auto">
          <a:xfrm>
            <a:off x="4467225" y="1785938"/>
            <a:ext cx="265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1</a:t>
            </a:r>
          </a:p>
        </p:txBody>
      </p:sp>
      <p:sp>
        <p:nvSpPr>
          <p:cNvPr id="205833" name="Rectangle 9"/>
          <p:cNvSpPr>
            <a:spLocks noChangeArrowheads="1"/>
          </p:cNvSpPr>
          <p:nvPr/>
        </p:nvSpPr>
        <p:spPr bwMode="auto">
          <a:xfrm>
            <a:off x="4684713" y="1785938"/>
            <a:ext cx="2651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0</a:t>
            </a:r>
          </a:p>
        </p:txBody>
      </p:sp>
      <p:sp>
        <p:nvSpPr>
          <p:cNvPr id="205834" name="Rectangle 10"/>
          <p:cNvSpPr>
            <a:spLocks noChangeArrowheads="1"/>
          </p:cNvSpPr>
          <p:nvPr/>
        </p:nvSpPr>
        <p:spPr bwMode="auto">
          <a:xfrm>
            <a:off x="3965575" y="1941513"/>
            <a:ext cx="282575"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S</a:t>
            </a:r>
          </a:p>
        </p:txBody>
      </p:sp>
      <p:sp>
        <p:nvSpPr>
          <p:cNvPr id="205835" name="Rectangle 11"/>
          <p:cNvSpPr>
            <a:spLocks noChangeArrowheads="1"/>
          </p:cNvSpPr>
          <p:nvPr/>
        </p:nvSpPr>
        <p:spPr bwMode="auto">
          <a:xfrm>
            <a:off x="3965575" y="2128838"/>
            <a:ext cx="282575"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S</a:t>
            </a:r>
          </a:p>
        </p:txBody>
      </p:sp>
      <p:sp>
        <p:nvSpPr>
          <p:cNvPr id="205836" name="Rectangle 12"/>
          <p:cNvSpPr>
            <a:spLocks noChangeArrowheads="1"/>
          </p:cNvSpPr>
          <p:nvPr/>
        </p:nvSpPr>
        <p:spPr bwMode="auto">
          <a:xfrm>
            <a:off x="4016375" y="1812925"/>
            <a:ext cx="949325" cy="538163"/>
          </a:xfrm>
          <a:prstGeom prst="rect">
            <a:avLst/>
          </a:prstGeom>
          <a:noFill/>
          <a:ln w="25400">
            <a:solidFill>
              <a:srgbClr val="000000"/>
            </a:solidFill>
            <a:miter lim="800000"/>
            <a:headEnd/>
            <a:tailEnd/>
          </a:ln>
          <a:effectLst/>
        </p:spPr>
        <p:txBody>
          <a:bodyPr wrap="none" anchor="ctr"/>
          <a:lstStyle/>
          <a:p>
            <a:endParaRPr lang="en-US"/>
          </a:p>
        </p:txBody>
      </p:sp>
      <p:sp>
        <p:nvSpPr>
          <p:cNvPr id="205837" name="Arc 13"/>
          <p:cNvSpPr>
            <a:spLocks/>
          </p:cNvSpPr>
          <p:nvPr/>
        </p:nvSpPr>
        <p:spPr bwMode="auto">
          <a:xfrm>
            <a:off x="4140200" y="1693863"/>
            <a:ext cx="95250" cy="103187"/>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205838" name="Line 14"/>
          <p:cNvSpPr>
            <a:spLocks noChangeShapeType="1"/>
          </p:cNvSpPr>
          <p:nvPr/>
        </p:nvSpPr>
        <p:spPr bwMode="auto">
          <a:xfrm flipV="1">
            <a:off x="4187825" y="1482725"/>
            <a:ext cx="0" cy="242888"/>
          </a:xfrm>
          <a:prstGeom prst="line">
            <a:avLst/>
          </a:prstGeom>
          <a:noFill/>
          <a:ln w="25400">
            <a:solidFill>
              <a:srgbClr val="000000"/>
            </a:solidFill>
            <a:round/>
            <a:headEnd/>
            <a:tailEnd/>
          </a:ln>
          <a:effectLst/>
        </p:spPr>
        <p:txBody>
          <a:bodyPr wrap="none" anchor="ctr"/>
          <a:lstStyle/>
          <a:p>
            <a:endParaRPr lang="en-US"/>
          </a:p>
        </p:txBody>
      </p:sp>
      <p:sp>
        <p:nvSpPr>
          <p:cNvPr id="205839" name="Arc 15"/>
          <p:cNvSpPr>
            <a:spLocks/>
          </p:cNvSpPr>
          <p:nvPr/>
        </p:nvSpPr>
        <p:spPr bwMode="auto">
          <a:xfrm>
            <a:off x="4354513" y="1693863"/>
            <a:ext cx="96837" cy="103187"/>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205840" name="Line 16"/>
          <p:cNvSpPr>
            <a:spLocks noChangeShapeType="1"/>
          </p:cNvSpPr>
          <p:nvPr/>
        </p:nvSpPr>
        <p:spPr bwMode="auto">
          <a:xfrm flipV="1">
            <a:off x="4616450" y="1339850"/>
            <a:ext cx="0" cy="395288"/>
          </a:xfrm>
          <a:prstGeom prst="line">
            <a:avLst/>
          </a:prstGeom>
          <a:noFill/>
          <a:ln w="25400">
            <a:solidFill>
              <a:srgbClr val="000000"/>
            </a:solidFill>
            <a:round/>
            <a:headEnd/>
            <a:tailEnd/>
          </a:ln>
          <a:effectLst/>
        </p:spPr>
        <p:txBody>
          <a:bodyPr wrap="none" anchor="ctr"/>
          <a:lstStyle/>
          <a:p>
            <a:endParaRPr lang="en-US"/>
          </a:p>
        </p:txBody>
      </p:sp>
      <p:sp>
        <p:nvSpPr>
          <p:cNvPr id="205841" name="Arc 17"/>
          <p:cNvSpPr>
            <a:spLocks/>
          </p:cNvSpPr>
          <p:nvPr/>
        </p:nvSpPr>
        <p:spPr bwMode="auto">
          <a:xfrm>
            <a:off x="4568825" y="1693863"/>
            <a:ext cx="96838" cy="103187"/>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205842" name="Arc 18"/>
          <p:cNvSpPr>
            <a:spLocks/>
          </p:cNvSpPr>
          <p:nvPr/>
        </p:nvSpPr>
        <p:spPr bwMode="auto">
          <a:xfrm>
            <a:off x="4784725" y="1693863"/>
            <a:ext cx="95250" cy="103187"/>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205843" name="Line 19"/>
          <p:cNvSpPr>
            <a:spLocks noChangeShapeType="1"/>
          </p:cNvSpPr>
          <p:nvPr/>
        </p:nvSpPr>
        <p:spPr bwMode="auto">
          <a:xfrm flipV="1">
            <a:off x="4832350" y="1603375"/>
            <a:ext cx="0" cy="122238"/>
          </a:xfrm>
          <a:prstGeom prst="line">
            <a:avLst/>
          </a:prstGeom>
          <a:noFill/>
          <a:ln w="25400">
            <a:solidFill>
              <a:srgbClr val="000000"/>
            </a:solidFill>
            <a:round/>
            <a:headEnd/>
            <a:tailEnd/>
          </a:ln>
          <a:effectLst/>
        </p:spPr>
        <p:txBody>
          <a:bodyPr wrap="none" anchor="ctr"/>
          <a:lstStyle/>
          <a:p>
            <a:endParaRPr lang="en-US"/>
          </a:p>
        </p:txBody>
      </p:sp>
      <p:sp>
        <p:nvSpPr>
          <p:cNvPr id="205844" name="Rectangle 20"/>
          <p:cNvSpPr>
            <a:spLocks noChangeArrowheads="1"/>
          </p:cNvSpPr>
          <p:nvPr/>
        </p:nvSpPr>
        <p:spPr bwMode="auto">
          <a:xfrm>
            <a:off x="4067175" y="2003425"/>
            <a:ext cx="250825" cy="225425"/>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000" b="1">
                <a:solidFill>
                  <a:srgbClr val="000000"/>
                </a:solidFill>
                <a:ea typeface="굴림" pitchFamily="34" charset="-127"/>
              </a:rPr>
              <a:t>1</a:t>
            </a:r>
          </a:p>
        </p:txBody>
      </p:sp>
      <p:sp>
        <p:nvSpPr>
          <p:cNvPr id="205845" name="Rectangle 21"/>
          <p:cNvSpPr>
            <a:spLocks noChangeArrowheads="1"/>
          </p:cNvSpPr>
          <p:nvPr/>
        </p:nvSpPr>
        <p:spPr bwMode="auto">
          <a:xfrm>
            <a:off x="4078288" y="2179638"/>
            <a:ext cx="250825" cy="225425"/>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000" b="1">
                <a:solidFill>
                  <a:srgbClr val="000000"/>
                </a:solidFill>
                <a:ea typeface="굴림" pitchFamily="34" charset="-127"/>
              </a:rPr>
              <a:t>0</a:t>
            </a:r>
          </a:p>
        </p:txBody>
      </p:sp>
      <p:sp>
        <p:nvSpPr>
          <p:cNvPr id="205846" name="Rectangle 22"/>
          <p:cNvSpPr>
            <a:spLocks noChangeArrowheads="1"/>
          </p:cNvSpPr>
          <p:nvPr/>
        </p:nvSpPr>
        <p:spPr bwMode="auto">
          <a:xfrm>
            <a:off x="4256088" y="2006600"/>
            <a:ext cx="6032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MUX1</a:t>
            </a:r>
          </a:p>
        </p:txBody>
      </p:sp>
      <p:sp>
        <p:nvSpPr>
          <p:cNvPr id="205847" name="Rectangle 23"/>
          <p:cNvSpPr>
            <a:spLocks noChangeArrowheads="1"/>
          </p:cNvSpPr>
          <p:nvPr/>
        </p:nvSpPr>
        <p:spPr bwMode="auto">
          <a:xfrm>
            <a:off x="3654425" y="1131888"/>
            <a:ext cx="781050" cy="4191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External</a:t>
            </a:r>
          </a:p>
          <a:p>
            <a:pPr defTabSz="762000" eaLnBrk="0" latinLnBrk="1" hangingPunct="0">
              <a:lnSpc>
                <a:spcPct val="90000"/>
              </a:lnSpc>
            </a:pPr>
            <a:endParaRPr kumimoji="1" lang="en-US" altLang="ko-KR" sz="1200" b="1">
              <a:solidFill>
                <a:srgbClr val="000000"/>
              </a:solidFill>
              <a:ea typeface="굴림" pitchFamily="34" charset="-127"/>
            </a:endParaRPr>
          </a:p>
        </p:txBody>
      </p:sp>
      <p:sp>
        <p:nvSpPr>
          <p:cNvPr id="205848" name="Rectangle 24"/>
          <p:cNvSpPr>
            <a:spLocks noChangeArrowheads="1"/>
          </p:cNvSpPr>
          <p:nvPr/>
        </p:nvSpPr>
        <p:spPr bwMode="auto">
          <a:xfrm>
            <a:off x="3803650" y="1274763"/>
            <a:ext cx="6207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(MAP)</a:t>
            </a:r>
          </a:p>
        </p:txBody>
      </p:sp>
      <p:sp>
        <p:nvSpPr>
          <p:cNvPr id="205849" name="Line 25"/>
          <p:cNvSpPr>
            <a:spLocks noChangeShapeType="1"/>
          </p:cNvSpPr>
          <p:nvPr/>
        </p:nvSpPr>
        <p:spPr bwMode="auto">
          <a:xfrm>
            <a:off x="4838700" y="1609725"/>
            <a:ext cx="492125" cy="0"/>
          </a:xfrm>
          <a:prstGeom prst="line">
            <a:avLst/>
          </a:prstGeom>
          <a:noFill/>
          <a:ln w="25400">
            <a:solidFill>
              <a:srgbClr val="000000"/>
            </a:solidFill>
            <a:round/>
            <a:headEnd/>
            <a:tailEnd/>
          </a:ln>
          <a:effectLst/>
        </p:spPr>
        <p:txBody>
          <a:bodyPr wrap="none" anchor="ctr"/>
          <a:lstStyle/>
          <a:p>
            <a:endParaRPr lang="en-US"/>
          </a:p>
        </p:txBody>
      </p:sp>
      <p:sp>
        <p:nvSpPr>
          <p:cNvPr id="205850" name="Line 26"/>
          <p:cNvSpPr>
            <a:spLocks noChangeShapeType="1"/>
          </p:cNvSpPr>
          <p:nvPr/>
        </p:nvSpPr>
        <p:spPr bwMode="auto">
          <a:xfrm>
            <a:off x="4610100" y="1349375"/>
            <a:ext cx="1227138" cy="0"/>
          </a:xfrm>
          <a:prstGeom prst="line">
            <a:avLst/>
          </a:prstGeom>
          <a:noFill/>
          <a:ln w="25400">
            <a:solidFill>
              <a:srgbClr val="000000"/>
            </a:solidFill>
            <a:round/>
            <a:headEnd/>
            <a:tailEnd/>
          </a:ln>
          <a:effectLst/>
        </p:spPr>
        <p:txBody>
          <a:bodyPr wrap="none" anchor="ctr"/>
          <a:lstStyle/>
          <a:p>
            <a:endParaRPr lang="en-US"/>
          </a:p>
        </p:txBody>
      </p:sp>
      <p:sp>
        <p:nvSpPr>
          <p:cNvPr id="205851" name="Line 27"/>
          <p:cNvSpPr>
            <a:spLocks noChangeShapeType="1"/>
          </p:cNvSpPr>
          <p:nvPr/>
        </p:nvSpPr>
        <p:spPr bwMode="auto">
          <a:xfrm>
            <a:off x="4408488" y="1035050"/>
            <a:ext cx="2476500" cy="0"/>
          </a:xfrm>
          <a:prstGeom prst="line">
            <a:avLst/>
          </a:prstGeom>
          <a:noFill/>
          <a:ln w="25400">
            <a:solidFill>
              <a:srgbClr val="000000"/>
            </a:solidFill>
            <a:round/>
            <a:headEnd/>
            <a:tailEnd/>
          </a:ln>
          <a:effectLst/>
        </p:spPr>
        <p:txBody>
          <a:bodyPr wrap="none" anchor="ctr"/>
          <a:lstStyle/>
          <a:p>
            <a:endParaRPr lang="en-US"/>
          </a:p>
        </p:txBody>
      </p:sp>
      <p:sp>
        <p:nvSpPr>
          <p:cNvPr id="205852" name="Line 28"/>
          <p:cNvSpPr>
            <a:spLocks noChangeShapeType="1"/>
          </p:cNvSpPr>
          <p:nvPr/>
        </p:nvSpPr>
        <p:spPr bwMode="auto">
          <a:xfrm>
            <a:off x="5337175" y="1597025"/>
            <a:ext cx="0" cy="1103313"/>
          </a:xfrm>
          <a:prstGeom prst="line">
            <a:avLst/>
          </a:prstGeom>
          <a:noFill/>
          <a:ln w="25400">
            <a:solidFill>
              <a:srgbClr val="000000"/>
            </a:solidFill>
            <a:round/>
            <a:headEnd/>
            <a:tailEnd/>
          </a:ln>
          <a:effectLst/>
        </p:spPr>
        <p:txBody>
          <a:bodyPr wrap="none" anchor="ctr"/>
          <a:lstStyle/>
          <a:p>
            <a:endParaRPr lang="en-US"/>
          </a:p>
        </p:txBody>
      </p:sp>
      <p:sp>
        <p:nvSpPr>
          <p:cNvPr id="205853" name="Rectangle 29"/>
          <p:cNvSpPr>
            <a:spLocks noChangeArrowheads="1"/>
          </p:cNvSpPr>
          <p:nvPr/>
        </p:nvSpPr>
        <p:spPr bwMode="auto">
          <a:xfrm>
            <a:off x="5607050" y="1997075"/>
            <a:ext cx="5016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SBR</a:t>
            </a:r>
          </a:p>
        </p:txBody>
      </p:sp>
      <p:sp>
        <p:nvSpPr>
          <p:cNvPr id="205854" name="Rectangle 30"/>
          <p:cNvSpPr>
            <a:spLocks noChangeArrowheads="1"/>
          </p:cNvSpPr>
          <p:nvPr/>
        </p:nvSpPr>
        <p:spPr bwMode="auto">
          <a:xfrm>
            <a:off x="5557838" y="1998663"/>
            <a:ext cx="542925" cy="231775"/>
          </a:xfrm>
          <a:prstGeom prst="rect">
            <a:avLst/>
          </a:prstGeom>
          <a:noFill/>
          <a:ln w="25400">
            <a:solidFill>
              <a:srgbClr val="000000"/>
            </a:solidFill>
            <a:miter lim="800000"/>
            <a:headEnd/>
            <a:tailEnd/>
          </a:ln>
          <a:effectLst/>
        </p:spPr>
        <p:txBody>
          <a:bodyPr wrap="none" anchor="ctr"/>
          <a:lstStyle/>
          <a:p>
            <a:endParaRPr lang="en-US"/>
          </a:p>
        </p:txBody>
      </p:sp>
      <p:sp>
        <p:nvSpPr>
          <p:cNvPr id="205855" name="Arc 31"/>
          <p:cNvSpPr>
            <a:spLocks/>
          </p:cNvSpPr>
          <p:nvPr/>
        </p:nvSpPr>
        <p:spPr bwMode="auto">
          <a:xfrm>
            <a:off x="6119813" y="2073275"/>
            <a:ext cx="120650" cy="857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US"/>
          </a:p>
        </p:txBody>
      </p:sp>
      <p:sp>
        <p:nvSpPr>
          <p:cNvPr id="205856" name="Line 32"/>
          <p:cNvSpPr>
            <a:spLocks noChangeShapeType="1"/>
          </p:cNvSpPr>
          <p:nvPr/>
        </p:nvSpPr>
        <p:spPr bwMode="auto">
          <a:xfrm>
            <a:off x="6227763" y="2127250"/>
            <a:ext cx="163512" cy="0"/>
          </a:xfrm>
          <a:prstGeom prst="line">
            <a:avLst/>
          </a:prstGeom>
          <a:noFill/>
          <a:ln w="25400">
            <a:solidFill>
              <a:srgbClr val="000000"/>
            </a:solidFill>
            <a:round/>
            <a:headEnd/>
            <a:tailEnd/>
          </a:ln>
          <a:effectLst/>
        </p:spPr>
        <p:txBody>
          <a:bodyPr wrap="none" anchor="ctr"/>
          <a:lstStyle/>
          <a:p>
            <a:endParaRPr lang="en-US"/>
          </a:p>
        </p:txBody>
      </p:sp>
      <p:sp>
        <p:nvSpPr>
          <p:cNvPr id="205857" name="Rectangle 33"/>
          <p:cNvSpPr>
            <a:spLocks noChangeArrowheads="1"/>
          </p:cNvSpPr>
          <p:nvPr/>
        </p:nvSpPr>
        <p:spPr bwMode="auto">
          <a:xfrm>
            <a:off x="6245225" y="1893888"/>
            <a:ext cx="27463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L</a:t>
            </a:r>
          </a:p>
        </p:txBody>
      </p:sp>
      <p:sp>
        <p:nvSpPr>
          <p:cNvPr id="205858" name="Line 34"/>
          <p:cNvSpPr>
            <a:spLocks noChangeShapeType="1"/>
          </p:cNvSpPr>
          <p:nvPr/>
        </p:nvSpPr>
        <p:spPr bwMode="auto">
          <a:xfrm flipV="1">
            <a:off x="5842000" y="1339850"/>
            <a:ext cx="0" cy="658813"/>
          </a:xfrm>
          <a:prstGeom prst="line">
            <a:avLst/>
          </a:prstGeom>
          <a:noFill/>
          <a:ln w="25400">
            <a:solidFill>
              <a:srgbClr val="000000"/>
            </a:solidFill>
            <a:round/>
            <a:headEnd/>
            <a:tailEnd/>
          </a:ln>
          <a:effectLst/>
        </p:spPr>
        <p:txBody>
          <a:bodyPr wrap="none" anchor="ctr"/>
          <a:lstStyle/>
          <a:p>
            <a:endParaRPr lang="en-US"/>
          </a:p>
        </p:txBody>
      </p:sp>
      <p:sp>
        <p:nvSpPr>
          <p:cNvPr id="205859" name="Arc 35"/>
          <p:cNvSpPr>
            <a:spLocks/>
          </p:cNvSpPr>
          <p:nvPr/>
        </p:nvSpPr>
        <p:spPr bwMode="auto">
          <a:xfrm>
            <a:off x="5795963" y="2235200"/>
            <a:ext cx="95250" cy="106363"/>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a:p>
        </p:txBody>
      </p:sp>
      <p:sp>
        <p:nvSpPr>
          <p:cNvPr id="205860" name="Line 36"/>
          <p:cNvSpPr>
            <a:spLocks noChangeShapeType="1"/>
          </p:cNvSpPr>
          <p:nvPr/>
        </p:nvSpPr>
        <p:spPr bwMode="auto">
          <a:xfrm flipH="1">
            <a:off x="5842000" y="2341563"/>
            <a:ext cx="0" cy="98425"/>
          </a:xfrm>
          <a:prstGeom prst="line">
            <a:avLst/>
          </a:prstGeom>
          <a:noFill/>
          <a:ln w="25400">
            <a:solidFill>
              <a:srgbClr val="000000"/>
            </a:solidFill>
            <a:round/>
            <a:headEnd/>
            <a:tailEnd/>
          </a:ln>
          <a:effectLst/>
        </p:spPr>
        <p:txBody>
          <a:bodyPr wrap="none" anchor="ctr"/>
          <a:lstStyle/>
          <a:p>
            <a:endParaRPr lang="en-US"/>
          </a:p>
        </p:txBody>
      </p:sp>
      <p:sp>
        <p:nvSpPr>
          <p:cNvPr id="205861" name="Line 37"/>
          <p:cNvSpPr>
            <a:spLocks noChangeShapeType="1"/>
          </p:cNvSpPr>
          <p:nvPr/>
        </p:nvSpPr>
        <p:spPr bwMode="auto">
          <a:xfrm>
            <a:off x="5343525" y="2435225"/>
            <a:ext cx="493713" cy="0"/>
          </a:xfrm>
          <a:prstGeom prst="line">
            <a:avLst/>
          </a:prstGeom>
          <a:noFill/>
          <a:ln w="25400">
            <a:solidFill>
              <a:srgbClr val="000000"/>
            </a:solidFill>
            <a:round/>
            <a:headEnd/>
            <a:tailEnd/>
          </a:ln>
          <a:effectLst/>
        </p:spPr>
        <p:txBody>
          <a:bodyPr wrap="none" anchor="ctr"/>
          <a:lstStyle/>
          <a:p>
            <a:endParaRPr lang="en-US"/>
          </a:p>
        </p:txBody>
      </p:sp>
      <p:sp>
        <p:nvSpPr>
          <p:cNvPr id="205862" name="Rectangle 38"/>
          <p:cNvSpPr>
            <a:spLocks noChangeArrowheads="1"/>
          </p:cNvSpPr>
          <p:nvPr/>
        </p:nvSpPr>
        <p:spPr bwMode="auto">
          <a:xfrm>
            <a:off x="4900613" y="2690813"/>
            <a:ext cx="1050925"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Incrementer</a:t>
            </a:r>
          </a:p>
        </p:txBody>
      </p:sp>
      <p:sp>
        <p:nvSpPr>
          <p:cNvPr id="205863" name="Rectangle 39"/>
          <p:cNvSpPr>
            <a:spLocks noChangeArrowheads="1"/>
          </p:cNvSpPr>
          <p:nvPr/>
        </p:nvSpPr>
        <p:spPr bwMode="auto">
          <a:xfrm>
            <a:off x="4913313" y="2693988"/>
            <a:ext cx="985837" cy="220662"/>
          </a:xfrm>
          <a:prstGeom prst="rect">
            <a:avLst/>
          </a:prstGeom>
          <a:noFill/>
          <a:ln w="25400">
            <a:solidFill>
              <a:srgbClr val="000000"/>
            </a:solidFill>
            <a:miter lim="800000"/>
            <a:headEnd/>
            <a:tailEnd/>
          </a:ln>
          <a:effectLst/>
        </p:spPr>
        <p:txBody>
          <a:bodyPr wrap="none" anchor="ctr"/>
          <a:lstStyle/>
          <a:p>
            <a:endParaRPr lang="en-US"/>
          </a:p>
        </p:txBody>
      </p:sp>
      <p:sp>
        <p:nvSpPr>
          <p:cNvPr id="205864" name="Arc 40"/>
          <p:cNvSpPr>
            <a:spLocks/>
          </p:cNvSpPr>
          <p:nvPr/>
        </p:nvSpPr>
        <p:spPr bwMode="auto">
          <a:xfrm>
            <a:off x="4430713" y="3190875"/>
            <a:ext cx="96837" cy="10318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205865" name="Line 41"/>
          <p:cNvSpPr>
            <a:spLocks noChangeShapeType="1"/>
          </p:cNvSpPr>
          <p:nvPr/>
        </p:nvSpPr>
        <p:spPr bwMode="auto">
          <a:xfrm>
            <a:off x="4478338" y="2373313"/>
            <a:ext cx="0" cy="827087"/>
          </a:xfrm>
          <a:prstGeom prst="line">
            <a:avLst/>
          </a:prstGeom>
          <a:noFill/>
          <a:ln w="25400">
            <a:solidFill>
              <a:srgbClr val="000000"/>
            </a:solidFill>
            <a:round/>
            <a:headEnd/>
            <a:tailEnd/>
          </a:ln>
          <a:effectLst/>
        </p:spPr>
        <p:txBody>
          <a:bodyPr wrap="none" anchor="ctr"/>
          <a:lstStyle/>
          <a:p>
            <a:endParaRPr lang="en-US"/>
          </a:p>
        </p:txBody>
      </p:sp>
      <p:sp>
        <p:nvSpPr>
          <p:cNvPr id="205866" name="Rectangle 42"/>
          <p:cNvSpPr>
            <a:spLocks noChangeArrowheads="1"/>
          </p:cNvSpPr>
          <p:nvPr/>
        </p:nvSpPr>
        <p:spPr bwMode="auto">
          <a:xfrm>
            <a:off x="4179888" y="3308350"/>
            <a:ext cx="5095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CAR</a:t>
            </a:r>
          </a:p>
        </p:txBody>
      </p:sp>
      <p:sp>
        <p:nvSpPr>
          <p:cNvPr id="205867" name="Rectangle 43"/>
          <p:cNvSpPr>
            <a:spLocks noChangeArrowheads="1"/>
          </p:cNvSpPr>
          <p:nvPr/>
        </p:nvSpPr>
        <p:spPr bwMode="auto">
          <a:xfrm>
            <a:off x="4054475" y="3309938"/>
            <a:ext cx="758825" cy="230187"/>
          </a:xfrm>
          <a:prstGeom prst="rect">
            <a:avLst/>
          </a:prstGeom>
          <a:noFill/>
          <a:ln w="25400">
            <a:solidFill>
              <a:srgbClr val="000000"/>
            </a:solidFill>
            <a:miter lim="800000"/>
            <a:headEnd/>
            <a:tailEnd/>
          </a:ln>
          <a:effectLst/>
        </p:spPr>
        <p:txBody>
          <a:bodyPr wrap="none" anchor="ctr"/>
          <a:lstStyle/>
          <a:p>
            <a:endParaRPr lang="en-US"/>
          </a:p>
        </p:txBody>
      </p:sp>
      <p:sp>
        <p:nvSpPr>
          <p:cNvPr id="205868" name="Rectangle 44"/>
          <p:cNvSpPr>
            <a:spLocks noChangeArrowheads="1"/>
          </p:cNvSpPr>
          <p:nvPr/>
        </p:nvSpPr>
        <p:spPr bwMode="auto">
          <a:xfrm>
            <a:off x="3371850" y="3324225"/>
            <a:ext cx="5953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Clock</a:t>
            </a:r>
          </a:p>
        </p:txBody>
      </p:sp>
      <p:sp>
        <p:nvSpPr>
          <p:cNvPr id="205869" name="Line 45"/>
          <p:cNvSpPr>
            <a:spLocks noChangeShapeType="1"/>
          </p:cNvSpPr>
          <p:nvPr/>
        </p:nvSpPr>
        <p:spPr bwMode="auto">
          <a:xfrm flipH="1">
            <a:off x="3890963" y="3436938"/>
            <a:ext cx="163512" cy="0"/>
          </a:xfrm>
          <a:prstGeom prst="line">
            <a:avLst/>
          </a:prstGeom>
          <a:noFill/>
          <a:ln w="25400">
            <a:solidFill>
              <a:srgbClr val="000000"/>
            </a:solidFill>
            <a:round/>
            <a:headEnd/>
            <a:tailEnd/>
          </a:ln>
          <a:effectLst/>
        </p:spPr>
        <p:txBody>
          <a:bodyPr wrap="none" anchor="ctr"/>
          <a:lstStyle/>
          <a:p>
            <a:endParaRPr lang="en-US"/>
          </a:p>
        </p:txBody>
      </p:sp>
      <p:sp>
        <p:nvSpPr>
          <p:cNvPr id="205870" name="Freeform 46"/>
          <p:cNvSpPr>
            <a:spLocks/>
          </p:cNvSpPr>
          <p:nvPr/>
        </p:nvSpPr>
        <p:spPr bwMode="auto">
          <a:xfrm>
            <a:off x="4067175" y="3365500"/>
            <a:ext cx="77788" cy="120650"/>
          </a:xfrm>
          <a:custGeom>
            <a:avLst/>
            <a:gdLst/>
            <a:ahLst/>
            <a:cxnLst>
              <a:cxn ang="0">
                <a:pos x="0" y="0"/>
              </a:cxn>
              <a:cxn ang="0">
                <a:pos x="48" y="48"/>
              </a:cxn>
              <a:cxn ang="0">
                <a:pos x="0" y="88"/>
              </a:cxn>
            </a:cxnLst>
            <a:rect l="0" t="0" r="r" b="b"/>
            <a:pathLst>
              <a:path w="49" h="89">
                <a:moveTo>
                  <a:pt x="0" y="0"/>
                </a:moveTo>
                <a:lnTo>
                  <a:pt x="48" y="48"/>
                </a:lnTo>
                <a:lnTo>
                  <a:pt x="0" y="88"/>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205871" name="Arc 47"/>
          <p:cNvSpPr>
            <a:spLocks/>
          </p:cNvSpPr>
          <p:nvPr/>
        </p:nvSpPr>
        <p:spPr bwMode="auto">
          <a:xfrm>
            <a:off x="4430713" y="3927475"/>
            <a:ext cx="96837" cy="10636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205872" name="Line 48"/>
          <p:cNvSpPr>
            <a:spLocks noChangeShapeType="1"/>
          </p:cNvSpPr>
          <p:nvPr/>
        </p:nvSpPr>
        <p:spPr bwMode="auto">
          <a:xfrm>
            <a:off x="4478338" y="3552825"/>
            <a:ext cx="0" cy="385763"/>
          </a:xfrm>
          <a:prstGeom prst="line">
            <a:avLst/>
          </a:prstGeom>
          <a:noFill/>
          <a:ln w="25400">
            <a:solidFill>
              <a:srgbClr val="000000"/>
            </a:solidFill>
            <a:round/>
            <a:headEnd/>
            <a:tailEnd/>
          </a:ln>
          <a:effectLst/>
        </p:spPr>
        <p:txBody>
          <a:bodyPr wrap="none" anchor="ctr"/>
          <a:lstStyle/>
          <a:p>
            <a:endParaRPr lang="en-US"/>
          </a:p>
        </p:txBody>
      </p:sp>
      <p:sp>
        <p:nvSpPr>
          <p:cNvPr id="205873" name="Line 49"/>
          <p:cNvSpPr>
            <a:spLocks noChangeShapeType="1"/>
          </p:cNvSpPr>
          <p:nvPr/>
        </p:nvSpPr>
        <p:spPr bwMode="auto">
          <a:xfrm>
            <a:off x="4484688" y="3744913"/>
            <a:ext cx="842962" cy="0"/>
          </a:xfrm>
          <a:prstGeom prst="line">
            <a:avLst/>
          </a:prstGeom>
          <a:noFill/>
          <a:ln w="25400">
            <a:solidFill>
              <a:srgbClr val="000000"/>
            </a:solidFill>
            <a:round/>
            <a:headEnd/>
            <a:tailEnd/>
          </a:ln>
          <a:effectLst/>
        </p:spPr>
        <p:txBody>
          <a:bodyPr wrap="none" anchor="ctr"/>
          <a:lstStyle/>
          <a:p>
            <a:endParaRPr lang="en-US"/>
          </a:p>
        </p:txBody>
      </p:sp>
      <p:sp>
        <p:nvSpPr>
          <p:cNvPr id="205874" name="Arc 50"/>
          <p:cNvSpPr>
            <a:spLocks/>
          </p:cNvSpPr>
          <p:nvPr/>
        </p:nvSpPr>
        <p:spPr bwMode="auto">
          <a:xfrm>
            <a:off x="5289550" y="2917825"/>
            <a:ext cx="96838" cy="104775"/>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a:p>
        </p:txBody>
      </p:sp>
      <p:sp>
        <p:nvSpPr>
          <p:cNvPr id="205875" name="Line 51"/>
          <p:cNvSpPr>
            <a:spLocks noChangeShapeType="1"/>
          </p:cNvSpPr>
          <p:nvPr/>
        </p:nvSpPr>
        <p:spPr bwMode="auto">
          <a:xfrm flipV="1">
            <a:off x="5337175" y="3001963"/>
            <a:ext cx="0" cy="749300"/>
          </a:xfrm>
          <a:prstGeom prst="line">
            <a:avLst/>
          </a:prstGeom>
          <a:noFill/>
          <a:ln w="25400">
            <a:solidFill>
              <a:srgbClr val="000000"/>
            </a:solidFill>
            <a:round/>
            <a:headEnd/>
            <a:tailEnd/>
          </a:ln>
          <a:effectLst/>
        </p:spPr>
        <p:txBody>
          <a:bodyPr wrap="none" anchor="ctr"/>
          <a:lstStyle/>
          <a:p>
            <a:endParaRPr lang="en-US"/>
          </a:p>
        </p:txBody>
      </p:sp>
      <p:sp>
        <p:nvSpPr>
          <p:cNvPr id="205876" name="Rectangle 52"/>
          <p:cNvSpPr>
            <a:spLocks noChangeArrowheads="1"/>
          </p:cNvSpPr>
          <p:nvPr/>
        </p:nvSpPr>
        <p:spPr bwMode="auto">
          <a:xfrm>
            <a:off x="3409950" y="4025900"/>
            <a:ext cx="2147888" cy="671513"/>
          </a:xfrm>
          <a:prstGeom prst="rect">
            <a:avLst/>
          </a:prstGeom>
          <a:noFill/>
          <a:ln w="25400">
            <a:solidFill>
              <a:schemeClr val="tx1"/>
            </a:solidFill>
            <a:miter lim="800000"/>
            <a:headEnd/>
            <a:tailEnd/>
          </a:ln>
          <a:effectLst/>
        </p:spPr>
        <p:txBody>
          <a:bodyPr wrap="none" anchor="ctr"/>
          <a:lstStyle/>
          <a:p>
            <a:endParaRPr lang="en-US"/>
          </a:p>
        </p:txBody>
      </p:sp>
      <p:sp>
        <p:nvSpPr>
          <p:cNvPr id="205877" name="Line 53"/>
          <p:cNvSpPr>
            <a:spLocks noChangeShapeType="1"/>
          </p:cNvSpPr>
          <p:nvPr/>
        </p:nvSpPr>
        <p:spPr bwMode="auto">
          <a:xfrm>
            <a:off x="3033713" y="2020888"/>
            <a:ext cx="976312"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205878" name="Line 54"/>
          <p:cNvSpPr>
            <a:spLocks noChangeShapeType="1"/>
          </p:cNvSpPr>
          <p:nvPr/>
        </p:nvSpPr>
        <p:spPr bwMode="auto">
          <a:xfrm>
            <a:off x="3024188" y="2219325"/>
            <a:ext cx="985837"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205879" name="Rectangle 55"/>
          <p:cNvSpPr>
            <a:spLocks noChangeArrowheads="1"/>
          </p:cNvSpPr>
          <p:nvPr/>
        </p:nvSpPr>
        <p:spPr bwMode="auto">
          <a:xfrm>
            <a:off x="3182938" y="2278063"/>
            <a:ext cx="1023937" cy="536575"/>
          </a:xfrm>
          <a:prstGeom prst="rect">
            <a:avLst/>
          </a:prstGeom>
          <a:noFill/>
          <a:ln w="25400">
            <a:noFill/>
            <a:miter lim="800000"/>
            <a:headEnd/>
            <a:tailEnd/>
          </a:ln>
          <a:effectLst/>
        </p:spPr>
        <p:txBody>
          <a:bodyPr lIns="90488" tIns="44450" rIns="90488" bIns="44450">
            <a:spAutoFit/>
          </a:bodyPr>
          <a:lstStyle/>
          <a:p>
            <a:pPr defTabSz="762000" eaLnBrk="0" hangingPunct="0">
              <a:lnSpc>
                <a:spcPct val="70000"/>
              </a:lnSpc>
            </a:pPr>
            <a:r>
              <a:rPr kumimoji="1" lang="en-US" altLang="ko-KR" sz="1400" b="1">
                <a:ea typeface="굴림" pitchFamily="34" charset="-127"/>
              </a:rPr>
              <a:t>Address </a:t>
            </a:r>
          </a:p>
          <a:p>
            <a:pPr defTabSz="762000" eaLnBrk="0" hangingPunct="0">
              <a:lnSpc>
                <a:spcPct val="70000"/>
              </a:lnSpc>
            </a:pPr>
            <a:r>
              <a:rPr kumimoji="1" lang="en-US" altLang="ko-KR" sz="1400" b="1">
                <a:ea typeface="굴림" pitchFamily="34" charset="-127"/>
              </a:rPr>
              <a:t>source </a:t>
            </a:r>
          </a:p>
          <a:p>
            <a:pPr defTabSz="762000" eaLnBrk="0" hangingPunct="0">
              <a:lnSpc>
                <a:spcPct val="70000"/>
              </a:lnSpc>
            </a:pPr>
            <a:r>
              <a:rPr kumimoji="1" lang="en-US" altLang="ko-KR" sz="1400" b="1">
                <a:ea typeface="굴림" pitchFamily="34" charset="-127"/>
              </a:rPr>
              <a:t>selection</a:t>
            </a:r>
          </a:p>
        </p:txBody>
      </p:sp>
      <p:sp>
        <p:nvSpPr>
          <p:cNvPr id="205880" name="Rectangle 56"/>
          <p:cNvSpPr>
            <a:spLocks noChangeArrowheads="1"/>
          </p:cNvSpPr>
          <p:nvPr/>
        </p:nvSpPr>
        <p:spPr bwMode="auto">
          <a:xfrm>
            <a:off x="4735513" y="1377950"/>
            <a:ext cx="760412" cy="280988"/>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400" b="1">
                <a:ea typeface="굴림" pitchFamily="34" charset="-127"/>
              </a:rPr>
              <a:t>In-Line</a:t>
            </a:r>
          </a:p>
        </p:txBody>
      </p:sp>
      <p:sp>
        <p:nvSpPr>
          <p:cNvPr id="205881" name="Rectangle 57"/>
          <p:cNvSpPr>
            <a:spLocks noChangeArrowheads="1"/>
          </p:cNvSpPr>
          <p:nvPr/>
        </p:nvSpPr>
        <p:spPr bwMode="auto">
          <a:xfrm>
            <a:off x="4610100" y="1130300"/>
            <a:ext cx="2351088" cy="280988"/>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400" b="1">
                <a:ea typeface="굴림" pitchFamily="34" charset="-127"/>
              </a:rPr>
              <a:t>RETURN form Subroutine</a:t>
            </a:r>
          </a:p>
        </p:txBody>
      </p:sp>
      <p:sp>
        <p:nvSpPr>
          <p:cNvPr id="205882" name="Rectangle 58"/>
          <p:cNvSpPr>
            <a:spLocks noChangeArrowheads="1"/>
          </p:cNvSpPr>
          <p:nvPr/>
        </p:nvSpPr>
        <p:spPr bwMode="auto">
          <a:xfrm>
            <a:off x="4430713" y="822325"/>
            <a:ext cx="2122487" cy="280988"/>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400" b="1">
                <a:ea typeface="굴림" pitchFamily="34" charset="-127"/>
              </a:rPr>
              <a:t>Branch, CALL Address</a:t>
            </a:r>
          </a:p>
        </p:txBody>
      </p:sp>
      <p:sp>
        <p:nvSpPr>
          <p:cNvPr id="205883" name="Rectangle 59"/>
          <p:cNvSpPr>
            <a:spLocks noChangeArrowheads="1"/>
          </p:cNvSpPr>
          <p:nvPr/>
        </p:nvSpPr>
        <p:spPr bwMode="auto">
          <a:xfrm>
            <a:off x="3709988" y="4248150"/>
            <a:ext cx="1520825" cy="280988"/>
          </a:xfrm>
          <a:prstGeom prst="rect">
            <a:avLst/>
          </a:prstGeom>
          <a:noFill/>
          <a:ln w="254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ko-KR" sz="1400" b="1">
                <a:ea typeface="굴림" pitchFamily="34" charset="-127"/>
              </a:rPr>
              <a:t>Control Storage</a:t>
            </a:r>
          </a:p>
        </p:txBody>
      </p:sp>
      <p:sp>
        <p:nvSpPr>
          <p:cNvPr id="205884" name="Rectangle 60"/>
          <p:cNvSpPr>
            <a:spLocks noChangeArrowheads="1"/>
          </p:cNvSpPr>
          <p:nvPr/>
        </p:nvSpPr>
        <p:spPr bwMode="auto">
          <a:xfrm>
            <a:off x="246063" y="1524000"/>
            <a:ext cx="2852737" cy="1152525"/>
          </a:xfrm>
          <a:prstGeom prst="rect">
            <a:avLst/>
          </a:prstGeom>
          <a:noFill/>
          <a:ln w="25400">
            <a:noFill/>
            <a:miter lim="800000"/>
            <a:headEnd/>
            <a:tailEnd/>
          </a:ln>
          <a:effectLst/>
        </p:spPr>
        <p:txBody>
          <a:bodyPr wrap="none" lIns="90488" tIns="44450" rIns="90488" bIns="44450">
            <a:spAutoFit/>
          </a:bodyPr>
          <a:lstStyle/>
          <a:p>
            <a:pPr defTabSz="762000" eaLnBrk="0" hangingPunct="0"/>
            <a:r>
              <a:rPr kumimoji="1" lang="en-US" altLang="ko-KR" sz="1400" b="1">
                <a:ea typeface="굴림" pitchFamily="34" charset="-127"/>
              </a:rPr>
              <a:t>S</a:t>
            </a:r>
            <a:r>
              <a:rPr kumimoji="1" lang="en-US" altLang="ko-KR" sz="1400" b="1" baseline="-25000">
                <a:ea typeface="굴림" pitchFamily="34" charset="-127"/>
              </a:rPr>
              <a:t>1</a:t>
            </a:r>
            <a:r>
              <a:rPr kumimoji="1" lang="en-US" altLang="ko-KR" sz="1400" b="1">
                <a:ea typeface="굴림" pitchFamily="34" charset="-127"/>
              </a:rPr>
              <a:t>S</a:t>
            </a:r>
            <a:r>
              <a:rPr kumimoji="1" lang="en-US" altLang="ko-KR" sz="1400" b="1" baseline="-25000">
                <a:ea typeface="굴림" pitchFamily="34" charset="-127"/>
              </a:rPr>
              <a:t>0</a:t>
            </a:r>
            <a:r>
              <a:rPr kumimoji="1" lang="en-US" altLang="ko-KR" sz="1400" b="1">
                <a:ea typeface="굴림" pitchFamily="34" charset="-127"/>
              </a:rPr>
              <a:t>    Address Source</a:t>
            </a:r>
          </a:p>
          <a:p>
            <a:pPr defTabSz="762000" eaLnBrk="0" hangingPunct="0"/>
            <a:r>
              <a:rPr kumimoji="1" lang="en-US" altLang="ko-KR" sz="1400" b="1">
                <a:ea typeface="굴림" pitchFamily="34" charset="-127"/>
              </a:rPr>
              <a:t>  00     CAR + 1, In-Line</a:t>
            </a:r>
          </a:p>
          <a:p>
            <a:pPr defTabSz="762000" eaLnBrk="0" hangingPunct="0"/>
            <a:r>
              <a:rPr kumimoji="1" lang="en-US" altLang="ko-KR" sz="1400" b="1">
                <a:ea typeface="굴림" pitchFamily="34" charset="-127"/>
              </a:rPr>
              <a:t>  01     SBR  RETURN</a:t>
            </a:r>
          </a:p>
          <a:p>
            <a:pPr defTabSz="762000" eaLnBrk="0" hangingPunct="0"/>
            <a:r>
              <a:rPr kumimoji="1" lang="en-US" altLang="ko-KR" sz="1400" b="1">
                <a:ea typeface="굴림" pitchFamily="34" charset="-127"/>
              </a:rPr>
              <a:t>  10     CS(AD), Branch or CALL </a:t>
            </a:r>
          </a:p>
          <a:p>
            <a:pPr defTabSz="762000" eaLnBrk="0" hangingPunct="0"/>
            <a:r>
              <a:rPr kumimoji="1" lang="en-US" altLang="ko-KR" sz="1400" b="1">
                <a:ea typeface="굴림" pitchFamily="34" charset="-127"/>
              </a:rPr>
              <a:t>  11     MAP</a:t>
            </a:r>
          </a:p>
        </p:txBody>
      </p:sp>
      <p:sp>
        <p:nvSpPr>
          <p:cNvPr id="205885" name="Rectangle 61"/>
          <p:cNvSpPr>
            <a:spLocks noChangeArrowheads="1"/>
          </p:cNvSpPr>
          <p:nvPr/>
        </p:nvSpPr>
        <p:spPr bwMode="auto">
          <a:xfrm>
            <a:off x="276225" y="1570038"/>
            <a:ext cx="2738438" cy="1046162"/>
          </a:xfrm>
          <a:prstGeom prst="rect">
            <a:avLst/>
          </a:prstGeom>
          <a:noFill/>
          <a:ln w="25400">
            <a:solidFill>
              <a:schemeClr val="tx1"/>
            </a:solidFill>
            <a:miter lim="800000"/>
            <a:headEnd/>
            <a:tailEnd/>
          </a:ln>
          <a:effectLst/>
        </p:spPr>
        <p:txBody>
          <a:bodyPr wrap="none" anchor="ctr"/>
          <a:lstStyle/>
          <a:p>
            <a:pPr algn="ctr" defTabSz="762000" eaLnBrk="0" hangingPunct="0">
              <a:lnSpc>
                <a:spcPct val="97000"/>
              </a:lnSpc>
            </a:pPr>
            <a:endParaRPr kumimoji="1" lang="en-US" sz="1200" b="1">
              <a:ea typeface="굴림" pitchFamily="34" charset="-127"/>
            </a:endParaRPr>
          </a:p>
        </p:txBody>
      </p:sp>
      <p:sp>
        <p:nvSpPr>
          <p:cNvPr id="205886" name="Line 62"/>
          <p:cNvSpPr>
            <a:spLocks noChangeShapeType="1"/>
          </p:cNvSpPr>
          <p:nvPr/>
        </p:nvSpPr>
        <p:spPr bwMode="auto">
          <a:xfrm>
            <a:off x="276225" y="1800225"/>
            <a:ext cx="2752725" cy="0"/>
          </a:xfrm>
          <a:prstGeom prst="line">
            <a:avLst/>
          </a:prstGeom>
          <a:noFill/>
          <a:ln w="9525">
            <a:solidFill>
              <a:schemeClr val="tx1"/>
            </a:solidFill>
            <a:round/>
            <a:headEnd/>
            <a:tailEnd/>
          </a:ln>
          <a:effectLst/>
        </p:spPr>
        <p:txBody>
          <a:bodyPr wrap="none" anchor="ctr"/>
          <a:lstStyle/>
          <a:p>
            <a:endParaRPr lang="en-US"/>
          </a:p>
        </p:txBody>
      </p:sp>
      <p:sp>
        <p:nvSpPr>
          <p:cNvPr id="205887" name="Line 63"/>
          <p:cNvSpPr>
            <a:spLocks noChangeShapeType="1"/>
          </p:cNvSpPr>
          <p:nvPr/>
        </p:nvSpPr>
        <p:spPr bwMode="auto">
          <a:xfrm flipV="1">
            <a:off x="4397375" y="1044575"/>
            <a:ext cx="0" cy="661988"/>
          </a:xfrm>
          <a:prstGeom prst="line">
            <a:avLst/>
          </a:prstGeom>
          <a:noFill/>
          <a:ln w="25400">
            <a:solidFill>
              <a:srgbClr val="000000"/>
            </a:solidFill>
            <a:round/>
            <a:headEnd/>
            <a:tailEnd/>
          </a:ln>
          <a:effectLst/>
        </p:spPr>
        <p:txBody>
          <a:bodyPr wrap="none" anchor="ctr"/>
          <a:lstStyle/>
          <a:p>
            <a:endParaRPr lang="en-US"/>
          </a:p>
        </p:txBody>
      </p:sp>
      <p:sp>
        <p:nvSpPr>
          <p:cNvPr id="205888" name="Line 64"/>
          <p:cNvSpPr>
            <a:spLocks noChangeShapeType="1"/>
          </p:cNvSpPr>
          <p:nvPr/>
        </p:nvSpPr>
        <p:spPr bwMode="auto">
          <a:xfrm>
            <a:off x="742950" y="1581150"/>
            <a:ext cx="0" cy="10287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p:cNvSpPr>
          <p:nvPr>
            <p:ph type="title"/>
          </p:nvPr>
        </p:nvSpPr>
        <p:spPr/>
        <p:txBody>
          <a:bodyPr/>
          <a:lstStyle/>
          <a:p>
            <a:r>
              <a:rPr lang="en-US" smtClean="0"/>
              <a:t>Overview</a:t>
            </a:r>
          </a:p>
        </p:txBody>
      </p:sp>
      <p:sp>
        <p:nvSpPr>
          <p:cNvPr id="162819" name="Rectangle 3"/>
          <p:cNvSpPr>
            <a:spLocks noGrp="1"/>
          </p:cNvSpPr>
          <p:nvPr>
            <p:ph type="body" idx="1"/>
          </p:nvPr>
        </p:nvSpPr>
        <p:spPr>
          <a:xfrm>
            <a:off x="457200" y="1600200"/>
            <a:ext cx="8229600" cy="347663"/>
          </a:xfrm>
        </p:spPr>
        <p:txBody>
          <a:bodyPr/>
          <a:lstStyle/>
          <a:p>
            <a:pPr>
              <a:lnSpc>
                <a:spcPct val="80000"/>
              </a:lnSpc>
            </a:pPr>
            <a:r>
              <a:rPr lang="en-US" sz="2000" smtClean="0"/>
              <a:t>Control store</a:t>
            </a:r>
          </a:p>
        </p:txBody>
      </p:sp>
      <p:pic>
        <p:nvPicPr>
          <p:cNvPr id="162820" name="Picture 4" descr="figure7"/>
          <p:cNvPicPr>
            <a:picLocks noChangeAspect="1" noChangeArrowheads="1"/>
          </p:cNvPicPr>
          <p:nvPr/>
        </p:nvPicPr>
        <p:blipFill>
          <a:blip r:embed="rId3"/>
          <a:srcRect/>
          <a:stretch>
            <a:fillRect/>
          </a:stretch>
        </p:blipFill>
        <p:spPr bwMode="auto">
          <a:xfrm>
            <a:off x="2514600" y="1676400"/>
            <a:ext cx="5791200" cy="5045075"/>
          </a:xfrm>
          <a:prstGeom prst="rect">
            <a:avLst/>
          </a:prstGeom>
          <a:noFill/>
        </p:spPr>
      </p:pic>
      <p:sp>
        <p:nvSpPr>
          <p:cNvPr id="162821" name="Text Box 5"/>
          <p:cNvSpPr txBox="1">
            <a:spLocks noChangeArrowheads="1"/>
          </p:cNvSpPr>
          <p:nvPr/>
        </p:nvSpPr>
        <p:spPr bwMode="auto">
          <a:xfrm>
            <a:off x="6781800" y="2362200"/>
            <a:ext cx="1949450" cy="1190625"/>
          </a:xfrm>
          <a:prstGeom prst="rect">
            <a:avLst/>
          </a:prstGeom>
          <a:noFill/>
          <a:ln w="9525">
            <a:noFill/>
            <a:miter lim="800000"/>
            <a:headEnd/>
            <a:tailEnd/>
          </a:ln>
          <a:effectLst/>
        </p:spPr>
        <p:txBody>
          <a:bodyPr wrap="none">
            <a:spAutoFit/>
          </a:bodyPr>
          <a:lstStyle/>
          <a:p>
            <a:r>
              <a:rPr lang="en-US"/>
              <a:t>One function</a:t>
            </a:r>
          </a:p>
          <a:p>
            <a:r>
              <a:rPr lang="en-US"/>
              <a:t>cannot be carried</a:t>
            </a:r>
          </a:p>
          <a:p>
            <a:r>
              <a:rPr lang="en-US"/>
              <a:t>out by this simple</a:t>
            </a:r>
          </a:p>
          <a:p>
            <a:r>
              <a:rPr lang="en-US"/>
              <a:t>organization.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2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P spid="1628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p:cNvSpPr>
          <p:nvPr>
            <p:ph type="title"/>
          </p:nvPr>
        </p:nvSpPr>
        <p:spPr/>
        <p:txBody>
          <a:bodyPr/>
          <a:lstStyle/>
          <a:p>
            <a:r>
              <a:rPr lang="en-US" smtClean="0"/>
              <a:t>Overview</a:t>
            </a:r>
          </a:p>
        </p:txBody>
      </p:sp>
      <p:sp>
        <p:nvSpPr>
          <p:cNvPr id="164867" name="Rectangle 3"/>
          <p:cNvSpPr>
            <a:spLocks noGrp="1"/>
          </p:cNvSpPr>
          <p:nvPr>
            <p:ph type="body" idx="1"/>
          </p:nvPr>
        </p:nvSpPr>
        <p:spPr>
          <a:xfrm>
            <a:off x="457200" y="1600200"/>
            <a:ext cx="8229600" cy="1284288"/>
          </a:xfrm>
        </p:spPr>
        <p:txBody>
          <a:bodyPr/>
          <a:lstStyle/>
          <a:p>
            <a:pPr>
              <a:lnSpc>
                <a:spcPct val="80000"/>
              </a:lnSpc>
            </a:pPr>
            <a:r>
              <a:rPr lang="en-US" sz="2000" smtClean="0"/>
              <a:t>The previous organization cannot handle the situation when the control unit is required to check the status of the condition codes or external inputs to choose between alternative courses of action.</a:t>
            </a:r>
          </a:p>
          <a:p>
            <a:pPr>
              <a:lnSpc>
                <a:spcPct val="80000"/>
              </a:lnSpc>
            </a:pPr>
            <a:r>
              <a:rPr lang="en-US" sz="2000" smtClean="0"/>
              <a:t>Use conditional branch microinstruction.</a:t>
            </a:r>
          </a:p>
        </p:txBody>
      </p:sp>
      <p:sp>
        <p:nvSpPr>
          <p:cNvPr id="164868" name="Rectangle 4"/>
          <p:cNvSpPr>
            <a:spLocks noChangeArrowheads="1"/>
          </p:cNvSpPr>
          <p:nvPr/>
        </p:nvSpPr>
        <p:spPr bwMode="auto">
          <a:xfrm>
            <a:off x="1809750" y="2805113"/>
            <a:ext cx="5791200" cy="1587"/>
          </a:xfrm>
          <a:prstGeom prst="rect">
            <a:avLst/>
          </a:prstGeom>
          <a:solidFill>
            <a:srgbClr val="000000"/>
          </a:solidFill>
          <a:ln w="0">
            <a:solidFill>
              <a:srgbClr val="000000"/>
            </a:solidFill>
            <a:miter lim="800000"/>
            <a:headEnd/>
            <a:tailEnd/>
          </a:ln>
        </p:spPr>
        <p:txBody>
          <a:bodyPr/>
          <a:lstStyle/>
          <a:p>
            <a:endParaRPr lang="en-US"/>
          </a:p>
        </p:txBody>
      </p:sp>
      <p:sp>
        <p:nvSpPr>
          <p:cNvPr id="164869" name="Rectangle 5"/>
          <p:cNvSpPr>
            <a:spLocks noChangeArrowheads="1"/>
          </p:cNvSpPr>
          <p:nvPr/>
        </p:nvSpPr>
        <p:spPr bwMode="auto">
          <a:xfrm>
            <a:off x="1924050" y="2971800"/>
            <a:ext cx="763588" cy="228600"/>
          </a:xfrm>
          <a:prstGeom prst="rect">
            <a:avLst/>
          </a:prstGeom>
          <a:noFill/>
          <a:ln w="9525">
            <a:noFill/>
            <a:miter lim="800000"/>
            <a:headEnd/>
            <a:tailEnd/>
          </a:ln>
        </p:spPr>
        <p:txBody>
          <a:bodyPr wrap="none" lIns="0" tIns="0" rIns="0" bIns="0">
            <a:spAutoFit/>
          </a:bodyPr>
          <a:lstStyle/>
          <a:p>
            <a:r>
              <a:rPr lang="en-US" sz="1500" b="1">
                <a:solidFill>
                  <a:srgbClr val="000000"/>
                </a:solidFill>
                <a:latin typeface="Computer Modern" charset="0"/>
              </a:rPr>
              <a:t>Address</a:t>
            </a:r>
            <a:endParaRPr lang="en-US" sz="2400">
              <a:latin typeface="Times New Roman" pitchFamily="18" charset="0"/>
            </a:endParaRPr>
          </a:p>
        </p:txBody>
      </p:sp>
      <p:sp>
        <p:nvSpPr>
          <p:cNvPr id="164870" name="Rectangle 6"/>
          <p:cNvSpPr>
            <a:spLocks noChangeArrowheads="1"/>
          </p:cNvSpPr>
          <p:nvPr/>
        </p:nvSpPr>
        <p:spPr bwMode="auto">
          <a:xfrm>
            <a:off x="2686050" y="2971800"/>
            <a:ext cx="1490663" cy="228600"/>
          </a:xfrm>
          <a:prstGeom prst="rect">
            <a:avLst/>
          </a:prstGeom>
          <a:noFill/>
          <a:ln w="9525">
            <a:noFill/>
            <a:miter lim="800000"/>
            <a:headEnd/>
            <a:tailEnd/>
          </a:ln>
        </p:spPr>
        <p:txBody>
          <a:bodyPr wrap="none" lIns="0" tIns="0" rIns="0" bIns="0">
            <a:spAutoFit/>
          </a:bodyPr>
          <a:lstStyle/>
          <a:p>
            <a:r>
              <a:rPr lang="en-US" sz="1500" b="1">
                <a:solidFill>
                  <a:srgbClr val="000000"/>
                </a:solidFill>
                <a:latin typeface="Computer Modern" charset="0"/>
              </a:rPr>
              <a:t>Microinstruction</a:t>
            </a:r>
            <a:endParaRPr lang="en-US" sz="2400">
              <a:latin typeface="Times New Roman" pitchFamily="18" charset="0"/>
            </a:endParaRPr>
          </a:p>
        </p:txBody>
      </p:sp>
      <p:sp>
        <p:nvSpPr>
          <p:cNvPr id="164871" name="Rectangle 7"/>
          <p:cNvSpPr>
            <a:spLocks noChangeArrowheads="1"/>
          </p:cNvSpPr>
          <p:nvPr/>
        </p:nvSpPr>
        <p:spPr bwMode="auto">
          <a:xfrm>
            <a:off x="1809750" y="3390900"/>
            <a:ext cx="5791200" cy="1588"/>
          </a:xfrm>
          <a:prstGeom prst="rect">
            <a:avLst/>
          </a:prstGeom>
          <a:solidFill>
            <a:srgbClr val="000000"/>
          </a:solidFill>
          <a:ln w="0">
            <a:solidFill>
              <a:srgbClr val="000000"/>
            </a:solidFill>
            <a:miter lim="800000"/>
            <a:headEnd/>
            <a:tailEnd/>
          </a:ln>
        </p:spPr>
        <p:txBody>
          <a:bodyPr/>
          <a:lstStyle/>
          <a:p>
            <a:endParaRPr lang="en-US"/>
          </a:p>
        </p:txBody>
      </p:sp>
      <p:sp>
        <p:nvSpPr>
          <p:cNvPr id="164872" name="Rectangle 8"/>
          <p:cNvSpPr>
            <a:spLocks noChangeArrowheads="1"/>
          </p:cNvSpPr>
          <p:nvPr/>
        </p:nvSpPr>
        <p:spPr bwMode="auto">
          <a:xfrm>
            <a:off x="1924050" y="3505200"/>
            <a:ext cx="106363"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0</a:t>
            </a:r>
            <a:endParaRPr lang="en-US" sz="2400">
              <a:latin typeface="Times New Roman" pitchFamily="18" charset="0"/>
            </a:endParaRPr>
          </a:p>
        </p:txBody>
      </p:sp>
      <p:sp>
        <p:nvSpPr>
          <p:cNvPr id="164873" name="Rectangle 9"/>
          <p:cNvSpPr>
            <a:spLocks noChangeArrowheads="1"/>
          </p:cNvSpPr>
          <p:nvPr/>
        </p:nvSpPr>
        <p:spPr bwMode="auto">
          <a:xfrm>
            <a:off x="2914650" y="3505200"/>
            <a:ext cx="265113"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PC</a:t>
            </a:r>
            <a:endParaRPr lang="en-US" sz="2400">
              <a:latin typeface="Times New Roman" pitchFamily="18" charset="0"/>
            </a:endParaRPr>
          </a:p>
        </p:txBody>
      </p:sp>
      <p:sp>
        <p:nvSpPr>
          <p:cNvPr id="164874" name="Rectangle 10"/>
          <p:cNvSpPr>
            <a:spLocks noChangeArrowheads="1"/>
          </p:cNvSpPr>
          <p:nvPr/>
        </p:nvSpPr>
        <p:spPr bwMode="auto">
          <a:xfrm>
            <a:off x="3162300" y="3609975"/>
            <a:ext cx="19367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Computer Modern" charset="0"/>
              </a:rPr>
              <a:t>out</a:t>
            </a:r>
            <a:endParaRPr lang="en-US" sz="2400">
              <a:latin typeface="Times New Roman" pitchFamily="18" charset="0"/>
            </a:endParaRPr>
          </a:p>
        </p:txBody>
      </p:sp>
      <p:sp>
        <p:nvSpPr>
          <p:cNvPr id="164875" name="Rectangle 11"/>
          <p:cNvSpPr>
            <a:spLocks noChangeArrowheads="1"/>
          </p:cNvSpPr>
          <p:nvPr/>
        </p:nvSpPr>
        <p:spPr bwMode="auto">
          <a:xfrm>
            <a:off x="3409950" y="350520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876" name="Rectangle 12"/>
          <p:cNvSpPr>
            <a:spLocks noChangeArrowheads="1"/>
          </p:cNvSpPr>
          <p:nvPr/>
        </p:nvSpPr>
        <p:spPr bwMode="auto">
          <a:xfrm>
            <a:off x="3524250" y="3505200"/>
            <a:ext cx="423863"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MAR</a:t>
            </a:r>
            <a:endParaRPr lang="en-US" sz="2400">
              <a:latin typeface="Times New Roman" pitchFamily="18" charset="0"/>
            </a:endParaRPr>
          </a:p>
        </p:txBody>
      </p:sp>
      <p:sp>
        <p:nvSpPr>
          <p:cNvPr id="164877" name="Rectangle 13"/>
          <p:cNvSpPr>
            <a:spLocks noChangeArrowheads="1"/>
          </p:cNvSpPr>
          <p:nvPr/>
        </p:nvSpPr>
        <p:spPr bwMode="auto">
          <a:xfrm>
            <a:off x="3971925" y="3600450"/>
            <a:ext cx="107950"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Computer Modern" charset="0"/>
              </a:rPr>
              <a:t>in</a:t>
            </a:r>
            <a:endParaRPr lang="en-US" sz="2400">
              <a:latin typeface="Times New Roman" pitchFamily="18" charset="0"/>
            </a:endParaRPr>
          </a:p>
        </p:txBody>
      </p:sp>
      <p:sp>
        <p:nvSpPr>
          <p:cNvPr id="164878" name="Rectangle 14"/>
          <p:cNvSpPr>
            <a:spLocks noChangeArrowheads="1"/>
          </p:cNvSpPr>
          <p:nvPr/>
        </p:nvSpPr>
        <p:spPr bwMode="auto">
          <a:xfrm>
            <a:off x="4152900" y="350520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879" name="Rectangle 15"/>
          <p:cNvSpPr>
            <a:spLocks noChangeArrowheads="1"/>
          </p:cNvSpPr>
          <p:nvPr/>
        </p:nvSpPr>
        <p:spPr bwMode="auto">
          <a:xfrm>
            <a:off x="4267200" y="3505200"/>
            <a:ext cx="5095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Read,</a:t>
            </a:r>
            <a:endParaRPr lang="en-US" sz="2400">
              <a:latin typeface="Times New Roman" pitchFamily="18" charset="0"/>
            </a:endParaRPr>
          </a:p>
        </p:txBody>
      </p:sp>
      <p:sp>
        <p:nvSpPr>
          <p:cNvPr id="164880" name="Rectangle 16"/>
          <p:cNvSpPr>
            <a:spLocks noChangeArrowheads="1"/>
          </p:cNvSpPr>
          <p:nvPr/>
        </p:nvSpPr>
        <p:spPr bwMode="auto">
          <a:xfrm>
            <a:off x="4800600" y="3505200"/>
            <a:ext cx="688975"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Select4,</a:t>
            </a:r>
            <a:endParaRPr lang="en-US" sz="2400">
              <a:latin typeface="Times New Roman" pitchFamily="18" charset="0"/>
            </a:endParaRPr>
          </a:p>
        </p:txBody>
      </p:sp>
      <p:sp>
        <p:nvSpPr>
          <p:cNvPr id="164881" name="Rectangle 17"/>
          <p:cNvSpPr>
            <a:spLocks noChangeArrowheads="1"/>
          </p:cNvSpPr>
          <p:nvPr/>
        </p:nvSpPr>
        <p:spPr bwMode="auto">
          <a:xfrm>
            <a:off x="5505450" y="3505200"/>
            <a:ext cx="392113"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Add,</a:t>
            </a:r>
            <a:endParaRPr lang="en-US" sz="2400">
              <a:latin typeface="Times New Roman" pitchFamily="18" charset="0"/>
            </a:endParaRPr>
          </a:p>
        </p:txBody>
      </p:sp>
      <p:sp>
        <p:nvSpPr>
          <p:cNvPr id="164882" name="Rectangle 18"/>
          <p:cNvSpPr>
            <a:spLocks noChangeArrowheads="1"/>
          </p:cNvSpPr>
          <p:nvPr/>
        </p:nvSpPr>
        <p:spPr bwMode="auto">
          <a:xfrm>
            <a:off x="5962650" y="3505200"/>
            <a:ext cx="1158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Z</a:t>
            </a:r>
            <a:endParaRPr lang="en-US" sz="2400">
              <a:latin typeface="Times New Roman" pitchFamily="18" charset="0"/>
            </a:endParaRPr>
          </a:p>
        </p:txBody>
      </p:sp>
      <p:sp>
        <p:nvSpPr>
          <p:cNvPr id="164883" name="Rectangle 19"/>
          <p:cNvSpPr>
            <a:spLocks noChangeArrowheads="1"/>
          </p:cNvSpPr>
          <p:nvPr/>
        </p:nvSpPr>
        <p:spPr bwMode="auto">
          <a:xfrm>
            <a:off x="6086475" y="3600450"/>
            <a:ext cx="107950"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Computer Modern" charset="0"/>
              </a:rPr>
              <a:t>in</a:t>
            </a:r>
            <a:endParaRPr lang="en-US" sz="2400">
              <a:latin typeface="Times New Roman" pitchFamily="18" charset="0"/>
            </a:endParaRPr>
          </a:p>
        </p:txBody>
      </p:sp>
      <p:sp>
        <p:nvSpPr>
          <p:cNvPr id="164884" name="Rectangle 20"/>
          <p:cNvSpPr>
            <a:spLocks noChangeArrowheads="1"/>
          </p:cNvSpPr>
          <p:nvPr/>
        </p:nvSpPr>
        <p:spPr bwMode="auto">
          <a:xfrm>
            <a:off x="1924050" y="3848100"/>
            <a:ext cx="106363"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1</a:t>
            </a:r>
            <a:endParaRPr lang="en-US" sz="2400">
              <a:latin typeface="Times New Roman" pitchFamily="18" charset="0"/>
            </a:endParaRPr>
          </a:p>
        </p:txBody>
      </p:sp>
      <p:sp>
        <p:nvSpPr>
          <p:cNvPr id="164885" name="Rectangle 21"/>
          <p:cNvSpPr>
            <a:spLocks noChangeArrowheads="1"/>
          </p:cNvSpPr>
          <p:nvPr/>
        </p:nvSpPr>
        <p:spPr bwMode="auto">
          <a:xfrm>
            <a:off x="2914650" y="3848100"/>
            <a:ext cx="1158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Z</a:t>
            </a:r>
            <a:endParaRPr lang="en-US" sz="2400">
              <a:latin typeface="Times New Roman" pitchFamily="18" charset="0"/>
            </a:endParaRPr>
          </a:p>
        </p:txBody>
      </p:sp>
      <p:sp>
        <p:nvSpPr>
          <p:cNvPr id="164886" name="Rectangle 22"/>
          <p:cNvSpPr>
            <a:spLocks noChangeArrowheads="1"/>
          </p:cNvSpPr>
          <p:nvPr/>
        </p:nvSpPr>
        <p:spPr bwMode="auto">
          <a:xfrm>
            <a:off x="3028950" y="3943350"/>
            <a:ext cx="19367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Computer Modern" charset="0"/>
              </a:rPr>
              <a:t>out</a:t>
            </a:r>
            <a:endParaRPr lang="en-US" sz="2400">
              <a:latin typeface="Times New Roman" pitchFamily="18" charset="0"/>
            </a:endParaRPr>
          </a:p>
        </p:txBody>
      </p:sp>
      <p:sp>
        <p:nvSpPr>
          <p:cNvPr id="164887" name="Rectangle 23"/>
          <p:cNvSpPr>
            <a:spLocks noChangeArrowheads="1"/>
          </p:cNvSpPr>
          <p:nvPr/>
        </p:nvSpPr>
        <p:spPr bwMode="auto">
          <a:xfrm>
            <a:off x="3276600" y="384810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888" name="Rectangle 24"/>
          <p:cNvSpPr>
            <a:spLocks noChangeArrowheads="1"/>
          </p:cNvSpPr>
          <p:nvPr/>
        </p:nvSpPr>
        <p:spPr bwMode="auto">
          <a:xfrm>
            <a:off x="3390900" y="3848100"/>
            <a:ext cx="265113"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PC</a:t>
            </a:r>
            <a:endParaRPr lang="en-US" sz="2400">
              <a:latin typeface="Times New Roman" pitchFamily="18" charset="0"/>
            </a:endParaRPr>
          </a:p>
        </p:txBody>
      </p:sp>
      <p:sp>
        <p:nvSpPr>
          <p:cNvPr id="164889" name="Rectangle 25"/>
          <p:cNvSpPr>
            <a:spLocks noChangeArrowheads="1"/>
          </p:cNvSpPr>
          <p:nvPr/>
        </p:nvSpPr>
        <p:spPr bwMode="auto">
          <a:xfrm>
            <a:off x="3657600" y="3943350"/>
            <a:ext cx="109538"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Computer Modern" charset="0"/>
              </a:rPr>
              <a:t>in</a:t>
            </a:r>
            <a:endParaRPr lang="en-US" sz="2400">
              <a:latin typeface="Times New Roman" pitchFamily="18" charset="0"/>
            </a:endParaRPr>
          </a:p>
        </p:txBody>
      </p:sp>
      <p:sp>
        <p:nvSpPr>
          <p:cNvPr id="164890" name="Rectangle 26"/>
          <p:cNvSpPr>
            <a:spLocks noChangeArrowheads="1"/>
          </p:cNvSpPr>
          <p:nvPr/>
        </p:nvSpPr>
        <p:spPr bwMode="auto">
          <a:xfrm>
            <a:off x="3810000" y="384810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891" name="Rectangle 27"/>
          <p:cNvSpPr>
            <a:spLocks noChangeArrowheads="1"/>
          </p:cNvSpPr>
          <p:nvPr/>
        </p:nvSpPr>
        <p:spPr bwMode="auto">
          <a:xfrm>
            <a:off x="3924300" y="3848100"/>
            <a:ext cx="127000"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Y</a:t>
            </a:r>
            <a:endParaRPr lang="en-US" sz="2400">
              <a:latin typeface="Times New Roman" pitchFamily="18" charset="0"/>
            </a:endParaRPr>
          </a:p>
        </p:txBody>
      </p:sp>
      <p:sp>
        <p:nvSpPr>
          <p:cNvPr id="164892" name="Rectangle 28"/>
          <p:cNvSpPr>
            <a:spLocks noChangeArrowheads="1"/>
          </p:cNvSpPr>
          <p:nvPr/>
        </p:nvSpPr>
        <p:spPr bwMode="auto">
          <a:xfrm>
            <a:off x="4057650" y="3943350"/>
            <a:ext cx="109538"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Computer Modern" charset="0"/>
              </a:rPr>
              <a:t>in</a:t>
            </a:r>
            <a:endParaRPr lang="en-US" sz="2400">
              <a:latin typeface="Times New Roman" pitchFamily="18" charset="0"/>
            </a:endParaRPr>
          </a:p>
        </p:txBody>
      </p:sp>
      <p:sp>
        <p:nvSpPr>
          <p:cNvPr id="164893" name="Rectangle 29"/>
          <p:cNvSpPr>
            <a:spLocks noChangeArrowheads="1"/>
          </p:cNvSpPr>
          <p:nvPr/>
        </p:nvSpPr>
        <p:spPr bwMode="auto">
          <a:xfrm>
            <a:off x="4229100" y="384810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894" name="Rectangle 30"/>
          <p:cNvSpPr>
            <a:spLocks noChangeArrowheads="1"/>
          </p:cNvSpPr>
          <p:nvPr/>
        </p:nvSpPr>
        <p:spPr bwMode="auto">
          <a:xfrm>
            <a:off x="4343400" y="3848100"/>
            <a:ext cx="454025"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WMF</a:t>
            </a:r>
            <a:endParaRPr lang="en-US" sz="2400">
              <a:latin typeface="Times New Roman" pitchFamily="18" charset="0"/>
            </a:endParaRPr>
          </a:p>
        </p:txBody>
      </p:sp>
      <p:sp>
        <p:nvSpPr>
          <p:cNvPr id="164895" name="Rectangle 31"/>
          <p:cNvSpPr>
            <a:spLocks noChangeArrowheads="1"/>
          </p:cNvSpPr>
          <p:nvPr/>
        </p:nvSpPr>
        <p:spPr bwMode="auto">
          <a:xfrm>
            <a:off x="4819650" y="3848100"/>
            <a:ext cx="138113"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C</a:t>
            </a:r>
            <a:endParaRPr lang="en-US" sz="2400">
              <a:latin typeface="Times New Roman" pitchFamily="18" charset="0"/>
            </a:endParaRPr>
          </a:p>
        </p:txBody>
      </p:sp>
      <p:sp>
        <p:nvSpPr>
          <p:cNvPr id="164896" name="Rectangle 32"/>
          <p:cNvSpPr>
            <a:spLocks noChangeArrowheads="1"/>
          </p:cNvSpPr>
          <p:nvPr/>
        </p:nvSpPr>
        <p:spPr bwMode="auto">
          <a:xfrm>
            <a:off x="1924050" y="4171950"/>
            <a:ext cx="106363"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2</a:t>
            </a:r>
            <a:endParaRPr lang="en-US" sz="2400">
              <a:latin typeface="Times New Roman" pitchFamily="18" charset="0"/>
            </a:endParaRPr>
          </a:p>
        </p:txBody>
      </p:sp>
      <p:sp>
        <p:nvSpPr>
          <p:cNvPr id="164897" name="Rectangle 33"/>
          <p:cNvSpPr>
            <a:spLocks noChangeArrowheads="1"/>
          </p:cNvSpPr>
          <p:nvPr/>
        </p:nvSpPr>
        <p:spPr bwMode="auto">
          <a:xfrm>
            <a:off x="2914650" y="4171950"/>
            <a:ext cx="434975"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MDR</a:t>
            </a:r>
            <a:endParaRPr lang="en-US" sz="2400">
              <a:latin typeface="Times New Roman" pitchFamily="18" charset="0"/>
            </a:endParaRPr>
          </a:p>
        </p:txBody>
      </p:sp>
      <p:sp>
        <p:nvSpPr>
          <p:cNvPr id="164898" name="Rectangle 34"/>
          <p:cNvSpPr>
            <a:spLocks noChangeArrowheads="1"/>
          </p:cNvSpPr>
          <p:nvPr/>
        </p:nvSpPr>
        <p:spPr bwMode="auto">
          <a:xfrm>
            <a:off x="3352800" y="4276725"/>
            <a:ext cx="19367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Computer Modern" charset="0"/>
              </a:rPr>
              <a:t>out</a:t>
            </a:r>
            <a:endParaRPr lang="en-US" sz="2400">
              <a:latin typeface="Times New Roman" pitchFamily="18" charset="0"/>
            </a:endParaRPr>
          </a:p>
        </p:txBody>
      </p:sp>
      <p:sp>
        <p:nvSpPr>
          <p:cNvPr id="164899" name="Rectangle 35"/>
          <p:cNvSpPr>
            <a:spLocks noChangeArrowheads="1"/>
          </p:cNvSpPr>
          <p:nvPr/>
        </p:nvSpPr>
        <p:spPr bwMode="auto">
          <a:xfrm>
            <a:off x="3619500" y="41719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00" name="Rectangle 36"/>
          <p:cNvSpPr>
            <a:spLocks noChangeArrowheads="1"/>
          </p:cNvSpPr>
          <p:nvPr/>
        </p:nvSpPr>
        <p:spPr bwMode="auto">
          <a:xfrm>
            <a:off x="3733800" y="4171950"/>
            <a:ext cx="190500"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IR</a:t>
            </a:r>
            <a:endParaRPr lang="en-US" sz="2400">
              <a:latin typeface="Times New Roman" pitchFamily="18" charset="0"/>
            </a:endParaRPr>
          </a:p>
        </p:txBody>
      </p:sp>
      <p:sp>
        <p:nvSpPr>
          <p:cNvPr id="164901" name="Rectangle 37"/>
          <p:cNvSpPr>
            <a:spLocks noChangeArrowheads="1"/>
          </p:cNvSpPr>
          <p:nvPr/>
        </p:nvSpPr>
        <p:spPr bwMode="auto">
          <a:xfrm>
            <a:off x="3933825" y="4276725"/>
            <a:ext cx="107950"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Computer Modern" charset="0"/>
              </a:rPr>
              <a:t>in</a:t>
            </a:r>
            <a:endParaRPr lang="en-US" sz="2400">
              <a:latin typeface="Times New Roman" pitchFamily="18" charset="0"/>
            </a:endParaRPr>
          </a:p>
        </p:txBody>
      </p:sp>
      <p:sp>
        <p:nvSpPr>
          <p:cNvPr id="164902" name="Rectangle 38"/>
          <p:cNvSpPr>
            <a:spLocks noChangeArrowheads="1"/>
          </p:cNvSpPr>
          <p:nvPr/>
        </p:nvSpPr>
        <p:spPr bwMode="auto">
          <a:xfrm>
            <a:off x="1924050" y="4514850"/>
            <a:ext cx="106363"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3</a:t>
            </a:r>
            <a:endParaRPr lang="en-US" sz="2400">
              <a:latin typeface="Times New Roman" pitchFamily="18" charset="0"/>
            </a:endParaRPr>
          </a:p>
        </p:txBody>
      </p:sp>
      <p:sp>
        <p:nvSpPr>
          <p:cNvPr id="164903" name="Rectangle 39"/>
          <p:cNvSpPr>
            <a:spLocks noChangeArrowheads="1"/>
          </p:cNvSpPr>
          <p:nvPr/>
        </p:nvSpPr>
        <p:spPr bwMode="auto">
          <a:xfrm>
            <a:off x="2914650" y="4514850"/>
            <a:ext cx="60483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Branch</a:t>
            </a:r>
            <a:endParaRPr lang="en-US" sz="2400">
              <a:latin typeface="Times New Roman" pitchFamily="18" charset="0"/>
            </a:endParaRPr>
          </a:p>
        </p:txBody>
      </p:sp>
      <p:sp>
        <p:nvSpPr>
          <p:cNvPr id="164904" name="Rectangle 40"/>
          <p:cNvSpPr>
            <a:spLocks noChangeArrowheads="1"/>
          </p:cNvSpPr>
          <p:nvPr/>
        </p:nvSpPr>
        <p:spPr bwMode="auto">
          <a:xfrm>
            <a:off x="3552825" y="4514850"/>
            <a:ext cx="158750"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to</a:t>
            </a:r>
            <a:endParaRPr lang="en-US" sz="2400">
              <a:latin typeface="Times New Roman" pitchFamily="18" charset="0"/>
            </a:endParaRPr>
          </a:p>
        </p:txBody>
      </p:sp>
      <p:sp>
        <p:nvSpPr>
          <p:cNvPr id="164905" name="Rectangle 41"/>
          <p:cNvSpPr>
            <a:spLocks noChangeArrowheads="1"/>
          </p:cNvSpPr>
          <p:nvPr/>
        </p:nvSpPr>
        <p:spPr bwMode="auto">
          <a:xfrm>
            <a:off x="3781425" y="4514850"/>
            <a:ext cx="625475"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starting</a:t>
            </a:r>
            <a:endParaRPr lang="en-US" sz="2400">
              <a:latin typeface="Times New Roman" pitchFamily="18" charset="0"/>
            </a:endParaRPr>
          </a:p>
        </p:txBody>
      </p:sp>
      <p:sp>
        <p:nvSpPr>
          <p:cNvPr id="164906" name="Rectangle 42"/>
          <p:cNvSpPr>
            <a:spLocks noChangeArrowheads="1"/>
          </p:cNvSpPr>
          <p:nvPr/>
        </p:nvSpPr>
        <p:spPr bwMode="auto">
          <a:xfrm>
            <a:off x="4429125" y="4514850"/>
            <a:ext cx="679450"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address</a:t>
            </a:r>
            <a:endParaRPr lang="en-US" sz="2400">
              <a:latin typeface="Times New Roman" pitchFamily="18" charset="0"/>
            </a:endParaRPr>
          </a:p>
        </p:txBody>
      </p:sp>
      <p:sp>
        <p:nvSpPr>
          <p:cNvPr id="164907" name="Rectangle 43"/>
          <p:cNvSpPr>
            <a:spLocks noChangeArrowheads="1"/>
          </p:cNvSpPr>
          <p:nvPr/>
        </p:nvSpPr>
        <p:spPr bwMode="auto">
          <a:xfrm>
            <a:off x="5057775" y="4514850"/>
            <a:ext cx="158750"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of</a:t>
            </a:r>
            <a:endParaRPr lang="en-US" sz="2400">
              <a:latin typeface="Times New Roman" pitchFamily="18" charset="0"/>
            </a:endParaRPr>
          </a:p>
        </p:txBody>
      </p:sp>
      <p:sp>
        <p:nvSpPr>
          <p:cNvPr id="164908" name="Rectangle 44"/>
          <p:cNvSpPr>
            <a:spLocks noChangeArrowheads="1"/>
          </p:cNvSpPr>
          <p:nvPr/>
        </p:nvSpPr>
        <p:spPr bwMode="auto">
          <a:xfrm>
            <a:off x="5295900" y="4514850"/>
            <a:ext cx="9667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appropriate</a:t>
            </a:r>
            <a:endParaRPr lang="en-US" sz="2400">
              <a:latin typeface="Times New Roman" pitchFamily="18" charset="0"/>
            </a:endParaRPr>
          </a:p>
        </p:txBody>
      </p:sp>
      <p:sp>
        <p:nvSpPr>
          <p:cNvPr id="164909" name="Rectangle 45"/>
          <p:cNvSpPr>
            <a:spLocks noChangeArrowheads="1"/>
          </p:cNvSpPr>
          <p:nvPr/>
        </p:nvSpPr>
        <p:spPr bwMode="auto">
          <a:xfrm>
            <a:off x="6248400" y="4514850"/>
            <a:ext cx="1050925"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microroutine</a:t>
            </a:r>
            <a:endParaRPr lang="en-US" sz="2400">
              <a:latin typeface="Times New Roman" pitchFamily="18" charset="0"/>
            </a:endParaRPr>
          </a:p>
        </p:txBody>
      </p:sp>
      <p:sp>
        <p:nvSpPr>
          <p:cNvPr id="164910" name="Rectangle 46"/>
          <p:cNvSpPr>
            <a:spLocks noChangeArrowheads="1"/>
          </p:cNvSpPr>
          <p:nvPr/>
        </p:nvSpPr>
        <p:spPr bwMode="auto">
          <a:xfrm>
            <a:off x="19621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11" name="Rectangle 47"/>
          <p:cNvSpPr>
            <a:spLocks noChangeArrowheads="1"/>
          </p:cNvSpPr>
          <p:nvPr/>
        </p:nvSpPr>
        <p:spPr bwMode="auto">
          <a:xfrm>
            <a:off x="20574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12" name="Rectangle 48"/>
          <p:cNvSpPr>
            <a:spLocks noChangeArrowheads="1"/>
          </p:cNvSpPr>
          <p:nvPr/>
        </p:nvSpPr>
        <p:spPr bwMode="auto">
          <a:xfrm>
            <a:off x="21336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13" name="Rectangle 49"/>
          <p:cNvSpPr>
            <a:spLocks noChangeArrowheads="1"/>
          </p:cNvSpPr>
          <p:nvPr/>
        </p:nvSpPr>
        <p:spPr bwMode="auto">
          <a:xfrm>
            <a:off x="22098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14" name="Rectangle 50"/>
          <p:cNvSpPr>
            <a:spLocks noChangeArrowheads="1"/>
          </p:cNvSpPr>
          <p:nvPr/>
        </p:nvSpPr>
        <p:spPr bwMode="auto">
          <a:xfrm>
            <a:off x="23050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15" name="Rectangle 51"/>
          <p:cNvSpPr>
            <a:spLocks noChangeArrowheads="1"/>
          </p:cNvSpPr>
          <p:nvPr/>
        </p:nvSpPr>
        <p:spPr bwMode="auto">
          <a:xfrm>
            <a:off x="23812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16" name="Rectangle 52"/>
          <p:cNvSpPr>
            <a:spLocks noChangeArrowheads="1"/>
          </p:cNvSpPr>
          <p:nvPr/>
        </p:nvSpPr>
        <p:spPr bwMode="auto">
          <a:xfrm>
            <a:off x="24765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17" name="Rectangle 53"/>
          <p:cNvSpPr>
            <a:spLocks noChangeArrowheads="1"/>
          </p:cNvSpPr>
          <p:nvPr/>
        </p:nvSpPr>
        <p:spPr bwMode="auto">
          <a:xfrm>
            <a:off x="25527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18" name="Rectangle 54"/>
          <p:cNvSpPr>
            <a:spLocks noChangeArrowheads="1"/>
          </p:cNvSpPr>
          <p:nvPr/>
        </p:nvSpPr>
        <p:spPr bwMode="auto">
          <a:xfrm>
            <a:off x="26289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19" name="Rectangle 55"/>
          <p:cNvSpPr>
            <a:spLocks noChangeArrowheads="1"/>
          </p:cNvSpPr>
          <p:nvPr/>
        </p:nvSpPr>
        <p:spPr bwMode="auto">
          <a:xfrm>
            <a:off x="27241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20" name="Rectangle 56"/>
          <p:cNvSpPr>
            <a:spLocks noChangeArrowheads="1"/>
          </p:cNvSpPr>
          <p:nvPr/>
        </p:nvSpPr>
        <p:spPr bwMode="auto">
          <a:xfrm>
            <a:off x="28003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21" name="Rectangle 57"/>
          <p:cNvSpPr>
            <a:spLocks noChangeArrowheads="1"/>
          </p:cNvSpPr>
          <p:nvPr/>
        </p:nvSpPr>
        <p:spPr bwMode="auto">
          <a:xfrm>
            <a:off x="28765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22" name="Rectangle 58"/>
          <p:cNvSpPr>
            <a:spLocks noChangeArrowheads="1"/>
          </p:cNvSpPr>
          <p:nvPr/>
        </p:nvSpPr>
        <p:spPr bwMode="auto">
          <a:xfrm>
            <a:off x="29718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23" name="Rectangle 59"/>
          <p:cNvSpPr>
            <a:spLocks noChangeArrowheads="1"/>
          </p:cNvSpPr>
          <p:nvPr/>
        </p:nvSpPr>
        <p:spPr bwMode="auto">
          <a:xfrm>
            <a:off x="30480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24" name="Rectangle 60"/>
          <p:cNvSpPr>
            <a:spLocks noChangeArrowheads="1"/>
          </p:cNvSpPr>
          <p:nvPr/>
        </p:nvSpPr>
        <p:spPr bwMode="auto">
          <a:xfrm>
            <a:off x="31432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25" name="Rectangle 61"/>
          <p:cNvSpPr>
            <a:spLocks noChangeArrowheads="1"/>
          </p:cNvSpPr>
          <p:nvPr/>
        </p:nvSpPr>
        <p:spPr bwMode="auto">
          <a:xfrm>
            <a:off x="32194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26" name="Rectangle 62"/>
          <p:cNvSpPr>
            <a:spLocks noChangeArrowheads="1"/>
          </p:cNvSpPr>
          <p:nvPr/>
        </p:nvSpPr>
        <p:spPr bwMode="auto">
          <a:xfrm>
            <a:off x="32956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27" name="Rectangle 63"/>
          <p:cNvSpPr>
            <a:spLocks noChangeArrowheads="1"/>
          </p:cNvSpPr>
          <p:nvPr/>
        </p:nvSpPr>
        <p:spPr bwMode="auto">
          <a:xfrm>
            <a:off x="33909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28" name="Rectangle 64"/>
          <p:cNvSpPr>
            <a:spLocks noChangeArrowheads="1"/>
          </p:cNvSpPr>
          <p:nvPr/>
        </p:nvSpPr>
        <p:spPr bwMode="auto">
          <a:xfrm>
            <a:off x="34671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29" name="Rectangle 65"/>
          <p:cNvSpPr>
            <a:spLocks noChangeArrowheads="1"/>
          </p:cNvSpPr>
          <p:nvPr/>
        </p:nvSpPr>
        <p:spPr bwMode="auto">
          <a:xfrm>
            <a:off x="35623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30" name="Rectangle 66"/>
          <p:cNvSpPr>
            <a:spLocks noChangeArrowheads="1"/>
          </p:cNvSpPr>
          <p:nvPr/>
        </p:nvSpPr>
        <p:spPr bwMode="auto">
          <a:xfrm>
            <a:off x="36385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31" name="Rectangle 67"/>
          <p:cNvSpPr>
            <a:spLocks noChangeArrowheads="1"/>
          </p:cNvSpPr>
          <p:nvPr/>
        </p:nvSpPr>
        <p:spPr bwMode="auto">
          <a:xfrm>
            <a:off x="37147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32" name="Rectangle 68"/>
          <p:cNvSpPr>
            <a:spLocks noChangeArrowheads="1"/>
          </p:cNvSpPr>
          <p:nvPr/>
        </p:nvSpPr>
        <p:spPr bwMode="auto">
          <a:xfrm>
            <a:off x="38100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33" name="Rectangle 69"/>
          <p:cNvSpPr>
            <a:spLocks noChangeArrowheads="1"/>
          </p:cNvSpPr>
          <p:nvPr/>
        </p:nvSpPr>
        <p:spPr bwMode="auto">
          <a:xfrm>
            <a:off x="38862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34" name="Rectangle 70"/>
          <p:cNvSpPr>
            <a:spLocks noChangeArrowheads="1"/>
          </p:cNvSpPr>
          <p:nvPr/>
        </p:nvSpPr>
        <p:spPr bwMode="auto">
          <a:xfrm>
            <a:off x="39624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35" name="Rectangle 71"/>
          <p:cNvSpPr>
            <a:spLocks noChangeArrowheads="1"/>
          </p:cNvSpPr>
          <p:nvPr/>
        </p:nvSpPr>
        <p:spPr bwMode="auto">
          <a:xfrm>
            <a:off x="40576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36" name="Rectangle 72"/>
          <p:cNvSpPr>
            <a:spLocks noChangeArrowheads="1"/>
          </p:cNvSpPr>
          <p:nvPr/>
        </p:nvSpPr>
        <p:spPr bwMode="auto">
          <a:xfrm>
            <a:off x="41338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37" name="Rectangle 73"/>
          <p:cNvSpPr>
            <a:spLocks noChangeArrowheads="1"/>
          </p:cNvSpPr>
          <p:nvPr/>
        </p:nvSpPr>
        <p:spPr bwMode="auto">
          <a:xfrm>
            <a:off x="42291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38" name="Rectangle 74"/>
          <p:cNvSpPr>
            <a:spLocks noChangeArrowheads="1"/>
          </p:cNvSpPr>
          <p:nvPr/>
        </p:nvSpPr>
        <p:spPr bwMode="auto">
          <a:xfrm>
            <a:off x="43053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39" name="Rectangle 75"/>
          <p:cNvSpPr>
            <a:spLocks noChangeArrowheads="1"/>
          </p:cNvSpPr>
          <p:nvPr/>
        </p:nvSpPr>
        <p:spPr bwMode="auto">
          <a:xfrm>
            <a:off x="43815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40" name="Rectangle 76"/>
          <p:cNvSpPr>
            <a:spLocks noChangeArrowheads="1"/>
          </p:cNvSpPr>
          <p:nvPr/>
        </p:nvSpPr>
        <p:spPr bwMode="auto">
          <a:xfrm>
            <a:off x="44767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41" name="Rectangle 77"/>
          <p:cNvSpPr>
            <a:spLocks noChangeArrowheads="1"/>
          </p:cNvSpPr>
          <p:nvPr/>
        </p:nvSpPr>
        <p:spPr bwMode="auto">
          <a:xfrm>
            <a:off x="45529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42" name="Rectangle 78"/>
          <p:cNvSpPr>
            <a:spLocks noChangeArrowheads="1"/>
          </p:cNvSpPr>
          <p:nvPr/>
        </p:nvSpPr>
        <p:spPr bwMode="auto">
          <a:xfrm>
            <a:off x="46291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43" name="Rectangle 79"/>
          <p:cNvSpPr>
            <a:spLocks noChangeArrowheads="1"/>
          </p:cNvSpPr>
          <p:nvPr/>
        </p:nvSpPr>
        <p:spPr bwMode="auto">
          <a:xfrm>
            <a:off x="47244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44" name="Rectangle 80"/>
          <p:cNvSpPr>
            <a:spLocks noChangeArrowheads="1"/>
          </p:cNvSpPr>
          <p:nvPr/>
        </p:nvSpPr>
        <p:spPr bwMode="auto">
          <a:xfrm>
            <a:off x="48006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45" name="Rectangle 81"/>
          <p:cNvSpPr>
            <a:spLocks noChangeArrowheads="1"/>
          </p:cNvSpPr>
          <p:nvPr/>
        </p:nvSpPr>
        <p:spPr bwMode="auto">
          <a:xfrm>
            <a:off x="48958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46" name="Rectangle 82"/>
          <p:cNvSpPr>
            <a:spLocks noChangeArrowheads="1"/>
          </p:cNvSpPr>
          <p:nvPr/>
        </p:nvSpPr>
        <p:spPr bwMode="auto">
          <a:xfrm>
            <a:off x="49720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47" name="Rectangle 83"/>
          <p:cNvSpPr>
            <a:spLocks noChangeArrowheads="1"/>
          </p:cNvSpPr>
          <p:nvPr/>
        </p:nvSpPr>
        <p:spPr bwMode="auto">
          <a:xfrm>
            <a:off x="50482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48" name="Rectangle 84"/>
          <p:cNvSpPr>
            <a:spLocks noChangeArrowheads="1"/>
          </p:cNvSpPr>
          <p:nvPr/>
        </p:nvSpPr>
        <p:spPr bwMode="auto">
          <a:xfrm>
            <a:off x="51435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49" name="Rectangle 85"/>
          <p:cNvSpPr>
            <a:spLocks noChangeArrowheads="1"/>
          </p:cNvSpPr>
          <p:nvPr/>
        </p:nvSpPr>
        <p:spPr bwMode="auto">
          <a:xfrm>
            <a:off x="52197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50" name="Rectangle 86"/>
          <p:cNvSpPr>
            <a:spLocks noChangeArrowheads="1"/>
          </p:cNvSpPr>
          <p:nvPr/>
        </p:nvSpPr>
        <p:spPr bwMode="auto">
          <a:xfrm>
            <a:off x="53149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51" name="Rectangle 87"/>
          <p:cNvSpPr>
            <a:spLocks noChangeArrowheads="1"/>
          </p:cNvSpPr>
          <p:nvPr/>
        </p:nvSpPr>
        <p:spPr bwMode="auto">
          <a:xfrm>
            <a:off x="53911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52" name="Rectangle 88"/>
          <p:cNvSpPr>
            <a:spLocks noChangeArrowheads="1"/>
          </p:cNvSpPr>
          <p:nvPr/>
        </p:nvSpPr>
        <p:spPr bwMode="auto">
          <a:xfrm>
            <a:off x="54673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53" name="Rectangle 89"/>
          <p:cNvSpPr>
            <a:spLocks noChangeArrowheads="1"/>
          </p:cNvSpPr>
          <p:nvPr/>
        </p:nvSpPr>
        <p:spPr bwMode="auto">
          <a:xfrm>
            <a:off x="55626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54" name="Rectangle 90"/>
          <p:cNvSpPr>
            <a:spLocks noChangeArrowheads="1"/>
          </p:cNvSpPr>
          <p:nvPr/>
        </p:nvSpPr>
        <p:spPr bwMode="auto">
          <a:xfrm>
            <a:off x="56388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55" name="Rectangle 91"/>
          <p:cNvSpPr>
            <a:spLocks noChangeArrowheads="1"/>
          </p:cNvSpPr>
          <p:nvPr/>
        </p:nvSpPr>
        <p:spPr bwMode="auto">
          <a:xfrm>
            <a:off x="57150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56" name="Rectangle 92"/>
          <p:cNvSpPr>
            <a:spLocks noChangeArrowheads="1"/>
          </p:cNvSpPr>
          <p:nvPr/>
        </p:nvSpPr>
        <p:spPr bwMode="auto">
          <a:xfrm>
            <a:off x="58102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57" name="Rectangle 93"/>
          <p:cNvSpPr>
            <a:spLocks noChangeArrowheads="1"/>
          </p:cNvSpPr>
          <p:nvPr/>
        </p:nvSpPr>
        <p:spPr bwMode="auto">
          <a:xfrm>
            <a:off x="58864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58" name="Rectangle 94"/>
          <p:cNvSpPr>
            <a:spLocks noChangeArrowheads="1"/>
          </p:cNvSpPr>
          <p:nvPr/>
        </p:nvSpPr>
        <p:spPr bwMode="auto">
          <a:xfrm>
            <a:off x="59817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59" name="Rectangle 95"/>
          <p:cNvSpPr>
            <a:spLocks noChangeArrowheads="1"/>
          </p:cNvSpPr>
          <p:nvPr/>
        </p:nvSpPr>
        <p:spPr bwMode="auto">
          <a:xfrm>
            <a:off x="60579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60" name="Rectangle 96"/>
          <p:cNvSpPr>
            <a:spLocks noChangeArrowheads="1"/>
          </p:cNvSpPr>
          <p:nvPr/>
        </p:nvSpPr>
        <p:spPr bwMode="auto">
          <a:xfrm>
            <a:off x="61341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61" name="Rectangle 97"/>
          <p:cNvSpPr>
            <a:spLocks noChangeArrowheads="1"/>
          </p:cNvSpPr>
          <p:nvPr/>
        </p:nvSpPr>
        <p:spPr bwMode="auto">
          <a:xfrm>
            <a:off x="62293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62" name="Rectangle 98"/>
          <p:cNvSpPr>
            <a:spLocks noChangeArrowheads="1"/>
          </p:cNvSpPr>
          <p:nvPr/>
        </p:nvSpPr>
        <p:spPr bwMode="auto">
          <a:xfrm>
            <a:off x="63055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63" name="Rectangle 99"/>
          <p:cNvSpPr>
            <a:spLocks noChangeArrowheads="1"/>
          </p:cNvSpPr>
          <p:nvPr/>
        </p:nvSpPr>
        <p:spPr bwMode="auto">
          <a:xfrm>
            <a:off x="64008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64" name="Rectangle 100"/>
          <p:cNvSpPr>
            <a:spLocks noChangeArrowheads="1"/>
          </p:cNvSpPr>
          <p:nvPr/>
        </p:nvSpPr>
        <p:spPr bwMode="auto">
          <a:xfrm>
            <a:off x="64770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65" name="Rectangle 101"/>
          <p:cNvSpPr>
            <a:spLocks noChangeArrowheads="1"/>
          </p:cNvSpPr>
          <p:nvPr/>
        </p:nvSpPr>
        <p:spPr bwMode="auto">
          <a:xfrm>
            <a:off x="65532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66" name="Rectangle 102"/>
          <p:cNvSpPr>
            <a:spLocks noChangeArrowheads="1"/>
          </p:cNvSpPr>
          <p:nvPr/>
        </p:nvSpPr>
        <p:spPr bwMode="auto">
          <a:xfrm>
            <a:off x="66484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67" name="Rectangle 103"/>
          <p:cNvSpPr>
            <a:spLocks noChangeArrowheads="1"/>
          </p:cNvSpPr>
          <p:nvPr/>
        </p:nvSpPr>
        <p:spPr bwMode="auto">
          <a:xfrm>
            <a:off x="67246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68" name="Rectangle 104"/>
          <p:cNvSpPr>
            <a:spLocks noChangeArrowheads="1"/>
          </p:cNvSpPr>
          <p:nvPr/>
        </p:nvSpPr>
        <p:spPr bwMode="auto">
          <a:xfrm>
            <a:off x="68008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69" name="Rectangle 105"/>
          <p:cNvSpPr>
            <a:spLocks noChangeArrowheads="1"/>
          </p:cNvSpPr>
          <p:nvPr/>
        </p:nvSpPr>
        <p:spPr bwMode="auto">
          <a:xfrm>
            <a:off x="68961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70" name="Rectangle 106"/>
          <p:cNvSpPr>
            <a:spLocks noChangeArrowheads="1"/>
          </p:cNvSpPr>
          <p:nvPr/>
        </p:nvSpPr>
        <p:spPr bwMode="auto">
          <a:xfrm>
            <a:off x="69723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71" name="Rectangle 107"/>
          <p:cNvSpPr>
            <a:spLocks noChangeArrowheads="1"/>
          </p:cNvSpPr>
          <p:nvPr/>
        </p:nvSpPr>
        <p:spPr bwMode="auto">
          <a:xfrm>
            <a:off x="70675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72" name="Rectangle 108"/>
          <p:cNvSpPr>
            <a:spLocks noChangeArrowheads="1"/>
          </p:cNvSpPr>
          <p:nvPr/>
        </p:nvSpPr>
        <p:spPr bwMode="auto">
          <a:xfrm>
            <a:off x="71437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73" name="Rectangle 109"/>
          <p:cNvSpPr>
            <a:spLocks noChangeArrowheads="1"/>
          </p:cNvSpPr>
          <p:nvPr/>
        </p:nvSpPr>
        <p:spPr bwMode="auto">
          <a:xfrm>
            <a:off x="721995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74" name="Rectangle 110"/>
          <p:cNvSpPr>
            <a:spLocks noChangeArrowheads="1"/>
          </p:cNvSpPr>
          <p:nvPr/>
        </p:nvSpPr>
        <p:spPr bwMode="auto">
          <a:xfrm>
            <a:off x="73152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75" name="Rectangle 111"/>
          <p:cNvSpPr>
            <a:spLocks noChangeArrowheads="1"/>
          </p:cNvSpPr>
          <p:nvPr/>
        </p:nvSpPr>
        <p:spPr bwMode="auto">
          <a:xfrm>
            <a:off x="7391400" y="474345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76" name="Rectangle 112"/>
          <p:cNvSpPr>
            <a:spLocks noChangeArrowheads="1"/>
          </p:cNvSpPr>
          <p:nvPr/>
        </p:nvSpPr>
        <p:spPr bwMode="auto">
          <a:xfrm>
            <a:off x="1924050" y="5086350"/>
            <a:ext cx="212725"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25</a:t>
            </a:r>
            <a:endParaRPr lang="en-US" sz="2400">
              <a:latin typeface="Times New Roman" pitchFamily="18" charset="0"/>
            </a:endParaRPr>
          </a:p>
        </p:txBody>
      </p:sp>
      <p:sp>
        <p:nvSpPr>
          <p:cNvPr id="164977" name="Rectangle 113"/>
          <p:cNvSpPr>
            <a:spLocks noChangeArrowheads="1"/>
          </p:cNvSpPr>
          <p:nvPr/>
        </p:nvSpPr>
        <p:spPr bwMode="auto">
          <a:xfrm>
            <a:off x="2914650" y="5086350"/>
            <a:ext cx="104775"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If</a:t>
            </a:r>
            <a:endParaRPr lang="en-US" sz="2400">
              <a:latin typeface="Times New Roman" pitchFamily="18" charset="0"/>
            </a:endParaRPr>
          </a:p>
        </p:txBody>
      </p:sp>
      <p:sp>
        <p:nvSpPr>
          <p:cNvPr id="164978" name="Rectangle 114"/>
          <p:cNvSpPr>
            <a:spLocks noChangeArrowheads="1"/>
          </p:cNvSpPr>
          <p:nvPr/>
        </p:nvSpPr>
        <p:spPr bwMode="auto">
          <a:xfrm>
            <a:off x="3105150" y="5086350"/>
            <a:ext cx="4079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N=0,</a:t>
            </a:r>
            <a:endParaRPr lang="en-US" sz="2400">
              <a:latin typeface="Times New Roman" pitchFamily="18" charset="0"/>
            </a:endParaRPr>
          </a:p>
        </p:txBody>
      </p:sp>
      <p:sp>
        <p:nvSpPr>
          <p:cNvPr id="164979" name="Rectangle 115"/>
          <p:cNvSpPr>
            <a:spLocks noChangeArrowheads="1"/>
          </p:cNvSpPr>
          <p:nvPr/>
        </p:nvSpPr>
        <p:spPr bwMode="auto">
          <a:xfrm>
            <a:off x="3619500" y="5086350"/>
            <a:ext cx="371475"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then</a:t>
            </a:r>
            <a:endParaRPr lang="en-US" sz="2400">
              <a:latin typeface="Times New Roman" pitchFamily="18" charset="0"/>
            </a:endParaRPr>
          </a:p>
        </p:txBody>
      </p:sp>
      <p:sp>
        <p:nvSpPr>
          <p:cNvPr id="164980" name="Rectangle 116"/>
          <p:cNvSpPr>
            <a:spLocks noChangeArrowheads="1"/>
          </p:cNvSpPr>
          <p:nvPr/>
        </p:nvSpPr>
        <p:spPr bwMode="auto">
          <a:xfrm>
            <a:off x="4038600" y="5086350"/>
            <a:ext cx="584200"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branch</a:t>
            </a:r>
            <a:endParaRPr lang="en-US" sz="2400">
              <a:latin typeface="Times New Roman" pitchFamily="18" charset="0"/>
            </a:endParaRPr>
          </a:p>
        </p:txBody>
      </p:sp>
      <p:sp>
        <p:nvSpPr>
          <p:cNvPr id="164981" name="Rectangle 117"/>
          <p:cNvSpPr>
            <a:spLocks noChangeArrowheads="1"/>
          </p:cNvSpPr>
          <p:nvPr/>
        </p:nvSpPr>
        <p:spPr bwMode="auto">
          <a:xfrm>
            <a:off x="4648200" y="5086350"/>
            <a:ext cx="158750"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to</a:t>
            </a:r>
            <a:endParaRPr lang="en-US" sz="2400">
              <a:latin typeface="Times New Roman" pitchFamily="18" charset="0"/>
            </a:endParaRPr>
          </a:p>
        </p:txBody>
      </p:sp>
      <p:sp>
        <p:nvSpPr>
          <p:cNvPr id="164982" name="Rectangle 118"/>
          <p:cNvSpPr>
            <a:spLocks noChangeArrowheads="1"/>
          </p:cNvSpPr>
          <p:nvPr/>
        </p:nvSpPr>
        <p:spPr bwMode="auto">
          <a:xfrm>
            <a:off x="4876800" y="5086350"/>
            <a:ext cx="1336675"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microinstruction</a:t>
            </a:r>
            <a:endParaRPr lang="en-US" sz="2400">
              <a:latin typeface="Times New Roman" pitchFamily="18" charset="0"/>
            </a:endParaRPr>
          </a:p>
        </p:txBody>
      </p:sp>
      <p:sp>
        <p:nvSpPr>
          <p:cNvPr id="164983" name="Rectangle 119"/>
          <p:cNvSpPr>
            <a:spLocks noChangeArrowheads="1"/>
          </p:cNvSpPr>
          <p:nvPr/>
        </p:nvSpPr>
        <p:spPr bwMode="auto">
          <a:xfrm>
            <a:off x="6219825" y="5086350"/>
            <a:ext cx="106363"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0</a:t>
            </a:r>
            <a:endParaRPr lang="en-US" sz="2400">
              <a:latin typeface="Times New Roman" pitchFamily="18" charset="0"/>
            </a:endParaRPr>
          </a:p>
        </p:txBody>
      </p:sp>
      <p:sp>
        <p:nvSpPr>
          <p:cNvPr id="164984" name="Rectangle 120"/>
          <p:cNvSpPr>
            <a:spLocks noChangeArrowheads="1"/>
          </p:cNvSpPr>
          <p:nvPr/>
        </p:nvSpPr>
        <p:spPr bwMode="auto">
          <a:xfrm>
            <a:off x="1924050" y="5410200"/>
            <a:ext cx="212725"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26</a:t>
            </a:r>
            <a:endParaRPr lang="en-US" sz="2400">
              <a:latin typeface="Times New Roman" pitchFamily="18" charset="0"/>
            </a:endParaRPr>
          </a:p>
        </p:txBody>
      </p:sp>
      <p:sp>
        <p:nvSpPr>
          <p:cNvPr id="164985" name="Rectangle 121"/>
          <p:cNvSpPr>
            <a:spLocks noChangeArrowheads="1"/>
          </p:cNvSpPr>
          <p:nvPr/>
        </p:nvSpPr>
        <p:spPr bwMode="auto">
          <a:xfrm>
            <a:off x="2914650" y="5410200"/>
            <a:ext cx="1397000"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Offset-field-of-IR</a:t>
            </a:r>
            <a:endParaRPr lang="en-US" sz="2400">
              <a:latin typeface="Times New Roman" pitchFamily="18" charset="0"/>
            </a:endParaRPr>
          </a:p>
        </p:txBody>
      </p:sp>
      <p:sp>
        <p:nvSpPr>
          <p:cNvPr id="164986" name="Rectangle 122"/>
          <p:cNvSpPr>
            <a:spLocks noChangeArrowheads="1"/>
          </p:cNvSpPr>
          <p:nvPr/>
        </p:nvSpPr>
        <p:spPr bwMode="auto">
          <a:xfrm>
            <a:off x="4295775" y="5514975"/>
            <a:ext cx="19367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Computer Modern" charset="0"/>
              </a:rPr>
              <a:t>out</a:t>
            </a:r>
            <a:endParaRPr lang="en-US" sz="2400">
              <a:latin typeface="Times New Roman" pitchFamily="18" charset="0"/>
            </a:endParaRPr>
          </a:p>
        </p:txBody>
      </p:sp>
      <p:sp>
        <p:nvSpPr>
          <p:cNvPr id="164987" name="Rectangle 123"/>
          <p:cNvSpPr>
            <a:spLocks noChangeArrowheads="1"/>
          </p:cNvSpPr>
          <p:nvPr/>
        </p:nvSpPr>
        <p:spPr bwMode="auto">
          <a:xfrm>
            <a:off x="4533900" y="541020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88" name="Rectangle 124"/>
          <p:cNvSpPr>
            <a:spLocks noChangeArrowheads="1"/>
          </p:cNvSpPr>
          <p:nvPr/>
        </p:nvSpPr>
        <p:spPr bwMode="auto">
          <a:xfrm>
            <a:off x="4648200" y="5410200"/>
            <a:ext cx="709613"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SelectY,</a:t>
            </a:r>
            <a:endParaRPr lang="en-US" sz="2400">
              <a:latin typeface="Times New Roman" pitchFamily="18" charset="0"/>
            </a:endParaRPr>
          </a:p>
        </p:txBody>
      </p:sp>
      <p:sp>
        <p:nvSpPr>
          <p:cNvPr id="164989" name="Rectangle 125"/>
          <p:cNvSpPr>
            <a:spLocks noChangeArrowheads="1"/>
          </p:cNvSpPr>
          <p:nvPr/>
        </p:nvSpPr>
        <p:spPr bwMode="auto">
          <a:xfrm>
            <a:off x="5391150" y="5410200"/>
            <a:ext cx="392113"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Add,</a:t>
            </a:r>
            <a:endParaRPr lang="en-US" sz="2400">
              <a:latin typeface="Times New Roman" pitchFamily="18" charset="0"/>
            </a:endParaRPr>
          </a:p>
        </p:txBody>
      </p:sp>
      <p:sp>
        <p:nvSpPr>
          <p:cNvPr id="164990" name="Rectangle 126"/>
          <p:cNvSpPr>
            <a:spLocks noChangeArrowheads="1"/>
          </p:cNvSpPr>
          <p:nvPr/>
        </p:nvSpPr>
        <p:spPr bwMode="auto">
          <a:xfrm>
            <a:off x="5867400" y="5410200"/>
            <a:ext cx="1158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Z</a:t>
            </a:r>
            <a:endParaRPr lang="en-US" sz="2400">
              <a:latin typeface="Times New Roman" pitchFamily="18" charset="0"/>
            </a:endParaRPr>
          </a:p>
        </p:txBody>
      </p:sp>
      <p:sp>
        <p:nvSpPr>
          <p:cNvPr id="164991" name="Rectangle 127"/>
          <p:cNvSpPr>
            <a:spLocks noChangeArrowheads="1"/>
          </p:cNvSpPr>
          <p:nvPr/>
        </p:nvSpPr>
        <p:spPr bwMode="auto">
          <a:xfrm>
            <a:off x="5991225" y="5514975"/>
            <a:ext cx="107950"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Computer Modern" charset="0"/>
              </a:rPr>
              <a:t>in</a:t>
            </a:r>
            <a:endParaRPr lang="en-US" sz="2400">
              <a:latin typeface="Times New Roman" pitchFamily="18" charset="0"/>
            </a:endParaRPr>
          </a:p>
        </p:txBody>
      </p:sp>
      <p:sp>
        <p:nvSpPr>
          <p:cNvPr id="164992" name="Rectangle 128"/>
          <p:cNvSpPr>
            <a:spLocks noChangeArrowheads="1"/>
          </p:cNvSpPr>
          <p:nvPr/>
        </p:nvSpPr>
        <p:spPr bwMode="auto">
          <a:xfrm>
            <a:off x="1924050" y="5753100"/>
            <a:ext cx="212725"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27</a:t>
            </a:r>
            <a:endParaRPr lang="en-US" sz="2400">
              <a:latin typeface="Times New Roman" pitchFamily="18" charset="0"/>
            </a:endParaRPr>
          </a:p>
        </p:txBody>
      </p:sp>
      <p:sp>
        <p:nvSpPr>
          <p:cNvPr id="164993" name="Rectangle 129"/>
          <p:cNvSpPr>
            <a:spLocks noChangeArrowheads="1"/>
          </p:cNvSpPr>
          <p:nvPr/>
        </p:nvSpPr>
        <p:spPr bwMode="auto">
          <a:xfrm>
            <a:off x="2914650" y="5753100"/>
            <a:ext cx="1158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Z</a:t>
            </a:r>
            <a:endParaRPr lang="en-US" sz="2400">
              <a:latin typeface="Times New Roman" pitchFamily="18" charset="0"/>
            </a:endParaRPr>
          </a:p>
        </p:txBody>
      </p:sp>
      <p:sp>
        <p:nvSpPr>
          <p:cNvPr id="164994" name="Rectangle 130"/>
          <p:cNvSpPr>
            <a:spLocks noChangeArrowheads="1"/>
          </p:cNvSpPr>
          <p:nvPr/>
        </p:nvSpPr>
        <p:spPr bwMode="auto">
          <a:xfrm>
            <a:off x="3028950" y="5848350"/>
            <a:ext cx="193675"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Computer Modern" charset="0"/>
              </a:rPr>
              <a:t>out</a:t>
            </a:r>
            <a:endParaRPr lang="en-US" sz="2400">
              <a:latin typeface="Times New Roman" pitchFamily="18" charset="0"/>
            </a:endParaRPr>
          </a:p>
        </p:txBody>
      </p:sp>
      <p:sp>
        <p:nvSpPr>
          <p:cNvPr id="164995" name="Rectangle 131"/>
          <p:cNvSpPr>
            <a:spLocks noChangeArrowheads="1"/>
          </p:cNvSpPr>
          <p:nvPr/>
        </p:nvSpPr>
        <p:spPr bwMode="auto">
          <a:xfrm>
            <a:off x="3276600" y="575310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96" name="Rectangle 132"/>
          <p:cNvSpPr>
            <a:spLocks noChangeArrowheads="1"/>
          </p:cNvSpPr>
          <p:nvPr/>
        </p:nvSpPr>
        <p:spPr bwMode="auto">
          <a:xfrm>
            <a:off x="3390900" y="5753100"/>
            <a:ext cx="265113"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PC</a:t>
            </a:r>
            <a:endParaRPr lang="en-US" sz="2400">
              <a:latin typeface="Times New Roman" pitchFamily="18" charset="0"/>
            </a:endParaRPr>
          </a:p>
        </p:txBody>
      </p:sp>
      <p:sp>
        <p:nvSpPr>
          <p:cNvPr id="164997" name="Rectangle 133"/>
          <p:cNvSpPr>
            <a:spLocks noChangeArrowheads="1"/>
          </p:cNvSpPr>
          <p:nvPr/>
        </p:nvSpPr>
        <p:spPr bwMode="auto">
          <a:xfrm>
            <a:off x="3657600" y="5848350"/>
            <a:ext cx="109538" cy="168275"/>
          </a:xfrm>
          <a:prstGeom prst="rect">
            <a:avLst/>
          </a:prstGeom>
          <a:noFill/>
          <a:ln w="9525">
            <a:noFill/>
            <a:miter lim="800000"/>
            <a:headEnd/>
            <a:tailEnd/>
          </a:ln>
        </p:spPr>
        <p:txBody>
          <a:bodyPr wrap="none" lIns="0" tIns="0" rIns="0" bIns="0">
            <a:spAutoFit/>
          </a:bodyPr>
          <a:lstStyle/>
          <a:p>
            <a:r>
              <a:rPr lang="en-US" sz="1100">
                <a:solidFill>
                  <a:srgbClr val="000000"/>
                </a:solidFill>
                <a:latin typeface="Computer Modern" charset="0"/>
              </a:rPr>
              <a:t>in</a:t>
            </a:r>
            <a:endParaRPr lang="en-US" sz="2400">
              <a:latin typeface="Times New Roman" pitchFamily="18" charset="0"/>
            </a:endParaRPr>
          </a:p>
        </p:txBody>
      </p:sp>
      <p:sp>
        <p:nvSpPr>
          <p:cNvPr id="164998" name="Rectangle 134"/>
          <p:cNvSpPr>
            <a:spLocks noChangeArrowheads="1"/>
          </p:cNvSpPr>
          <p:nvPr/>
        </p:nvSpPr>
        <p:spPr bwMode="auto">
          <a:xfrm>
            <a:off x="3810000" y="5753100"/>
            <a:ext cx="52388"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a:t>
            </a:r>
            <a:endParaRPr lang="en-US" sz="2400">
              <a:latin typeface="Times New Roman" pitchFamily="18" charset="0"/>
            </a:endParaRPr>
          </a:p>
        </p:txBody>
      </p:sp>
      <p:sp>
        <p:nvSpPr>
          <p:cNvPr id="164999" name="Rectangle 135"/>
          <p:cNvSpPr>
            <a:spLocks noChangeArrowheads="1"/>
          </p:cNvSpPr>
          <p:nvPr/>
        </p:nvSpPr>
        <p:spPr bwMode="auto">
          <a:xfrm>
            <a:off x="3924300" y="5753100"/>
            <a:ext cx="339725"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End</a:t>
            </a:r>
            <a:endParaRPr lang="en-US" sz="2400">
              <a:latin typeface="Times New Roman" pitchFamily="18" charset="0"/>
            </a:endParaRPr>
          </a:p>
        </p:txBody>
      </p:sp>
      <p:sp>
        <p:nvSpPr>
          <p:cNvPr id="165000" name="Rectangle 136"/>
          <p:cNvSpPr>
            <a:spLocks noChangeArrowheads="1"/>
          </p:cNvSpPr>
          <p:nvPr/>
        </p:nvSpPr>
        <p:spPr bwMode="auto">
          <a:xfrm>
            <a:off x="1809750" y="6153150"/>
            <a:ext cx="5791200" cy="1588"/>
          </a:xfrm>
          <a:prstGeom prst="rect">
            <a:avLst/>
          </a:prstGeom>
          <a:solidFill>
            <a:srgbClr val="000000"/>
          </a:solidFill>
          <a:ln w="0">
            <a:solidFill>
              <a:srgbClr val="000000"/>
            </a:solidFill>
            <a:miter lim="800000"/>
            <a:headEnd/>
            <a:tailEnd/>
          </a:ln>
        </p:spPr>
        <p:txBody>
          <a:bodyPr/>
          <a:lstStyle/>
          <a:p>
            <a:endParaRPr lang="en-US"/>
          </a:p>
        </p:txBody>
      </p:sp>
      <p:sp>
        <p:nvSpPr>
          <p:cNvPr id="165001" name="Rectangle 137"/>
          <p:cNvSpPr>
            <a:spLocks noChangeArrowheads="1"/>
          </p:cNvSpPr>
          <p:nvPr/>
        </p:nvSpPr>
        <p:spPr bwMode="auto">
          <a:xfrm>
            <a:off x="2362200" y="6400800"/>
            <a:ext cx="4614863" cy="228600"/>
          </a:xfrm>
          <a:prstGeom prst="rect">
            <a:avLst/>
          </a:prstGeom>
          <a:noFill/>
          <a:ln w="9525">
            <a:noFill/>
            <a:miter lim="800000"/>
            <a:headEnd/>
            <a:tailEnd/>
          </a:ln>
        </p:spPr>
        <p:txBody>
          <a:bodyPr wrap="none" lIns="0" tIns="0" rIns="0" bIns="0">
            <a:spAutoFit/>
          </a:bodyPr>
          <a:lstStyle/>
          <a:p>
            <a:r>
              <a:rPr lang="en-US" sz="1500">
                <a:solidFill>
                  <a:srgbClr val="000000"/>
                </a:solidFill>
                <a:latin typeface="Computer Modern" charset="0"/>
              </a:rPr>
              <a:t>Figure 7.17.  Microroutine for the instruction Branch&lt;0.</a:t>
            </a:r>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p:cNvSpPr>
          <p:nvPr>
            <p:ph type="title"/>
          </p:nvPr>
        </p:nvSpPr>
        <p:spPr/>
        <p:txBody>
          <a:bodyPr/>
          <a:lstStyle/>
          <a:p>
            <a:r>
              <a:rPr lang="en-US" smtClean="0"/>
              <a:t>Overview</a:t>
            </a:r>
          </a:p>
        </p:txBody>
      </p:sp>
      <p:sp>
        <p:nvSpPr>
          <p:cNvPr id="166915" name="Rectangle 3"/>
          <p:cNvSpPr>
            <a:spLocks noChangeArrowheads="1"/>
          </p:cNvSpPr>
          <p:nvPr/>
        </p:nvSpPr>
        <p:spPr bwMode="auto">
          <a:xfrm>
            <a:off x="2514600" y="6232525"/>
            <a:ext cx="6400800" cy="549275"/>
          </a:xfrm>
          <a:prstGeom prst="rect">
            <a:avLst/>
          </a:prstGeom>
          <a:noFill/>
          <a:ln w="9525">
            <a:noFill/>
            <a:miter lim="800000"/>
            <a:headEnd/>
            <a:tailEnd/>
          </a:ln>
        </p:spPr>
        <p:txBody>
          <a:bodyPr wrap="none" lIns="0" tIns="0" rIns="0" bIns="0">
            <a:spAutoFit/>
          </a:bodyPr>
          <a:lstStyle/>
          <a:p>
            <a:pPr>
              <a:tabLst>
                <a:tab pos="1485900" algn="l"/>
              </a:tabLst>
            </a:pPr>
            <a:r>
              <a:rPr lang="en-CA">
                <a:solidFill>
                  <a:srgbClr val="000000"/>
                </a:solidFill>
                <a:latin typeface="Nimbus Roman No9 L" charset="0"/>
              </a:rPr>
              <a:t>Figure 7.18.</a:t>
            </a:r>
            <a:r>
              <a:rPr lang="en-US">
                <a:solidFill>
                  <a:srgbClr val="000000"/>
                </a:solidFill>
                <a:latin typeface="Nimbus Roman No9 L" charset="0"/>
              </a:rPr>
              <a:t>	Organization of the control unit to allow	</a:t>
            </a:r>
          </a:p>
          <a:p>
            <a:pPr>
              <a:tabLst>
                <a:tab pos="1485900" algn="l"/>
              </a:tabLst>
            </a:pPr>
            <a:r>
              <a:rPr lang="en-US">
                <a:solidFill>
                  <a:srgbClr val="000000"/>
                </a:solidFill>
                <a:latin typeface="Nimbus Roman No9 L" charset="0"/>
              </a:rPr>
              <a:t>	conditional branching in the microprogram.	</a:t>
            </a:r>
            <a:endParaRPr lang="en-CA" sz="2400">
              <a:latin typeface="Times New Roman" pitchFamily="18" charset="0"/>
            </a:endParaRPr>
          </a:p>
        </p:txBody>
      </p:sp>
      <p:sp>
        <p:nvSpPr>
          <p:cNvPr id="166916" name="Rectangle 4"/>
          <p:cNvSpPr>
            <a:spLocks noChangeArrowheads="1"/>
          </p:cNvSpPr>
          <p:nvPr/>
        </p:nvSpPr>
        <p:spPr bwMode="auto">
          <a:xfrm>
            <a:off x="4584700" y="4964113"/>
            <a:ext cx="654050"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charset="0"/>
              </a:rPr>
              <a:t>Control</a:t>
            </a:r>
            <a:endParaRPr lang="en-CA" sz="2400">
              <a:latin typeface="Times New Roman" pitchFamily="18" charset="0"/>
            </a:endParaRPr>
          </a:p>
        </p:txBody>
      </p:sp>
      <p:sp>
        <p:nvSpPr>
          <p:cNvPr id="166917" name="Rectangle 5"/>
          <p:cNvSpPr>
            <a:spLocks noChangeArrowheads="1"/>
          </p:cNvSpPr>
          <p:nvPr/>
        </p:nvSpPr>
        <p:spPr bwMode="auto">
          <a:xfrm>
            <a:off x="4697413" y="5167313"/>
            <a:ext cx="452437"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charset="0"/>
              </a:rPr>
              <a:t>store</a:t>
            </a:r>
            <a:endParaRPr lang="en-CA" sz="2400">
              <a:latin typeface="Times New Roman" pitchFamily="18" charset="0"/>
            </a:endParaRPr>
          </a:p>
        </p:txBody>
      </p:sp>
      <p:sp>
        <p:nvSpPr>
          <p:cNvPr id="166918" name="Rectangle 6"/>
          <p:cNvSpPr>
            <a:spLocks noChangeArrowheads="1"/>
          </p:cNvSpPr>
          <p:nvPr/>
        </p:nvSpPr>
        <p:spPr bwMode="auto">
          <a:xfrm>
            <a:off x="2913063" y="3857625"/>
            <a:ext cx="506412"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charset="0"/>
              </a:rPr>
              <a:t>Clock</a:t>
            </a:r>
            <a:endParaRPr lang="en-CA" sz="2400">
              <a:latin typeface="Times New Roman" pitchFamily="18" charset="0"/>
            </a:endParaRPr>
          </a:p>
        </p:txBody>
      </p:sp>
      <p:sp>
        <p:nvSpPr>
          <p:cNvPr id="166919" name="Freeform 7"/>
          <p:cNvSpPr>
            <a:spLocks/>
          </p:cNvSpPr>
          <p:nvPr/>
        </p:nvSpPr>
        <p:spPr bwMode="auto">
          <a:xfrm>
            <a:off x="4019550" y="3971925"/>
            <a:ext cx="136525" cy="44450"/>
          </a:xfrm>
          <a:custGeom>
            <a:avLst/>
            <a:gdLst/>
            <a:ahLst/>
            <a:cxnLst>
              <a:cxn ang="0">
                <a:pos x="0" y="2"/>
              </a:cxn>
              <a:cxn ang="0">
                <a:pos x="6" y="1"/>
              </a:cxn>
              <a:cxn ang="0">
                <a:pos x="0" y="0"/>
              </a:cxn>
              <a:cxn ang="0">
                <a:pos x="0" y="1"/>
              </a:cxn>
              <a:cxn ang="0">
                <a:pos x="0" y="2"/>
              </a:cxn>
            </a:cxnLst>
            <a:rect l="0" t="0" r="r" b="b"/>
            <a:pathLst>
              <a:path w="6" h="2">
                <a:moveTo>
                  <a:pt x="0" y="2"/>
                </a:moveTo>
                <a:lnTo>
                  <a:pt x="6" y="1"/>
                </a:lnTo>
                <a:lnTo>
                  <a:pt x="0" y="0"/>
                </a:lnTo>
                <a:lnTo>
                  <a:pt x="0" y="1"/>
                </a:lnTo>
                <a:lnTo>
                  <a:pt x="0" y="2"/>
                </a:lnTo>
              </a:path>
            </a:pathLst>
          </a:custGeom>
          <a:noFill/>
          <a:ln w="22225">
            <a:solidFill>
              <a:srgbClr val="000000"/>
            </a:solidFill>
            <a:prstDash val="solid"/>
            <a:round/>
            <a:headEnd/>
            <a:tailEnd/>
          </a:ln>
        </p:spPr>
        <p:txBody>
          <a:bodyPr/>
          <a:lstStyle/>
          <a:p>
            <a:endParaRPr lang="en-US"/>
          </a:p>
        </p:txBody>
      </p:sp>
      <p:sp>
        <p:nvSpPr>
          <p:cNvPr id="166920" name="Freeform 8"/>
          <p:cNvSpPr>
            <a:spLocks/>
          </p:cNvSpPr>
          <p:nvPr/>
        </p:nvSpPr>
        <p:spPr bwMode="auto">
          <a:xfrm>
            <a:off x="4019550" y="3971925"/>
            <a:ext cx="136525" cy="44450"/>
          </a:xfrm>
          <a:custGeom>
            <a:avLst/>
            <a:gdLst/>
            <a:ahLst/>
            <a:cxnLst>
              <a:cxn ang="0">
                <a:pos x="0" y="28"/>
              </a:cxn>
              <a:cxn ang="0">
                <a:pos x="86" y="14"/>
              </a:cxn>
              <a:cxn ang="0">
                <a:pos x="0" y="0"/>
              </a:cxn>
              <a:cxn ang="0">
                <a:pos x="0" y="14"/>
              </a:cxn>
              <a:cxn ang="0">
                <a:pos x="0" y="28"/>
              </a:cxn>
            </a:cxnLst>
            <a:rect l="0" t="0" r="r" b="b"/>
            <a:pathLst>
              <a:path w="86" h="28">
                <a:moveTo>
                  <a:pt x="0" y="28"/>
                </a:moveTo>
                <a:lnTo>
                  <a:pt x="86" y="14"/>
                </a:lnTo>
                <a:lnTo>
                  <a:pt x="0" y="0"/>
                </a:lnTo>
                <a:lnTo>
                  <a:pt x="0" y="14"/>
                </a:lnTo>
                <a:lnTo>
                  <a:pt x="0" y="28"/>
                </a:lnTo>
                <a:close/>
              </a:path>
            </a:pathLst>
          </a:custGeom>
          <a:solidFill>
            <a:srgbClr val="000000"/>
          </a:solidFill>
          <a:ln w="0">
            <a:solidFill>
              <a:srgbClr val="000000"/>
            </a:solidFill>
            <a:prstDash val="solid"/>
            <a:round/>
            <a:headEnd/>
            <a:tailEnd/>
          </a:ln>
        </p:spPr>
        <p:txBody>
          <a:bodyPr/>
          <a:lstStyle/>
          <a:p>
            <a:endParaRPr lang="en-US"/>
          </a:p>
        </p:txBody>
      </p:sp>
      <p:sp>
        <p:nvSpPr>
          <p:cNvPr id="166921" name="Line 9"/>
          <p:cNvSpPr>
            <a:spLocks noChangeShapeType="1"/>
          </p:cNvSpPr>
          <p:nvPr/>
        </p:nvSpPr>
        <p:spPr bwMode="auto">
          <a:xfrm flipH="1">
            <a:off x="3546475" y="3994150"/>
            <a:ext cx="473075" cy="1588"/>
          </a:xfrm>
          <a:prstGeom prst="line">
            <a:avLst/>
          </a:prstGeom>
          <a:noFill/>
          <a:ln w="22225">
            <a:solidFill>
              <a:srgbClr val="000000"/>
            </a:solidFill>
            <a:round/>
            <a:headEnd/>
            <a:tailEnd/>
          </a:ln>
        </p:spPr>
        <p:txBody>
          <a:bodyPr/>
          <a:lstStyle/>
          <a:p>
            <a:endParaRPr lang="en-US"/>
          </a:p>
        </p:txBody>
      </p:sp>
      <p:sp>
        <p:nvSpPr>
          <p:cNvPr id="166922" name="Rectangle 10"/>
          <p:cNvSpPr>
            <a:spLocks noChangeArrowheads="1"/>
          </p:cNvSpPr>
          <p:nvPr/>
        </p:nvSpPr>
        <p:spPr bwMode="auto">
          <a:xfrm>
            <a:off x="4516438" y="2097088"/>
            <a:ext cx="869950"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charset="0"/>
              </a:rPr>
              <a:t>generator</a:t>
            </a:r>
            <a:endParaRPr lang="en-CA" sz="2400">
              <a:latin typeface="Times New Roman" pitchFamily="18" charset="0"/>
            </a:endParaRPr>
          </a:p>
        </p:txBody>
      </p:sp>
      <p:sp>
        <p:nvSpPr>
          <p:cNvPr id="166923" name="Rectangle 11"/>
          <p:cNvSpPr>
            <a:spLocks noChangeArrowheads="1"/>
          </p:cNvSpPr>
          <p:nvPr/>
        </p:nvSpPr>
        <p:spPr bwMode="auto">
          <a:xfrm>
            <a:off x="4403725" y="1646238"/>
            <a:ext cx="1095375"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charset="0"/>
              </a:rPr>
              <a:t>Starting and</a:t>
            </a:r>
            <a:endParaRPr lang="en-CA" sz="2400">
              <a:latin typeface="Times New Roman" pitchFamily="18" charset="0"/>
            </a:endParaRPr>
          </a:p>
        </p:txBody>
      </p:sp>
      <p:sp>
        <p:nvSpPr>
          <p:cNvPr id="166924" name="Rectangle 12"/>
          <p:cNvSpPr>
            <a:spLocks noChangeArrowheads="1"/>
          </p:cNvSpPr>
          <p:nvPr/>
        </p:nvSpPr>
        <p:spPr bwMode="auto">
          <a:xfrm>
            <a:off x="4291013" y="1871663"/>
            <a:ext cx="1400175"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charset="0"/>
              </a:rPr>
              <a:t>branch address</a:t>
            </a:r>
            <a:endParaRPr lang="en-CA" sz="2400">
              <a:latin typeface="Times New Roman" pitchFamily="18" charset="0"/>
            </a:endParaRPr>
          </a:p>
        </p:txBody>
      </p:sp>
      <p:sp>
        <p:nvSpPr>
          <p:cNvPr id="166925" name="Rectangle 13"/>
          <p:cNvSpPr>
            <a:spLocks noChangeArrowheads="1"/>
          </p:cNvSpPr>
          <p:nvPr/>
        </p:nvSpPr>
        <p:spPr bwMode="auto">
          <a:xfrm>
            <a:off x="6572250" y="1781175"/>
            <a:ext cx="855663"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charset="0"/>
              </a:rPr>
              <a:t>Condition</a:t>
            </a:r>
            <a:endParaRPr lang="en-CA" sz="2400">
              <a:latin typeface="Times New Roman" pitchFamily="18" charset="0"/>
            </a:endParaRPr>
          </a:p>
        </p:txBody>
      </p:sp>
      <p:sp>
        <p:nvSpPr>
          <p:cNvPr id="166926" name="Rectangle 14"/>
          <p:cNvSpPr>
            <a:spLocks noChangeArrowheads="1"/>
          </p:cNvSpPr>
          <p:nvPr/>
        </p:nvSpPr>
        <p:spPr bwMode="auto">
          <a:xfrm>
            <a:off x="6751638" y="1962150"/>
            <a:ext cx="541337"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charset="0"/>
              </a:rPr>
              <a:t>codes</a:t>
            </a:r>
            <a:endParaRPr lang="en-CA" sz="2400">
              <a:latin typeface="Times New Roman" pitchFamily="18" charset="0"/>
            </a:endParaRPr>
          </a:p>
        </p:txBody>
      </p:sp>
      <p:sp>
        <p:nvSpPr>
          <p:cNvPr id="166927" name="Rectangle 15"/>
          <p:cNvSpPr>
            <a:spLocks noChangeArrowheads="1"/>
          </p:cNvSpPr>
          <p:nvPr/>
        </p:nvSpPr>
        <p:spPr bwMode="auto">
          <a:xfrm>
            <a:off x="6729413" y="1239838"/>
            <a:ext cx="541337"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charset="0"/>
              </a:rPr>
              <a:t>inputs</a:t>
            </a:r>
            <a:endParaRPr lang="en-CA" sz="2400">
              <a:latin typeface="Times New Roman" pitchFamily="18" charset="0"/>
            </a:endParaRPr>
          </a:p>
        </p:txBody>
      </p:sp>
      <p:sp>
        <p:nvSpPr>
          <p:cNvPr id="166928" name="Rectangle 16"/>
          <p:cNvSpPr>
            <a:spLocks noChangeArrowheads="1"/>
          </p:cNvSpPr>
          <p:nvPr/>
        </p:nvSpPr>
        <p:spPr bwMode="auto">
          <a:xfrm>
            <a:off x="6638925" y="1036638"/>
            <a:ext cx="744538"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charset="0"/>
              </a:rPr>
              <a:t>External</a:t>
            </a:r>
            <a:endParaRPr lang="en-CA" sz="2400">
              <a:latin typeface="Times New Roman" pitchFamily="18" charset="0"/>
            </a:endParaRPr>
          </a:p>
        </p:txBody>
      </p:sp>
      <p:sp>
        <p:nvSpPr>
          <p:cNvPr id="166929" name="Freeform 17"/>
          <p:cNvSpPr>
            <a:spLocks/>
          </p:cNvSpPr>
          <p:nvPr/>
        </p:nvSpPr>
        <p:spPr bwMode="auto">
          <a:xfrm>
            <a:off x="5645150" y="1893888"/>
            <a:ext cx="633413" cy="271462"/>
          </a:xfrm>
          <a:custGeom>
            <a:avLst/>
            <a:gdLst/>
            <a:ahLst/>
            <a:cxnLst>
              <a:cxn ang="0">
                <a:pos x="28" y="9"/>
              </a:cxn>
              <a:cxn ang="0">
                <a:pos x="8" y="9"/>
              </a:cxn>
              <a:cxn ang="0">
                <a:pos x="8" y="12"/>
              </a:cxn>
              <a:cxn ang="0">
                <a:pos x="0" y="6"/>
              </a:cxn>
              <a:cxn ang="0">
                <a:pos x="8" y="0"/>
              </a:cxn>
              <a:cxn ang="0">
                <a:pos x="8" y="3"/>
              </a:cxn>
              <a:cxn ang="0">
                <a:pos x="28" y="3"/>
              </a:cxn>
            </a:cxnLst>
            <a:rect l="0" t="0" r="r" b="b"/>
            <a:pathLst>
              <a:path w="28" h="12">
                <a:moveTo>
                  <a:pt x="28" y="9"/>
                </a:moveTo>
                <a:lnTo>
                  <a:pt x="8" y="9"/>
                </a:lnTo>
                <a:lnTo>
                  <a:pt x="8" y="12"/>
                </a:lnTo>
                <a:lnTo>
                  <a:pt x="0" y="6"/>
                </a:lnTo>
                <a:lnTo>
                  <a:pt x="8" y="0"/>
                </a:lnTo>
                <a:lnTo>
                  <a:pt x="8" y="3"/>
                </a:lnTo>
                <a:lnTo>
                  <a:pt x="28" y="3"/>
                </a:lnTo>
              </a:path>
            </a:pathLst>
          </a:custGeom>
          <a:noFill/>
          <a:ln w="22225">
            <a:solidFill>
              <a:srgbClr val="000000"/>
            </a:solidFill>
            <a:prstDash val="solid"/>
            <a:round/>
            <a:headEnd/>
            <a:tailEnd/>
          </a:ln>
        </p:spPr>
        <p:txBody>
          <a:bodyPr/>
          <a:lstStyle/>
          <a:p>
            <a:endParaRPr lang="en-US"/>
          </a:p>
        </p:txBody>
      </p:sp>
      <p:sp>
        <p:nvSpPr>
          <p:cNvPr id="166930" name="Freeform 18"/>
          <p:cNvSpPr>
            <a:spLocks/>
          </p:cNvSpPr>
          <p:nvPr/>
        </p:nvSpPr>
        <p:spPr bwMode="auto">
          <a:xfrm>
            <a:off x="5645150" y="1149350"/>
            <a:ext cx="633413" cy="269875"/>
          </a:xfrm>
          <a:custGeom>
            <a:avLst/>
            <a:gdLst/>
            <a:ahLst/>
            <a:cxnLst>
              <a:cxn ang="0">
                <a:pos x="28" y="9"/>
              </a:cxn>
              <a:cxn ang="0">
                <a:pos x="8" y="9"/>
              </a:cxn>
              <a:cxn ang="0">
                <a:pos x="8" y="12"/>
              </a:cxn>
              <a:cxn ang="0">
                <a:pos x="0" y="6"/>
              </a:cxn>
              <a:cxn ang="0">
                <a:pos x="8" y="0"/>
              </a:cxn>
              <a:cxn ang="0">
                <a:pos x="8" y="3"/>
              </a:cxn>
              <a:cxn ang="0">
                <a:pos x="28" y="3"/>
              </a:cxn>
            </a:cxnLst>
            <a:rect l="0" t="0" r="r" b="b"/>
            <a:pathLst>
              <a:path w="28" h="12">
                <a:moveTo>
                  <a:pt x="28" y="9"/>
                </a:moveTo>
                <a:lnTo>
                  <a:pt x="8" y="9"/>
                </a:lnTo>
                <a:lnTo>
                  <a:pt x="8" y="12"/>
                </a:lnTo>
                <a:lnTo>
                  <a:pt x="0" y="6"/>
                </a:lnTo>
                <a:lnTo>
                  <a:pt x="8" y="0"/>
                </a:lnTo>
                <a:lnTo>
                  <a:pt x="8" y="3"/>
                </a:lnTo>
                <a:lnTo>
                  <a:pt x="28" y="3"/>
                </a:lnTo>
              </a:path>
            </a:pathLst>
          </a:custGeom>
          <a:noFill/>
          <a:ln w="22225">
            <a:solidFill>
              <a:srgbClr val="000000"/>
            </a:solidFill>
            <a:prstDash val="solid"/>
            <a:round/>
            <a:headEnd/>
            <a:tailEnd/>
          </a:ln>
        </p:spPr>
        <p:txBody>
          <a:bodyPr/>
          <a:lstStyle/>
          <a:p>
            <a:endParaRPr lang="en-US"/>
          </a:p>
        </p:txBody>
      </p:sp>
      <p:sp>
        <p:nvSpPr>
          <p:cNvPr id="166931" name="Freeform 19"/>
          <p:cNvSpPr>
            <a:spLocks/>
          </p:cNvSpPr>
          <p:nvPr/>
        </p:nvSpPr>
        <p:spPr bwMode="auto">
          <a:xfrm>
            <a:off x="3522663" y="1916113"/>
            <a:ext cx="655637" cy="249237"/>
          </a:xfrm>
          <a:custGeom>
            <a:avLst/>
            <a:gdLst/>
            <a:ahLst/>
            <a:cxnLst>
              <a:cxn ang="0">
                <a:pos x="0" y="8"/>
              </a:cxn>
              <a:cxn ang="0">
                <a:pos x="20" y="8"/>
              </a:cxn>
              <a:cxn ang="0">
                <a:pos x="20" y="11"/>
              </a:cxn>
              <a:cxn ang="0">
                <a:pos x="29" y="5"/>
              </a:cxn>
              <a:cxn ang="0">
                <a:pos x="20" y="0"/>
              </a:cxn>
              <a:cxn ang="0">
                <a:pos x="20" y="2"/>
              </a:cxn>
              <a:cxn ang="0">
                <a:pos x="0" y="2"/>
              </a:cxn>
            </a:cxnLst>
            <a:rect l="0" t="0" r="r" b="b"/>
            <a:pathLst>
              <a:path w="29" h="11">
                <a:moveTo>
                  <a:pt x="0" y="8"/>
                </a:moveTo>
                <a:lnTo>
                  <a:pt x="20" y="8"/>
                </a:lnTo>
                <a:lnTo>
                  <a:pt x="20" y="11"/>
                </a:lnTo>
                <a:lnTo>
                  <a:pt x="29" y="5"/>
                </a:lnTo>
                <a:lnTo>
                  <a:pt x="20" y="0"/>
                </a:lnTo>
                <a:lnTo>
                  <a:pt x="20" y="2"/>
                </a:lnTo>
                <a:lnTo>
                  <a:pt x="0" y="2"/>
                </a:lnTo>
              </a:path>
            </a:pathLst>
          </a:custGeom>
          <a:noFill/>
          <a:ln w="22225">
            <a:solidFill>
              <a:srgbClr val="000000"/>
            </a:solidFill>
            <a:prstDash val="solid"/>
            <a:round/>
            <a:headEnd/>
            <a:tailEnd/>
          </a:ln>
        </p:spPr>
        <p:txBody>
          <a:bodyPr/>
          <a:lstStyle/>
          <a:p>
            <a:endParaRPr lang="en-US"/>
          </a:p>
        </p:txBody>
      </p:sp>
      <p:sp>
        <p:nvSpPr>
          <p:cNvPr id="166932" name="Freeform 20"/>
          <p:cNvSpPr>
            <a:spLocks/>
          </p:cNvSpPr>
          <p:nvPr/>
        </p:nvSpPr>
        <p:spPr bwMode="auto">
          <a:xfrm>
            <a:off x="4765675" y="4241800"/>
            <a:ext cx="269875" cy="655638"/>
          </a:xfrm>
          <a:custGeom>
            <a:avLst/>
            <a:gdLst/>
            <a:ahLst/>
            <a:cxnLst>
              <a:cxn ang="0">
                <a:pos x="9" y="0"/>
              </a:cxn>
              <a:cxn ang="0">
                <a:pos x="9" y="20"/>
              </a:cxn>
              <a:cxn ang="0">
                <a:pos x="12" y="20"/>
              </a:cxn>
              <a:cxn ang="0">
                <a:pos x="6" y="29"/>
              </a:cxn>
              <a:cxn ang="0">
                <a:pos x="0" y="20"/>
              </a:cxn>
              <a:cxn ang="0">
                <a:pos x="3" y="20"/>
              </a:cxn>
              <a:cxn ang="0">
                <a:pos x="3" y="0"/>
              </a:cxn>
            </a:cxnLst>
            <a:rect l="0" t="0" r="r" b="b"/>
            <a:pathLst>
              <a:path w="12" h="29">
                <a:moveTo>
                  <a:pt x="9" y="0"/>
                </a:moveTo>
                <a:lnTo>
                  <a:pt x="9" y="20"/>
                </a:lnTo>
                <a:lnTo>
                  <a:pt x="12" y="20"/>
                </a:lnTo>
                <a:lnTo>
                  <a:pt x="6" y="29"/>
                </a:lnTo>
                <a:lnTo>
                  <a:pt x="0" y="20"/>
                </a:lnTo>
                <a:lnTo>
                  <a:pt x="3" y="20"/>
                </a:lnTo>
                <a:lnTo>
                  <a:pt x="3" y="0"/>
                </a:lnTo>
              </a:path>
            </a:pathLst>
          </a:custGeom>
          <a:noFill/>
          <a:ln w="22225">
            <a:solidFill>
              <a:srgbClr val="000000"/>
            </a:solidFill>
            <a:prstDash val="solid"/>
            <a:round/>
            <a:headEnd/>
            <a:tailEnd/>
          </a:ln>
        </p:spPr>
        <p:txBody>
          <a:bodyPr/>
          <a:lstStyle/>
          <a:p>
            <a:endParaRPr lang="en-US"/>
          </a:p>
        </p:txBody>
      </p:sp>
      <p:sp>
        <p:nvSpPr>
          <p:cNvPr id="166933" name="Freeform 21"/>
          <p:cNvSpPr>
            <a:spLocks/>
          </p:cNvSpPr>
          <p:nvPr/>
        </p:nvSpPr>
        <p:spPr bwMode="auto">
          <a:xfrm>
            <a:off x="4765675" y="3068638"/>
            <a:ext cx="269875" cy="654050"/>
          </a:xfrm>
          <a:custGeom>
            <a:avLst/>
            <a:gdLst/>
            <a:ahLst/>
            <a:cxnLst>
              <a:cxn ang="0">
                <a:pos x="9" y="0"/>
              </a:cxn>
              <a:cxn ang="0">
                <a:pos x="9" y="20"/>
              </a:cxn>
              <a:cxn ang="0">
                <a:pos x="12" y="20"/>
              </a:cxn>
              <a:cxn ang="0">
                <a:pos x="6" y="29"/>
              </a:cxn>
              <a:cxn ang="0">
                <a:pos x="0" y="20"/>
              </a:cxn>
              <a:cxn ang="0">
                <a:pos x="3" y="20"/>
              </a:cxn>
              <a:cxn ang="0">
                <a:pos x="3" y="0"/>
              </a:cxn>
            </a:cxnLst>
            <a:rect l="0" t="0" r="r" b="b"/>
            <a:pathLst>
              <a:path w="12" h="29">
                <a:moveTo>
                  <a:pt x="9" y="0"/>
                </a:moveTo>
                <a:lnTo>
                  <a:pt x="9" y="20"/>
                </a:lnTo>
                <a:lnTo>
                  <a:pt x="12" y="20"/>
                </a:lnTo>
                <a:lnTo>
                  <a:pt x="6" y="29"/>
                </a:lnTo>
                <a:lnTo>
                  <a:pt x="0" y="20"/>
                </a:lnTo>
                <a:lnTo>
                  <a:pt x="3" y="20"/>
                </a:lnTo>
                <a:lnTo>
                  <a:pt x="3" y="0"/>
                </a:lnTo>
              </a:path>
            </a:pathLst>
          </a:custGeom>
          <a:noFill/>
          <a:ln w="22225">
            <a:solidFill>
              <a:srgbClr val="000000"/>
            </a:solidFill>
            <a:prstDash val="solid"/>
            <a:round/>
            <a:headEnd/>
            <a:tailEnd/>
          </a:ln>
        </p:spPr>
        <p:txBody>
          <a:bodyPr/>
          <a:lstStyle/>
          <a:p>
            <a:endParaRPr lang="en-US"/>
          </a:p>
        </p:txBody>
      </p:sp>
      <p:sp>
        <p:nvSpPr>
          <p:cNvPr id="166934" name="Freeform 22"/>
          <p:cNvSpPr>
            <a:spLocks/>
          </p:cNvSpPr>
          <p:nvPr/>
        </p:nvSpPr>
        <p:spPr bwMode="auto">
          <a:xfrm>
            <a:off x="5645150" y="2638425"/>
            <a:ext cx="452438" cy="2528888"/>
          </a:xfrm>
          <a:custGeom>
            <a:avLst/>
            <a:gdLst/>
            <a:ahLst/>
            <a:cxnLst>
              <a:cxn ang="0">
                <a:pos x="20" y="112"/>
              </a:cxn>
              <a:cxn ang="0">
                <a:pos x="20" y="3"/>
              </a:cxn>
              <a:cxn ang="0">
                <a:pos x="8" y="3"/>
              </a:cxn>
              <a:cxn ang="0">
                <a:pos x="8" y="0"/>
              </a:cxn>
              <a:cxn ang="0">
                <a:pos x="0" y="6"/>
              </a:cxn>
              <a:cxn ang="0">
                <a:pos x="8" y="12"/>
              </a:cxn>
              <a:cxn ang="0">
                <a:pos x="8" y="9"/>
              </a:cxn>
              <a:cxn ang="0">
                <a:pos x="14" y="9"/>
              </a:cxn>
            </a:cxnLst>
            <a:rect l="0" t="0" r="r" b="b"/>
            <a:pathLst>
              <a:path w="20" h="112">
                <a:moveTo>
                  <a:pt x="20" y="112"/>
                </a:moveTo>
                <a:lnTo>
                  <a:pt x="20" y="3"/>
                </a:lnTo>
                <a:lnTo>
                  <a:pt x="8" y="3"/>
                </a:lnTo>
                <a:lnTo>
                  <a:pt x="8" y="0"/>
                </a:lnTo>
                <a:lnTo>
                  <a:pt x="0" y="6"/>
                </a:lnTo>
                <a:lnTo>
                  <a:pt x="8" y="12"/>
                </a:lnTo>
                <a:lnTo>
                  <a:pt x="8" y="9"/>
                </a:lnTo>
                <a:lnTo>
                  <a:pt x="14" y="9"/>
                </a:lnTo>
              </a:path>
            </a:pathLst>
          </a:custGeom>
          <a:noFill/>
          <a:ln w="22225">
            <a:solidFill>
              <a:srgbClr val="000000"/>
            </a:solidFill>
            <a:prstDash val="solid"/>
            <a:round/>
            <a:headEnd/>
            <a:tailEnd/>
          </a:ln>
        </p:spPr>
        <p:txBody>
          <a:bodyPr/>
          <a:lstStyle/>
          <a:p>
            <a:endParaRPr lang="en-US"/>
          </a:p>
        </p:txBody>
      </p:sp>
      <p:sp>
        <p:nvSpPr>
          <p:cNvPr id="166935" name="Freeform 23"/>
          <p:cNvSpPr>
            <a:spLocks/>
          </p:cNvSpPr>
          <p:nvPr/>
        </p:nvSpPr>
        <p:spPr bwMode="auto">
          <a:xfrm>
            <a:off x="5622925" y="2841625"/>
            <a:ext cx="339725" cy="2325688"/>
          </a:xfrm>
          <a:custGeom>
            <a:avLst/>
            <a:gdLst/>
            <a:ahLst/>
            <a:cxnLst>
              <a:cxn ang="0">
                <a:pos x="15" y="0"/>
              </a:cxn>
              <a:cxn ang="0">
                <a:pos x="15" y="103"/>
              </a:cxn>
              <a:cxn ang="0">
                <a:pos x="0" y="103"/>
              </a:cxn>
            </a:cxnLst>
            <a:rect l="0" t="0" r="r" b="b"/>
            <a:pathLst>
              <a:path w="15" h="103">
                <a:moveTo>
                  <a:pt x="15" y="0"/>
                </a:moveTo>
                <a:lnTo>
                  <a:pt x="15" y="103"/>
                </a:lnTo>
                <a:lnTo>
                  <a:pt x="0" y="103"/>
                </a:lnTo>
              </a:path>
            </a:pathLst>
          </a:custGeom>
          <a:noFill/>
          <a:ln w="22225">
            <a:solidFill>
              <a:srgbClr val="000000"/>
            </a:solidFill>
            <a:prstDash val="solid"/>
            <a:round/>
            <a:headEnd/>
            <a:tailEnd/>
          </a:ln>
        </p:spPr>
        <p:txBody>
          <a:bodyPr/>
          <a:lstStyle/>
          <a:p>
            <a:endParaRPr lang="en-US"/>
          </a:p>
        </p:txBody>
      </p:sp>
      <p:sp>
        <p:nvSpPr>
          <p:cNvPr id="166936" name="Freeform 24"/>
          <p:cNvSpPr>
            <a:spLocks/>
          </p:cNvSpPr>
          <p:nvPr/>
        </p:nvSpPr>
        <p:spPr bwMode="auto">
          <a:xfrm>
            <a:off x="5622925" y="5100638"/>
            <a:ext cx="1038225" cy="247650"/>
          </a:xfrm>
          <a:custGeom>
            <a:avLst/>
            <a:gdLst/>
            <a:ahLst/>
            <a:cxnLst>
              <a:cxn ang="0">
                <a:pos x="0" y="9"/>
              </a:cxn>
              <a:cxn ang="0">
                <a:pos x="38" y="9"/>
              </a:cxn>
              <a:cxn ang="0">
                <a:pos x="38" y="11"/>
              </a:cxn>
              <a:cxn ang="0">
                <a:pos x="46" y="6"/>
              </a:cxn>
              <a:cxn ang="0">
                <a:pos x="38" y="0"/>
              </a:cxn>
              <a:cxn ang="0">
                <a:pos x="38" y="3"/>
              </a:cxn>
              <a:cxn ang="0">
                <a:pos x="20" y="3"/>
              </a:cxn>
            </a:cxnLst>
            <a:rect l="0" t="0" r="r" b="b"/>
            <a:pathLst>
              <a:path w="46" h="11">
                <a:moveTo>
                  <a:pt x="0" y="9"/>
                </a:moveTo>
                <a:lnTo>
                  <a:pt x="38" y="9"/>
                </a:lnTo>
                <a:lnTo>
                  <a:pt x="38" y="11"/>
                </a:lnTo>
                <a:lnTo>
                  <a:pt x="46" y="6"/>
                </a:lnTo>
                <a:lnTo>
                  <a:pt x="38" y="0"/>
                </a:lnTo>
                <a:lnTo>
                  <a:pt x="38" y="3"/>
                </a:lnTo>
                <a:lnTo>
                  <a:pt x="20" y="3"/>
                </a:lnTo>
              </a:path>
            </a:pathLst>
          </a:custGeom>
          <a:noFill/>
          <a:ln w="22225">
            <a:solidFill>
              <a:srgbClr val="000000"/>
            </a:solidFill>
            <a:prstDash val="solid"/>
            <a:round/>
            <a:headEnd/>
            <a:tailEnd/>
          </a:ln>
        </p:spPr>
        <p:txBody>
          <a:bodyPr/>
          <a:lstStyle/>
          <a:p>
            <a:endParaRPr lang="en-US"/>
          </a:p>
        </p:txBody>
      </p:sp>
      <p:sp>
        <p:nvSpPr>
          <p:cNvPr id="166937" name="Rectangle 25"/>
          <p:cNvSpPr>
            <a:spLocks noChangeArrowheads="1"/>
          </p:cNvSpPr>
          <p:nvPr/>
        </p:nvSpPr>
        <p:spPr bwMode="auto">
          <a:xfrm>
            <a:off x="6819900" y="5100638"/>
            <a:ext cx="338138"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charset="0"/>
              </a:rPr>
              <a:t>CW</a:t>
            </a:r>
            <a:endParaRPr lang="en-CA" sz="2400">
              <a:latin typeface="Times New Roman" pitchFamily="18" charset="0"/>
            </a:endParaRPr>
          </a:p>
        </p:txBody>
      </p:sp>
      <p:sp>
        <p:nvSpPr>
          <p:cNvPr id="166938" name="Rectangle 26"/>
          <p:cNvSpPr>
            <a:spLocks noChangeArrowheads="1"/>
          </p:cNvSpPr>
          <p:nvPr/>
        </p:nvSpPr>
        <p:spPr bwMode="auto">
          <a:xfrm>
            <a:off x="4178300" y="4897438"/>
            <a:ext cx="1444625" cy="654050"/>
          </a:xfrm>
          <a:prstGeom prst="rect">
            <a:avLst/>
          </a:prstGeom>
          <a:noFill/>
          <a:ln w="22225">
            <a:solidFill>
              <a:srgbClr val="00FFFF"/>
            </a:solidFill>
            <a:miter lim="800000"/>
            <a:headEnd/>
            <a:tailEnd/>
          </a:ln>
        </p:spPr>
        <p:txBody>
          <a:bodyPr/>
          <a:lstStyle/>
          <a:p>
            <a:endParaRPr lang="en-US"/>
          </a:p>
        </p:txBody>
      </p:sp>
      <p:sp>
        <p:nvSpPr>
          <p:cNvPr id="166939" name="Rectangle 27"/>
          <p:cNvSpPr>
            <a:spLocks noChangeArrowheads="1"/>
          </p:cNvSpPr>
          <p:nvPr/>
        </p:nvSpPr>
        <p:spPr bwMode="auto">
          <a:xfrm>
            <a:off x="6278563" y="1736725"/>
            <a:ext cx="1422400" cy="585788"/>
          </a:xfrm>
          <a:prstGeom prst="rect">
            <a:avLst/>
          </a:prstGeom>
          <a:noFill/>
          <a:ln w="22225">
            <a:solidFill>
              <a:srgbClr val="00FFFF"/>
            </a:solidFill>
            <a:miter lim="800000"/>
            <a:headEnd/>
            <a:tailEnd/>
          </a:ln>
        </p:spPr>
        <p:txBody>
          <a:bodyPr/>
          <a:lstStyle/>
          <a:p>
            <a:endParaRPr lang="en-US"/>
          </a:p>
        </p:txBody>
      </p:sp>
      <p:sp>
        <p:nvSpPr>
          <p:cNvPr id="166940" name="Rectangle 28"/>
          <p:cNvSpPr>
            <a:spLocks noChangeArrowheads="1"/>
          </p:cNvSpPr>
          <p:nvPr/>
        </p:nvSpPr>
        <p:spPr bwMode="auto">
          <a:xfrm>
            <a:off x="2755900" y="3722688"/>
            <a:ext cx="790575" cy="519112"/>
          </a:xfrm>
          <a:prstGeom prst="rect">
            <a:avLst/>
          </a:prstGeom>
          <a:noFill/>
          <a:ln w="22225">
            <a:solidFill>
              <a:srgbClr val="00FFFF"/>
            </a:solidFill>
            <a:miter lim="800000"/>
            <a:headEnd/>
            <a:tailEnd/>
          </a:ln>
        </p:spPr>
        <p:txBody>
          <a:bodyPr/>
          <a:lstStyle/>
          <a:p>
            <a:endParaRPr lang="en-US"/>
          </a:p>
        </p:txBody>
      </p:sp>
      <p:sp>
        <p:nvSpPr>
          <p:cNvPr id="166941" name="Rectangle 29"/>
          <p:cNvSpPr>
            <a:spLocks noChangeArrowheads="1"/>
          </p:cNvSpPr>
          <p:nvPr/>
        </p:nvSpPr>
        <p:spPr bwMode="auto">
          <a:xfrm>
            <a:off x="4178300" y="990600"/>
            <a:ext cx="1444625" cy="2100263"/>
          </a:xfrm>
          <a:prstGeom prst="rect">
            <a:avLst/>
          </a:prstGeom>
          <a:noFill/>
          <a:ln w="22225">
            <a:solidFill>
              <a:srgbClr val="00FFFF"/>
            </a:solidFill>
            <a:miter lim="800000"/>
            <a:headEnd/>
            <a:tailEnd/>
          </a:ln>
        </p:spPr>
        <p:txBody>
          <a:bodyPr/>
          <a:lstStyle/>
          <a:p>
            <a:endParaRPr lang="en-US"/>
          </a:p>
        </p:txBody>
      </p:sp>
      <p:sp>
        <p:nvSpPr>
          <p:cNvPr id="166942" name="Rectangle 30"/>
          <p:cNvSpPr>
            <a:spLocks noChangeArrowheads="1"/>
          </p:cNvSpPr>
          <p:nvPr/>
        </p:nvSpPr>
        <p:spPr bwMode="auto">
          <a:xfrm>
            <a:off x="6278563" y="990600"/>
            <a:ext cx="1422400" cy="587375"/>
          </a:xfrm>
          <a:prstGeom prst="rect">
            <a:avLst/>
          </a:prstGeom>
          <a:noFill/>
          <a:ln w="22225">
            <a:solidFill>
              <a:srgbClr val="00FFFF"/>
            </a:solidFill>
            <a:miter lim="800000"/>
            <a:headEnd/>
            <a:tailEnd/>
          </a:ln>
        </p:spPr>
        <p:txBody>
          <a:bodyPr/>
          <a:lstStyle/>
          <a:p>
            <a:endParaRPr lang="en-US"/>
          </a:p>
        </p:txBody>
      </p:sp>
      <p:sp>
        <p:nvSpPr>
          <p:cNvPr id="166943" name="Rectangle 31"/>
          <p:cNvSpPr>
            <a:spLocks noChangeArrowheads="1"/>
          </p:cNvSpPr>
          <p:nvPr/>
        </p:nvSpPr>
        <p:spPr bwMode="auto">
          <a:xfrm>
            <a:off x="2755900" y="1262063"/>
            <a:ext cx="790575" cy="1557337"/>
          </a:xfrm>
          <a:prstGeom prst="rect">
            <a:avLst/>
          </a:prstGeom>
          <a:solidFill>
            <a:srgbClr val="FFFFFF"/>
          </a:solidFill>
          <a:ln w="0">
            <a:solidFill>
              <a:srgbClr val="FFFFFF"/>
            </a:solidFill>
            <a:miter lim="800000"/>
            <a:headEnd/>
            <a:tailEnd/>
          </a:ln>
        </p:spPr>
        <p:txBody>
          <a:bodyPr/>
          <a:lstStyle/>
          <a:p>
            <a:endParaRPr lang="en-US"/>
          </a:p>
        </p:txBody>
      </p:sp>
      <p:sp>
        <p:nvSpPr>
          <p:cNvPr id="166944" name="Rectangle 32"/>
          <p:cNvSpPr>
            <a:spLocks noChangeArrowheads="1"/>
          </p:cNvSpPr>
          <p:nvPr/>
        </p:nvSpPr>
        <p:spPr bwMode="auto">
          <a:xfrm>
            <a:off x="2755900" y="1262063"/>
            <a:ext cx="790575" cy="1557337"/>
          </a:xfrm>
          <a:prstGeom prst="rect">
            <a:avLst/>
          </a:prstGeom>
          <a:noFill/>
          <a:ln w="22225">
            <a:solidFill>
              <a:srgbClr val="00FFFF"/>
            </a:solidFill>
            <a:miter lim="800000"/>
            <a:headEnd/>
            <a:tailEnd/>
          </a:ln>
        </p:spPr>
        <p:txBody>
          <a:bodyPr/>
          <a:lstStyle/>
          <a:p>
            <a:endParaRPr lang="en-US"/>
          </a:p>
        </p:txBody>
      </p:sp>
      <p:sp>
        <p:nvSpPr>
          <p:cNvPr id="166945" name="Rectangle 33"/>
          <p:cNvSpPr>
            <a:spLocks noChangeArrowheads="1"/>
          </p:cNvSpPr>
          <p:nvPr/>
        </p:nvSpPr>
        <p:spPr bwMode="auto">
          <a:xfrm>
            <a:off x="3049588" y="1893888"/>
            <a:ext cx="203200"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charset="0"/>
              </a:rPr>
              <a:t>IR</a:t>
            </a:r>
            <a:endParaRPr lang="en-CA" sz="2400">
              <a:latin typeface="Times New Roman" pitchFamily="18" charset="0"/>
            </a:endParaRPr>
          </a:p>
        </p:txBody>
      </p:sp>
      <p:sp>
        <p:nvSpPr>
          <p:cNvPr id="166946" name="Rectangle 34"/>
          <p:cNvSpPr>
            <a:spLocks noChangeArrowheads="1"/>
          </p:cNvSpPr>
          <p:nvPr/>
        </p:nvSpPr>
        <p:spPr bwMode="auto">
          <a:xfrm>
            <a:off x="4178300" y="3722688"/>
            <a:ext cx="1444625" cy="519112"/>
          </a:xfrm>
          <a:prstGeom prst="rect">
            <a:avLst/>
          </a:prstGeom>
          <a:solidFill>
            <a:srgbClr val="FFFFFF"/>
          </a:solidFill>
          <a:ln w="0">
            <a:solidFill>
              <a:srgbClr val="FFFFFF"/>
            </a:solidFill>
            <a:miter lim="800000"/>
            <a:headEnd/>
            <a:tailEnd/>
          </a:ln>
        </p:spPr>
        <p:txBody>
          <a:bodyPr/>
          <a:lstStyle/>
          <a:p>
            <a:endParaRPr lang="en-US"/>
          </a:p>
        </p:txBody>
      </p:sp>
      <p:sp>
        <p:nvSpPr>
          <p:cNvPr id="166947" name="Rectangle 35"/>
          <p:cNvSpPr>
            <a:spLocks noChangeArrowheads="1"/>
          </p:cNvSpPr>
          <p:nvPr/>
        </p:nvSpPr>
        <p:spPr bwMode="auto">
          <a:xfrm>
            <a:off x="4178300" y="3722688"/>
            <a:ext cx="1444625" cy="519112"/>
          </a:xfrm>
          <a:prstGeom prst="rect">
            <a:avLst/>
          </a:prstGeom>
          <a:noFill/>
          <a:ln w="22225">
            <a:solidFill>
              <a:srgbClr val="00FFFF"/>
            </a:solidFill>
            <a:miter lim="800000"/>
            <a:headEnd/>
            <a:tailEnd/>
          </a:ln>
        </p:spPr>
        <p:txBody>
          <a:bodyPr/>
          <a:lstStyle/>
          <a:p>
            <a:endParaRPr lang="en-US"/>
          </a:p>
        </p:txBody>
      </p:sp>
      <p:sp>
        <p:nvSpPr>
          <p:cNvPr id="166948" name="Rectangle 36"/>
          <p:cNvSpPr>
            <a:spLocks noChangeArrowheads="1"/>
          </p:cNvSpPr>
          <p:nvPr/>
        </p:nvSpPr>
        <p:spPr bwMode="auto">
          <a:xfrm>
            <a:off x="4697413" y="3857625"/>
            <a:ext cx="117475"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Symbol" pitchFamily="18" charset="2"/>
              </a:rPr>
              <a:t>m</a:t>
            </a:r>
            <a:endParaRPr lang="en-CA" sz="2400">
              <a:latin typeface="Times New Roman" pitchFamily="18" charset="0"/>
            </a:endParaRPr>
          </a:p>
        </p:txBody>
      </p:sp>
      <p:sp>
        <p:nvSpPr>
          <p:cNvPr id="166949" name="Rectangle 37"/>
          <p:cNvSpPr>
            <a:spLocks noChangeArrowheads="1"/>
          </p:cNvSpPr>
          <p:nvPr/>
        </p:nvSpPr>
        <p:spPr bwMode="auto">
          <a:xfrm>
            <a:off x="4832350" y="3857625"/>
            <a:ext cx="134938"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charset="0"/>
              </a:rPr>
              <a:t>P</a:t>
            </a:r>
            <a:endParaRPr lang="en-CA" sz="2400">
              <a:latin typeface="Times New Roman" pitchFamily="18" charset="0"/>
            </a:endParaRPr>
          </a:p>
        </p:txBody>
      </p:sp>
      <p:sp>
        <p:nvSpPr>
          <p:cNvPr id="166950" name="Rectangle 38"/>
          <p:cNvSpPr>
            <a:spLocks noChangeArrowheads="1"/>
          </p:cNvSpPr>
          <p:nvPr/>
        </p:nvSpPr>
        <p:spPr bwMode="auto">
          <a:xfrm>
            <a:off x="4945063" y="3857625"/>
            <a:ext cx="146050"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charset="0"/>
              </a:rPr>
              <a:t>C</a:t>
            </a:r>
            <a:endParaRPr lang="en-CA" sz="2400">
              <a:latin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p:cNvSpPr>
          <p:nvPr>
            <p:ph type="title"/>
          </p:nvPr>
        </p:nvSpPr>
        <p:spPr>
          <a:xfrm>
            <a:off x="1074738" y="546100"/>
            <a:ext cx="6899275" cy="665163"/>
          </a:xfrm>
          <a:noFill/>
          <a:ln/>
        </p:spPr>
        <p:txBody>
          <a:bodyPr lIns="63500" tIns="25400" rIns="63500" bIns="25400"/>
          <a:lstStyle/>
          <a:p>
            <a:r>
              <a:rPr lang="en-US" altLang="ko-KR" sz="3200" smtClean="0">
                <a:ea typeface="굴림" pitchFamily="34" charset="-127"/>
              </a:rPr>
              <a:t>MAPPING  OF  INSTRUCTIONS</a:t>
            </a:r>
          </a:p>
        </p:txBody>
      </p:sp>
      <p:sp>
        <p:nvSpPr>
          <p:cNvPr id="193539" name="Rectangle 3"/>
          <p:cNvSpPr>
            <a:spLocks noChangeArrowheads="1"/>
          </p:cNvSpPr>
          <p:nvPr/>
        </p:nvSpPr>
        <p:spPr bwMode="auto">
          <a:xfrm>
            <a:off x="7821613" y="0"/>
            <a:ext cx="1184275" cy="280988"/>
          </a:xfrm>
          <a:prstGeom prst="rect">
            <a:avLst/>
          </a:prstGeom>
          <a:noFill/>
          <a:ln w="12700">
            <a:noFill/>
            <a:miter lim="800000"/>
            <a:headEnd/>
            <a:tailEnd/>
          </a:ln>
          <a:effectLst/>
        </p:spPr>
        <p:txBody>
          <a:bodyPr wrap="none" lIns="90488" tIns="44450" rIns="90488" bIns="44450">
            <a:spAutoFit/>
          </a:bodyPr>
          <a:lstStyle/>
          <a:p>
            <a:pPr algn="r" defTabSz="762000" eaLnBrk="0" hangingPunct="0">
              <a:lnSpc>
                <a:spcPct val="90000"/>
              </a:lnSpc>
            </a:pPr>
            <a:r>
              <a:rPr kumimoji="1" lang="en-US" altLang="ko-KR" sz="1400" b="1" i="1">
                <a:ea typeface="굴림" pitchFamily="34" charset="-127"/>
              </a:rPr>
              <a:t>Sequencing</a:t>
            </a:r>
          </a:p>
        </p:txBody>
      </p:sp>
      <p:sp>
        <p:nvSpPr>
          <p:cNvPr id="193540" name="Rectangle 4"/>
          <p:cNvSpPr>
            <a:spLocks noChangeArrowheads="1"/>
          </p:cNvSpPr>
          <p:nvPr/>
        </p:nvSpPr>
        <p:spPr bwMode="auto">
          <a:xfrm>
            <a:off x="6072188" y="981075"/>
            <a:ext cx="1311275" cy="2063750"/>
          </a:xfrm>
          <a:prstGeom prst="rect">
            <a:avLst/>
          </a:prstGeom>
          <a:noFill/>
          <a:ln w="25400">
            <a:solidFill>
              <a:schemeClr val="tx1"/>
            </a:solidFill>
            <a:miter lim="800000"/>
            <a:headEnd/>
            <a:tailEnd/>
          </a:ln>
          <a:effectLst/>
        </p:spPr>
        <p:txBody>
          <a:bodyPr wrap="none" anchor="ctr"/>
          <a:lstStyle/>
          <a:p>
            <a:endParaRPr lang="en-US"/>
          </a:p>
        </p:txBody>
      </p:sp>
      <p:sp>
        <p:nvSpPr>
          <p:cNvPr id="193541" name="Line 5"/>
          <p:cNvSpPr>
            <a:spLocks noChangeShapeType="1"/>
          </p:cNvSpPr>
          <p:nvPr/>
        </p:nvSpPr>
        <p:spPr bwMode="auto">
          <a:xfrm>
            <a:off x="6069013" y="1298575"/>
            <a:ext cx="1316037" cy="0"/>
          </a:xfrm>
          <a:prstGeom prst="line">
            <a:avLst/>
          </a:prstGeom>
          <a:noFill/>
          <a:ln w="25400">
            <a:solidFill>
              <a:schemeClr val="tx1"/>
            </a:solidFill>
            <a:round/>
            <a:headEnd/>
            <a:tailEnd/>
          </a:ln>
          <a:effectLst/>
        </p:spPr>
        <p:txBody>
          <a:bodyPr wrap="none" anchor="ctr"/>
          <a:lstStyle/>
          <a:p>
            <a:endParaRPr lang="en-US"/>
          </a:p>
        </p:txBody>
      </p:sp>
      <p:sp>
        <p:nvSpPr>
          <p:cNvPr id="193542" name="Line 6"/>
          <p:cNvSpPr>
            <a:spLocks noChangeShapeType="1"/>
          </p:cNvSpPr>
          <p:nvPr/>
        </p:nvSpPr>
        <p:spPr bwMode="auto">
          <a:xfrm>
            <a:off x="6069013" y="1512888"/>
            <a:ext cx="1316037" cy="0"/>
          </a:xfrm>
          <a:prstGeom prst="line">
            <a:avLst/>
          </a:prstGeom>
          <a:noFill/>
          <a:ln w="25400">
            <a:solidFill>
              <a:schemeClr val="tx1"/>
            </a:solidFill>
            <a:round/>
            <a:headEnd/>
            <a:tailEnd/>
          </a:ln>
          <a:effectLst/>
        </p:spPr>
        <p:txBody>
          <a:bodyPr wrap="none" anchor="ctr"/>
          <a:lstStyle/>
          <a:p>
            <a:endParaRPr lang="en-US"/>
          </a:p>
        </p:txBody>
      </p:sp>
      <p:sp>
        <p:nvSpPr>
          <p:cNvPr id="193543" name="Line 7"/>
          <p:cNvSpPr>
            <a:spLocks noChangeShapeType="1"/>
          </p:cNvSpPr>
          <p:nvPr/>
        </p:nvSpPr>
        <p:spPr bwMode="auto">
          <a:xfrm>
            <a:off x="6069013" y="1708150"/>
            <a:ext cx="1309687" cy="6350"/>
          </a:xfrm>
          <a:prstGeom prst="line">
            <a:avLst/>
          </a:prstGeom>
          <a:noFill/>
          <a:ln w="25400">
            <a:solidFill>
              <a:schemeClr val="tx1"/>
            </a:solidFill>
            <a:round/>
            <a:headEnd/>
            <a:tailEnd/>
          </a:ln>
          <a:effectLst/>
        </p:spPr>
        <p:txBody>
          <a:bodyPr wrap="none" anchor="ctr"/>
          <a:lstStyle/>
          <a:p>
            <a:endParaRPr lang="en-US"/>
          </a:p>
        </p:txBody>
      </p:sp>
      <p:sp>
        <p:nvSpPr>
          <p:cNvPr id="193544" name="Line 8"/>
          <p:cNvSpPr>
            <a:spLocks noChangeShapeType="1"/>
          </p:cNvSpPr>
          <p:nvPr/>
        </p:nvSpPr>
        <p:spPr bwMode="auto">
          <a:xfrm>
            <a:off x="6069013" y="1930400"/>
            <a:ext cx="1296987" cy="0"/>
          </a:xfrm>
          <a:prstGeom prst="line">
            <a:avLst/>
          </a:prstGeom>
          <a:noFill/>
          <a:ln w="25400">
            <a:solidFill>
              <a:schemeClr val="tx1"/>
            </a:solidFill>
            <a:round/>
            <a:headEnd/>
            <a:tailEnd/>
          </a:ln>
          <a:effectLst/>
        </p:spPr>
        <p:txBody>
          <a:bodyPr wrap="none" anchor="ctr"/>
          <a:lstStyle/>
          <a:p>
            <a:endParaRPr lang="en-US"/>
          </a:p>
        </p:txBody>
      </p:sp>
      <p:sp>
        <p:nvSpPr>
          <p:cNvPr id="193545" name="Line 9"/>
          <p:cNvSpPr>
            <a:spLocks noChangeShapeType="1"/>
          </p:cNvSpPr>
          <p:nvPr/>
        </p:nvSpPr>
        <p:spPr bwMode="auto">
          <a:xfrm flipV="1">
            <a:off x="6069013" y="2138363"/>
            <a:ext cx="1306512" cy="7937"/>
          </a:xfrm>
          <a:prstGeom prst="line">
            <a:avLst/>
          </a:prstGeom>
          <a:noFill/>
          <a:ln w="25400">
            <a:solidFill>
              <a:schemeClr val="tx1"/>
            </a:solidFill>
            <a:round/>
            <a:headEnd/>
            <a:tailEnd/>
          </a:ln>
          <a:effectLst/>
        </p:spPr>
        <p:txBody>
          <a:bodyPr wrap="none" anchor="ctr"/>
          <a:lstStyle/>
          <a:p>
            <a:endParaRPr lang="en-US"/>
          </a:p>
        </p:txBody>
      </p:sp>
      <p:sp>
        <p:nvSpPr>
          <p:cNvPr id="193546" name="Line 10"/>
          <p:cNvSpPr>
            <a:spLocks noChangeShapeType="1"/>
          </p:cNvSpPr>
          <p:nvPr/>
        </p:nvSpPr>
        <p:spPr bwMode="auto">
          <a:xfrm>
            <a:off x="6069013" y="2378075"/>
            <a:ext cx="1301750" cy="0"/>
          </a:xfrm>
          <a:prstGeom prst="line">
            <a:avLst/>
          </a:prstGeom>
          <a:noFill/>
          <a:ln w="25400">
            <a:solidFill>
              <a:schemeClr val="tx1"/>
            </a:solidFill>
            <a:round/>
            <a:headEnd/>
            <a:tailEnd/>
          </a:ln>
          <a:effectLst/>
        </p:spPr>
        <p:txBody>
          <a:bodyPr wrap="none" anchor="ctr"/>
          <a:lstStyle/>
          <a:p>
            <a:endParaRPr lang="en-US"/>
          </a:p>
        </p:txBody>
      </p:sp>
      <p:sp>
        <p:nvSpPr>
          <p:cNvPr id="193547" name="Rectangle 11"/>
          <p:cNvSpPr>
            <a:spLocks noChangeArrowheads="1"/>
          </p:cNvSpPr>
          <p:nvPr/>
        </p:nvSpPr>
        <p:spPr bwMode="auto">
          <a:xfrm>
            <a:off x="6040438" y="1287463"/>
            <a:ext cx="1274762" cy="280987"/>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400" b="1">
                <a:ea typeface="굴림" pitchFamily="34" charset="-127"/>
              </a:rPr>
              <a:t>ADD Routine</a:t>
            </a:r>
          </a:p>
        </p:txBody>
      </p:sp>
      <p:sp>
        <p:nvSpPr>
          <p:cNvPr id="193548" name="Rectangle 12"/>
          <p:cNvSpPr>
            <a:spLocks noChangeArrowheads="1"/>
          </p:cNvSpPr>
          <p:nvPr/>
        </p:nvSpPr>
        <p:spPr bwMode="auto">
          <a:xfrm>
            <a:off x="6042025" y="1477963"/>
            <a:ext cx="1274763" cy="280987"/>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400" b="1">
                <a:ea typeface="굴림" pitchFamily="34" charset="-127"/>
              </a:rPr>
              <a:t>AND Routine</a:t>
            </a:r>
          </a:p>
        </p:txBody>
      </p:sp>
      <p:sp>
        <p:nvSpPr>
          <p:cNvPr id="193549" name="Rectangle 13"/>
          <p:cNvSpPr>
            <a:spLocks noChangeArrowheads="1"/>
          </p:cNvSpPr>
          <p:nvPr/>
        </p:nvSpPr>
        <p:spPr bwMode="auto">
          <a:xfrm>
            <a:off x="6051550" y="1704975"/>
            <a:ext cx="1254125" cy="280988"/>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400" b="1">
                <a:ea typeface="굴림" pitchFamily="34" charset="-127"/>
              </a:rPr>
              <a:t>LDA Routine</a:t>
            </a:r>
          </a:p>
        </p:txBody>
      </p:sp>
      <p:sp>
        <p:nvSpPr>
          <p:cNvPr id="193550" name="Rectangle 14"/>
          <p:cNvSpPr>
            <a:spLocks noChangeArrowheads="1"/>
          </p:cNvSpPr>
          <p:nvPr/>
        </p:nvSpPr>
        <p:spPr bwMode="auto">
          <a:xfrm>
            <a:off x="6046788" y="1919288"/>
            <a:ext cx="1244600" cy="280987"/>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400" b="1">
                <a:ea typeface="굴림" pitchFamily="34" charset="-127"/>
              </a:rPr>
              <a:t>STA Routine</a:t>
            </a:r>
          </a:p>
        </p:txBody>
      </p:sp>
      <p:sp>
        <p:nvSpPr>
          <p:cNvPr id="193551" name="Rectangle 15"/>
          <p:cNvSpPr>
            <a:spLocks noChangeArrowheads="1"/>
          </p:cNvSpPr>
          <p:nvPr/>
        </p:nvSpPr>
        <p:spPr bwMode="auto">
          <a:xfrm>
            <a:off x="6046788" y="2122488"/>
            <a:ext cx="1274762" cy="280987"/>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400" b="1">
                <a:ea typeface="굴림" pitchFamily="34" charset="-127"/>
              </a:rPr>
              <a:t>BUN Routine</a:t>
            </a:r>
          </a:p>
        </p:txBody>
      </p:sp>
      <p:sp>
        <p:nvSpPr>
          <p:cNvPr id="193552" name="Rectangle 16"/>
          <p:cNvSpPr>
            <a:spLocks noChangeArrowheads="1"/>
          </p:cNvSpPr>
          <p:nvPr/>
        </p:nvSpPr>
        <p:spPr bwMode="auto">
          <a:xfrm>
            <a:off x="6259513" y="2486025"/>
            <a:ext cx="841375" cy="473075"/>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400" b="1">
                <a:ea typeface="굴림" pitchFamily="34" charset="-127"/>
              </a:rPr>
              <a:t>Control</a:t>
            </a:r>
          </a:p>
          <a:p>
            <a:pPr defTabSz="762000" eaLnBrk="0" hangingPunct="0">
              <a:lnSpc>
                <a:spcPct val="90000"/>
              </a:lnSpc>
            </a:pPr>
            <a:r>
              <a:rPr kumimoji="1" lang="en-US" altLang="ko-KR" sz="1400" b="1">
                <a:ea typeface="굴림" pitchFamily="34" charset="-127"/>
              </a:rPr>
              <a:t>Storage</a:t>
            </a:r>
          </a:p>
        </p:txBody>
      </p:sp>
      <p:sp>
        <p:nvSpPr>
          <p:cNvPr id="193553" name="Rectangle 17"/>
          <p:cNvSpPr>
            <a:spLocks noChangeArrowheads="1"/>
          </p:cNvSpPr>
          <p:nvPr/>
        </p:nvSpPr>
        <p:spPr bwMode="auto">
          <a:xfrm>
            <a:off x="5441950" y="1257300"/>
            <a:ext cx="574675" cy="1152525"/>
          </a:xfrm>
          <a:prstGeom prst="rect">
            <a:avLst/>
          </a:prstGeom>
          <a:noFill/>
          <a:ln w="25400">
            <a:noFill/>
            <a:miter lim="800000"/>
            <a:headEnd/>
            <a:tailEnd/>
          </a:ln>
          <a:effectLst/>
        </p:spPr>
        <p:txBody>
          <a:bodyPr wrap="none" lIns="90488" tIns="44450" rIns="90488" bIns="44450">
            <a:spAutoFit/>
          </a:bodyPr>
          <a:lstStyle/>
          <a:p>
            <a:pPr defTabSz="762000" eaLnBrk="0" hangingPunct="0"/>
            <a:r>
              <a:rPr kumimoji="1" lang="en-US" altLang="ko-KR" sz="1400" b="1">
                <a:ea typeface="굴림" pitchFamily="34" charset="-127"/>
              </a:rPr>
              <a:t>0000</a:t>
            </a:r>
          </a:p>
          <a:p>
            <a:pPr defTabSz="762000" eaLnBrk="0" hangingPunct="0"/>
            <a:r>
              <a:rPr kumimoji="1" lang="en-US" altLang="ko-KR" sz="1400" b="1">
                <a:ea typeface="굴림" pitchFamily="34" charset="-127"/>
              </a:rPr>
              <a:t>0001</a:t>
            </a:r>
          </a:p>
          <a:p>
            <a:pPr defTabSz="762000" eaLnBrk="0" hangingPunct="0"/>
            <a:r>
              <a:rPr kumimoji="1" lang="en-US" altLang="ko-KR" sz="1400" b="1">
                <a:ea typeface="굴림" pitchFamily="34" charset="-127"/>
              </a:rPr>
              <a:t>0010</a:t>
            </a:r>
          </a:p>
          <a:p>
            <a:pPr defTabSz="762000" eaLnBrk="0" hangingPunct="0"/>
            <a:r>
              <a:rPr kumimoji="1" lang="en-US" altLang="ko-KR" sz="1400" b="1">
                <a:ea typeface="굴림" pitchFamily="34" charset="-127"/>
              </a:rPr>
              <a:t>0011</a:t>
            </a:r>
          </a:p>
          <a:p>
            <a:pPr defTabSz="762000" eaLnBrk="0" hangingPunct="0"/>
            <a:r>
              <a:rPr kumimoji="1" lang="en-US" altLang="ko-KR" sz="1400" b="1">
                <a:ea typeface="굴림" pitchFamily="34" charset="-127"/>
              </a:rPr>
              <a:t>0100</a:t>
            </a:r>
          </a:p>
        </p:txBody>
      </p:sp>
      <p:sp>
        <p:nvSpPr>
          <p:cNvPr id="193554" name="Rectangle 18"/>
          <p:cNvSpPr>
            <a:spLocks noChangeArrowheads="1"/>
          </p:cNvSpPr>
          <p:nvPr/>
        </p:nvSpPr>
        <p:spPr bwMode="auto">
          <a:xfrm>
            <a:off x="423863" y="1287463"/>
            <a:ext cx="2898775" cy="33655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ea typeface="굴림" pitchFamily="34" charset="-127"/>
              </a:rPr>
              <a:t>OP-codes of Instructions</a:t>
            </a:r>
          </a:p>
        </p:txBody>
      </p:sp>
      <p:sp>
        <p:nvSpPr>
          <p:cNvPr id="193555" name="Rectangle 19"/>
          <p:cNvSpPr>
            <a:spLocks noChangeArrowheads="1"/>
          </p:cNvSpPr>
          <p:nvPr/>
        </p:nvSpPr>
        <p:spPr bwMode="auto">
          <a:xfrm>
            <a:off x="450850" y="1541463"/>
            <a:ext cx="1273175" cy="132715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ea typeface="굴림" pitchFamily="34" charset="-127"/>
              </a:rPr>
              <a:t>       ADD</a:t>
            </a:r>
          </a:p>
          <a:p>
            <a:pPr defTabSz="762000" eaLnBrk="0" hangingPunct="0">
              <a:lnSpc>
                <a:spcPct val="90000"/>
              </a:lnSpc>
            </a:pPr>
            <a:r>
              <a:rPr kumimoji="1" lang="en-US" altLang="ko-KR" b="1">
                <a:ea typeface="굴림" pitchFamily="34" charset="-127"/>
              </a:rPr>
              <a:t>       AND</a:t>
            </a:r>
          </a:p>
          <a:p>
            <a:pPr defTabSz="762000" eaLnBrk="0" hangingPunct="0">
              <a:lnSpc>
                <a:spcPct val="90000"/>
              </a:lnSpc>
            </a:pPr>
            <a:r>
              <a:rPr kumimoji="1" lang="en-US" altLang="ko-KR" b="1">
                <a:ea typeface="굴림" pitchFamily="34" charset="-127"/>
              </a:rPr>
              <a:t>       LDA</a:t>
            </a:r>
          </a:p>
          <a:p>
            <a:pPr defTabSz="762000" eaLnBrk="0" hangingPunct="0">
              <a:lnSpc>
                <a:spcPct val="90000"/>
              </a:lnSpc>
            </a:pPr>
            <a:r>
              <a:rPr kumimoji="1" lang="en-US" altLang="ko-KR" b="1">
                <a:ea typeface="굴림" pitchFamily="34" charset="-127"/>
              </a:rPr>
              <a:t>       STA   </a:t>
            </a:r>
          </a:p>
          <a:p>
            <a:pPr defTabSz="762000" eaLnBrk="0" hangingPunct="0">
              <a:lnSpc>
                <a:spcPct val="90000"/>
              </a:lnSpc>
            </a:pPr>
            <a:r>
              <a:rPr kumimoji="1" lang="en-US" altLang="ko-KR" b="1">
                <a:ea typeface="굴림" pitchFamily="34" charset="-127"/>
              </a:rPr>
              <a:t>       BUN</a:t>
            </a:r>
          </a:p>
        </p:txBody>
      </p:sp>
      <p:sp>
        <p:nvSpPr>
          <p:cNvPr id="193556" name="Rectangle 20"/>
          <p:cNvSpPr>
            <a:spLocks noChangeArrowheads="1"/>
          </p:cNvSpPr>
          <p:nvPr/>
        </p:nvSpPr>
        <p:spPr bwMode="auto">
          <a:xfrm>
            <a:off x="1806575" y="1541463"/>
            <a:ext cx="688975" cy="132715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ea typeface="굴림" pitchFamily="34" charset="-127"/>
              </a:rPr>
              <a:t>0000</a:t>
            </a:r>
          </a:p>
          <a:p>
            <a:pPr defTabSz="762000" eaLnBrk="0" hangingPunct="0">
              <a:lnSpc>
                <a:spcPct val="90000"/>
              </a:lnSpc>
            </a:pPr>
            <a:r>
              <a:rPr kumimoji="1" lang="en-US" altLang="ko-KR" b="1">
                <a:ea typeface="굴림" pitchFamily="34" charset="-127"/>
              </a:rPr>
              <a:t>0001</a:t>
            </a:r>
          </a:p>
          <a:p>
            <a:pPr defTabSz="762000" eaLnBrk="0" hangingPunct="0">
              <a:lnSpc>
                <a:spcPct val="90000"/>
              </a:lnSpc>
            </a:pPr>
            <a:r>
              <a:rPr kumimoji="1" lang="en-US" altLang="ko-KR" b="1">
                <a:ea typeface="굴림" pitchFamily="34" charset="-127"/>
              </a:rPr>
              <a:t>0010</a:t>
            </a:r>
          </a:p>
          <a:p>
            <a:pPr defTabSz="762000" eaLnBrk="0" hangingPunct="0">
              <a:lnSpc>
                <a:spcPct val="90000"/>
              </a:lnSpc>
            </a:pPr>
            <a:r>
              <a:rPr kumimoji="1" lang="en-US" altLang="ko-KR" b="1">
                <a:ea typeface="굴림" pitchFamily="34" charset="-127"/>
              </a:rPr>
              <a:t>0011</a:t>
            </a:r>
          </a:p>
          <a:p>
            <a:pPr defTabSz="762000" eaLnBrk="0" hangingPunct="0">
              <a:lnSpc>
                <a:spcPct val="90000"/>
              </a:lnSpc>
            </a:pPr>
            <a:r>
              <a:rPr kumimoji="1" lang="en-US" altLang="ko-KR" b="1">
                <a:ea typeface="굴림" pitchFamily="34" charset="-127"/>
              </a:rPr>
              <a:t>0100</a:t>
            </a:r>
          </a:p>
        </p:txBody>
      </p:sp>
      <p:sp>
        <p:nvSpPr>
          <p:cNvPr id="193557" name="Line 21"/>
          <p:cNvSpPr>
            <a:spLocks noChangeShapeType="1"/>
          </p:cNvSpPr>
          <p:nvPr/>
        </p:nvSpPr>
        <p:spPr bwMode="auto">
          <a:xfrm flipV="1">
            <a:off x="2508250" y="1417638"/>
            <a:ext cx="2919413" cy="271462"/>
          </a:xfrm>
          <a:prstGeom prst="line">
            <a:avLst/>
          </a:prstGeom>
          <a:noFill/>
          <a:ln w="25400">
            <a:solidFill>
              <a:schemeClr val="tx1"/>
            </a:solidFill>
            <a:round/>
            <a:headEnd/>
            <a:tailEnd type="triangle" w="med" len="med"/>
          </a:ln>
          <a:effectLst/>
        </p:spPr>
        <p:txBody>
          <a:bodyPr wrap="none" anchor="ctr"/>
          <a:lstStyle/>
          <a:p>
            <a:endParaRPr lang="en-US"/>
          </a:p>
        </p:txBody>
      </p:sp>
      <p:sp>
        <p:nvSpPr>
          <p:cNvPr id="193558" name="Line 22"/>
          <p:cNvSpPr>
            <a:spLocks noChangeShapeType="1"/>
          </p:cNvSpPr>
          <p:nvPr/>
        </p:nvSpPr>
        <p:spPr bwMode="auto">
          <a:xfrm flipV="1">
            <a:off x="2492375" y="1627188"/>
            <a:ext cx="2946400" cy="315912"/>
          </a:xfrm>
          <a:prstGeom prst="line">
            <a:avLst/>
          </a:prstGeom>
          <a:noFill/>
          <a:ln w="25400">
            <a:solidFill>
              <a:schemeClr val="tx1"/>
            </a:solidFill>
            <a:round/>
            <a:headEnd/>
            <a:tailEnd type="triangle" w="med" len="med"/>
          </a:ln>
          <a:effectLst/>
        </p:spPr>
        <p:txBody>
          <a:bodyPr wrap="none" anchor="ctr"/>
          <a:lstStyle/>
          <a:p>
            <a:endParaRPr lang="en-US"/>
          </a:p>
        </p:txBody>
      </p:sp>
      <p:sp>
        <p:nvSpPr>
          <p:cNvPr id="193559" name="Line 23"/>
          <p:cNvSpPr>
            <a:spLocks noChangeShapeType="1"/>
          </p:cNvSpPr>
          <p:nvPr/>
        </p:nvSpPr>
        <p:spPr bwMode="auto">
          <a:xfrm flipV="1">
            <a:off x="2489200" y="2251075"/>
            <a:ext cx="2992438" cy="4318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93560" name="Rectangle 24"/>
          <p:cNvSpPr>
            <a:spLocks noChangeArrowheads="1"/>
          </p:cNvSpPr>
          <p:nvPr/>
        </p:nvSpPr>
        <p:spPr bwMode="auto">
          <a:xfrm>
            <a:off x="3422650" y="1809750"/>
            <a:ext cx="244475" cy="5842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60000"/>
              </a:lnSpc>
            </a:pPr>
            <a:r>
              <a:rPr kumimoji="1" lang="en-US" altLang="ko-KR" b="1">
                <a:ea typeface="굴림" pitchFamily="34" charset="-127"/>
              </a:rPr>
              <a:t>.</a:t>
            </a:r>
          </a:p>
          <a:p>
            <a:pPr defTabSz="762000" eaLnBrk="0" hangingPunct="0">
              <a:lnSpc>
                <a:spcPct val="60000"/>
              </a:lnSpc>
            </a:pPr>
            <a:r>
              <a:rPr kumimoji="1" lang="en-US" altLang="ko-KR" b="1">
                <a:ea typeface="굴림" pitchFamily="34" charset="-127"/>
              </a:rPr>
              <a:t>.</a:t>
            </a:r>
          </a:p>
          <a:p>
            <a:pPr defTabSz="762000" eaLnBrk="0" hangingPunct="0">
              <a:lnSpc>
                <a:spcPct val="60000"/>
              </a:lnSpc>
            </a:pPr>
            <a:r>
              <a:rPr kumimoji="1" lang="en-US" altLang="ko-KR" b="1">
                <a:ea typeface="굴림" pitchFamily="34" charset="-127"/>
              </a:rPr>
              <a:t>.</a:t>
            </a:r>
          </a:p>
        </p:txBody>
      </p:sp>
      <p:sp>
        <p:nvSpPr>
          <p:cNvPr id="193561" name="Rectangle 25"/>
          <p:cNvSpPr>
            <a:spLocks noChangeArrowheads="1"/>
          </p:cNvSpPr>
          <p:nvPr/>
        </p:nvSpPr>
        <p:spPr bwMode="auto">
          <a:xfrm>
            <a:off x="265113" y="890588"/>
            <a:ext cx="1831975" cy="33655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ea typeface="굴림" pitchFamily="34" charset="-127"/>
              </a:rPr>
              <a:t>Direct Mapping</a:t>
            </a:r>
          </a:p>
        </p:txBody>
      </p:sp>
      <p:sp>
        <p:nvSpPr>
          <p:cNvPr id="193562" name="Rectangle 26"/>
          <p:cNvSpPr>
            <a:spLocks noChangeArrowheads="1"/>
          </p:cNvSpPr>
          <p:nvPr/>
        </p:nvSpPr>
        <p:spPr bwMode="auto">
          <a:xfrm>
            <a:off x="3341688" y="3325813"/>
            <a:ext cx="890587" cy="280987"/>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400" b="1">
                <a:ea typeface="굴림" pitchFamily="34" charset="-127"/>
              </a:rPr>
              <a:t>Address</a:t>
            </a:r>
          </a:p>
        </p:txBody>
      </p:sp>
      <p:sp>
        <p:nvSpPr>
          <p:cNvPr id="193563" name="Rectangle 27"/>
          <p:cNvSpPr>
            <a:spLocks noChangeArrowheads="1"/>
          </p:cNvSpPr>
          <p:nvPr/>
        </p:nvSpPr>
        <p:spPr bwMode="auto">
          <a:xfrm>
            <a:off x="3295650" y="3584575"/>
            <a:ext cx="1165225" cy="473075"/>
          </a:xfrm>
          <a:prstGeom prst="rect">
            <a:avLst/>
          </a:prstGeom>
          <a:noFill/>
          <a:ln w="25400">
            <a:noFill/>
            <a:miter lim="800000"/>
            <a:headEnd/>
            <a:tailEnd/>
          </a:ln>
          <a:effectLst/>
        </p:spPr>
        <p:txBody>
          <a:bodyPr wrap="none" lIns="90488" tIns="44450" rIns="90488" bIns="44450">
            <a:spAutoFit/>
          </a:bodyPr>
          <a:lstStyle/>
          <a:p>
            <a:pPr algn="r" defTabSz="762000" eaLnBrk="0" hangingPunct="0">
              <a:lnSpc>
                <a:spcPct val="90000"/>
              </a:lnSpc>
            </a:pPr>
            <a:r>
              <a:rPr kumimoji="1" lang="en-US" altLang="ko-KR" sz="1400" b="1">
                <a:ea typeface="굴림" pitchFamily="34" charset="-127"/>
              </a:rPr>
              <a:t>10 0000 010</a:t>
            </a:r>
          </a:p>
          <a:p>
            <a:pPr algn="r" defTabSz="762000">
              <a:lnSpc>
                <a:spcPct val="90000"/>
              </a:lnSpc>
            </a:pPr>
            <a:endParaRPr kumimoji="1" lang="en-US" altLang="ko-KR" sz="1400" b="1">
              <a:ea typeface="굴림" pitchFamily="34" charset="-127"/>
            </a:endParaRPr>
          </a:p>
        </p:txBody>
      </p:sp>
      <p:sp>
        <p:nvSpPr>
          <p:cNvPr id="193564" name="Rectangle 28"/>
          <p:cNvSpPr>
            <a:spLocks noChangeArrowheads="1"/>
          </p:cNvSpPr>
          <p:nvPr/>
        </p:nvSpPr>
        <p:spPr bwMode="auto">
          <a:xfrm>
            <a:off x="3611563" y="3614738"/>
            <a:ext cx="441325" cy="188912"/>
          </a:xfrm>
          <a:prstGeom prst="rect">
            <a:avLst/>
          </a:prstGeom>
          <a:noFill/>
          <a:ln w="25400">
            <a:solidFill>
              <a:schemeClr val="tx1"/>
            </a:solidFill>
            <a:miter lim="800000"/>
            <a:headEnd/>
            <a:tailEnd/>
          </a:ln>
          <a:effectLst/>
        </p:spPr>
        <p:txBody>
          <a:bodyPr wrap="none" anchor="ctr"/>
          <a:lstStyle/>
          <a:p>
            <a:endParaRPr lang="en-US"/>
          </a:p>
        </p:txBody>
      </p:sp>
      <p:sp>
        <p:nvSpPr>
          <p:cNvPr id="193565" name="Rectangle 29"/>
          <p:cNvSpPr>
            <a:spLocks noChangeArrowheads="1"/>
          </p:cNvSpPr>
          <p:nvPr/>
        </p:nvSpPr>
        <p:spPr bwMode="auto">
          <a:xfrm>
            <a:off x="3295650" y="4094163"/>
            <a:ext cx="1165225" cy="280987"/>
          </a:xfrm>
          <a:prstGeom prst="rect">
            <a:avLst/>
          </a:prstGeom>
          <a:noFill/>
          <a:ln w="25400">
            <a:noFill/>
            <a:miter lim="800000"/>
            <a:headEnd/>
            <a:tailEnd/>
          </a:ln>
          <a:effectLst/>
        </p:spPr>
        <p:txBody>
          <a:bodyPr wrap="none" lIns="90488" tIns="44450" rIns="90488" bIns="44450">
            <a:spAutoFit/>
          </a:bodyPr>
          <a:lstStyle/>
          <a:p>
            <a:pPr algn="r" defTabSz="762000" eaLnBrk="0" hangingPunct="0">
              <a:lnSpc>
                <a:spcPct val="90000"/>
              </a:lnSpc>
            </a:pPr>
            <a:r>
              <a:rPr kumimoji="1" lang="en-US" altLang="ko-KR" sz="1400" b="1">
                <a:ea typeface="굴림" pitchFamily="34" charset="-127"/>
              </a:rPr>
              <a:t>10 0001 010</a:t>
            </a:r>
          </a:p>
        </p:txBody>
      </p:sp>
      <p:sp>
        <p:nvSpPr>
          <p:cNvPr id="193566" name="Rectangle 30"/>
          <p:cNvSpPr>
            <a:spLocks noChangeArrowheads="1"/>
          </p:cNvSpPr>
          <p:nvPr/>
        </p:nvSpPr>
        <p:spPr bwMode="auto">
          <a:xfrm>
            <a:off x="3295650" y="4564063"/>
            <a:ext cx="1165225" cy="280987"/>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400" b="1">
                <a:ea typeface="굴림" pitchFamily="34" charset="-127"/>
              </a:rPr>
              <a:t>10 0010 010</a:t>
            </a:r>
          </a:p>
        </p:txBody>
      </p:sp>
      <p:sp>
        <p:nvSpPr>
          <p:cNvPr id="193567" name="Rectangle 31"/>
          <p:cNvSpPr>
            <a:spLocks noChangeArrowheads="1"/>
          </p:cNvSpPr>
          <p:nvPr/>
        </p:nvSpPr>
        <p:spPr bwMode="auto">
          <a:xfrm>
            <a:off x="3295650" y="5095875"/>
            <a:ext cx="1165225" cy="280988"/>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400" b="1">
                <a:ea typeface="굴림" pitchFamily="34" charset="-127"/>
              </a:rPr>
              <a:t>10 0011 010</a:t>
            </a:r>
          </a:p>
        </p:txBody>
      </p:sp>
      <p:sp>
        <p:nvSpPr>
          <p:cNvPr id="193568" name="Rectangle 32"/>
          <p:cNvSpPr>
            <a:spLocks noChangeArrowheads="1"/>
          </p:cNvSpPr>
          <p:nvPr/>
        </p:nvSpPr>
        <p:spPr bwMode="auto">
          <a:xfrm>
            <a:off x="3295650" y="5589588"/>
            <a:ext cx="1165225" cy="280987"/>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400" b="1">
                <a:ea typeface="굴림" pitchFamily="34" charset="-127"/>
              </a:rPr>
              <a:t>10 0100 010</a:t>
            </a:r>
          </a:p>
        </p:txBody>
      </p:sp>
      <p:sp>
        <p:nvSpPr>
          <p:cNvPr id="193569" name="Rectangle 33"/>
          <p:cNvSpPr>
            <a:spLocks noChangeArrowheads="1"/>
          </p:cNvSpPr>
          <p:nvPr/>
        </p:nvSpPr>
        <p:spPr bwMode="auto">
          <a:xfrm>
            <a:off x="614363" y="3033713"/>
            <a:ext cx="1120775" cy="584200"/>
          </a:xfrm>
          <a:prstGeom prst="rect">
            <a:avLst/>
          </a:prstGeom>
          <a:noFill/>
          <a:ln w="254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ko-KR" b="1">
                <a:ea typeface="굴림" pitchFamily="34" charset="-127"/>
              </a:rPr>
              <a:t>Mapping</a:t>
            </a:r>
          </a:p>
          <a:p>
            <a:pPr algn="ctr" defTabSz="762000" eaLnBrk="0" hangingPunct="0">
              <a:lnSpc>
                <a:spcPct val="90000"/>
              </a:lnSpc>
            </a:pPr>
            <a:r>
              <a:rPr kumimoji="1" lang="en-US" altLang="ko-KR" b="1">
                <a:ea typeface="굴림" pitchFamily="34" charset="-127"/>
              </a:rPr>
              <a:t>Bits</a:t>
            </a:r>
          </a:p>
        </p:txBody>
      </p:sp>
      <p:sp>
        <p:nvSpPr>
          <p:cNvPr id="193570" name="Rectangle 34"/>
          <p:cNvSpPr>
            <a:spLocks noChangeArrowheads="1"/>
          </p:cNvSpPr>
          <p:nvPr/>
        </p:nvSpPr>
        <p:spPr bwMode="auto">
          <a:xfrm>
            <a:off x="1641475" y="3236913"/>
            <a:ext cx="1165225" cy="280987"/>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400" b="1">
                <a:ea typeface="굴림" pitchFamily="34" charset="-127"/>
              </a:rPr>
              <a:t>10 xxxx 010</a:t>
            </a:r>
          </a:p>
        </p:txBody>
      </p:sp>
      <p:sp>
        <p:nvSpPr>
          <p:cNvPr id="193571" name="AutoShape 35"/>
          <p:cNvSpPr>
            <a:spLocks noChangeArrowheads="1"/>
          </p:cNvSpPr>
          <p:nvPr/>
        </p:nvSpPr>
        <p:spPr bwMode="auto">
          <a:xfrm rot="16200000" flipH="1">
            <a:off x="2001837" y="2940051"/>
            <a:ext cx="307975" cy="228600"/>
          </a:xfrm>
          <a:prstGeom prst="rightArrow">
            <a:avLst>
              <a:gd name="adj1" fmla="val 50000"/>
              <a:gd name="adj2" fmla="val 67367"/>
            </a:avLst>
          </a:prstGeom>
          <a:noFill/>
          <a:ln w="25400">
            <a:solidFill>
              <a:schemeClr val="tx1"/>
            </a:solidFill>
            <a:miter lim="800000"/>
            <a:headEnd/>
            <a:tailEnd/>
          </a:ln>
          <a:effectLst/>
        </p:spPr>
        <p:txBody>
          <a:bodyPr wrap="none" anchor="ctr"/>
          <a:lstStyle/>
          <a:p>
            <a:endParaRPr lang="en-US"/>
          </a:p>
        </p:txBody>
      </p:sp>
      <p:sp>
        <p:nvSpPr>
          <p:cNvPr id="193572" name="Line 36"/>
          <p:cNvSpPr>
            <a:spLocks noChangeShapeType="1"/>
          </p:cNvSpPr>
          <p:nvPr/>
        </p:nvSpPr>
        <p:spPr bwMode="auto">
          <a:xfrm>
            <a:off x="2343150" y="3517900"/>
            <a:ext cx="927100" cy="201613"/>
          </a:xfrm>
          <a:prstGeom prst="line">
            <a:avLst/>
          </a:prstGeom>
          <a:noFill/>
          <a:ln w="25400">
            <a:pattFill prst="ltUpDiag">
              <a:fgClr>
                <a:srgbClr val="000000"/>
              </a:fgClr>
              <a:bgClr>
                <a:schemeClr val="bg1"/>
              </a:bgClr>
            </a:pattFill>
            <a:round/>
            <a:headEnd/>
            <a:tailEnd type="triangle" w="med" len="med"/>
          </a:ln>
          <a:effectLst/>
        </p:spPr>
        <p:txBody>
          <a:bodyPr wrap="none" anchor="ctr"/>
          <a:lstStyle/>
          <a:p>
            <a:endParaRPr lang="en-US"/>
          </a:p>
        </p:txBody>
      </p:sp>
      <p:sp>
        <p:nvSpPr>
          <p:cNvPr id="193573" name="Line 37"/>
          <p:cNvSpPr>
            <a:spLocks noChangeShapeType="1"/>
          </p:cNvSpPr>
          <p:nvPr/>
        </p:nvSpPr>
        <p:spPr bwMode="auto">
          <a:xfrm>
            <a:off x="2273300" y="3527425"/>
            <a:ext cx="966788" cy="690563"/>
          </a:xfrm>
          <a:prstGeom prst="line">
            <a:avLst/>
          </a:prstGeom>
          <a:noFill/>
          <a:ln w="25400">
            <a:pattFill prst="ltUpDiag">
              <a:fgClr>
                <a:srgbClr val="000000"/>
              </a:fgClr>
              <a:bgClr>
                <a:schemeClr val="bg1"/>
              </a:bgClr>
            </a:pattFill>
            <a:round/>
            <a:headEnd/>
            <a:tailEnd type="triangle" w="med" len="med"/>
          </a:ln>
          <a:effectLst/>
        </p:spPr>
        <p:txBody>
          <a:bodyPr wrap="none" anchor="ctr"/>
          <a:lstStyle/>
          <a:p>
            <a:endParaRPr lang="en-US"/>
          </a:p>
        </p:txBody>
      </p:sp>
      <p:sp>
        <p:nvSpPr>
          <p:cNvPr id="193574" name="Line 38"/>
          <p:cNvSpPr>
            <a:spLocks noChangeShapeType="1"/>
          </p:cNvSpPr>
          <p:nvPr/>
        </p:nvSpPr>
        <p:spPr bwMode="auto">
          <a:xfrm>
            <a:off x="2214563" y="3527425"/>
            <a:ext cx="1082675" cy="1185863"/>
          </a:xfrm>
          <a:prstGeom prst="line">
            <a:avLst/>
          </a:prstGeom>
          <a:noFill/>
          <a:ln w="25400">
            <a:pattFill prst="ltUpDiag">
              <a:fgClr>
                <a:srgbClr val="000000"/>
              </a:fgClr>
              <a:bgClr>
                <a:schemeClr val="bg1"/>
              </a:bgClr>
            </a:pattFill>
            <a:round/>
            <a:headEnd/>
            <a:tailEnd type="triangle" w="med" len="med"/>
          </a:ln>
          <a:effectLst/>
        </p:spPr>
        <p:txBody>
          <a:bodyPr wrap="none" anchor="ctr"/>
          <a:lstStyle/>
          <a:p>
            <a:endParaRPr lang="en-US"/>
          </a:p>
        </p:txBody>
      </p:sp>
      <p:sp>
        <p:nvSpPr>
          <p:cNvPr id="193575" name="Line 39"/>
          <p:cNvSpPr>
            <a:spLocks noChangeShapeType="1"/>
          </p:cNvSpPr>
          <p:nvPr/>
        </p:nvSpPr>
        <p:spPr bwMode="auto">
          <a:xfrm>
            <a:off x="2436813" y="4110038"/>
            <a:ext cx="842962" cy="1138237"/>
          </a:xfrm>
          <a:prstGeom prst="line">
            <a:avLst/>
          </a:prstGeom>
          <a:noFill/>
          <a:ln w="25400">
            <a:pattFill prst="ltUpDiag">
              <a:fgClr>
                <a:srgbClr val="000000"/>
              </a:fgClr>
              <a:bgClr>
                <a:schemeClr val="bg1"/>
              </a:bgClr>
            </a:pattFill>
            <a:round/>
            <a:headEnd/>
            <a:tailEnd type="triangle" w="med" len="med"/>
          </a:ln>
          <a:effectLst/>
        </p:spPr>
        <p:txBody>
          <a:bodyPr wrap="none" anchor="ctr"/>
          <a:lstStyle/>
          <a:p>
            <a:endParaRPr lang="en-US"/>
          </a:p>
        </p:txBody>
      </p:sp>
      <p:sp>
        <p:nvSpPr>
          <p:cNvPr id="193576" name="Line 40"/>
          <p:cNvSpPr>
            <a:spLocks noChangeShapeType="1"/>
          </p:cNvSpPr>
          <p:nvPr/>
        </p:nvSpPr>
        <p:spPr bwMode="auto">
          <a:xfrm>
            <a:off x="2225675" y="4189413"/>
            <a:ext cx="1060450" cy="1570037"/>
          </a:xfrm>
          <a:prstGeom prst="line">
            <a:avLst/>
          </a:prstGeom>
          <a:noFill/>
          <a:ln w="25400">
            <a:pattFill prst="ltUpDiag">
              <a:fgClr>
                <a:srgbClr val="000000"/>
              </a:fgClr>
              <a:bgClr>
                <a:schemeClr val="bg1"/>
              </a:bgClr>
            </a:pattFill>
            <a:round/>
            <a:headEnd/>
            <a:tailEnd type="triangle" w="med" len="med"/>
          </a:ln>
          <a:effectLst/>
        </p:spPr>
        <p:txBody>
          <a:bodyPr wrap="none" anchor="ctr"/>
          <a:lstStyle/>
          <a:p>
            <a:endParaRPr lang="en-US"/>
          </a:p>
        </p:txBody>
      </p:sp>
      <p:sp>
        <p:nvSpPr>
          <p:cNvPr id="193577" name="Line 41"/>
          <p:cNvSpPr>
            <a:spLocks noChangeShapeType="1"/>
          </p:cNvSpPr>
          <p:nvPr/>
        </p:nvSpPr>
        <p:spPr bwMode="auto">
          <a:xfrm flipH="1" flipV="1">
            <a:off x="2074863" y="3538538"/>
            <a:ext cx="150812" cy="668337"/>
          </a:xfrm>
          <a:prstGeom prst="line">
            <a:avLst/>
          </a:prstGeom>
          <a:noFill/>
          <a:ln w="25400">
            <a:pattFill prst="ltUpDiag">
              <a:fgClr>
                <a:schemeClr val="tx1"/>
              </a:fgClr>
              <a:bgClr>
                <a:schemeClr val="bg1"/>
              </a:bgClr>
            </a:pattFill>
            <a:round/>
            <a:headEnd/>
            <a:tailEnd/>
          </a:ln>
          <a:effectLst/>
        </p:spPr>
        <p:txBody>
          <a:bodyPr wrap="none" anchor="ctr"/>
          <a:lstStyle/>
          <a:p>
            <a:endParaRPr lang="en-US"/>
          </a:p>
        </p:txBody>
      </p:sp>
      <p:sp>
        <p:nvSpPr>
          <p:cNvPr id="193578" name="Line 42"/>
          <p:cNvSpPr>
            <a:spLocks noChangeShapeType="1"/>
          </p:cNvSpPr>
          <p:nvPr/>
        </p:nvSpPr>
        <p:spPr bwMode="auto">
          <a:xfrm flipH="1" flipV="1">
            <a:off x="2157413" y="3516313"/>
            <a:ext cx="279400" cy="611187"/>
          </a:xfrm>
          <a:prstGeom prst="line">
            <a:avLst/>
          </a:prstGeom>
          <a:noFill/>
          <a:ln w="25400">
            <a:pattFill prst="ltUpDiag">
              <a:fgClr>
                <a:schemeClr val="tx1"/>
              </a:fgClr>
              <a:bgClr>
                <a:schemeClr val="bg1"/>
              </a:bgClr>
            </a:pattFill>
            <a:round/>
            <a:headEnd/>
            <a:tailEnd/>
          </a:ln>
          <a:effectLst/>
        </p:spPr>
        <p:txBody>
          <a:bodyPr wrap="none" anchor="ctr"/>
          <a:lstStyle/>
          <a:p>
            <a:endParaRPr lang="en-US"/>
          </a:p>
        </p:txBody>
      </p:sp>
      <p:sp>
        <p:nvSpPr>
          <p:cNvPr id="193579" name="Rectangle 43"/>
          <p:cNvSpPr>
            <a:spLocks noChangeArrowheads="1"/>
          </p:cNvSpPr>
          <p:nvPr/>
        </p:nvSpPr>
        <p:spPr bwMode="auto">
          <a:xfrm>
            <a:off x="4513263" y="3178175"/>
            <a:ext cx="1287462" cy="3224213"/>
          </a:xfrm>
          <a:prstGeom prst="rect">
            <a:avLst/>
          </a:prstGeom>
          <a:noFill/>
          <a:ln w="25400">
            <a:solidFill>
              <a:schemeClr val="tx1"/>
            </a:solidFill>
            <a:miter lim="800000"/>
            <a:headEnd/>
            <a:tailEnd/>
          </a:ln>
          <a:effectLst/>
        </p:spPr>
        <p:txBody>
          <a:bodyPr wrap="none" anchor="ctr"/>
          <a:lstStyle/>
          <a:p>
            <a:endParaRPr lang="en-US"/>
          </a:p>
        </p:txBody>
      </p:sp>
      <p:sp>
        <p:nvSpPr>
          <p:cNvPr id="193580" name="Line 44"/>
          <p:cNvSpPr>
            <a:spLocks noChangeShapeType="1"/>
          </p:cNvSpPr>
          <p:nvPr/>
        </p:nvSpPr>
        <p:spPr bwMode="auto">
          <a:xfrm flipH="1">
            <a:off x="4513263" y="6118225"/>
            <a:ext cx="1301750" cy="0"/>
          </a:xfrm>
          <a:prstGeom prst="line">
            <a:avLst/>
          </a:prstGeom>
          <a:noFill/>
          <a:ln w="25400">
            <a:solidFill>
              <a:schemeClr val="tx1"/>
            </a:solidFill>
            <a:round/>
            <a:headEnd/>
            <a:tailEnd/>
          </a:ln>
          <a:effectLst/>
        </p:spPr>
        <p:txBody>
          <a:bodyPr wrap="none" anchor="ctr"/>
          <a:lstStyle/>
          <a:p>
            <a:endParaRPr lang="en-US"/>
          </a:p>
        </p:txBody>
      </p:sp>
      <p:sp>
        <p:nvSpPr>
          <p:cNvPr id="193581" name="Line 45"/>
          <p:cNvSpPr>
            <a:spLocks noChangeShapeType="1"/>
          </p:cNvSpPr>
          <p:nvPr/>
        </p:nvSpPr>
        <p:spPr bwMode="auto">
          <a:xfrm flipH="1">
            <a:off x="4500563" y="5613400"/>
            <a:ext cx="1314450" cy="0"/>
          </a:xfrm>
          <a:prstGeom prst="line">
            <a:avLst/>
          </a:prstGeom>
          <a:noFill/>
          <a:ln w="25400">
            <a:solidFill>
              <a:schemeClr val="tx1"/>
            </a:solidFill>
            <a:round/>
            <a:headEnd/>
            <a:tailEnd/>
          </a:ln>
          <a:effectLst/>
        </p:spPr>
        <p:txBody>
          <a:bodyPr wrap="none" anchor="ctr"/>
          <a:lstStyle/>
          <a:p>
            <a:endParaRPr lang="en-US"/>
          </a:p>
        </p:txBody>
      </p:sp>
      <p:sp>
        <p:nvSpPr>
          <p:cNvPr id="193582" name="Line 46"/>
          <p:cNvSpPr>
            <a:spLocks noChangeShapeType="1"/>
          </p:cNvSpPr>
          <p:nvPr/>
        </p:nvSpPr>
        <p:spPr bwMode="auto">
          <a:xfrm flipH="1">
            <a:off x="4500563" y="5140325"/>
            <a:ext cx="1317625" cy="0"/>
          </a:xfrm>
          <a:prstGeom prst="line">
            <a:avLst/>
          </a:prstGeom>
          <a:noFill/>
          <a:ln w="25400">
            <a:solidFill>
              <a:schemeClr val="tx1"/>
            </a:solidFill>
            <a:round/>
            <a:headEnd/>
            <a:tailEnd/>
          </a:ln>
          <a:effectLst/>
        </p:spPr>
        <p:txBody>
          <a:bodyPr wrap="none" anchor="ctr"/>
          <a:lstStyle/>
          <a:p>
            <a:endParaRPr lang="en-US"/>
          </a:p>
        </p:txBody>
      </p:sp>
      <p:sp>
        <p:nvSpPr>
          <p:cNvPr id="193583" name="Line 47"/>
          <p:cNvSpPr>
            <a:spLocks noChangeShapeType="1"/>
          </p:cNvSpPr>
          <p:nvPr/>
        </p:nvSpPr>
        <p:spPr bwMode="auto">
          <a:xfrm flipH="1">
            <a:off x="4506913" y="4611688"/>
            <a:ext cx="1308100" cy="0"/>
          </a:xfrm>
          <a:prstGeom prst="line">
            <a:avLst/>
          </a:prstGeom>
          <a:noFill/>
          <a:ln w="25400">
            <a:solidFill>
              <a:schemeClr val="tx1"/>
            </a:solidFill>
            <a:round/>
            <a:headEnd/>
            <a:tailEnd/>
          </a:ln>
          <a:effectLst/>
        </p:spPr>
        <p:txBody>
          <a:bodyPr wrap="none" anchor="ctr"/>
          <a:lstStyle/>
          <a:p>
            <a:endParaRPr lang="en-US"/>
          </a:p>
        </p:txBody>
      </p:sp>
      <p:sp>
        <p:nvSpPr>
          <p:cNvPr id="193584" name="Line 48"/>
          <p:cNvSpPr>
            <a:spLocks noChangeShapeType="1"/>
          </p:cNvSpPr>
          <p:nvPr/>
        </p:nvSpPr>
        <p:spPr bwMode="auto">
          <a:xfrm>
            <a:off x="4516438" y="3557588"/>
            <a:ext cx="1284287" cy="0"/>
          </a:xfrm>
          <a:prstGeom prst="line">
            <a:avLst/>
          </a:prstGeom>
          <a:noFill/>
          <a:ln w="25400">
            <a:solidFill>
              <a:schemeClr val="tx1"/>
            </a:solidFill>
            <a:round/>
            <a:headEnd/>
            <a:tailEnd/>
          </a:ln>
          <a:effectLst/>
        </p:spPr>
        <p:txBody>
          <a:bodyPr wrap="none" anchor="ctr"/>
          <a:lstStyle/>
          <a:p>
            <a:endParaRPr lang="en-US"/>
          </a:p>
        </p:txBody>
      </p:sp>
      <p:sp>
        <p:nvSpPr>
          <p:cNvPr id="193585" name="Line 49"/>
          <p:cNvSpPr>
            <a:spLocks noChangeShapeType="1"/>
          </p:cNvSpPr>
          <p:nvPr/>
        </p:nvSpPr>
        <p:spPr bwMode="auto">
          <a:xfrm>
            <a:off x="4508500" y="4075113"/>
            <a:ext cx="1277938" cy="0"/>
          </a:xfrm>
          <a:prstGeom prst="line">
            <a:avLst/>
          </a:prstGeom>
          <a:noFill/>
          <a:ln w="25400">
            <a:solidFill>
              <a:schemeClr val="tx1"/>
            </a:solidFill>
            <a:round/>
            <a:headEnd/>
            <a:tailEnd/>
          </a:ln>
          <a:effectLst/>
        </p:spPr>
        <p:txBody>
          <a:bodyPr wrap="none" anchor="ctr"/>
          <a:lstStyle/>
          <a:p>
            <a:endParaRPr lang="en-US"/>
          </a:p>
        </p:txBody>
      </p:sp>
      <p:sp>
        <p:nvSpPr>
          <p:cNvPr id="193586" name="Rectangle 50"/>
          <p:cNvSpPr>
            <a:spLocks noChangeArrowheads="1"/>
          </p:cNvSpPr>
          <p:nvPr/>
        </p:nvSpPr>
        <p:spPr bwMode="auto">
          <a:xfrm>
            <a:off x="4511675" y="3557588"/>
            <a:ext cx="1274763" cy="280987"/>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400" b="1">
                <a:ea typeface="굴림" pitchFamily="34" charset="-127"/>
              </a:rPr>
              <a:t>ADD Routine</a:t>
            </a:r>
          </a:p>
        </p:txBody>
      </p:sp>
      <p:sp>
        <p:nvSpPr>
          <p:cNvPr id="193587" name="Rectangle 51"/>
          <p:cNvSpPr>
            <a:spLocks noChangeArrowheads="1"/>
          </p:cNvSpPr>
          <p:nvPr/>
        </p:nvSpPr>
        <p:spPr bwMode="auto">
          <a:xfrm>
            <a:off x="6154738" y="3998913"/>
            <a:ext cx="180975" cy="220186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endParaRPr kumimoji="1" lang="en-US" altLang="ko-KR" sz="1400" b="1">
              <a:ea typeface="굴림" pitchFamily="34" charset="-127"/>
            </a:endParaRPr>
          </a:p>
          <a:p>
            <a:pPr defTabSz="762000" eaLnBrk="0" hangingPunct="0">
              <a:lnSpc>
                <a:spcPct val="90000"/>
              </a:lnSpc>
            </a:pPr>
            <a:endParaRPr kumimoji="1" lang="en-US" altLang="ko-KR" sz="1400" b="1">
              <a:ea typeface="굴림" pitchFamily="34" charset="-127"/>
            </a:endParaRPr>
          </a:p>
          <a:p>
            <a:pPr defTabSz="762000" eaLnBrk="0" hangingPunct="0">
              <a:lnSpc>
                <a:spcPct val="90000"/>
              </a:lnSpc>
            </a:pPr>
            <a:endParaRPr kumimoji="1" lang="en-US" altLang="ko-KR" sz="1400" b="1">
              <a:ea typeface="굴림" pitchFamily="34" charset="-127"/>
            </a:endParaRPr>
          </a:p>
          <a:p>
            <a:pPr defTabSz="762000" eaLnBrk="0" hangingPunct="0">
              <a:lnSpc>
                <a:spcPct val="90000"/>
              </a:lnSpc>
            </a:pPr>
            <a:endParaRPr kumimoji="1" lang="en-US" altLang="ko-KR" sz="1400" b="1">
              <a:ea typeface="굴림" pitchFamily="34" charset="-127"/>
            </a:endParaRPr>
          </a:p>
          <a:p>
            <a:pPr defTabSz="762000" eaLnBrk="0" hangingPunct="0">
              <a:lnSpc>
                <a:spcPct val="90000"/>
              </a:lnSpc>
            </a:pPr>
            <a:endParaRPr kumimoji="1" lang="en-US" altLang="ko-KR" sz="1400" b="1">
              <a:ea typeface="굴림" pitchFamily="34" charset="-127"/>
            </a:endParaRPr>
          </a:p>
          <a:p>
            <a:pPr defTabSz="762000" eaLnBrk="0" hangingPunct="0">
              <a:lnSpc>
                <a:spcPct val="90000"/>
              </a:lnSpc>
            </a:pPr>
            <a:endParaRPr kumimoji="1" lang="en-US" altLang="ko-KR" sz="1400" b="1">
              <a:ea typeface="굴림" pitchFamily="34" charset="-127"/>
            </a:endParaRPr>
          </a:p>
          <a:p>
            <a:pPr defTabSz="762000" eaLnBrk="0" hangingPunct="0">
              <a:lnSpc>
                <a:spcPct val="90000"/>
              </a:lnSpc>
            </a:pPr>
            <a:endParaRPr kumimoji="1" lang="en-US" altLang="ko-KR" sz="1400" b="1">
              <a:ea typeface="굴림" pitchFamily="34" charset="-127"/>
            </a:endParaRPr>
          </a:p>
          <a:p>
            <a:pPr defTabSz="762000" eaLnBrk="0" hangingPunct="0">
              <a:lnSpc>
                <a:spcPct val="90000"/>
              </a:lnSpc>
            </a:pPr>
            <a:endParaRPr kumimoji="1" lang="en-US" altLang="ko-KR" sz="1400" b="1">
              <a:ea typeface="굴림" pitchFamily="34" charset="-127"/>
            </a:endParaRPr>
          </a:p>
          <a:p>
            <a:pPr defTabSz="762000" eaLnBrk="0" hangingPunct="0">
              <a:lnSpc>
                <a:spcPct val="90000"/>
              </a:lnSpc>
            </a:pPr>
            <a:endParaRPr kumimoji="1" lang="en-US" altLang="ko-KR" sz="1400" b="1">
              <a:ea typeface="굴림" pitchFamily="34" charset="-127"/>
            </a:endParaRPr>
          </a:p>
          <a:p>
            <a:pPr defTabSz="762000" eaLnBrk="0" hangingPunct="0">
              <a:lnSpc>
                <a:spcPct val="90000"/>
              </a:lnSpc>
            </a:pPr>
            <a:endParaRPr kumimoji="1" lang="en-US" altLang="ko-KR" sz="1400" b="1">
              <a:ea typeface="굴림" pitchFamily="34" charset="-127"/>
            </a:endParaRPr>
          </a:p>
          <a:p>
            <a:pPr defTabSz="762000" eaLnBrk="0" hangingPunct="0">
              <a:lnSpc>
                <a:spcPct val="90000"/>
              </a:lnSpc>
            </a:pPr>
            <a:endParaRPr kumimoji="1" lang="en-US" altLang="ko-KR" sz="1400" b="1">
              <a:ea typeface="굴림" pitchFamily="34" charset="-127"/>
            </a:endParaRPr>
          </a:p>
        </p:txBody>
      </p:sp>
      <p:grpSp>
        <p:nvGrpSpPr>
          <p:cNvPr id="193588" name="Group 52"/>
          <p:cNvGrpSpPr>
            <a:grpSpLocks/>
          </p:cNvGrpSpPr>
          <p:nvPr/>
        </p:nvGrpSpPr>
        <p:grpSpPr bwMode="auto">
          <a:xfrm>
            <a:off x="5146675" y="5368925"/>
            <a:ext cx="22225" cy="174625"/>
            <a:chOff x="2582" y="4838"/>
            <a:chExt cx="12" cy="140"/>
          </a:xfrm>
        </p:grpSpPr>
        <p:sp>
          <p:nvSpPr>
            <p:cNvPr id="193589" name="Oval 53"/>
            <p:cNvSpPr>
              <a:spLocks noChangeArrowheads="1"/>
            </p:cNvSpPr>
            <p:nvPr/>
          </p:nvSpPr>
          <p:spPr bwMode="auto">
            <a:xfrm>
              <a:off x="2582" y="4966"/>
              <a:ext cx="12" cy="12"/>
            </a:xfrm>
            <a:prstGeom prst="ellipse">
              <a:avLst/>
            </a:prstGeom>
            <a:solidFill>
              <a:schemeClr val="tx1"/>
            </a:solidFill>
            <a:ln w="25400">
              <a:solidFill>
                <a:schemeClr val="tx1"/>
              </a:solidFill>
              <a:round/>
              <a:headEnd/>
              <a:tailEnd/>
            </a:ln>
            <a:effectLst/>
          </p:spPr>
          <p:txBody>
            <a:bodyPr wrap="none" anchor="ctr"/>
            <a:lstStyle/>
            <a:p>
              <a:endParaRPr lang="en-US"/>
            </a:p>
          </p:txBody>
        </p:sp>
        <p:sp>
          <p:nvSpPr>
            <p:cNvPr id="193590" name="Oval 54"/>
            <p:cNvSpPr>
              <a:spLocks noChangeArrowheads="1"/>
            </p:cNvSpPr>
            <p:nvPr/>
          </p:nvSpPr>
          <p:spPr bwMode="auto">
            <a:xfrm>
              <a:off x="2582" y="4902"/>
              <a:ext cx="12" cy="12"/>
            </a:xfrm>
            <a:prstGeom prst="ellipse">
              <a:avLst/>
            </a:prstGeom>
            <a:solidFill>
              <a:schemeClr val="tx1"/>
            </a:solidFill>
            <a:ln w="25400">
              <a:solidFill>
                <a:schemeClr val="tx1"/>
              </a:solidFill>
              <a:round/>
              <a:headEnd/>
              <a:tailEnd/>
            </a:ln>
            <a:effectLst/>
          </p:spPr>
          <p:txBody>
            <a:bodyPr wrap="none" anchor="ctr"/>
            <a:lstStyle/>
            <a:p>
              <a:endParaRPr lang="en-US"/>
            </a:p>
          </p:txBody>
        </p:sp>
        <p:sp>
          <p:nvSpPr>
            <p:cNvPr id="193591" name="Oval 55"/>
            <p:cNvSpPr>
              <a:spLocks noChangeArrowheads="1"/>
            </p:cNvSpPr>
            <p:nvPr/>
          </p:nvSpPr>
          <p:spPr bwMode="auto">
            <a:xfrm>
              <a:off x="2582" y="4838"/>
              <a:ext cx="12" cy="12"/>
            </a:xfrm>
            <a:prstGeom prst="ellipse">
              <a:avLst/>
            </a:prstGeom>
            <a:solidFill>
              <a:schemeClr val="tx1"/>
            </a:solidFill>
            <a:ln w="25400">
              <a:solidFill>
                <a:schemeClr val="tx1"/>
              </a:solidFill>
              <a:round/>
              <a:headEnd/>
              <a:tailEnd/>
            </a:ln>
            <a:effectLst/>
          </p:spPr>
          <p:txBody>
            <a:bodyPr wrap="none" anchor="ctr"/>
            <a:lstStyle/>
            <a:p>
              <a:endParaRPr lang="en-US"/>
            </a:p>
          </p:txBody>
        </p:sp>
      </p:grpSp>
      <p:grpSp>
        <p:nvGrpSpPr>
          <p:cNvPr id="193592" name="Group 56"/>
          <p:cNvGrpSpPr>
            <a:grpSpLocks/>
          </p:cNvGrpSpPr>
          <p:nvPr/>
        </p:nvGrpSpPr>
        <p:grpSpPr bwMode="auto">
          <a:xfrm>
            <a:off x="5119688" y="5876925"/>
            <a:ext cx="20637" cy="173038"/>
            <a:chOff x="2566" y="5238"/>
            <a:chExt cx="12" cy="140"/>
          </a:xfrm>
        </p:grpSpPr>
        <p:sp>
          <p:nvSpPr>
            <p:cNvPr id="193593" name="Oval 57"/>
            <p:cNvSpPr>
              <a:spLocks noChangeArrowheads="1"/>
            </p:cNvSpPr>
            <p:nvPr/>
          </p:nvSpPr>
          <p:spPr bwMode="auto">
            <a:xfrm>
              <a:off x="2566" y="5366"/>
              <a:ext cx="12" cy="12"/>
            </a:xfrm>
            <a:prstGeom prst="ellipse">
              <a:avLst/>
            </a:prstGeom>
            <a:solidFill>
              <a:schemeClr val="tx1"/>
            </a:solidFill>
            <a:ln w="25400">
              <a:solidFill>
                <a:schemeClr val="tx1"/>
              </a:solidFill>
              <a:round/>
              <a:headEnd/>
              <a:tailEnd/>
            </a:ln>
            <a:effectLst/>
          </p:spPr>
          <p:txBody>
            <a:bodyPr wrap="none" anchor="ctr"/>
            <a:lstStyle/>
            <a:p>
              <a:endParaRPr lang="en-US"/>
            </a:p>
          </p:txBody>
        </p:sp>
        <p:sp>
          <p:nvSpPr>
            <p:cNvPr id="193594" name="Oval 58"/>
            <p:cNvSpPr>
              <a:spLocks noChangeArrowheads="1"/>
            </p:cNvSpPr>
            <p:nvPr/>
          </p:nvSpPr>
          <p:spPr bwMode="auto">
            <a:xfrm>
              <a:off x="2566" y="5302"/>
              <a:ext cx="12" cy="12"/>
            </a:xfrm>
            <a:prstGeom prst="ellipse">
              <a:avLst/>
            </a:prstGeom>
            <a:solidFill>
              <a:schemeClr val="tx1"/>
            </a:solidFill>
            <a:ln w="25400">
              <a:solidFill>
                <a:schemeClr val="tx1"/>
              </a:solidFill>
              <a:round/>
              <a:headEnd/>
              <a:tailEnd/>
            </a:ln>
            <a:effectLst/>
          </p:spPr>
          <p:txBody>
            <a:bodyPr wrap="none" anchor="ctr"/>
            <a:lstStyle/>
            <a:p>
              <a:endParaRPr lang="en-US"/>
            </a:p>
          </p:txBody>
        </p:sp>
        <p:sp>
          <p:nvSpPr>
            <p:cNvPr id="193595" name="Oval 59"/>
            <p:cNvSpPr>
              <a:spLocks noChangeArrowheads="1"/>
            </p:cNvSpPr>
            <p:nvPr/>
          </p:nvSpPr>
          <p:spPr bwMode="auto">
            <a:xfrm>
              <a:off x="2566" y="5238"/>
              <a:ext cx="12" cy="12"/>
            </a:xfrm>
            <a:prstGeom prst="ellipse">
              <a:avLst/>
            </a:prstGeom>
            <a:solidFill>
              <a:schemeClr val="tx1"/>
            </a:solidFill>
            <a:ln w="25400">
              <a:solidFill>
                <a:schemeClr val="tx1"/>
              </a:solidFill>
              <a:round/>
              <a:headEnd/>
              <a:tailEnd/>
            </a:ln>
            <a:effectLst/>
          </p:spPr>
          <p:txBody>
            <a:bodyPr wrap="none" anchor="ctr"/>
            <a:lstStyle/>
            <a:p>
              <a:endParaRPr lang="en-US"/>
            </a:p>
          </p:txBody>
        </p:sp>
      </p:grpSp>
      <p:grpSp>
        <p:nvGrpSpPr>
          <p:cNvPr id="193596" name="Group 60"/>
          <p:cNvGrpSpPr>
            <a:grpSpLocks/>
          </p:cNvGrpSpPr>
          <p:nvPr/>
        </p:nvGrpSpPr>
        <p:grpSpPr bwMode="auto">
          <a:xfrm>
            <a:off x="5133975" y="4876800"/>
            <a:ext cx="20638" cy="174625"/>
            <a:chOff x="2574" y="4478"/>
            <a:chExt cx="12" cy="140"/>
          </a:xfrm>
        </p:grpSpPr>
        <p:sp>
          <p:nvSpPr>
            <p:cNvPr id="193597" name="Oval 61"/>
            <p:cNvSpPr>
              <a:spLocks noChangeArrowheads="1"/>
            </p:cNvSpPr>
            <p:nvPr/>
          </p:nvSpPr>
          <p:spPr bwMode="auto">
            <a:xfrm>
              <a:off x="2574" y="4606"/>
              <a:ext cx="12" cy="12"/>
            </a:xfrm>
            <a:prstGeom prst="ellipse">
              <a:avLst/>
            </a:prstGeom>
            <a:solidFill>
              <a:schemeClr val="tx1"/>
            </a:solidFill>
            <a:ln w="25400">
              <a:solidFill>
                <a:schemeClr val="tx1"/>
              </a:solidFill>
              <a:round/>
              <a:headEnd/>
              <a:tailEnd/>
            </a:ln>
            <a:effectLst/>
          </p:spPr>
          <p:txBody>
            <a:bodyPr wrap="none" anchor="ctr"/>
            <a:lstStyle/>
            <a:p>
              <a:endParaRPr lang="en-US"/>
            </a:p>
          </p:txBody>
        </p:sp>
        <p:sp>
          <p:nvSpPr>
            <p:cNvPr id="193598" name="Oval 62"/>
            <p:cNvSpPr>
              <a:spLocks noChangeArrowheads="1"/>
            </p:cNvSpPr>
            <p:nvPr/>
          </p:nvSpPr>
          <p:spPr bwMode="auto">
            <a:xfrm>
              <a:off x="2574" y="4542"/>
              <a:ext cx="12" cy="12"/>
            </a:xfrm>
            <a:prstGeom prst="ellipse">
              <a:avLst/>
            </a:prstGeom>
            <a:solidFill>
              <a:schemeClr val="tx1"/>
            </a:solidFill>
            <a:ln w="25400">
              <a:solidFill>
                <a:schemeClr val="tx1"/>
              </a:solidFill>
              <a:round/>
              <a:headEnd/>
              <a:tailEnd/>
            </a:ln>
            <a:effectLst/>
          </p:spPr>
          <p:txBody>
            <a:bodyPr wrap="none" anchor="ctr"/>
            <a:lstStyle/>
            <a:p>
              <a:endParaRPr lang="en-US"/>
            </a:p>
          </p:txBody>
        </p:sp>
        <p:sp>
          <p:nvSpPr>
            <p:cNvPr id="193599" name="Oval 63"/>
            <p:cNvSpPr>
              <a:spLocks noChangeArrowheads="1"/>
            </p:cNvSpPr>
            <p:nvPr/>
          </p:nvSpPr>
          <p:spPr bwMode="auto">
            <a:xfrm>
              <a:off x="2574" y="4478"/>
              <a:ext cx="12" cy="12"/>
            </a:xfrm>
            <a:prstGeom prst="ellipse">
              <a:avLst/>
            </a:prstGeom>
            <a:solidFill>
              <a:schemeClr val="tx1"/>
            </a:solidFill>
            <a:ln w="25400">
              <a:solidFill>
                <a:schemeClr val="tx1"/>
              </a:solidFill>
              <a:round/>
              <a:headEnd/>
              <a:tailEnd/>
            </a:ln>
            <a:effectLst/>
          </p:spPr>
          <p:txBody>
            <a:bodyPr wrap="none" anchor="ctr"/>
            <a:lstStyle/>
            <a:p>
              <a:endParaRPr lang="en-US"/>
            </a:p>
          </p:txBody>
        </p:sp>
      </p:grpSp>
      <p:grpSp>
        <p:nvGrpSpPr>
          <p:cNvPr id="193600" name="Group 64"/>
          <p:cNvGrpSpPr>
            <a:grpSpLocks/>
          </p:cNvGrpSpPr>
          <p:nvPr/>
        </p:nvGrpSpPr>
        <p:grpSpPr bwMode="auto">
          <a:xfrm>
            <a:off x="5143500" y="4354513"/>
            <a:ext cx="20638" cy="174625"/>
            <a:chOff x="2574" y="4006"/>
            <a:chExt cx="12" cy="140"/>
          </a:xfrm>
        </p:grpSpPr>
        <p:sp>
          <p:nvSpPr>
            <p:cNvPr id="193601" name="Oval 65"/>
            <p:cNvSpPr>
              <a:spLocks noChangeArrowheads="1"/>
            </p:cNvSpPr>
            <p:nvPr/>
          </p:nvSpPr>
          <p:spPr bwMode="auto">
            <a:xfrm>
              <a:off x="2574" y="4134"/>
              <a:ext cx="12" cy="12"/>
            </a:xfrm>
            <a:prstGeom prst="ellipse">
              <a:avLst/>
            </a:prstGeom>
            <a:solidFill>
              <a:schemeClr val="tx1"/>
            </a:solidFill>
            <a:ln w="25400">
              <a:solidFill>
                <a:schemeClr val="tx1"/>
              </a:solidFill>
              <a:round/>
              <a:headEnd/>
              <a:tailEnd/>
            </a:ln>
            <a:effectLst/>
          </p:spPr>
          <p:txBody>
            <a:bodyPr wrap="none" anchor="ctr"/>
            <a:lstStyle/>
            <a:p>
              <a:endParaRPr lang="en-US"/>
            </a:p>
          </p:txBody>
        </p:sp>
        <p:sp>
          <p:nvSpPr>
            <p:cNvPr id="193602" name="Oval 66"/>
            <p:cNvSpPr>
              <a:spLocks noChangeArrowheads="1"/>
            </p:cNvSpPr>
            <p:nvPr/>
          </p:nvSpPr>
          <p:spPr bwMode="auto">
            <a:xfrm>
              <a:off x="2574" y="4070"/>
              <a:ext cx="12" cy="12"/>
            </a:xfrm>
            <a:prstGeom prst="ellipse">
              <a:avLst/>
            </a:prstGeom>
            <a:solidFill>
              <a:schemeClr val="tx1"/>
            </a:solidFill>
            <a:ln w="25400">
              <a:solidFill>
                <a:schemeClr val="tx1"/>
              </a:solidFill>
              <a:round/>
              <a:headEnd/>
              <a:tailEnd/>
            </a:ln>
            <a:effectLst/>
          </p:spPr>
          <p:txBody>
            <a:bodyPr wrap="none" anchor="ctr"/>
            <a:lstStyle/>
            <a:p>
              <a:endParaRPr lang="en-US"/>
            </a:p>
          </p:txBody>
        </p:sp>
        <p:sp>
          <p:nvSpPr>
            <p:cNvPr id="193603" name="Oval 67"/>
            <p:cNvSpPr>
              <a:spLocks noChangeArrowheads="1"/>
            </p:cNvSpPr>
            <p:nvPr/>
          </p:nvSpPr>
          <p:spPr bwMode="auto">
            <a:xfrm>
              <a:off x="2574" y="4006"/>
              <a:ext cx="12" cy="12"/>
            </a:xfrm>
            <a:prstGeom prst="ellipse">
              <a:avLst/>
            </a:prstGeom>
            <a:solidFill>
              <a:schemeClr val="tx1"/>
            </a:solidFill>
            <a:ln w="25400">
              <a:solidFill>
                <a:schemeClr val="tx1"/>
              </a:solidFill>
              <a:round/>
              <a:headEnd/>
              <a:tailEnd/>
            </a:ln>
            <a:effectLst/>
          </p:spPr>
          <p:txBody>
            <a:bodyPr wrap="none" anchor="ctr"/>
            <a:lstStyle/>
            <a:p>
              <a:endParaRPr lang="en-US"/>
            </a:p>
          </p:txBody>
        </p:sp>
      </p:grpSp>
      <p:grpSp>
        <p:nvGrpSpPr>
          <p:cNvPr id="193604" name="Group 68"/>
          <p:cNvGrpSpPr>
            <a:grpSpLocks/>
          </p:cNvGrpSpPr>
          <p:nvPr/>
        </p:nvGrpSpPr>
        <p:grpSpPr bwMode="auto">
          <a:xfrm>
            <a:off x="5146675" y="3836988"/>
            <a:ext cx="22225" cy="174625"/>
            <a:chOff x="2582" y="3598"/>
            <a:chExt cx="12" cy="140"/>
          </a:xfrm>
        </p:grpSpPr>
        <p:sp>
          <p:nvSpPr>
            <p:cNvPr id="193605" name="Oval 69"/>
            <p:cNvSpPr>
              <a:spLocks noChangeArrowheads="1"/>
            </p:cNvSpPr>
            <p:nvPr/>
          </p:nvSpPr>
          <p:spPr bwMode="auto">
            <a:xfrm>
              <a:off x="2582" y="3726"/>
              <a:ext cx="12" cy="12"/>
            </a:xfrm>
            <a:prstGeom prst="ellipse">
              <a:avLst/>
            </a:prstGeom>
            <a:solidFill>
              <a:schemeClr val="tx1"/>
            </a:solidFill>
            <a:ln w="25400">
              <a:solidFill>
                <a:schemeClr val="tx1"/>
              </a:solidFill>
              <a:round/>
              <a:headEnd/>
              <a:tailEnd/>
            </a:ln>
            <a:effectLst/>
          </p:spPr>
          <p:txBody>
            <a:bodyPr wrap="none" anchor="ctr"/>
            <a:lstStyle/>
            <a:p>
              <a:endParaRPr lang="en-US"/>
            </a:p>
          </p:txBody>
        </p:sp>
        <p:sp>
          <p:nvSpPr>
            <p:cNvPr id="193606" name="Oval 70"/>
            <p:cNvSpPr>
              <a:spLocks noChangeArrowheads="1"/>
            </p:cNvSpPr>
            <p:nvPr/>
          </p:nvSpPr>
          <p:spPr bwMode="auto">
            <a:xfrm>
              <a:off x="2582" y="3662"/>
              <a:ext cx="12" cy="12"/>
            </a:xfrm>
            <a:prstGeom prst="ellipse">
              <a:avLst/>
            </a:prstGeom>
            <a:solidFill>
              <a:schemeClr val="tx1"/>
            </a:solidFill>
            <a:ln w="25400">
              <a:solidFill>
                <a:schemeClr val="tx1"/>
              </a:solidFill>
              <a:round/>
              <a:headEnd/>
              <a:tailEnd/>
            </a:ln>
            <a:effectLst/>
          </p:spPr>
          <p:txBody>
            <a:bodyPr wrap="none" anchor="ctr"/>
            <a:lstStyle/>
            <a:p>
              <a:endParaRPr lang="en-US"/>
            </a:p>
          </p:txBody>
        </p:sp>
        <p:sp>
          <p:nvSpPr>
            <p:cNvPr id="193607" name="Oval 71"/>
            <p:cNvSpPr>
              <a:spLocks noChangeArrowheads="1"/>
            </p:cNvSpPr>
            <p:nvPr/>
          </p:nvSpPr>
          <p:spPr bwMode="auto">
            <a:xfrm>
              <a:off x="2582" y="3598"/>
              <a:ext cx="12" cy="12"/>
            </a:xfrm>
            <a:prstGeom prst="ellipse">
              <a:avLst/>
            </a:prstGeom>
            <a:solidFill>
              <a:schemeClr val="tx1"/>
            </a:solidFill>
            <a:ln w="25400">
              <a:solidFill>
                <a:schemeClr val="tx1"/>
              </a:solidFill>
              <a:round/>
              <a:headEnd/>
              <a:tailEnd/>
            </a:ln>
            <a:effectLst/>
          </p:spPr>
          <p:txBody>
            <a:bodyPr wrap="none" anchor="ctr"/>
            <a:lstStyle/>
            <a:p>
              <a:endParaRPr lang="en-US"/>
            </a:p>
          </p:txBody>
        </p:sp>
      </p:grpSp>
      <p:sp>
        <p:nvSpPr>
          <p:cNvPr id="193608" name="Rectangle 72"/>
          <p:cNvSpPr>
            <a:spLocks noChangeArrowheads="1"/>
          </p:cNvSpPr>
          <p:nvPr/>
        </p:nvSpPr>
        <p:spPr bwMode="auto">
          <a:xfrm>
            <a:off x="1946275" y="3308350"/>
            <a:ext cx="439738" cy="153988"/>
          </a:xfrm>
          <a:prstGeom prst="rect">
            <a:avLst/>
          </a:prstGeom>
          <a:noFill/>
          <a:ln w="25400">
            <a:solidFill>
              <a:schemeClr val="tx1"/>
            </a:solidFill>
            <a:miter lim="800000"/>
            <a:headEnd/>
            <a:tailEnd/>
          </a:ln>
          <a:effectLst/>
        </p:spPr>
        <p:txBody>
          <a:bodyPr wrap="none" anchor="ctr"/>
          <a:lstStyle/>
          <a:p>
            <a:endParaRPr lang="en-US"/>
          </a:p>
        </p:txBody>
      </p:sp>
      <p:sp>
        <p:nvSpPr>
          <p:cNvPr id="193609" name="Rectangle 73"/>
          <p:cNvSpPr>
            <a:spLocks noChangeArrowheads="1"/>
          </p:cNvSpPr>
          <p:nvPr/>
        </p:nvSpPr>
        <p:spPr bwMode="auto">
          <a:xfrm>
            <a:off x="5116513" y="1030288"/>
            <a:ext cx="893762" cy="284162"/>
          </a:xfrm>
          <a:prstGeom prst="rect">
            <a:avLst/>
          </a:prstGeom>
          <a:noFill/>
          <a:ln w="25400">
            <a:noFill/>
            <a:miter lim="800000"/>
            <a:headEnd/>
            <a:tailEnd/>
          </a:ln>
          <a:effectLst/>
        </p:spPr>
        <p:txBody>
          <a:bodyPr wrap="none">
            <a:spAutoFit/>
          </a:bodyPr>
          <a:lstStyle/>
          <a:p>
            <a:pPr defTabSz="762000" eaLnBrk="0" hangingPunct="0">
              <a:lnSpc>
                <a:spcPct val="90000"/>
              </a:lnSpc>
            </a:pPr>
            <a:r>
              <a:rPr kumimoji="1" lang="en-US" altLang="ko-KR" sz="1400" b="1">
                <a:ea typeface="굴림" pitchFamily="34" charset="-127"/>
              </a:rPr>
              <a:t>Address</a:t>
            </a:r>
          </a:p>
        </p:txBody>
      </p:sp>
      <p:sp>
        <p:nvSpPr>
          <p:cNvPr id="193610" name="Rectangle 74"/>
          <p:cNvSpPr>
            <a:spLocks noChangeArrowheads="1"/>
          </p:cNvSpPr>
          <p:nvPr/>
        </p:nvSpPr>
        <p:spPr bwMode="auto">
          <a:xfrm>
            <a:off x="4522788" y="4084638"/>
            <a:ext cx="1277937" cy="284162"/>
          </a:xfrm>
          <a:prstGeom prst="rect">
            <a:avLst/>
          </a:prstGeom>
          <a:noFill/>
          <a:ln w="25400">
            <a:noFill/>
            <a:miter lim="800000"/>
            <a:headEnd/>
            <a:tailEnd/>
          </a:ln>
          <a:effectLst/>
        </p:spPr>
        <p:txBody>
          <a:bodyPr wrap="none">
            <a:spAutoFit/>
          </a:bodyPr>
          <a:lstStyle/>
          <a:p>
            <a:pPr defTabSz="762000" eaLnBrk="0" hangingPunct="0">
              <a:lnSpc>
                <a:spcPct val="90000"/>
              </a:lnSpc>
            </a:pPr>
            <a:r>
              <a:rPr kumimoji="1" lang="en-US" altLang="ko-KR" sz="1400" b="1">
                <a:ea typeface="굴림" pitchFamily="34" charset="-127"/>
              </a:rPr>
              <a:t>AND Routine</a:t>
            </a:r>
          </a:p>
        </p:txBody>
      </p:sp>
      <p:sp>
        <p:nvSpPr>
          <p:cNvPr id="193611" name="Rectangle 75"/>
          <p:cNvSpPr>
            <a:spLocks noChangeArrowheads="1"/>
          </p:cNvSpPr>
          <p:nvPr/>
        </p:nvSpPr>
        <p:spPr bwMode="auto">
          <a:xfrm>
            <a:off x="4502150" y="4578350"/>
            <a:ext cx="1257300" cy="284163"/>
          </a:xfrm>
          <a:prstGeom prst="rect">
            <a:avLst/>
          </a:prstGeom>
          <a:noFill/>
          <a:ln w="25400">
            <a:noFill/>
            <a:miter lim="800000"/>
            <a:headEnd/>
            <a:tailEnd/>
          </a:ln>
          <a:effectLst/>
        </p:spPr>
        <p:txBody>
          <a:bodyPr wrap="none">
            <a:spAutoFit/>
          </a:bodyPr>
          <a:lstStyle/>
          <a:p>
            <a:pPr defTabSz="762000" eaLnBrk="0" hangingPunct="0">
              <a:lnSpc>
                <a:spcPct val="90000"/>
              </a:lnSpc>
            </a:pPr>
            <a:r>
              <a:rPr kumimoji="1" lang="en-US" altLang="ko-KR" sz="1400" b="1">
                <a:ea typeface="굴림" pitchFamily="34" charset="-127"/>
              </a:rPr>
              <a:t>LDA Routine</a:t>
            </a:r>
          </a:p>
        </p:txBody>
      </p:sp>
      <p:sp>
        <p:nvSpPr>
          <p:cNvPr id="193612" name="Rectangle 76"/>
          <p:cNvSpPr>
            <a:spLocks noChangeArrowheads="1"/>
          </p:cNvSpPr>
          <p:nvPr/>
        </p:nvSpPr>
        <p:spPr bwMode="auto">
          <a:xfrm>
            <a:off x="4491038" y="5113338"/>
            <a:ext cx="1247775" cy="284162"/>
          </a:xfrm>
          <a:prstGeom prst="rect">
            <a:avLst/>
          </a:prstGeom>
          <a:noFill/>
          <a:ln w="25400">
            <a:noFill/>
            <a:miter lim="800000"/>
            <a:headEnd/>
            <a:tailEnd/>
          </a:ln>
          <a:effectLst/>
        </p:spPr>
        <p:txBody>
          <a:bodyPr wrap="none">
            <a:spAutoFit/>
          </a:bodyPr>
          <a:lstStyle/>
          <a:p>
            <a:pPr defTabSz="762000" eaLnBrk="0" hangingPunct="0">
              <a:lnSpc>
                <a:spcPct val="90000"/>
              </a:lnSpc>
            </a:pPr>
            <a:r>
              <a:rPr kumimoji="1" lang="en-US" altLang="ko-KR" sz="1400" b="1">
                <a:ea typeface="굴림" pitchFamily="34" charset="-127"/>
              </a:rPr>
              <a:t>STA Routine</a:t>
            </a:r>
          </a:p>
        </p:txBody>
      </p:sp>
      <p:sp>
        <p:nvSpPr>
          <p:cNvPr id="193613" name="Rectangle 77"/>
          <p:cNvSpPr>
            <a:spLocks noChangeArrowheads="1"/>
          </p:cNvSpPr>
          <p:nvPr/>
        </p:nvSpPr>
        <p:spPr bwMode="auto">
          <a:xfrm>
            <a:off x="4502150" y="5607050"/>
            <a:ext cx="1277938" cy="284163"/>
          </a:xfrm>
          <a:prstGeom prst="rect">
            <a:avLst/>
          </a:prstGeom>
          <a:noFill/>
          <a:ln w="25400">
            <a:noFill/>
            <a:miter lim="800000"/>
            <a:headEnd/>
            <a:tailEnd/>
          </a:ln>
          <a:effectLst/>
        </p:spPr>
        <p:txBody>
          <a:bodyPr wrap="none">
            <a:spAutoFit/>
          </a:bodyPr>
          <a:lstStyle/>
          <a:p>
            <a:pPr defTabSz="762000" eaLnBrk="0" hangingPunct="0">
              <a:lnSpc>
                <a:spcPct val="90000"/>
              </a:lnSpc>
            </a:pPr>
            <a:r>
              <a:rPr kumimoji="1" lang="en-US" altLang="ko-KR" sz="1400" b="1">
                <a:ea typeface="굴림" pitchFamily="34" charset="-127"/>
              </a:rPr>
              <a:t>BUN Routine</a:t>
            </a:r>
          </a:p>
        </p:txBody>
      </p:sp>
      <p:sp>
        <p:nvSpPr>
          <p:cNvPr id="193614" name="Rectangle 78"/>
          <p:cNvSpPr>
            <a:spLocks noChangeArrowheads="1"/>
          </p:cNvSpPr>
          <p:nvPr/>
        </p:nvSpPr>
        <p:spPr bwMode="auto">
          <a:xfrm>
            <a:off x="3602038" y="4125913"/>
            <a:ext cx="450850" cy="188912"/>
          </a:xfrm>
          <a:prstGeom prst="rect">
            <a:avLst/>
          </a:prstGeom>
          <a:noFill/>
          <a:ln w="25400">
            <a:solidFill>
              <a:schemeClr val="tx1"/>
            </a:solidFill>
            <a:miter lim="800000"/>
            <a:headEnd/>
            <a:tailEnd/>
          </a:ln>
          <a:effectLst/>
        </p:spPr>
        <p:txBody>
          <a:bodyPr wrap="none" anchor="ctr"/>
          <a:lstStyle/>
          <a:p>
            <a:endParaRPr lang="en-US"/>
          </a:p>
        </p:txBody>
      </p:sp>
      <p:sp>
        <p:nvSpPr>
          <p:cNvPr id="193615" name="Rectangle 79"/>
          <p:cNvSpPr>
            <a:spLocks noChangeArrowheads="1"/>
          </p:cNvSpPr>
          <p:nvPr/>
        </p:nvSpPr>
        <p:spPr bwMode="auto">
          <a:xfrm>
            <a:off x="3592513" y="4595813"/>
            <a:ext cx="450850" cy="188912"/>
          </a:xfrm>
          <a:prstGeom prst="rect">
            <a:avLst/>
          </a:prstGeom>
          <a:noFill/>
          <a:ln w="25400">
            <a:solidFill>
              <a:schemeClr val="tx1"/>
            </a:solidFill>
            <a:miter lim="800000"/>
            <a:headEnd/>
            <a:tailEnd/>
          </a:ln>
          <a:effectLst/>
        </p:spPr>
        <p:txBody>
          <a:bodyPr wrap="none" anchor="ctr"/>
          <a:lstStyle/>
          <a:p>
            <a:endParaRPr lang="en-US"/>
          </a:p>
        </p:txBody>
      </p:sp>
      <p:sp>
        <p:nvSpPr>
          <p:cNvPr id="193616" name="Rectangle 80"/>
          <p:cNvSpPr>
            <a:spLocks noChangeArrowheads="1"/>
          </p:cNvSpPr>
          <p:nvPr/>
        </p:nvSpPr>
        <p:spPr bwMode="auto">
          <a:xfrm>
            <a:off x="3602038" y="5133975"/>
            <a:ext cx="450850" cy="188913"/>
          </a:xfrm>
          <a:prstGeom prst="rect">
            <a:avLst/>
          </a:prstGeom>
          <a:noFill/>
          <a:ln w="25400">
            <a:solidFill>
              <a:schemeClr val="tx1"/>
            </a:solidFill>
            <a:miter lim="800000"/>
            <a:headEnd/>
            <a:tailEnd/>
          </a:ln>
          <a:effectLst/>
        </p:spPr>
        <p:txBody>
          <a:bodyPr wrap="none" anchor="ctr"/>
          <a:lstStyle/>
          <a:p>
            <a:endParaRPr lang="en-US"/>
          </a:p>
        </p:txBody>
      </p:sp>
      <p:sp>
        <p:nvSpPr>
          <p:cNvPr id="193617" name="Rectangle 81"/>
          <p:cNvSpPr>
            <a:spLocks noChangeArrowheads="1"/>
          </p:cNvSpPr>
          <p:nvPr/>
        </p:nvSpPr>
        <p:spPr bwMode="auto">
          <a:xfrm>
            <a:off x="3603625" y="5624513"/>
            <a:ext cx="450850" cy="188912"/>
          </a:xfrm>
          <a:prstGeom prst="rect">
            <a:avLst/>
          </a:prstGeom>
          <a:noFill/>
          <a:ln w="25400">
            <a:solidFill>
              <a:schemeClr val="tx1"/>
            </a:solidFill>
            <a:miter lim="800000"/>
            <a:headEnd/>
            <a:tailEnd/>
          </a:ln>
          <a:effectLst/>
        </p:spPr>
        <p:txBody>
          <a:bodyPr wrap="none" anchor="ctr"/>
          <a:lstStyle/>
          <a:p>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p:cNvSpPr>
          <p:nvPr>
            <p:ph type="title"/>
          </p:nvPr>
        </p:nvSpPr>
        <p:spPr>
          <a:xfrm>
            <a:off x="0" y="184150"/>
            <a:ext cx="8994775" cy="590550"/>
          </a:xfrm>
          <a:noFill/>
          <a:ln/>
        </p:spPr>
        <p:txBody>
          <a:bodyPr lIns="63500" tIns="25400" rIns="63500" bIns="25400"/>
          <a:lstStyle/>
          <a:p>
            <a:r>
              <a:rPr lang="en-US" altLang="ko-KR" sz="2800" smtClean="0">
                <a:ea typeface="굴림" pitchFamily="34" charset="-127"/>
              </a:rPr>
              <a:t>MAPPING  OF  INSTRUCTIONS  TO  MICROROUTINES</a:t>
            </a:r>
          </a:p>
        </p:txBody>
      </p:sp>
      <p:sp>
        <p:nvSpPr>
          <p:cNvPr id="194563" name="Rectangle 3"/>
          <p:cNvSpPr>
            <a:spLocks noChangeArrowheads="1"/>
          </p:cNvSpPr>
          <p:nvPr/>
        </p:nvSpPr>
        <p:spPr bwMode="auto">
          <a:xfrm>
            <a:off x="419100" y="3630613"/>
            <a:ext cx="7337425" cy="231775"/>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34" charset="-127"/>
              </a:rPr>
              <a:t>Mapping function implemented by ROM or PLA</a:t>
            </a:r>
          </a:p>
        </p:txBody>
      </p:sp>
      <p:sp>
        <p:nvSpPr>
          <p:cNvPr id="194564" name="Rectangle 4"/>
          <p:cNvSpPr>
            <a:spLocks noChangeArrowheads="1"/>
          </p:cNvSpPr>
          <p:nvPr/>
        </p:nvSpPr>
        <p:spPr bwMode="auto">
          <a:xfrm>
            <a:off x="3167063" y="4068763"/>
            <a:ext cx="1120775" cy="33655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34" charset="-127"/>
              </a:rPr>
              <a:t>OP-code</a:t>
            </a:r>
          </a:p>
        </p:txBody>
      </p:sp>
      <p:sp>
        <p:nvSpPr>
          <p:cNvPr id="194565" name="Rectangle 5"/>
          <p:cNvSpPr>
            <a:spLocks noChangeArrowheads="1"/>
          </p:cNvSpPr>
          <p:nvPr/>
        </p:nvSpPr>
        <p:spPr bwMode="auto">
          <a:xfrm>
            <a:off x="3025775" y="4062413"/>
            <a:ext cx="1403350" cy="315912"/>
          </a:xfrm>
          <a:prstGeom prst="rect">
            <a:avLst/>
          </a:prstGeom>
          <a:noFill/>
          <a:ln w="25400">
            <a:solidFill>
              <a:srgbClr val="000000"/>
            </a:solidFill>
            <a:miter lim="800000"/>
            <a:headEnd/>
            <a:tailEnd/>
          </a:ln>
          <a:effectLst/>
        </p:spPr>
        <p:txBody>
          <a:bodyPr wrap="none" anchor="ctr"/>
          <a:lstStyle/>
          <a:p>
            <a:endParaRPr lang="en-US"/>
          </a:p>
        </p:txBody>
      </p:sp>
      <p:sp>
        <p:nvSpPr>
          <p:cNvPr id="194566" name="Rectangle 6"/>
          <p:cNvSpPr>
            <a:spLocks noChangeArrowheads="1"/>
          </p:cNvSpPr>
          <p:nvPr/>
        </p:nvSpPr>
        <p:spPr bwMode="auto">
          <a:xfrm>
            <a:off x="2674938" y="4659313"/>
            <a:ext cx="2073275" cy="5842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34" charset="-127"/>
              </a:rPr>
              <a:t>Mapping memory</a:t>
            </a:r>
          </a:p>
          <a:p>
            <a:pPr defTabSz="762000" eaLnBrk="0" latinLnBrk="1" hangingPunct="0">
              <a:lnSpc>
                <a:spcPct val="90000"/>
              </a:lnSpc>
            </a:pPr>
            <a:endParaRPr kumimoji="1" lang="en-US" altLang="ko-KR" b="1">
              <a:solidFill>
                <a:srgbClr val="000000"/>
              </a:solidFill>
              <a:ea typeface="굴림" pitchFamily="34" charset="-127"/>
            </a:endParaRPr>
          </a:p>
        </p:txBody>
      </p:sp>
      <p:sp>
        <p:nvSpPr>
          <p:cNvPr id="194567" name="Rectangle 7"/>
          <p:cNvSpPr>
            <a:spLocks noChangeArrowheads="1"/>
          </p:cNvSpPr>
          <p:nvPr/>
        </p:nvSpPr>
        <p:spPr bwMode="auto">
          <a:xfrm>
            <a:off x="2811463" y="4899025"/>
            <a:ext cx="1679575" cy="33655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34" charset="-127"/>
              </a:rPr>
              <a:t>(ROM or PLA)</a:t>
            </a:r>
          </a:p>
        </p:txBody>
      </p:sp>
      <p:sp>
        <p:nvSpPr>
          <p:cNvPr id="194568" name="Rectangle 8"/>
          <p:cNvSpPr>
            <a:spLocks noChangeArrowheads="1"/>
          </p:cNvSpPr>
          <p:nvPr/>
        </p:nvSpPr>
        <p:spPr bwMode="auto">
          <a:xfrm>
            <a:off x="2695575" y="4603750"/>
            <a:ext cx="2009775" cy="631825"/>
          </a:xfrm>
          <a:prstGeom prst="rect">
            <a:avLst/>
          </a:prstGeom>
          <a:noFill/>
          <a:ln w="25400">
            <a:solidFill>
              <a:srgbClr val="000000"/>
            </a:solidFill>
            <a:miter lim="800000"/>
            <a:headEnd/>
            <a:tailEnd/>
          </a:ln>
          <a:effectLst/>
        </p:spPr>
        <p:txBody>
          <a:bodyPr wrap="none" anchor="ctr"/>
          <a:lstStyle/>
          <a:p>
            <a:endParaRPr lang="en-US"/>
          </a:p>
        </p:txBody>
      </p:sp>
      <p:sp>
        <p:nvSpPr>
          <p:cNvPr id="194569" name="Rectangle 9"/>
          <p:cNvSpPr>
            <a:spLocks noChangeArrowheads="1"/>
          </p:cNvSpPr>
          <p:nvPr/>
        </p:nvSpPr>
        <p:spPr bwMode="auto">
          <a:xfrm>
            <a:off x="2262188" y="5476875"/>
            <a:ext cx="2835275" cy="33655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34" charset="-127"/>
              </a:rPr>
              <a:t>Control address register</a:t>
            </a:r>
          </a:p>
        </p:txBody>
      </p:sp>
      <p:sp>
        <p:nvSpPr>
          <p:cNvPr id="194570" name="Rectangle 10"/>
          <p:cNvSpPr>
            <a:spLocks noChangeArrowheads="1"/>
          </p:cNvSpPr>
          <p:nvPr/>
        </p:nvSpPr>
        <p:spPr bwMode="auto">
          <a:xfrm>
            <a:off x="2298700" y="5481638"/>
            <a:ext cx="2803525" cy="336550"/>
          </a:xfrm>
          <a:prstGeom prst="rect">
            <a:avLst/>
          </a:prstGeom>
          <a:noFill/>
          <a:ln w="25400">
            <a:solidFill>
              <a:srgbClr val="000000"/>
            </a:solidFill>
            <a:miter lim="800000"/>
            <a:headEnd/>
            <a:tailEnd/>
          </a:ln>
          <a:effectLst/>
        </p:spPr>
        <p:txBody>
          <a:bodyPr wrap="none" anchor="ctr"/>
          <a:lstStyle/>
          <a:p>
            <a:endParaRPr lang="en-US"/>
          </a:p>
        </p:txBody>
      </p:sp>
      <p:sp>
        <p:nvSpPr>
          <p:cNvPr id="194571" name="Rectangle 11"/>
          <p:cNvSpPr>
            <a:spLocks noChangeArrowheads="1"/>
          </p:cNvSpPr>
          <p:nvPr/>
        </p:nvSpPr>
        <p:spPr bwMode="auto">
          <a:xfrm>
            <a:off x="2774950" y="6056313"/>
            <a:ext cx="1970088" cy="323850"/>
          </a:xfrm>
          <a:prstGeom prst="rect">
            <a:avLst/>
          </a:prstGeom>
          <a:noFill/>
          <a:ln w="25400">
            <a:solidFill>
              <a:srgbClr val="000000"/>
            </a:solidFill>
            <a:miter lim="800000"/>
            <a:headEnd/>
            <a:tailEnd/>
          </a:ln>
          <a:effectLst/>
        </p:spPr>
        <p:txBody>
          <a:bodyPr wrap="none" anchor="ctr"/>
          <a:lstStyle/>
          <a:p>
            <a:endParaRPr lang="en-US"/>
          </a:p>
        </p:txBody>
      </p:sp>
      <p:sp>
        <p:nvSpPr>
          <p:cNvPr id="194572" name="Rectangle 12"/>
          <p:cNvSpPr>
            <a:spLocks noChangeArrowheads="1"/>
          </p:cNvSpPr>
          <p:nvPr/>
        </p:nvSpPr>
        <p:spPr bwMode="auto">
          <a:xfrm>
            <a:off x="2768600" y="6061075"/>
            <a:ext cx="1933575" cy="33655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34" charset="-127"/>
              </a:rPr>
              <a:t>Control Memory</a:t>
            </a:r>
          </a:p>
        </p:txBody>
      </p:sp>
      <p:sp>
        <p:nvSpPr>
          <p:cNvPr id="194573" name="Rectangle 13"/>
          <p:cNvSpPr>
            <a:spLocks noChangeArrowheads="1"/>
          </p:cNvSpPr>
          <p:nvPr/>
        </p:nvSpPr>
        <p:spPr bwMode="auto">
          <a:xfrm>
            <a:off x="298450" y="941388"/>
            <a:ext cx="6061075" cy="83185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34" charset="-127"/>
              </a:rPr>
              <a:t>   Mapping from the OP-code of an instruction to the</a:t>
            </a:r>
          </a:p>
          <a:p>
            <a:pPr defTabSz="762000" eaLnBrk="0" hangingPunct="0">
              <a:lnSpc>
                <a:spcPct val="90000"/>
              </a:lnSpc>
            </a:pPr>
            <a:r>
              <a:rPr kumimoji="1" lang="en-US" altLang="ko-KR" b="1">
                <a:solidFill>
                  <a:srgbClr val="000000"/>
                </a:solidFill>
                <a:ea typeface="굴림" pitchFamily="34" charset="-127"/>
              </a:rPr>
              <a:t>   address of the Microinstruction which is the starting</a:t>
            </a:r>
          </a:p>
          <a:p>
            <a:pPr defTabSz="762000" eaLnBrk="0" hangingPunct="0">
              <a:lnSpc>
                <a:spcPct val="90000"/>
              </a:lnSpc>
            </a:pPr>
            <a:r>
              <a:rPr kumimoji="1" lang="en-US" altLang="ko-KR" b="1">
                <a:solidFill>
                  <a:srgbClr val="000000"/>
                </a:solidFill>
                <a:ea typeface="굴림" pitchFamily="34" charset="-127"/>
              </a:rPr>
              <a:t>   microinstruction of its execution microprogram</a:t>
            </a:r>
          </a:p>
        </p:txBody>
      </p:sp>
      <p:sp>
        <p:nvSpPr>
          <p:cNvPr id="194574" name="Rectangle 14"/>
          <p:cNvSpPr>
            <a:spLocks noChangeArrowheads="1"/>
          </p:cNvSpPr>
          <p:nvPr/>
        </p:nvSpPr>
        <p:spPr bwMode="auto">
          <a:xfrm>
            <a:off x="3897313" y="2103438"/>
            <a:ext cx="2365375" cy="5842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34" charset="-127"/>
              </a:rPr>
              <a:t>1  0  1  1      Address</a:t>
            </a:r>
          </a:p>
          <a:p>
            <a:pPr defTabSz="762000" eaLnBrk="0" hangingPunct="0">
              <a:lnSpc>
                <a:spcPct val="90000"/>
              </a:lnSpc>
            </a:pPr>
            <a:r>
              <a:rPr kumimoji="1" lang="en-US" altLang="ko-KR" b="1">
                <a:solidFill>
                  <a:srgbClr val="000000"/>
                </a:solidFill>
                <a:ea typeface="굴림" pitchFamily="34" charset="-127"/>
              </a:rPr>
              <a:t> </a:t>
            </a:r>
          </a:p>
        </p:txBody>
      </p:sp>
      <p:sp>
        <p:nvSpPr>
          <p:cNvPr id="194575" name="Rectangle 15"/>
          <p:cNvSpPr>
            <a:spLocks noChangeArrowheads="1"/>
          </p:cNvSpPr>
          <p:nvPr/>
        </p:nvSpPr>
        <p:spPr bwMode="auto">
          <a:xfrm>
            <a:off x="3881438" y="2122488"/>
            <a:ext cx="2430462" cy="260350"/>
          </a:xfrm>
          <a:prstGeom prst="rect">
            <a:avLst/>
          </a:prstGeom>
          <a:noFill/>
          <a:ln w="25400">
            <a:solidFill>
              <a:srgbClr val="000000"/>
            </a:solidFill>
            <a:miter lim="800000"/>
            <a:headEnd/>
            <a:tailEnd/>
          </a:ln>
          <a:effectLst/>
        </p:spPr>
        <p:txBody>
          <a:bodyPr wrap="none" anchor="ctr"/>
          <a:lstStyle/>
          <a:p>
            <a:endParaRPr lang="en-US"/>
          </a:p>
        </p:txBody>
      </p:sp>
      <p:sp>
        <p:nvSpPr>
          <p:cNvPr id="194576" name="Line 16"/>
          <p:cNvSpPr>
            <a:spLocks noChangeShapeType="1"/>
          </p:cNvSpPr>
          <p:nvPr/>
        </p:nvSpPr>
        <p:spPr bwMode="auto">
          <a:xfrm>
            <a:off x="4999038" y="2122488"/>
            <a:ext cx="0" cy="261937"/>
          </a:xfrm>
          <a:prstGeom prst="line">
            <a:avLst/>
          </a:prstGeom>
          <a:noFill/>
          <a:ln w="25400">
            <a:solidFill>
              <a:srgbClr val="000000"/>
            </a:solidFill>
            <a:round/>
            <a:headEnd/>
            <a:tailEnd/>
          </a:ln>
          <a:effectLst/>
        </p:spPr>
        <p:txBody>
          <a:bodyPr wrap="none" anchor="ctr"/>
          <a:lstStyle/>
          <a:p>
            <a:endParaRPr lang="en-US"/>
          </a:p>
        </p:txBody>
      </p:sp>
      <p:sp>
        <p:nvSpPr>
          <p:cNvPr id="194577" name="Rectangle 17"/>
          <p:cNvSpPr>
            <a:spLocks noChangeArrowheads="1"/>
          </p:cNvSpPr>
          <p:nvPr/>
        </p:nvSpPr>
        <p:spPr bwMode="auto">
          <a:xfrm>
            <a:off x="3844925" y="1857375"/>
            <a:ext cx="1120775" cy="33655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34" charset="-127"/>
              </a:rPr>
              <a:t>OP-code</a:t>
            </a:r>
          </a:p>
        </p:txBody>
      </p:sp>
      <p:sp>
        <p:nvSpPr>
          <p:cNvPr id="194578" name="Rectangle 18"/>
          <p:cNvSpPr>
            <a:spLocks noChangeArrowheads="1"/>
          </p:cNvSpPr>
          <p:nvPr/>
        </p:nvSpPr>
        <p:spPr bwMode="auto">
          <a:xfrm>
            <a:off x="1766888" y="2582863"/>
            <a:ext cx="1590675" cy="33655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34" charset="-127"/>
              </a:rPr>
              <a:t>Mapping bits</a:t>
            </a:r>
          </a:p>
        </p:txBody>
      </p:sp>
      <p:sp>
        <p:nvSpPr>
          <p:cNvPr id="194579" name="Rectangle 19"/>
          <p:cNvSpPr>
            <a:spLocks noChangeArrowheads="1"/>
          </p:cNvSpPr>
          <p:nvPr/>
        </p:nvSpPr>
        <p:spPr bwMode="auto">
          <a:xfrm>
            <a:off x="1258888" y="2921000"/>
            <a:ext cx="2098675" cy="5842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34" charset="-127"/>
              </a:rPr>
              <a:t>  Microinstruction</a:t>
            </a:r>
          </a:p>
          <a:p>
            <a:pPr defTabSz="762000" eaLnBrk="0" hangingPunct="0">
              <a:lnSpc>
                <a:spcPct val="90000"/>
              </a:lnSpc>
            </a:pPr>
            <a:r>
              <a:rPr kumimoji="1" lang="en-US" altLang="ko-KR" b="1">
                <a:solidFill>
                  <a:srgbClr val="000000"/>
                </a:solidFill>
                <a:ea typeface="굴림" pitchFamily="34" charset="-127"/>
              </a:rPr>
              <a:t>                address</a:t>
            </a:r>
          </a:p>
        </p:txBody>
      </p:sp>
      <p:sp>
        <p:nvSpPr>
          <p:cNvPr id="194580" name="Rectangle 20"/>
          <p:cNvSpPr>
            <a:spLocks noChangeArrowheads="1"/>
          </p:cNvSpPr>
          <p:nvPr/>
        </p:nvSpPr>
        <p:spPr bwMode="auto">
          <a:xfrm>
            <a:off x="3546475" y="2581275"/>
            <a:ext cx="2022475" cy="83185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34" charset="-127"/>
              </a:rPr>
              <a:t> 0  x   x  x   x  0  0</a:t>
            </a:r>
          </a:p>
          <a:p>
            <a:pPr defTabSz="762000" eaLnBrk="0" hangingPunct="0">
              <a:lnSpc>
                <a:spcPct val="90000"/>
              </a:lnSpc>
            </a:pPr>
            <a:endParaRPr kumimoji="1" lang="en-US" altLang="ko-KR" b="1">
              <a:solidFill>
                <a:srgbClr val="000000"/>
              </a:solidFill>
              <a:ea typeface="굴림" pitchFamily="34" charset="-127"/>
            </a:endParaRPr>
          </a:p>
          <a:p>
            <a:pPr defTabSz="762000" eaLnBrk="0" hangingPunct="0">
              <a:lnSpc>
                <a:spcPct val="90000"/>
              </a:lnSpc>
            </a:pPr>
            <a:r>
              <a:rPr kumimoji="1" lang="en-US" altLang="ko-KR" b="1">
                <a:solidFill>
                  <a:srgbClr val="000000"/>
                </a:solidFill>
                <a:ea typeface="굴림" pitchFamily="34" charset="-127"/>
              </a:rPr>
              <a:t> 0  1   0  1   1  0  0</a:t>
            </a:r>
          </a:p>
        </p:txBody>
      </p:sp>
      <p:sp>
        <p:nvSpPr>
          <p:cNvPr id="194581" name="Line 21"/>
          <p:cNvSpPr>
            <a:spLocks noChangeShapeType="1"/>
          </p:cNvSpPr>
          <p:nvPr/>
        </p:nvSpPr>
        <p:spPr bwMode="auto">
          <a:xfrm>
            <a:off x="3908425" y="2452688"/>
            <a:ext cx="0" cy="614362"/>
          </a:xfrm>
          <a:prstGeom prst="line">
            <a:avLst/>
          </a:prstGeom>
          <a:noFill/>
          <a:ln w="25400">
            <a:solidFill>
              <a:srgbClr val="000000"/>
            </a:solidFill>
            <a:round/>
            <a:headEnd/>
            <a:tailEnd/>
          </a:ln>
          <a:effectLst/>
        </p:spPr>
        <p:txBody>
          <a:bodyPr wrap="none" anchor="ctr"/>
          <a:lstStyle/>
          <a:p>
            <a:endParaRPr lang="en-US"/>
          </a:p>
        </p:txBody>
      </p:sp>
      <p:sp>
        <p:nvSpPr>
          <p:cNvPr id="194582" name="Line 22"/>
          <p:cNvSpPr>
            <a:spLocks noChangeShapeType="1"/>
          </p:cNvSpPr>
          <p:nvPr/>
        </p:nvSpPr>
        <p:spPr bwMode="auto">
          <a:xfrm>
            <a:off x="4999038" y="2466975"/>
            <a:ext cx="0" cy="623888"/>
          </a:xfrm>
          <a:prstGeom prst="line">
            <a:avLst/>
          </a:prstGeom>
          <a:noFill/>
          <a:ln w="25400">
            <a:solidFill>
              <a:srgbClr val="000000"/>
            </a:solidFill>
            <a:round/>
            <a:headEnd/>
            <a:tailEnd/>
          </a:ln>
          <a:effectLst/>
        </p:spPr>
        <p:txBody>
          <a:bodyPr wrap="none" anchor="ctr"/>
          <a:lstStyle/>
          <a:p>
            <a:endParaRPr lang="en-US"/>
          </a:p>
        </p:txBody>
      </p:sp>
      <p:sp>
        <p:nvSpPr>
          <p:cNvPr id="194583" name="Rectangle 23"/>
          <p:cNvSpPr>
            <a:spLocks noChangeArrowheads="1"/>
          </p:cNvSpPr>
          <p:nvPr/>
        </p:nvSpPr>
        <p:spPr bwMode="auto">
          <a:xfrm>
            <a:off x="3548063" y="3074988"/>
            <a:ext cx="2043112" cy="301625"/>
          </a:xfrm>
          <a:prstGeom prst="rect">
            <a:avLst/>
          </a:prstGeom>
          <a:noFill/>
          <a:ln w="25400">
            <a:solidFill>
              <a:srgbClr val="000000"/>
            </a:solidFill>
            <a:miter lim="800000"/>
            <a:headEnd/>
            <a:tailEnd/>
          </a:ln>
          <a:effectLst/>
        </p:spPr>
        <p:txBody>
          <a:bodyPr wrap="none" anchor="ctr"/>
          <a:lstStyle/>
          <a:p>
            <a:endParaRPr lang="en-US"/>
          </a:p>
        </p:txBody>
      </p:sp>
      <p:sp>
        <p:nvSpPr>
          <p:cNvPr id="194584" name="Rectangle 24"/>
          <p:cNvSpPr>
            <a:spLocks noChangeArrowheads="1"/>
          </p:cNvSpPr>
          <p:nvPr/>
        </p:nvSpPr>
        <p:spPr bwMode="auto">
          <a:xfrm>
            <a:off x="1995488" y="1962150"/>
            <a:ext cx="1362075" cy="4730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0000"/>
              </a:lnSpc>
            </a:pPr>
            <a:r>
              <a:rPr kumimoji="1" lang="en-US" altLang="ko-KR" b="1">
                <a:ea typeface="굴림" pitchFamily="34" charset="-127"/>
              </a:rPr>
              <a:t>    Machine</a:t>
            </a:r>
          </a:p>
          <a:p>
            <a:pPr defTabSz="762000" eaLnBrk="0" hangingPunct="0">
              <a:lnSpc>
                <a:spcPct val="70000"/>
              </a:lnSpc>
            </a:pPr>
            <a:r>
              <a:rPr kumimoji="1" lang="en-US" altLang="ko-KR" b="1">
                <a:ea typeface="굴림" pitchFamily="34" charset="-127"/>
              </a:rPr>
              <a:t>Instruction</a:t>
            </a:r>
          </a:p>
        </p:txBody>
      </p:sp>
      <p:sp>
        <p:nvSpPr>
          <p:cNvPr id="194585" name="Rectangle 25"/>
          <p:cNvSpPr>
            <a:spLocks noChangeArrowheads="1"/>
          </p:cNvSpPr>
          <p:nvPr/>
        </p:nvSpPr>
        <p:spPr bwMode="auto">
          <a:xfrm>
            <a:off x="7959725" y="0"/>
            <a:ext cx="1184275" cy="280988"/>
          </a:xfrm>
          <a:prstGeom prst="rect">
            <a:avLst/>
          </a:prstGeom>
          <a:noFill/>
          <a:ln w="12700">
            <a:noFill/>
            <a:miter lim="800000"/>
            <a:headEnd/>
            <a:tailEnd/>
          </a:ln>
          <a:effectLst/>
        </p:spPr>
        <p:txBody>
          <a:bodyPr wrap="none" lIns="90488" tIns="44450" rIns="90488" bIns="44450">
            <a:spAutoFit/>
          </a:bodyPr>
          <a:lstStyle/>
          <a:p>
            <a:pPr algn="r" defTabSz="762000" eaLnBrk="0" hangingPunct="0">
              <a:lnSpc>
                <a:spcPct val="90000"/>
              </a:lnSpc>
            </a:pPr>
            <a:r>
              <a:rPr kumimoji="1" lang="en-US" altLang="ko-KR" sz="1400" b="1" i="1">
                <a:ea typeface="굴림" pitchFamily="34" charset="-127"/>
              </a:rPr>
              <a:t>Sequencing</a:t>
            </a:r>
          </a:p>
        </p:txBody>
      </p:sp>
      <p:sp>
        <p:nvSpPr>
          <p:cNvPr id="194586" name="Line 26"/>
          <p:cNvSpPr>
            <a:spLocks noChangeShapeType="1"/>
          </p:cNvSpPr>
          <p:nvPr/>
        </p:nvSpPr>
        <p:spPr bwMode="auto">
          <a:xfrm>
            <a:off x="3689350" y="4379913"/>
            <a:ext cx="0" cy="207962"/>
          </a:xfrm>
          <a:prstGeom prst="line">
            <a:avLst/>
          </a:prstGeom>
          <a:noFill/>
          <a:ln w="25400">
            <a:solidFill>
              <a:schemeClr val="tx1"/>
            </a:solidFill>
            <a:round/>
            <a:headEnd/>
            <a:tailEnd type="triangle" w="med" len="med"/>
          </a:ln>
          <a:effectLst/>
        </p:spPr>
        <p:txBody>
          <a:bodyPr wrap="none" anchor="ctr"/>
          <a:lstStyle/>
          <a:p>
            <a:endParaRPr lang="en-US"/>
          </a:p>
        </p:txBody>
      </p:sp>
      <p:sp>
        <p:nvSpPr>
          <p:cNvPr id="194587" name="Line 27"/>
          <p:cNvSpPr>
            <a:spLocks noChangeShapeType="1"/>
          </p:cNvSpPr>
          <p:nvPr/>
        </p:nvSpPr>
        <p:spPr bwMode="auto">
          <a:xfrm>
            <a:off x="3687763" y="5232400"/>
            <a:ext cx="0" cy="230188"/>
          </a:xfrm>
          <a:prstGeom prst="line">
            <a:avLst/>
          </a:prstGeom>
          <a:noFill/>
          <a:ln w="25400">
            <a:solidFill>
              <a:schemeClr val="tx1"/>
            </a:solidFill>
            <a:round/>
            <a:headEnd/>
            <a:tailEnd type="triangle" w="med" len="med"/>
          </a:ln>
          <a:effectLst/>
        </p:spPr>
        <p:txBody>
          <a:bodyPr wrap="none" anchor="ctr"/>
          <a:lstStyle/>
          <a:p>
            <a:endParaRPr lang="en-US"/>
          </a:p>
        </p:txBody>
      </p:sp>
      <p:sp>
        <p:nvSpPr>
          <p:cNvPr id="194588" name="Line 28"/>
          <p:cNvSpPr>
            <a:spLocks noChangeShapeType="1"/>
          </p:cNvSpPr>
          <p:nvPr/>
        </p:nvSpPr>
        <p:spPr bwMode="auto">
          <a:xfrm>
            <a:off x="3687763" y="5822950"/>
            <a:ext cx="0" cy="219075"/>
          </a:xfrm>
          <a:prstGeom prst="line">
            <a:avLst/>
          </a:prstGeom>
          <a:noFill/>
          <a:ln w="25400">
            <a:solidFill>
              <a:schemeClr val="tx1"/>
            </a:solidFill>
            <a:round/>
            <a:headEnd/>
            <a:tailEnd type="triangle" w="med" len="med"/>
          </a:ln>
          <a:effectLst/>
        </p:spPr>
        <p:txBody>
          <a:bodyPr wrap="none" anchor="ctr"/>
          <a:lstStyle/>
          <a:p>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p:cNvSpPr>
          <p:nvPr>
            <p:ph type="title"/>
          </p:nvPr>
        </p:nvSpPr>
        <p:spPr>
          <a:xfrm>
            <a:off x="1030288" y="525463"/>
            <a:ext cx="6900862" cy="661987"/>
          </a:xfrm>
          <a:noFill/>
          <a:ln/>
        </p:spPr>
        <p:txBody>
          <a:bodyPr lIns="63500" tIns="25400" rIns="63500" bIns="25400"/>
          <a:lstStyle/>
          <a:p>
            <a:r>
              <a:rPr lang="en-US" altLang="ko-KR" sz="3200" smtClean="0">
                <a:ea typeface="굴림" pitchFamily="34" charset="-127"/>
              </a:rPr>
              <a:t>MACHINE  INSTRUCTION  FORMAT</a:t>
            </a:r>
          </a:p>
        </p:txBody>
      </p:sp>
      <p:sp>
        <p:nvSpPr>
          <p:cNvPr id="197635" name="Rectangle 3"/>
          <p:cNvSpPr>
            <a:spLocks noChangeArrowheads="1"/>
          </p:cNvSpPr>
          <p:nvPr/>
        </p:nvSpPr>
        <p:spPr bwMode="auto">
          <a:xfrm>
            <a:off x="579438" y="4330700"/>
            <a:ext cx="3044825" cy="3619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102000"/>
              </a:lnSpc>
            </a:pPr>
            <a:r>
              <a:rPr kumimoji="1" lang="en-US" altLang="ko-KR" sz="2000" b="1">
                <a:ea typeface="굴림" pitchFamily="34" charset="-127"/>
              </a:rPr>
              <a:t>Microinstruction Format</a:t>
            </a:r>
          </a:p>
        </p:txBody>
      </p:sp>
      <p:sp>
        <p:nvSpPr>
          <p:cNvPr id="197636" name="Rectangle 4"/>
          <p:cNvSpPr>
            <a:spLocks noChangeArrowheads="1"/>
          </p:cNvSpPr>
          <p:nvPr/>
        </p:nvSpPr>
        <p:spPr bwMode="auto">
          <a:xfrm>
            <a:off x="7720013" y="0"/>
            <a:ext cx="1423987" cy="280988"/>
          </a:xfrm>
          <a:prstGeom prst="rect">
            <a:avLst/>
          </a:prstGeom>
          <a:noFill/>
          <a:ln w="25400">
            <a:noFill/>
            <a:miter lim="800000"/>
            <a:headEnd/>
            <a:tailEnd/>
          </a:ln>
          <a:effectLst/>
        </p:spPr>
        <p:txBody>
          <a:bodyPr wrap="none" lIns="90488" tIns="44450" rIns="90488" bIns="44450">
            <a:spAutoFit/>
          </a:bodyPr>
          <a:lstStyle/>
          <a:p>
            <a:pPr algn="r" defTabSz="762000" eaLnBrk="0" hangingPunct="0">
              <a:lnSpc>
                <a:spcPct val="90000"/>
              </a:lnSpc>
            </a:pPr>
            <a:r>
              <a:rPr kumimoji="1" lang="en-US" altLang="ko-KR" sz="1400" b="1" i="1">
                <a:ea typeface="굴림" pitchFamily="34" charset="-127"/>
              </a:rPr>
              <a:t>Microprogram </a:t>
            </a:r>
          </a:p>
        </p:txBody>
      </p:sp>
      <p:sp>
        <p:nvSpPr>
          <p:cNvPr id="197637" name="Rectangle 5"/>
          <p:cNvSpPr>
            <a:spLocks noChangeArrowheads="1"/>
          </p:cNvSpPr>
          <p:nvPr/>
        </p:nvSpPr>
        <p:spPr bwMode="auto">
          <a:xfrm>
            <a:off x="5595938" y="2914650"/>
            <a:ext cx="2063750" cy="228600"/>
          </a:xfrm>
          <a:prstGeom prst="rect">
            <a:avLst/>
          </a:prstGeom>
          <a:noFill/>
          <a:ln w="25400">
            <a:noFill/>
            <a:miter lim="800000"/>
            <a:headEnd/>
            <a:tailEnd/>
          </a:ln>
          <a:effectLst/>
        </p:spPr>
        <p:txBody>
          <a:bodyPr wrap="none" lIns="63500" tIns="25400" rIns="63500" bIns="25400">
            <a:spAutoFit/>
          </a:bodyPr>
          <a:lstStyle/>
          <a:p>
            <a:pPr defTabSz="762000" eaLnBrk="0" hangingPunct="0">
              <a:lnSpc>
                <a:spcPct val="97000"/>
              </a:lnSpc>
            </a:pPr>
            <a:r>
              <a:rPr kumimoji="1" lang="en-US" altLang="ko-KR" sz="1200" b="1">
                <a:ea typeface="굴림" pitchFamily="34" charset="-127"/>
              </a:rPr>
              <a:t>EA is the effective address</a:t>
            </a:r>
          </a:p>
        </p:txBody>
      </p:sp>
      <p:sp>
        <p:nvSpPr>
          <p:cNvPr id="197638" name="Rectangle 6"/>
          <p:cNvSpPr>
            <a:spLocks noChangeArrowheads="1"/>
          </p:cNvSpPr>
          <p:nvPr/>
        </p:nvSpPr>
        <p:spPr bwMode="auto">
          <a:xfrm>
            <a:off x="1566863" y="2952750"/>
            <a:ext cx="25400" cy="238125"/>
          </a:xfrm>
          <a:prstGeom prst="rect">
            <a:avLst/>
          </a:prstGeom>
          <a:noFill/>
          <a:ln w="25400">
            <a:noFill/>
            <a:miter lim="800000"/>
            <a:headEnd/>
            <a:tailEnd/>
          </a:ln>
          <a:effectLst/>
        </p:spPr>
        <p:txBody>
          <a:bodyPr wrap="none" anchor="ctr"/>
          <a:lstStyle/>
          <a:p>
            <a:endParaRPr lang="en-US"/>
          </a:p>
        </p:txBody>
      </p:sp>
      <p:sp>
        <p:nvSpPr>
          <p:cNvPr id="197639" name="Rectangle 7"/>
          <p:cNvSpPr>
            <a:spLocks noChangeArrowheads="1"/>
          </p:cNvSpPr>
          <p:nvPr/>
        </p:nvSpPr>
        <p:spPr bwMode="auto">
          <a:xfrm>
            <a:off x="1300163" y="2803525"/>
            <a:ext cx="4067175" cy="1120775"/>
          </a:xfrm>
          <a:prstGeom prst="rect">
            <a:avLst/>
          </a:prstGeom>
          <a:noFill/>
          <a:ln w="25400">
            <a:solidFill>
              <a:schemeClr val="tx1"/>
            </a:solidFill>
            <a:miter lim="800000"/>
            <a:headEnd/>
            <a:tailEnd/>
          </a:ln>
          <a:effectLst/>
        </p:spPr>
        <p:txBody>
          <a:bodyPr wrap="none" anchor="ctr"/>
          <a:lstStyle/>
          <a:p>
            <a:endParaRPr lang="en-US"/>
          </a:p>
        </p:txBody>
      </p:sp>
      <p:sp>
        <p:nvSpPr>
          <p:cNvPr id="197640" name="Line 8"/>
          <p:cNvSpPr>
            <a:spLocks noChangeShapeType="1"/>
          </p:cNvSpPr>
          <p:nvPr/>
        </p:nvSpPr>
        <p:spPr bwMode="auto">
          <a:xfrm>
            <a:off x="1300163" y="3017838"/>
            <a:ext cx="4067175" cy="0"/>
          </a:xfrm>
          <a:prstGeom prst="line">
            <a:avLst/>
          </a:prstGeom>
          <a:noFill/>
          <a:ln w="25400">
            <a:solidFill>
              <a:schemeClr val="tx1"/>
            </a:solidFill>
            <a:round/>
            <a:headEnd/>
            <a:tailEnd/>
          </a:ln>
          <a:effectLst/>
        </p:spPr>
        <p:txBody>
          <a:bodyPr wrap="none" anchor="ctr"/>
          <a:lstStyle/>
          <a:p>
            <a:endParaRPr lang="en-US"/>
          </a:p>
        </p:txBody>
      </p:sp>
      <p:sp>
        <p:nvSpPr>
          <p:cNvPr id="197641" name="Line 9"/>
          <p:cNvSpPr>
            <a:spLocks noChangeShapeType="1"/>
          </p:cNvSpPr>
          <p:nvPr/>
        </p:nvSpPr>
        <p:spPr bwMode="auto">
          <a:xfrm>
            <a:off x="2403475" y="2803525"/>
            <a:ext cx="0" cy="1120775"/>
          </a:xfrm>
          <a:prstGeom prst="line">
            <a:avLst/>
          </a:prstGeom>
          <a:noFill/>
          <a:ln w="25400">
            <a:solidFill>
              <a:schemeClr val="tx1"/>
            </a:solidFill>
            <a:round/>
            <a:headEnd/>
            <a:tailEnd/>
          </a:ln>
          <a:effectLst/>
        </p:spPr>
        <p:txBody>
          <a:bodyPr wrap="none" anchor="ctr"/>
          <a:lstStyle/>
          <a:p>
            <a:endParaRPr lang="en-US"/>
          </a:p>
        </p:txBody>
      </p:sp>
      <p:sp>
        <p:nvSpPr>
          <p:cNvPr id="197642" name="Line 10"/>
          <p:cNvSpPr>
            <a:spLocks noChangeShapeType="1"/>
          </p:cNvSpPr>
          <p:nvPr/>
        </p:nvSpPr>
        <p:spPr bwMode="auto">
          <a:xfrm>
            <a:off x="3162300" y="2813050"/>
            <a:ext cx="0" cy="1100138"/>
          </a:xfrm>
          <a:prstGeom prst="line">
            <a:avLst/>
          </a:prstGeom>
          <a:noFill/>
          <a:ln w="25400">
            <a:solidFill>
              <a:schemeClr val="tx1"/>
            </a:solidFill>
            <a:round/>
            <a:headEnd/>
            <a:tailEnd/>
          </a:ln>
          <a:effectLst/>
        </p:spPr>
        <p:txBody>
          <a:bodyPr wrap="none" anchor="ctr"/>
          <a:lstStyle/>
          <a:p>
            <a:endParaRPr lang="en-US"/>
          </a:p>
        </p:txBody>
      </p:sp>
      <p:sp>
        <p:nvSpPr>
          <p:cNvPr id="197643" name="Rectangle 11"/>
          <p:cNvSpPr>
            <a:spLocks noChangeArrowheads="1"/>
          </p:cNvSpPr>
          <p:nvPr/>
        </p:nvSpPr>
        <p:spPr bwMode="auto">
          <a:xfrm>
            <a:off x="1355725" y="2781300"/>
            <a:ext cx="3214688" cy="228600"/>
          </a:xfrm>
          <a:prstGeom prst="rect">
            <a:avLst/>
          </a:prstGeom>
          <a:noFill/>
          <a:ln w="25400">
            <a:noFill/>
            <a:miter lim="800000"/>
            <a:headEnd/>
            <a:tailEnd/>
          </a:ln>
          <a:effectLst/>
        </p:spPr>
        <p:txBody>
          <a:bodyPr wrap="none" lIns="63500" tIns="25400" rIns="63500" bIns="25400">
            <a:spAutoFit/>
          </a:bodyPr>
          <a:lstStyle/>
          <a:p>
            <a:pPr defTabSz="762000" eaLnBrk="0" hangingPunct="0">
              <a:lnSpc>
                <a:spcPct val="97000"/>
              </a:lnSpc>
            </a:pPr>
            <a:r>
              <a:rPr kumimoji="1" lang="en-US" altLang="ko-KR" sz="1200" b="1">
                <a:ea typeface="굴림" pitchFamily="34" charset="-127"/>
              </a:rPr>
              <a:t>Symbol            OP-code             Description</a:t>
            </a:r>
          </a:p>
        </p:txBody>
      </p:sp>
      <p:sp>
        <p:nvSpPr>
          <p:cNvPr id="197644" name="Rectangle 12"/>
          <p:cNvSpPr>
            <a:spLocks noChangeArrowheads="1"/>
          </p:cNvSpPr>
          <p:nvPr/>
        </p:nvSpPr>
        <p:spPr bwMode="auto">
          <a:xfrm>
            <a:off x="1449388" y="3894138"/>
            <a:ext cx="22225" cy="130175"/>
          </a:xfrm>
          <a:prstGeom prst="rect">
            <a:avLst/>
          </a:prstGeom>
          <a:noFill/>
          <a:ln w="25400">
            <a:noFill/>
            <a:miter lim="800000"/>
            <a:headEnd/>
            <a:tailEnd/>
          </a:ln>
          <a:effectLst/>
        </p:spPr>
        <p:txBody>
          <a:bodyPr wrap="none" anchor="ctr"/>
          <a:lstStyle/>
          <a:p>
            <a:endParaRPr lang="en-US"/>
          </a:p>
        </p:txBody>
      </p:sp>
      <p:sp>
        <p:nvSpPr>
          <p:cNvPr id="197645" name="Rectangle 13"/>
          <p:cNvSpPr>
            <a:spLocks noChangeArrowheads="1"/>
          </p:cNvSpPr>
          <p:nvPr/>
        </p:nvSpPr>
        <p:spPr bwMode="auto">
          <a:xfrm>
            <a:off x="855663" y="3013075"/>
            <a:ext cx="4897437" cy="1069975"/>
          </a:xfrm>
          <a:prstGeom prst="rect">
            <a:avLst/>
          </a:prstGeom>
          <a:noFill/>
          <a:ln w="25400">
            <a:noFill/>
            <a:miter lim="800000"/>
            <a:headEnd/>
            <a:tailEnd/>
          </a:ln>
          <a:effectLst/>
        </p:spPr>
        <p:txBody>
          <a:bodyPr lIns="90488" tIns="44450" rIns="90488" bIns="44450">
            <a:spAutoFit/>
          </a:bodyPr>
          <a:lstStyle/>
          <a:p>
            <a:pPr marL="571500" lvl="1" defTabSz="762000" eaLnBrk="0" hangingPunct="0">
              <a:lnSpc>
                <a:spcPct val="94000"/>
              </a:lnSpc>
              <a:spcBef>
                <a:spcPct val="23000"/>
              </a:spcBef>
            </a:pPr>
            <a:r>
              <a:rPr kumimoji="1" lang="en-US" altLang="ko-KR" sz="1200" b="1">
                <a:ea typeface="굴림" pitchFamily="34" charset="-127"/>
              </a:rPr>
              <a:t>ADD	  0000	AC </a:t>
            </a:r>
            <a:r>
              <a:rPr kumimoji="1" lang="en-US" altLang="ko-KR" sz="1200" b="1">
                <a:latin typeface="Symbol" pitchFamily="18" charset="2"/>
                <a:ea typeface="굴림" pitchFamily="34" charset="-127"/>
                <a:sym typeface="Symbol" pitchFamily="18" charset="2"/>
              </a:rPr>
              <a:t></a:t>
            </a:r>
            <a:r>
              <a:rPr kumimoji="1" lang="en-US" altLang="ko-KR" sz="1200" b="1">
                <a:latin typeface="Symbol" pitchFamily="18" charset="2"/>
                <a:ea typeface="굴림" pitchFamily="34" charset="-127"/>
              </a:rPr>
              <a:t></a:t>
            </a:r>
            <a:r>
              <a:rPr kumimoji="1" lang="en-US" altLang="ko-KR" sz="1200" b="1">
                <a:ea typeface="굴림" pitchFamily="34" charset="-127"/>
              </a:rPr>
              <a:t>AC + M[EA]</a:t>
            </a:r>
          </a:p>
          <a:p>
            <a:pPr marL="571500" lvl="1" defTabSz="762000" eaLnBrk="0" hangingPunct="0">
              <a:lnSpc>
                <a:spcPct val="94000"/>
              </a:lnSpc>
              <a:spcBef>
                <a:spcPct val="23000"/>
              </a:spcBef>
            </a:pPr>
            <a:r>
              <a:rPr kumimoji="1" lang="en-US" altLang="ko-KR" sz="1200" b="1">
                <a:ea typeface="굴림" pitchFamily="34" charset="-127"/>
              </a:rPr>
              <a:t>BRANCH	  0001 	if (AC &lt; 0) then (PC </a:t>
            </a:r>
            <a:r>
              <a:rPr kumimoji="1" lang="en-US" altLang="ko-KR" sz="1200" b="1">
                <a:latin typeface="Symbol" pitchFamily="18" charset="2"/>
                <a:ea typeface="굴림" pitchFamily="34" charset="-127"/>
                <a:sym typeface="Symbol" pitchFamily="18" charset="2"/>
              </a:rPr>
              <a:t></a:t>
            </a:r>
            <a:r>
              <a:rPr kumimoji="1" lang="en-US" altLang="ko-KR" sz="1200" b="1">
                <a:latin typeface="Symbol" pitchFamily="18" charset="2"/>
                <a:ea typeface="굴림" pitchFamily="34" charset="-127"/>
              </a:rPr>
              <a:t></a:t>
            </a:r>
            <a:r>
              <a:rPr kumimoji="1" lang="en-US" altLang="ko-KR" sz="1200" b="1">
                <a:ea typeface="굴림" pitchFamily="34" charset="-127"/>
              </a:rPr>
              <a:t> EA)</a:t>
            </a:r>
          </a:p>
          <a:p>
            <a:pPr marL="571500" lvl="1" defTabSz="762000" eaLnBrk="0" hangingPunct="0">
              <a:lnSpc>
                <a:spcPct val="94000"/>
              </a:lnSpc>
              <a:spcBef>
                <a:spcPct val="23000"/>
              </a:spcBef>
            </a:pPr>
            <a:r>
              <a:rPr kumimoji="1" lang="en-US" altLang="ko-KR" sz="1200" b="1">
                <a:ea typeface="굴림" pitchFamily="34" charset="-127"/>
              </a:rPr>
              <a:t>STORE	  0010	M[EA] </a:t>
            </a:r>
            <a:r>
              <a:rPr kumimoji="1" lang="en-US" altLang="ko-KR" sz="1200" b="1">
                <a:latin typeface="Symbol" pitchFamily="18" charset="2"/>
                <a:ea typeface="굴림" pitchFamily="34" charset="-127"/>
                <a:sym typeface="Symbol" pitchFamily="18" charset="2"/>
              </a:rPr>
              <a:t></a:t>
            </a:r>
            <a:r>
              <a:rPr kumimoji="1" lang="en-US" altLang="ko-KR" sz="1200" b="1">
                <a:latin typeface="Symbol" pitchFamily="18" charset="2"/>
                <a:ea typeface="굴림" pitchFamily="34" charset="-127"/>
              </a:rPr>
              <a:t></a:t>
            </a:r>
            <a:r>
              <a:rPr kumimoji="1" lang="en-US" altLang="ko-KR" sz="1200" b="1">
                <a:ea typeface="굴림" pitchFamily="34" charset="-127"/>
              </a:rPr>
              <a:t> AC</a:t>
            </a:r>
          </a:p>
          <a:p>
            <a:pPr marL="571500" lvl="1" defTabSz="762000" eaLnBrk="0" hangingPunct="0">
              <a:lnSpc>
                <a:spcPct val="94000"/>
              </a:lnSpc>
              <a:spcBef>
                <a:spcPct val="23000"/>
              </a:spcBef>
            </a:pPr>
            <a:r>
              <a:rPr kumimoji="1" lang="en-US" altLang="ko-KR" sz="1200" b="1">
                <a:ea typeface="굴림" pitchFamily="34" charset="-127"/>
              </a:rPr>
              <a:t>EXCHANGE	  0011	AC </a:t>
            </a:r>
            <a:r>
              <a:rPr kumimoji="1" lang="en-US" altLang="ko-KR" sz="1200" b="1">
                <a:latin typeface="Symbol" pitchFamily="18" charset="2"/>
                <a:ea typeface="굴림" pitchFamily="34" charset="-127"/>
                <a:sym typeface="Symbol" pitchFamily="18" charset="2"/>
              </a:rPr>
              <a:t></a:t>
            </a:r>
            <a:r>
              <a:rPr kumimoji="1" lang="en-US" altLang="ko-KR" sz="1200" b="1">
                <a:latin typeface="Symbol" pitchFamily="18" charset="2"/>
                <a:ea typeface="굴림" pitchFamily="34" charset="-127"/>
              </a:rPr>
              <a:t> </a:t>
            </a:r>
            <a:r>
              <a:rPr kumimoji="1" lang="en-US" altLang="ko-KR" sz="1200" b="1">
                <a:ea typeface="굴림" pitchFamily="34" charset="-127"/>
              </a:rPr>
              <a:t>M[EA], M[EA] </a:t>
            </a:r>
            <a:r>
              <a:rPr kumimoji="1" lang="en-US" altLang="ko-KR" sz="1200" b="1">
                <a:latin typeface="Symbol" pitchFamily="18" charset="2"/>
                <a:ea typeface="굴림" pitchFamily="34" charset="-127"/>
                <a:sym typeface="Symbol" pitchFamily="18" charset="2"/>
              </a:rPr>
              <a:t></a:t>
            </a:r>
            <a:r>
              <a:rPr kumimoji="1" lang="en-US" altLang="ko-KR" sz="1200" b="1">
                <a:latin typeface="Symbol" pitchFamily="18" charset="2"/>
                <a:ea typeface="굴림" pitchFamily="34" charset="-127"/>
              </a:rPr>
              <a:t></a:t>
            </a:r>
            <a:r>
              <a:rPr kumimoji="1" lang="en-US" altLang="ko-KR" sz="1200" b="1">
                <a:ea typeface="굴림" pitchFamily="34" charset="-127"/>
              </a:rPr>
              <a:t> AC</a:t>
            </a:r>
          </a:p>
          <a:p>
            <a:pPr defTabSz="762000" eaLnBrk="0" latinLnBrk="1" hangingPunct="0">
              <a:lnSpc>
                <a:spcPct val="94000"/>
              </a:lnSpc>
            </a:pPr>
            <a:endParaRPr kumimoji="1" lang="en-US" altLang="ko-KR" sz="1200" b="1">
              <a:ea typeface="굴림" pitchFamily="34" charset="-127"/>
            </a:endParaRPr>
          </a:p>
        </p:txBody>
      </p:sp>
      <p:sp>
        <p:nvSpPr>
          <p:cNvPr id="197646" name="Rectangle 14"/>
          <p:cNvSpPr>
            <a:spLocks noChangeArrowheads="1"/>
          </p:cNvSpPr>
          <p:nvPr/>
        </p:nvSpPr>
        <p:spPr bwMode="auto">
          <a:xfrm>
            <a:off x="549275" y="1158875"/>
            <a:ext cx="3436938" cy="363538"/>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2000" b="1">
                <a:ea typeface="굴림" pitchFamily="34" charset="-127"/>
              </a:rPr>
              <a:t>Machine instruction format</a:t>
            </a:r>
          </a:p>
        </p:txBody>
      </p:sp>
      <p:sp>
        <p:nvSpPr>
          <p:cNvPr id="197647" name="Rectangle 15"/>
          <p:cNvSpPr>
            <a:spLocks noChangeArrowheads="1"/>
          </p:cNvSpPr>
          <p:nvPr/>
        </p:nvSpPr>
        <p:spPr bwMode="auto">
          <a:xfrm>
            <a:off x="1371600" y="1770063"/>
            <a:ext cx="3638550" cy="242887"/>
          </a:xfrm>
          <a:prstGeom prst="rect">
            <a:avLst/>
          </a:prstGeom>
          <a:noFill/>
          <a:ln w="25400">
            <a:solidFill>
              <a:srgbClr val="000000"/>
            </a:solidFill>
            <a:miter lim="800000"/>
            <a:headEnd/>
            <a:tailEnd/>
          </a:ln>
          <a:effectLst/>
        </p:spPr>
        <p:txBody>
          <a:bodyPr wrap="none" anchor="ctr"/>
          <a:lstStyle/>
          <a:p>
            <a:endParaRPr lang="en-US"/>
          </a:p>
        </p:txBody>
      </p:sp>
      <p:sp>
        <p:nvSpPr>
          <p:cNvPr id="197648" name="Rectangle 16"/>
          <p:cNvSpPr>
            <a:spLocks noChangeArrowheads="1"/>
          </p:cNvSpPr>
          <p:nvPr/>
        </p:nvSpPr>
        <p:spPr bwMode="auto">
          <a:xfrm>
            <a:off x="1382713" y="1782763"/>
            <a:ext cx="22383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I</a:t>
            </a:r>
          </a:p>
        </p:txBody>
      </p:sp>
      <p:sp>
        <p:nvSpPr>
          <p:cNvPr id="197649" name="Rectangle 17"/>
          <p:cNvSpPr>
            <a:spLocks noChangeArrowheads="1"/>
          </p:cNvSpPr>
          <p:nvPr/>
        </p:nvSpPr>
        <p:spPr bwMode="auto">
          <a:xfrm>
            <a:off x="1719263" y="1773238"/>
            <a:ext cx="74930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Opcode</a:t>
            </a:r>
          </a:p>
        </p:txBody>
      </p:sp>
      <p:sp>
        <p:nvSpPr>
          <p:cNvPr id="197650" name="Rectangle 18"/>
          <p:cNvSpPr>
            <a:spLocks noChangeArrowheads="1"/>
          </p:cNvSpPr>
          <p:nvPr/>
        </p:nvSpPr>
        <p:spPr bwMode="auto">
          <a:xfrm>
            <a:off x="1301750" y="1566863"/>
            <a:ext cx="3492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15</a:t>
            </a:r>
          </a:p>
        </p:txBody>
      </p:sp>
      <p:sp>
        <p:nvSpPr>
          <p:cNvPr id="197651" name="Rectangle 19"/>
          <p:cNvSpPr>
            <a:spLocks noChangeArrowheads="1"/>
          </p:cNvSpPr>
          <p:nvPr/>
        </p:nvSpPr>
        <p:spPr bwMode="auto">
          <a:xfrm>
            <a:off x="1536700" y="1566863"/>
            <a:ext cx="3492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14</a:t>
            </a:r>
          </a:p>
        </p:txBody>
      </p:sp>
      <p:sp>
        <p:nvSpPr>
          <p:cNvPr id="197652" name="Rectangle 20"/>
          <p:cNvSpPr>
            <a:spLocks noChangeArrowheads="1"/>
          </p:cNvSpPr>
          <p:nvPr/>
        </p:nvSpPr>
        <p:spPr bwMode="auto">
          <a:xfrm>
            <a:off x="2171700" y="1566863"/>
            <a:ext cx="3492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11</a:t>
            </a:r>
          </a:p>
        </p:txBody>
      </p:sp>
      <p:sp>
        <p:nvSpPr>
          <p:cNvPr id="197653" name="Line 21"/>
          <p:cNvSpPr>
            <a:spLocks noChangeShapeType="1"/>
          </p:cNvSpPr>
          <p:nvPr/>
        </p:nvSpPr>
        <p:spPr bwMode="auto">
          <a:xfrm>
            <a:off x="2474913" y="1770063"/>
            <a:ext cx="0" cy="242887"/>
          </a:xfrm>
          <a:prstGeom prst="line">
            <a:avLst/>
          </a:prstGeom>
          <a:noFill/>
          <a:ln w="25400">
            <a:solidFill>
              <a:srgbClr val="000000"/>
            </a:solidFill>
            <a:round/>
            <a:headEnd/>
            <a:tailEnd/>
          </a:ln>
          <a:effectLst/>
        </p:spPr>
        <p:txBody>
          <a:bodyPr wrap="none" anchor="ctr"/>
          <a:lstStyle/>
          <a:p>
            <a:endParaRPr lang="en-US"/>
          </a:p>
        </p:txBody>
      </p:sp>
      <p:sp>
        <p:nvSpPr>
          <p:cNvPr id="197654" name="Rectangle 22"/>
          <p:cNvSpPr>
            <a:spLocks noChangeArrowheads="1"/>
          </p:cNvSpPr>
          <p:nvPr/>
        </p:nvSpPr>
        <p:spPr bwMode="auto">
          <a:xfrm>
            <a:off x="2416175" y="1566863"/>
            <a:ext cx="3492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10</a:t>
            </a:r>
          </a:p>
        </p:txBody>
      </p:sp>
      <p:sp>
        <p:nvSpPr>
          <p:cNvPr id="197655" name="Rectangle 23"/>
          <p:cNvSpPr>
            <a:spLocks noChangeArrowheads="1"/>
          </p:cNvSpPr>
          <p:nvPr/>
        </p:nvSpPr>
        <p:spPr bwMode="auto">
          <a:xfrm>
            <a:off x="3381375" y="1792288"/>
            <a:ext cx="7889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Address</a:t>
            </a:r>
          </a:p>
        </p:txBody>
      </p:sp>
      <p:sp>
        <p:nvSpPr>
          <p:cNvPr id="197656" name="Rectangle 24"/>
          <p:cNvSpPr>
            <a:spLocks noChangeArrowheads="1"/>
          </p:cNvSpPr>
          <p:nvPr/>
        </p:nvSpPr>
        <p:spPr bwMode="auto">
          <a:xfrm>
            <a:off x="4787900" y="1566863"/>
            <a:ext cx="265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0</a:t>
            </a:r>
          </a:p>
        </p:txBody>
      </p:sp>
      <p:sp>
        <p:nvSpPr>
          <p:cNvPr id="197657" name="Rectangle 25"/>
          <p:cNvSpPr>
            <a:spLocks noChangeArrowheads="1"/>
          </p:cNvSpPr>
          <p:nvPr/>
        </p:nvSpPr>
        <p:spPr bwMode="auto">
          <a:xfrm>
            <a:off x="612775" y="2328863"/>
            <a:ext cx="3706813" cy="363537"/>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2000" b="1">
                <a:ea typeface="굴림" pitchFamily="34" charset="-127"/>
              </a:rPr>
              <a:t>Sample machine instructions</a:t>
            </a:r>
          </a:p>
        </p:txBody>
      </p:sp>
      <p:sp>
        <p:nvSpPr>
          <p:cNvPr id="197658" name="Rectangle 26"/>
          <p:cNvSpPr>
            <a:spLocks noChangeArrowheads="1"/>
          </p:cNvSpPr>
          <p:nvPr/>
        </p:nvSpPr>
        <p:spPr bwMode="auto">
          <a:xfrm>
            <a:off x="1335088" y="5043488"/>
            <a:ext cx="358775"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F1</a:t>
            </a:r>
          </a:p>
        </p:txBody>
      </p:sp>
      <p:sp>
        <p:nvSpPr>
          <p:cNvPr id="197659" name="Rectangle 27"/>
          <p:cNvSpPr>
            <a:spLocks noChangeArrowheads="1"/>
          </p:cNvSpPr>
          <p:nvPr/>
        </p:nvSpPr>
        <p:spPr bwMode="auto">
          <a:xfrm>
            <a:off x="1241425" y="5033963"/>
            <a:ext cx="3449638" cy="236537"/>
          </a:xfrm>
          <a:prstGeom prst="rect">
            <a:avLst/>
          </a:prstGeom>
          <a:noFill/>
          <a:ln w="25400">
            <a:solidFill>
              <a:srgbClr val="000000"/>
            </a:solidFill>
            <a:miter lim="800000"/>
            <a:headEnd/>
            <a:tailEnd/>
          </a:ln>
          <a:effectLst/>
        </p:spPr>
        <p:txBody>
          <a:bodyPr wrap="none" anchor="ctr"/>
          <a:lstStyle/>
          <a:p>
            <a:endParaRPr lang="en-US"/>
          </a:p>
        </p:txBody>
      </p:sp>
      <p:sp>
        <p:nvSpPr>
          <p:cNvPr id="197660" name="Line 28"/>
          <p:cNvSpPr>
            <a:spLocks noChangeShapeType="1"/>
          </p:cNvSpPr>
          <p:nvPr/>
        </p:nvSpPr>
        <p:spPr bwMode="auto">
          <a:xfrm>
            <a:off x="1739900" y="5033963"/>
            <a:ext cx="0" cy="236537"/>
          </a:xfrm>
          <a:prstGeom prst="line">
            <a:avLst/>
          </a:prstGeom>
          <a:noFill/>
          <a:ln w="25400">
            <a:solidFill>
              <a:srgbClr val="000000"/>
            </a:solidFill>
            <a:round/>
            <a:headEnd/>
            <a:tailEnd/>
          </a:ln>
          <a:effectLst/>
        </p:spPr>
        <p:txBody>
          <a:bodyPr wrap="none" anchor="ctr"/>
          <a:lstStyle/>
          <a:p>
            <a:endParaRPr lang="en-US"/>
          </a:p>
        </p:txBody>
      </p:sp>
      <p:sp>
        <p:nvSpPr>
          <p:cNvPr id="197661" name="Line 29"/>
          <p:cNvSpPr>
            <a:spLocks noChangeShapeType="1"/>
          </p:cNvSpPr>
          <p:nvPr/>
        </p:nvSpPr>
        <p:spPr bwMode="auto">
          <a:xfrm>
            <a:off x="2251075" y="5033963"/>
            <a:ext cx="0" cy="236537"/>
          </a:xfrm>
          <a:prstGeom prst="line">
            <a:avLst/>
          </a:prstGeom>
          <a:noFill/>
          <a:ln w="25400">
            <a:solidFill>
              <a:srgbClr val="000000"/>
            </a:solidFill>
            <a:round/>
            <a:headEnd/>
            <a:tailEnd/>
          </a:ln>
          <a:effectLst/>
        </p:spPr>
        <p:txBody>
          <a:bodyPr wrap="none" anchor="ctr"/>
          <a:lstStyle/>
          <a:p>
            <a:endParaRPr lang="en-US"/>
          </a:p>
        </p:txBody>
      </p:sp>
      <p:sp>
        <p:nvSpPr>
          <p:cNvPr id="197662" name="Line 30"/>
          <p:cNvSpPr>
            <a:spLocks noChangeShapeType="1"/>
          </p:cNvSpPr>
          <p:nvPr/>
        </p:nvSpPr>
        <p:spPr bwMode="auto">
          <a:xfrm>
            <a:off x="2749550" y="5033963"/>
            <a:ext cx="0" cy="236537"/>
          </a:xfrm>
          <a:prstGeom prst="line">
            <a:avLst/>
          </a:prstGeom>
          <a:noFill/>
          <a:ln w="25400">
            <a:solidFill>
              <a:srgbClr val="000000"/>
            </a:solidFill>
            <a:round/>
            <a:headEnd/>
            <a:tailEnd/>
          </a:ln>
          <a:effectLst/>
        </p:spPr>
        <p:txBody>
          <a:bodyPr wrap="none" anchor="ctr"/>
          <a:lstStyle/>
          <a:p>
            <a:endParaRPr lang="en-US"/>
          </a:p>
        </p:txBody>
      </p:sp>
      <p:sp>
        <p:nvSpPr>
          <p:cNvPr id="197663" name="Line 31"/>
          <p:cNvSpPr>
            <a:spLocks noChangeShapeType="1"/>
          </p:cNvSpPr>
          <p:nvPr/>
        </p:nvSpPr>
        <p:spPr bwMode="auto">
          <a:xfrm>
            <a:off x="3192463" y="5033963"/>
            <a:ext cx="0" cy="236537"/>
          </a:xfrm>
          <a:prstGeom prst="line">
            <a:avLst/>
          </a:prstGeom>
          <a:noFill/>
          <a:ln w="25400">
            <a:solidFill>
              <a:srgbClr val="000000"/>
            </a:solidFill>
            <a:round/>
            <a:headEnd/>
            <a:tailEnd/>
          </a:ln>
          <a:effectLst/>
        </p:spPr>
        <p:txBody>
          <a:bodyPr wrap="none" anchor="ctr"/>
          <a:lstStyle/>
          <a:p>
            <a:endParaRPr lang="en-US"/>
          </a:p>
        </p:txBody>
      </p:sp>
      <p:sp>
        <p:nvSpPr>
          <p:cNvPr id="197664" name="Line 32"/>
          <p:cNvSpPr>
            <a:spLocks noChangeShapeType="1"/>
          </p:cNvSpPr>
          <p:nvPr/>
        </p:nvSpPr>
        <p:spPr bwMode="auto">
          <a:xfrm>
            <a:off x="3625850" y="5033963"/>
            <a:ext cx="0" cy="236537"/>
          </a:xfrm>
          <a:prstGeom prst="line">
            <a:avLst/>
          </a:prstGeom>
          <a:noFill/>
          <a:ln w="25400">
            <a:solidFill>
              <a:srgbClr val="000000"/>
            </a:solidFill>
            <a:round/>
            <a:headEnd/>
            <a:tailEnd/>
          </a:ln>
          <a:effectLst/>
        </p:spPr>
        <p:txBody>
          <a:bodyPr wrap="none" anchor="ctr"/>
          <a:lstStyle/>
          <a:p>
            <a:endParaRPr lang="en-US"/>
          </a:p>
        </p:txBody>
      </p:sp>
      <p:sp>
        <p:nvSpPr>
          <p:cNvPr id="197665" name="Rectangle 33"/>
          <p:cNvSpPr>
            <a:spLocks noChangeArrowheads="1"/>
          </p:cNvSpPr>
          <p:nvPr/>
        </p:nvSpPr>
        <p:spPr bwMode="auto">
          <a:xfrm>
            <a:off x="1833563" y="5043488"/>
            <a:ext cx="358775"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F2</a:t>
            </a:r>
          </a:p>
        </p:txBody>
      </p:sp>
      <p:sp>
        <p:nvSpPr>
          <p:cNvPr id="197666" name="Rectangle 34"/>
          <p:cNvSpPr>
            <a:spLocks noChangeArrowheads="1"/>
          </p:cNvSpPr>
          <p:nvPr/>
        </p:nvSpPr>
        <p:spPr bwMode="auto">
          <a:xfrm>
            <a:off x="2333625" y="5043488"/>
            <a:ext cx="358775"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F3</a:t>
            </a:r>
          </a:p>
        </p:txBody>
      </p:sp>
      <p:sp>
        <p:nvSpPr>
          <p:cNvPr id="197667" name="Rectangle 35"/>
          <p:cNvSpPr>
            <a:spLocks noChangeArrowheads="1"/>
          </p:cNvSpPr>
          <p:nvPr/>
        </p:nvSpPr>
        <p:spPr bwMode="auto">
          <a:xfrm>
            <a:off x="2765425" y="5043488"/>
            <a:ext cx="4000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CD</a:t>
            </a:r>
          </a:p>
        </p:txBody>
      </p:sp>
      <p:sp>
        <p:nvSpPr>
          <p:cNvPr id="197668" name="Rectangle 36"/>
          <p:cNvSpPr>
            <a:spLocks noChangeArrowheads="1"/>
          </p:cNvSpPr>
          <p:nvPr/>
        </p:nvSpPr>
        <p:spPr bwMode="auto">
          <a:xfrm>
            <a:off x="3219450" y="5043488"/>
            <a:ext cx="4000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BR</a:t>
            </a:r>
          </a:p>
        </p:txBody>
      </p:sp>
      <p:sp>
        <p:nvSpPr>
          <p:cNvPr id="197669" name="Rectangle 37"/>
          <p:cNvSpPr>
            <a:spLocks noChangeArrowheads="1"/>
          </p:cNvSpPr>
          <p:nvPr/>
        </p:nvSpPr>
        <p:spPr bwMode="auto">
          <a:xfrm>
            <a:off x="3908425" y="5043488"/>
            <a:ext cx="4000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AD</a:t>
            </a:r>
          </a:p>
        </p:txBody>
      </p:sp>
      <p:sp>
        <p:nvSpPr>
          <p:cNvPr id="197670" name="Rectangle 38"/>
          <p:cNvSpPr>
            <a:spLocks noChangeArrowheads="1"/>
          </p:cNvSpPr>
          <p:nvPr/>
        </p:nvSpPr>
        <p:spPr bwMode="auto">
          <a:xfrm>
            <a:off x="1411288" y="4830763"/>
            <a:ext cx="2651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3</a:t>
            </a:r>
          </a:p>
        </p:txBody>
      </p:sp>
      <p:sp>
        <p:nvSpPr>
          <p:cNvPr id="197671" name="Rectangle 39"/>
          <p:cNvSpPr>
            <a:spLocks noChangeArrowheads="1"/>
          </p:cNvSpPr>
          <p:nvPr/>
        </p:nvSpPr>
        <p:spPr bwMode="auto">
          <a:xfrm>
            <a:off x="1909763" y="4830763"/>
            <a:ext cx="2651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3</a:t>
            </a:r>
          </a:p>
        </p:txBody>
      </p:sp>
      <p:sp>
        <p:nvSpPr>
          <p:cNvPr id="197672" name="Rectangle 40"/>
          <p:cNvSpPr>
            <a:spLocks noChangeArrowheads="1"/>
          </p:cNvSpPr>
          <p:nvPr/>
        </p:nvSpPr>
        <p:spPr bwMode="auto">
          <a:xfrm>
            <a:off x="2420938" y="4830763"/>
            <a:ext cx="2651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3</a:t>
            </a:r>
          </a:p>
        </p:txBody>
      </p:sp>
      <p:sp>
        <p:nvSpPr>
          <p:cNvPr id="197673" name="Rectangle 41"/>
          <p:cNvSpPr>
            <a:spLocks noChangeArrowheads="1"/>
          </p:cNvSpPr>
          <p:nvPr/>
        </p:nvSpPr>
        <p:spPr bwMode="auto">
          <a:xfrm>
            <a:off x="2854325" y="4830763"/>
            <a:ext cx="265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2</a:t>
            </a:r>
          </a:p>
        </p:txBody>
      </p:sp>
      <p:sp>
        <p:nvSpPr>
          <p:cNvPr id="197674" name="Rectangle 42"/>
          <p:cNvSpPr>
            <a:spLocks noChangeArrowheads="1"/>
          </p:cNvSpPr>
          <p:nvPr/>
        </p:nvSpPr>
        <p:spPr bwMode="auto">
          <a:xfrm>
            <a:off x="3297238" y="4830763"/>
            <a:ext cx="2651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2</a:t>
            </a:r>
          </a:p>
        </p:txBody>
      </p:sp>
      <p:sp>
        <p:nvSpPr>
          <p:cNvPr id="197675" name="Rectangle 43"/>
          <p:cNvSpPr>
            <a:spLocks noChangeArrowheads="1"/>
          </p:cNvSpPr>
          <p:nvPr/>
        </p:nvSpPr>
        <p:spPr bwMode="auto">
          <a:xfrm>
            <a:off x="3995738" y="4830763"/>
            <a:ext cx="2651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7</a:t>
            </a:r>
          </a:p>
        </p:txBody>
      </p:sp>
      <p:sp>
        <p:nvSpPr>
          <p:cNvPr id="197676" name="Rectangle 44"/>
          <p:cNvSpPr>
            <a:spLocks noChangeArrowheads="1"/>
          </p:cNvSpPr>
          <p:nvPr/>
        </p:nvSpPr>
        <p:spPr bwMode="auto">
          <a:xfrm>
            <a:off x="2630488" y="5446713"/>
            <a:ext cx="2522537" cy="4191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F1, F2, F3: Microoperation fields</a:t>
            </a:r>
          </a:p>
          <a:p>
            <a:pPr defTabSz="762000">
              <a:lnSpc>
                <a:spcPct val="90000"/>
              </a:lnSpc>
            </a:pPr>
            <a:endParaRPr kumimoji="1" lang="en-US" altLang="ko-KR" sz="1200" b="1">
              <a:solidFill>
                <a:srgbClr val="000000"/>
              </a:solidFill>
              <a:ea typeface="굴림" pitchFamily="34" charset="-127"/>
            </a:endParaRPr>
          </a:p>
        </p:txBody>
      </p:sp>
      <p:sp>
        <p:nvSpPr>
          <p:cNvPr id="197677" name="Rectangle 45"/>
          <p:cNvSpPr>
            <a:spLocks noChangeArrowheads="1"/>
          </p:cNvSpPr>
          <p:nvPr/>
        </p:nvSpPr>
        <p:spPr bwMode="auto">
          <a:xfrm>
            <a:off x="2630488" y="5630863"/>
            <a:ext cx="2278062" cy="4191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CD: Condition for branching </a:t>
            </a:r>
          </a:p>
          <a:p>
            <a:pPr defTabSz="762000">
              <a:lnSpc>
                <a:spcPct val="90000"/>
              </a:lnSpc>
            </a:pPr>
            <a:endParaRPr kumimoji="1" lang="en-US" altLang="ko-KR" sz="1200" b="1">
              <a:solidFill>
                <a:srgbClr val="000000"/>
              </a:solidFill>
              <a:ea typeface="굴림" pitchFamily="34" charset="-127"/>
            </a:endParaRPr>
          </a:p>
        </p:txBody>
      </p:sp>
      <p:sp>
        <p:nvSpPr>
          <p:cNvPr id="197678" name="Rectangle 46"/>
          <p:cNvSpPr>
            <a:spLocks noChangeArrowheads="1"/>
          </p:cNvSpPr>
          <p:nvPr/>
        </p:nvSpPr>
        <p:spPr bwMode="auto">
          <a:xfrm>
            <a:off x="2630488" y="5815013"/>
            <a:ext cx="1374775" cy="4191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BR: Branch field</a:t>
            </a:r>
          </a:p>
          <a:p>
            <a:pPr defTabSz="762000">
              <a:lnSpc>
                <a:spcPct val="90000"/>
              </a:lnSpc>
            </a:pPr>
            <a:endParaRPr kumimoji="1" lang="en-US" altLang="ko-KR" sz="1200" b="1">
              <a:solidFill>
                <a:srgbClr val="000000"/>
              </a:solidFill>
              <a:ea typeface="굴림" pitchFamily="34" charset="-127"/>
            </a:endParaRPr>
          </a:p>
        </p:txBody>
      </p:sp>
      <p:sp>
        <p:nvSpPr>
          <p:cNvPr id="197679" name="Rectangle 47"/>
          <p:cNvSpPr>
            <a:spLocks noChangeArrowheads="1"/>
          </p:cNvSpPr>
          <p:nvPr/>
        </p:nvSpPr>
        <p:spPr bwMode="auto">
          <a:xfrm>
            <a:off x="2630488" y="6000750"/>
            <a:ext cx="14589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34" charset="-127"/>
              </a:rPr>
              <a:t>AD: Address field</a:t>
            </a:r>
          </a:p>
        </p:txBody>
      </p:sp>
      <p:sp>
        <p:nvSpPr>
          <p:cNvPr id="197680" name="Line 48"/>
          <p:cNvSpPr>
            <a:spLocks noChangeShapeType="1"/>
          </p:cNvSpPr>
          <p:nvPr/>
        </p:nvSpPr>
        <p:spPr bwMode="auto">
          <a:xfrm>
            <a:off x="1598613" y="1789113"/>
            <a:ext cx="0" cy="242887"/>
          </a:xfrm>
          <a:prstGeom prst="line">
            <a:avLst/>
          </a:prstGeom>
          <a:noFill/>
          <a:ln w="25400">
            <a:solidFill>
              <a:srgbClr val="000000"/>
            </a:solidFill>
            <a:round/>
            <a:headEnd/>
            <a:tailEnd/>
          </a:ln>
          <a:effectLst/>
        </p:spPr>
        <p:txBody>
          <a:bodyPr wrap="none" anchor="ctr"/>
          <a:lstStyle/>
          <a:p>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p:cNvSpPr>
          <p:nvPr>
            <p:ph type="title"/>
          </p:nvPr>
        </p:nvSpPr>
        <p:spPr>
          <a:xfrm>
            <a:off x="638175" y="515938"/>
            <a:ext cx="7934325" cy="795337"/>
          </a:xfrm>
          <a:noFill/>
          <a:ln/>
        </p:spPr>
        <p:txBody>
          <a:bodyPr lIns="63500" tIns="25400" rIns="63500" bIns="25400"/>
          <a:lstStyle/>
          <a:p>
            <a:r>
              <a:rPr lang="en-US" altLang="ko-KR" sz="2800" smtClean="0">
                <a:ea typeface="굴림" pitchFamily="34" charset="-127"/>
              </a:rPr>
              <a:t>MICROINSTRUCTION  FIELD  DESCRIPTIONS - F1,F2,F3</a:t>
            </a:r>
          </a:p>
        </p:txBody>
      </p:sp>
      <p:grpSp>
        <p:nvGrpSpPr>
          <p:cNvPr id="198659" name="Group 3"/>
          <p:cNvGrpSpPr>
            <a:grpSpLocks/>
          </p:cNvGrpSpPr>
          <p:nvPr/>
        </p:nvGrpSpPr>
        <p:grpSpPr bwMode="auto">
          <a:xfrm>
            <a:off x="593725" y="1047750"/>
            <a:ext cx="2776538" cy="2106613"/>
            <a:chOff x="374" y="661"/>
            <a:chExt cx="1749" cy="1327"/>
          </a:xfrm>
        </p:grpSpPr>
        <p:sp>
          <p:nvSpPr>
            <p:cNvPr id="198660" name="Rectangle 4"/>
            <p:cNvSpPr>
              <a:spLocks noChangeArrowheads="1"/>
            </p:cNvSpPr>
            <p:nvPr/>
          </p:nvSpPr>
          <p:spPr bwMode="auto">
            <a:xfrm>
              <a:off x="397" y="661"/>
              <a:ext cx="1726" cy="1283"/>
            </a:xfrm>
            <a:prstGeom prst="rect">
              <a:avLst/>
            </a:prstGeom>
            <a:noFill/>
            <a:ln w="12700">
              <a:noFill/>
              <a:miter lim="800000"/>
              <a:headEnd/>
              <a:tailEnd/>
            </a:ln>
            <a:effectLst/>
          </p:spPr>
          <p:txBody>
            <a:bodyPr lIns="63500" tIns="25400" rIns="63500" bIns="25400">
              <a:spAutoFit/>
            </a:bodyPr>
            <a:lstStyle/>
            <a:p>
              <a:pPr defTabSz="152400" eaLnBrk="0" hangingPunct="0">
                <a:lnSpc>
                  <a:spcPct val="121000"/>
                </a:lnSpc>
                <a:tabLst>
                  <a:tab pos="469900" algn="l"/>
                  <a:tab pos="1714500" algn="l"/>
                </a:tabLst>
              </a:pPr>
              <a:r>
                <a:rPr kumimoji="1" lang="en-US" altLang="ko-KR" sz="1200" b="1">
                  <a:ea typeface="굴림" pitchFamily="34" charset="-127"/>
                </a:rPr>
                <a:t>F1	Microoperation	Symbol</a:t>
              </a:r>
            </a:p>
            <a:p>
              <a:pPr defTabSz="152400" eaLnBrk="0" hangingPunct="0">
                <a:lnSpc>
                  <a:spcPct val="121000"/>
                </a:lnSpc>
                <a:tabLst>
                  <a:tab pos="469900" algn="l"/>
                  <a:tab pos="1714500" algn="l"/>
                </a:tabLst>
              </a:pPr>
              <a:r>
                <a:rPr kumimoji="1" lang="en-US" altLang="ko-KR" sz="1200" b="1">
                  <a:ea typeface="굴림" pitchFamily="34" charset="-127"/>
                </a:rPr>
                <a:t>000	None	NOP</a:t>
              </a:r>
            </a:p>
            <a:p>
              <a:pPr defTabSz="152400" eaLnBrk="0" hangingPunct="0">
                <a:lnSpc>
                  <a:spcPct val="121000"/>
                </a:lnSpc>
                <a:tabLst>
                  <a:tab pos="469900" algn="l"/>
                  <a:tab pos="1714500" algn="l"/>
                </a:tabLst>
              </a:pPr>
              <a:r>
                <a:rPr kumimoji="1" lang="en-US" altLang="ko-KR" sz="1200" b="1">
                  <a:ea typeface="굴림" pitchFamily="34" charset="-127"/>
                </a:rPr>
                <a:t>001	AC </a:t>
              </a:r>
              <a:r>
                <a:rPr kumimoji="1" lang="en-US" altLang="ko-KR" sz="1200" b="1">
                  <a:latin typeface="Symbol" pitchFamily="18" charset="2"/>
                  <a:ea typeface="굴림" pitchFamily="34" charset="-127"/>
                </a:rPr>
                <a:t></a:t>
              </a:r>
              <a:r>
                <a:rPr kumimoji="1" lang="en-US" altLang="ko-KR" sz="1200" b="1">
                  <a:ea typeface="굴림" pitchFamily="34" charset="-127"/>
                </a:rPr>
                <a:t> AC + DR	ADD</a:t>
              </a:r>
            </a:p>
            <a:p>
              <a:pPr defTabSz="152400" eaLnBrk="0" hangingPunct="0">
                <a:lnSpc>
                  <a:spcPct val="121000"/>
                </a:lnSpc>
                <a:tabLst>
                  <a:tab pos="469900" algn="l"/>
                  <a:tab pos="1714500" algn="l"/>
                </a:tabLst>
              </a:pPr>
              <a:r>
                <a:rPr kumimoji="1" lang="en-US" altLang="ko-KR" sz="1200" b="1">
                  <a:ea typeface="굴림" pitchFamily="34" charset="-127"/>
                </a:rPr>
                <a:t>010	AC </a:t>
              </a:r>
              <a:r>
                <a:rPr kumimoji="1" lang="en-US" altLang="ko-KR" sz="1200" b="1">
                  <a:latin typeface="Symbol" pitchFamily="18" charset="2"/>
                  <a:ea typeface="굴림" pitchFamily="34" charset="-127"/>
                </a:rPr>
                <a:t></a:t>
              </a:r>
              <a:r>
                <a:rPr kumimoji="1" lang="en-US" altLang="ko-KR" sz="1200" b="1">
                  <a:ea typeface="굴림" pitchFamily="34" charset="-127"/>
                </a:rPr>
                <a:t> 0	CLRAC</a:t>
              </a:r>
            </a:p>
            <a:p>
              <a:pPr defTabSz="152400" eaLnBrk="0" hangingPunct="0">
                <a:lnSpc>
                  <a:spcPct val="121000"/>
                </a:lnSpc>
                <a:tabLst>
                  <a:tab pos="469900" algn="l"/>
                  <a:tab pos="1714500" algn="l"/>
                </a:tabLst>
              </a:pPr>
              <a:r>
                <a:rPr kumimoji="1" lang="en-US" altLang="ko-KR" sz="1200" b="1">
                  <a:ea typeface="굴림" pitchFamily="34" charset="-127"/>
                </a:rPr>
                <a:t>011	AC </a:t>
              </a:r>
              <a:r>
                <a:rPr kumimoji="1" lang="en-US" altLang="ko-KR" sz="1200" b="1">
                  <a:latin typeface="Symbol" pitchFamily="18" charset="2"/>
                  <a:ea typeface="굴림" pitchFamily="34" charset="-127"/>
                </a:rPr>
                <a:t></a:t>
              </a:r>
              <a:r>
                <a:rPr kumimoji="1" lang="en-US" altLang="ko-KR" sz="1200" b="1">
                  <a:ea typeface="굴림" pitchFamily="34" charset="-127"/>
                </a:rPr>
                <a:t> AC + 1	INCAC</a:t>
              </a:r>
            </a:p>
            <a:p>
              <a:pPr defTabSz="152400" eaLnBrk="0" hangingPunct="0">
                <a:lnSpc>
                  <a:spcPct val="121000"/>
                </a:lnSpc>
                <a:tabLst>
                  <a:tab pos="469900" algn="l"/>
                  <a:tab pos="1714500" algn="l"/>
                </a:tabLst>
              </a:pPr>
              <a:r>
                <a:rPr kumimoji="1" lang="en-US" altLang="ko-KR" sz="1200" b="1">
                  <a:ea typeface="굴림" pitchFamily="34" charset="-127"/>
                </a:rPr>
                <a:t>100	AC </a:t>
              </a:r>
              <a:r>
                <a:rPr kumimoji="1" lang="en-US" altLang="ko-KR" sz="1200" b="1">
                  <a:latin typeface="Symbol" pitchFamily="18" charset="2"/>
                  <a:ea typeface="굴림" pitchFamily="34" charset="-127"/>
                </a:rPr>
                <a:t></a:t>
              </a:r>
              <a:r>
                <a:rPr kumimoji="1" lang="en-US" altLang="ko-KR" sz="1200" b="1">
                  <a:ea typeface="굴림" pitchFamily="34" charset="-127"/>
                </a:rPr>
                <a:t> DR	DRTAC</a:t>
              </a:r>
            </a:p>
            <a:p>
              <a:pPr defTabSz="152400" eaLnBrk="0" hangingPunct="0">
                <a:lnSpc>
                  <a:spcPct val="121000"/>
                </a:lnSpc>
                <a:tabLst>
                  <a:tab pos="469900" algn="l"/>
                  <a:tab pos="1714500" algn="l"/>
                </a:tabLst>
              </a:pPr>
              <a:r>
                <a:rPr kumimoji="1" lang="en-US" altLang="ko-KR" sz="1200" b="1">
                  <a:ea typeface="굴림" pitchFamily="34" charset="-127"/>
                </a:rPr>
                <a:t>101	AR </a:t>
              </a:r>
              <a:r>
                <a:rPr kumimoji="1" lang="en-US" altLang="ko-KR" sz="1200" b="1">
                  <a:latin typeface="Symbol" pitchFamily="18" charset="2"/>
                  <a:ea typeface="굴림" pitchFamily="34" charset="-127"/>
                </a:rPr>
                <a:t></a:t>
              </a:r>
              <a:r>
                <a:rPr kumimoji="1" lang="en-US" altLang="ko-KR" sz="1200" b="1">
                  <a:ea typeface="굴림" pitchFamily="34" charset="-127"/>
                </a:rPr>
                <a:t> DR(0-10)	DRTAR</a:t>
              </a:r>
            </a:p>
            <a:p>
              <a:pPr defTabSz="152400" eaLnBrk="0" hangingPunct="0">
                <a:lnSpc>
                  <a:spcPct val="121000"/>
                </a:lnSpc>
                <a:tabLst>
                  <a:tab pos="469900" algn="l"/>
                  <a:tab pos="1714500" algn="l"/>
                </a:tabLst>
              </a:pPr>
              <a:r>
                <a:rPr kumimoji="1" lang="en-US" altLang="ko-KR" sz="1200" b="1">
                  <a:ea typeface="굴림" pitchFamily="34" charset="-127"/>
                </a:rPr>
                <a:t>110	AR </a:t>
              </a:r>
              <a:r>
                <a:rPr kumimoji="1" lang="en-US" altLang="ko-KR" sz="1200" b="1">
                  <a:latin typeface="Symbol" pitchFamily="18" charset="2"/>
                  <a:ea typeface="굴림" pitchFamily="34" charset="-127"/>
                </a:rPr>
                <a:t></a:t>
              </a:r>
              <a:r>
                <a:rPr kumimoji="1" lang="en-US" altLang="ko-KR" sz="1200" b="1">
                  <a:ea typeface="굴림" pitchFamily="34" charset="-127"/>
                </a:rPr>
                <a:t> PC	PCTAR</a:t>
              </a:r>
            </a:p>
            <a:p>
              <a:pPr defTabSz="152400" eaLnBrk="0" hangingPunct="0">
                <a:lnSpc>
                  <a:spcPct val="121000"/>
                </a:lnSpc>
                <a:tabLst>
                  <a:tab pos="469900" algn="l"/>
                  <a:tab pos="1714500" algn="l"/>
                </a:tabLst>
              </a:pPr>
              <a:r>
                <a:rPr kumimoji="1" lang="en-US" altLang="ko-KR" sz="1200" b="1">
                  <a:ea typeface="굴림" pitchFamily="34" charset="-127"/>
                </a:rPr>
                <a:t>111	M[AR] </a:t>
              </a:r>
              <a:r>
                <a:rPr kumimoji="1" lang="en-US" altLang="ko-KR" sz="1200" b="1">
                  <a:latin typeface="Symbol" pitchFamily="18" charset="2"/>
                  <a:ea typeface="굴림" pitchFamily="34" charset="-127"/>
                </a:rPr>
                <a:t></a:t>
              </a:r>
              <a:r>
                <a:rPr kumimoji="1" lang="en-US" altLang="ko-KR" sz="1200" b="1">
                  <a:ea typeface="굴림" pitchFamily="34" charset="-127"/>
                </a:rPr>
                <a:t> DR	WRITE</a:t>
              </a:r>
            </a:p>
          </p:txBody>
        </p:sp>
        <p:grpSp>
          <p:nvGrpSpPr>
            <p:cNvPr id="198661" name="Group 5"/>
            <p:cNvGrpSpPr>
              <a:grpSpLocks/>
            </p:cNvGrpSpPr>
            <p:nvPr/>
          </p:nvGrpSpPr>
          <p:grpSpPr bwMode="auto">
            <a:xfrm>
              <a:off x="374" y="665"/>
              <a:ext cx="1594" cy="1323"/>
              <a:chOff x="374" y="665"/>
              <a:chExt cx="1594" cy="1323"/>
            </a:xfrm>
          </p:grpSpPr>
          <p:sp>
            <p:nvSpPr>
              <p:cNvPr id="198662" name="Rectangle 6"/>
              <p:cNvSpPr>
                <a:spLocks noChangeArrowheads="1"/>
              </p:cNvSpPr>
              <p:nvPr/>
            </p:nvSpPr>
            <p:spPr bwMode="auto">
              <a:xfrm>
                <a:off x="374" y="665"/>
                <a:ext cx="1589" cy="1317"/>
              </a:xfrm>
              <a:prstGeom prst="rect">
                <a:avLst/>
              </a:prstGeom>
              <a:noFill/>
              <a:ln w="12700">
                <a:solidFill>
                  <a:schemeClr val="tx1"/>
                </a:solidFill>
                <a:miter lim="800000"/>
                <a:headEnd/>
                <a:tailEnd/>
              </a:ln>
              <a:effectLst/>
            </p:spPr>
            <p:txBody>
              <a:bodyPr wrap="none" anchor="ctr"/>
              <a:lstStyle/>
              <a:p>
                <a:endParaRPr lang="en-US"/>
              </a:p>
            </p:txBody>
          </p:sp>
          <p:sp>
            <p:nvSpPr>
              <p:cNvPr id="198663" name="Line 7"/>
              <p:cNvSpPr>
                <a:spLocks noChangeShapeType="1"/>
              </p:cNvSpPr>
              <p:nvPr/>
            </p:nvSpPr>
            <p:spPr bwMode="auto">
              <a:xfrm>
                <a:off x="379" y="814"/>
                <a:ext cx="1589" cy="0"/>
              </a:xfrm>
              <a:prstGeom prst="line">
                <a:avLst/>
              </a:prstGeom>
              <a:noFill/>
              <a:ln w="12700">
                <a:solidFill>
                  <a:schemeClr val="tx1"/>
                </a:solidFill>
                <a:round/>
                <a:headEnd/>
                <a:tailEnd/>
              </a:ln>
              <a:effectLst/>
            </p:spPr>
            <p:txBody>
              <a:bodyPr wrap="none" anchor="ctr"/>
              <a:lstStyle/>
              <a:p>
                <a:endParaRPr lang="en-US"/>
              </a:p>
            </p:txBody>
          </p:sp>
          <p:sp>
            <p:nvSpPr>
              <p:cNvPr id="198664" name="Line 8"/>
              <p:cNvSpPr>
                <a:spLocks noChangeShapeType="1"/>
              </p:cNvSpPr>
              <p:nvPr/>
            </p:nvSpPr>
            <p:spPr bwMode="auto">
              <a:xfrm>
                <a:off x="653" y="665"/>
                <a:ext cx="0" cy="1323"/>
              </a:xfrm>
              <a:prstGeom prst="line">
                <a:avLst/>
              </a:prstGeom>
              <a:noFill/>
              <a:ln w="12700">
                <a:solidFill>
                  <a:schemeClr val="tx1"/>
                </a:solidFill>
                <a:round/>
                <a:headEnd/>
                <a:tailEnd/>
              </a:ln>
              <a:effectLst/>
            </p:spPr>
            <p:txBody>
              <a:bodyPr wrap="none" anchor="ctr"/>
              <a:lstStyle/>
              <a:p>
                <a:endParaRPr lang="en-US"/>
              </a:p>
            </p:txBody>
          </p:sp>
        </p:grpSp>
      </p:grpSp>
      <p:sp>
        <p:nvSpPr>
          <p:cNvPr id="198665" name="Rectangle 9"/>
          <p:cNvSpPr>
            <a:spLocks noChangeArrowheads="1"/>
          </p:cNvSpPr>
          <p:nvPr/>
        </p:nvSpPr>
        <p:spPr bwMode="auto">
          <a:xfrm>
            <a:off x="7569200" y="0"/>
            <a:ext cx="1423988" cy="280988"/>
          </a:xfrm>
          <a:prstGeom prst="rect">
            <a:avLst/>
          </a:prstGeom>
          <a:noFill/>
          <a:ln w="25400">
            <a:noFill/>
            <a:miter lim="800000"/>
            <a:headEnd/>
            <a:tailEnd/>
          </a:ln>
          <a:effectLst/>
        </p:spPr>
        <p:txBody>
          <a:bodyPr wrap="none" lIns="90488" tIns="44450" rIns="90488" bIns="44450">
            <a:spAutoFit/>
          </a:bodyPr>
          <a:lstStyle/>
          <a:p>
            <a:pPr algn="r" defTabSz="762000" eaLnBrk="0" hangingPunct="0">
              <a:lnSpc>
                <a:spcPct val="90000"/>
              </a:lnSpc>
            </a:pPr>
            <a:r>
              <a:rPr kumimoji="1" lang="en-US" altLang="ko-KR" sz="1400" b="1" i="1">
                <a:ea typeface="굴림" pitchFamily="34" charset="-127"/>
              </a:rPr>
              <a:t>Microprogram </a:t>
            </a:r>
          </a:p>
        </p:txBody>
      </p:sp>
      <p:grpSp>
        <p:nvGrpSpPr>
          <p:cNvPr id="198666" name="Group 10"/>
          <p:cNvGrpSpPr>
            <a:grpSpLocks/>
          </p:cNvGrpSpPr>
          <p:nvPr/>
        </p:nvGrpSpPr>
        <p:grpSpPr bwMode="auto">
          <a:xfrm>
            <a:off x="4537075" y="1047750"/>
            <a:ext cx="3640138" cy="2108200"/>
            <a:chOff x="2858" y="660"/>
            <a:chExt cx="2293" cy="1328"/>
          </a:xfrm>
        </p:grpSpPr>
        <p:sp>
          <p:nvSpPr>
            <p:cNvPr id="198667" name="Rectangle 11"/>
            <p:cNvSpPr>
              <a:spLocks noChangeArrowheads="1"/>
            </p:cNvSpPr>
            <p:nvPr/>
          </p:nvSpPr>
          <p:spPr bwMode="auto">
            <a:xfrm>
              <a:off x="2880" y="660"/>
              <a:ext cx="2271" cy="1283"/>
            </a:xfrm>
            <a:prstGeom prst="rect">
              <a:avLst/>
            </a:prstGeom>
            <a:noFill/>
            <a:ln w="12700">
              <a:noFill/>
              <a:miter lim="800000"/>
              <a:headEnd/>
              <a:tailEnd/>
            </a:ln>
            <a:effectLst/>
          </p:spPr>
          <p:txBody>
            <a:bodyPr lIns="63500" tIns="25400" rIns="63500" bIns="25400">
              <a:spAutoFit/>
            </a:bodyPr>
            <a:lstStyle/>
            <a:p>
              <a:pPr defTabSz="152400" eaLnBrk="0" hangingPunct="0">
                <a:lnSpc>
                  <a:spcPct val="121000"/>
                </a:lnSpc>
                <a:tabLst>
                  <a:tab pos="482600" algn="l"/>
                  <a:tab pos="1714500" algn="l"/>
                </a:tabLst>
              </a:pPr>
              <a:r>
                <a:rPr kumimoji="1" lang="en-US" altLang="ko-KR" sz="1200" b="1">
                  <a:ea typeface="굴림" pitchFamily="34" charset="-127"/>
                </a:rPr>
                <a:t>F2	Microoperation	Symbol</a:t>
              </a:r>
            </a:p>
            <a:p>
              <a:pPr defTabSz="152400" eaLnBrk="0" hangingPunct="0">
                <a:lnSpc>
                  <a:spcPct val="121000"/>
                </a:lnSpc>
                <a:tabLst>
                  <a:tab pos="482600" algn="l"/>
                  <a:tab pos="1714500" algn="l"/>
                </a:tabLst>
              </a:pPr>
              <a:r>
                <a:rPr kumimoji="1" lang="en-US" altLang="ko-KR" sz="1200" b="1">
                  <a:ea typeface="굴림" pitchFamily="34" charset="-127"/>
                </a:rPr>
                <a:t>000	None	NOP</a:t>
              </a:r>
            </a:p>
            <a:p>
              <a:pPr defTabSz="152400" eaLnBrk="0" hangingPunct="0">
                <a:lnSpc>
                  <a:spcPct val="121000"/>
                </a:lnSpc>
                <a:tabLst>
                  <a:tab pos="482600" algn="l"/>
                  <a:tab pos="1714500" algn="l"/>
                </a:tabLst>
              </a:pPr>
              <a:r>
                <a:rPr kumimoji="1" lang="en-US" altLang="ko-KR" sz="1200" b="1">
                  <a:ea typeface="굴림" pitchFamily="34" charset="-127"/>
                </a:rPr>
                <a:t>001	AC </a:t>
              </a:r>
              <a:r>
                <a:rPr kumimoji="1" lang="en-US" altLang="ko-KR" sz="1200" b="1">
                  <a:latin typeface="Symbol" pitchFamily="18" charset="2"/>
                  <a:ea typeface="굴림" pitchFamily="34" charset="-127"/>
                </a:rPr>
                <a:t></a:t>
              </a:r>
              <a:r>
                <a:rPr kumimoji="1" lang="en-US" altLang="ko-KR" sz="1200" b="1">
                  <a:ea typeface="굴림" pitchFamily="34" charset="-127"/>
                </a:rPr>
                <a:t> AC - DR	SUB</a:t>
              </a:r>
            </a:p>
            <a:p>
              <a:pPr defTabSz="152400" eaLnBrk="0" hangingPunct="0">
                <a:lnSpc>
                  <a:spcPct val="121000"/>
                </a:lnSpc>
                <a:tabLst>
                  <a:tab pos="482600" algn="l"/>
                  <a:tab pos="1714500" algn="l"/>
                </a:tabLst>
              </a:pPr>
              <a:r>
                <a:rPr kumimoji="1" lang="en-US" altLang="ko-KR" sz="1200" b="1">
                  <a:ea typeface="굴림" pitchFamily="34" charset="-127"/>
                </a:rPr>
                <a:t>010	AC </a:t>
              </a:r>
              <a:r>
                <a:rPr kumimoji="1" lang="en-US" altLang="ko-KR" sz="1200" b="1">
                  <a:latin typeface="Symbol" pitchFamily="18" charset="2"/>
                  <a:ea typeface="굴림" pitchFamily="34" charset="-127"/>
                </a:rPr>
                <a:t></a:t>
              </a:r>
              <a:r>
                <a:rPr kumimoji="1" lang="en-US" altLang="ko-KR" sz="1200" b="1">
                  <a:ea typeface="굴림" pitchFamily="34" charset="-127"/>
                </a:rPr>
                <a:t> AC </a:t>
              </a:r>
              <a:r>
                <a:rPr kumimoji="1" lang="en-US" altLang="ko-KR" sz="1200" b="1">
                  <a:latin typeface="Symbol" pitchFamily="18" charset="2"/>
                  <a:ea typeface="굴림" pitchFamily="34" charset="-127"/>
                </a:rPr>
                <a:t></a:t>
              </a:r>
              <a:r>
                <a:rPr kumimoji="1" lang="en-US" altLang="ko-KR" sz="1200" b="1">
                  <a:ea typeface="굴림" pitchFamily="34" charset="-127"/>
                </a:rPr>
                <a:t> DR	OR</a:t>
              </a:r>
            </a:p>
            <a:p>
              <a:pPr defTabSz="152400" eaLnBrk="0" hangingPunct="0">
                <a:lnSpc>
                  <a:spcPct val="121000"/>
                </a:lnSpc>
                <a:tabLst>
                  <a:tab pos="482600" algn="l"/>
                  <a:tab pos="1714500" algn="l"/>
                </a:tabLst>
              </a:pPr>
              <a:r>
                <a:rPr kumimoji="1" lang="en-US" altLang="ko-KR" sz="1200" b="1">
                  <a:ea typeface="굴림" pitchFamily="34" charset="-127"/>
                </a:rPr>
                <a:t>011	AC </a:t>
              </a:r>
              <a:r>
                <a:rPr kumimoji="1" lang="en-US" altLang="ko-KR" sz="1200" b="1">
                  <a:latin typeface="Symbol" pitchFamily="18" charset="2"/>
                  <a:ea typeface="굴림" pitchFamily="34" charset="-127"/>
                </a:rPr>
                <a:t></a:t>
              </a:r>
              <a:r>
                <a:rPr kumimoji="1" lang="en-US" altLang="ko-KR" sz="1200" b="1">
                  <a:ea typeface="굴림" pitchFamily="34" charset="-127"/>
                </a:rPr>
                <a:t> AC </a:t>
              </a:r>
              <a:r>
                <a:rPr kumimoji="1" lang="en-US" altLang="ko-KR" sz="1200" b="1">
                  <a:latin typeface="Symbol" pitchFamily="18" charset="2"/>
                  <a:ea typeface="굴림" pitchFamily="34" charset="-127"/>
                </a:rPr>
                <a:t></a:t>
              </a:r>
              <a:r>
                <a:rPr kumimoji="1" lang="en-US" altLang="ko-KR" sz="1200" b="1">
                  <a:ea typeface="굴림" pitchFamily="34" charset="-127"/>
                </a:rPr>
                <a:t> DR	AND</a:t>
              </a:r>
            </a:p>
            <a:p>
              <a:pPr defTabSz="152400" eaLnBrk="0" hangingPunct="0">
                <a:lnSpc>
                  <a:spcPct val="121000"/>
                </a:lnSpc>
                <a:tabLst>
                  <a:tab pos="482600" algn="l"/>
                  <a:tab pos="1714500" algn="l"/>
                </a:tabLst>
              </a:pPr>
              <a:r>
                <a:rPr kumimoji="1" lang="en-US" altLang="ko-KR" sz="1200" b="1">
                  <a:ea typeface="굴림" pitchFamily="34" charset="-127"/>
                </a:rPr>
                <a:t>100	DR </a:t>
              </a:r>
              <a:r>
                <a:rPr kumimoji="1" lang="en-US" altLang="ko-KR" sz="1200" b="1">
                  <a:latin typeface="Symbol" pitchFamily="18" charset="2"/>
                  <a:ea typeface="굴림" pitchFamily="34" charset="-127"/>
                </a:rPr>
                <a:t></a:t>
              </a:r>
              <a:r>
                <a:rPr kumimoji="1" lang="en-US" altLang="ko-KR" sz="1200" b="1">
                  <a:ea typeface="굴림" pitchFamily="34" charset="-127"/>
                </a:rPr>
                <a:t> M[AR]	READ</a:t>
              </a:r>
            </a:p>
            <a:p>
              <a:pPr defTabSz="152400" eaLnBrk="0" hangingPunct="0">
                <a:lnSpc>
                  <a:spcPct val="121000"/>
                </a:lnSpc>
                <a:tabLst>
                  <a:tab pos="482600" algn="l"/>
                  <a:tab pos="1714500" algn="l"/>
                </a:tabLst>
              </a:pPr>
              <a:r>
                <a:rPr kumimoji="1" lang="en-US" altLang="ko-KR" sz="1200" b="1">
                  <a:ea typeface="굴림" pitchFamily="34" charset="-127"/>
                </a:rPr>
                <a:t>101	DR </a:t>
              </a:r>
              <a:r>
                <a:rPr kumimoji="1" lang="en-US" altLang="ko-KR" sz="1200" b="1">
                  <a:latin typeface="Symbol" pitchFamily="18" charset="2"/>
                  <a:ea typeface="굴림" pitchFamily="34" charset="-127"/>
                </a:rPr>
                <a:t></a:t>
              </a:r>
              <a:r>
                <a:rPr kumimoji="1" lang="en-US" altLang="ko-KR" sz="1200" b="1">
                  <a:ea typeface="굴림" pitchFamily="34" charset="-127"/>
                </a:rPr>
                <a:t> AC	ACTDR</a:t>
              </a:r>
            </a:p>
            <a:p>
              <a:pPr defTabSz="152400" eaLnBrk="0" hangingPunct="0">
                <a:lnSpc>
                  <a:spcPct val="121000"/>
                </a:lnSpc>
                <a:tabLst>
                  <a:tab pos="482600" algn="l"/>
                  <a:tab pos="1714500" algn="l"/>
                </a:tabLst>
              </a:pPr>
              <a:r>
                <a:rPr kumimoji="1" lang="en-US" altLang="ko-KR" sz="1200" b="1">
                  <a:ea typeface="굴림" pitchFamily="34" charset="-127"/>
                </a:rPr>
                <a:t>110	DR </a:t>
              </a:r>
              <a:r>
                <a:rPr kumimoji="1" lang="en-US" altLang="ko-KR" sz="1200" b="1">
                  <a:latin typeface="Symbol" pitchFamily="18" charset="2"/>
                  <a:ea typeface="굴림" pitchFamily="34" charset="-127"/>
                </a:rPr>
                <a:t></a:t>
              </a:r>
              <a:r>
                <a:rPr kumimoji="1" lang="en-US" altLang="ko-KR" sz="1200" b="1">
                  <a:ea typeface="굴림" pitchFamily="34" charset="-127"/>
                </a:rPr>
                <a:t> DR + 1	INCDR</a:t>
              </a:r>
            </a:p>
            <a:p>
              <a:pPr defTabSz="152400" eaLnBrk="0" hangingPunct="0">
                <a:lnSpc>
                  <a:spcPct val="121000"/>
                </a:lnSpc>
                <a:tabLst>
                  <a:tab pos="482600" algn="l"/>
                  <a:tab pos="1714500" algn="l"/>
                </a:tabLst>
              </a:pPr>
              <a:r>
                <a:rPr kumimoji="1" lang="en-US" altLang="ko-KR" sz="1200" b="1">
                  <a:ea typeface="굴림" pitchFamily="34" charset="-127"/>
                </a:rPr>
                <a:t>111	DR(0-10) </a:t>
              </a:r>
              <a:r>
                <a:rPr kumimoji="1" lang="en-US" altLang="ko-KR" sz="1200" b="1">
                  <a:latin typeface="Symbol" pitchFamily="18" charset="2"/>
                  <a:ea typeface="굴림" pitchFamily="34" charset="-127"/>
                </a:rPr>
                <a:t></a:t>
              </a:r>
              <a:r>
                <a:rPr kumimoji="1" lang="en-US" altLang="ko-KR" sz="1200" b="1">
                  <a:ea typeface="굴림" pitchFamily="34" charset="-127"/>
                </a:rPr>
                <a:t> PC	PCTDR</a:t>
              </a:r>
            </a:p>
          </p:txBody>
        </p:sp>
        <p:sp>
          <p:nvSpPr>
            <p:cNvPr id="198668" name="Rectangle 12"/>
            <p:cNvSpPr>
              <a:spLocks noChangeArrowheads="1"/>
            </p:cNvSpPr>
            <p:nvPr/>
          </p:nvSpPr>
          <p:spPr bwMode="auto">
            <a:xfrm>
              <a:off x="2858" y="665"/>
              <a:ext cx="1589" cy="1317"/>
            </a:xfrm>
            <a:prstGeom prst="rect">
              <a:avLst/>
            </a:prstGeom>
            <a:noFill/>
            <a:ln w="12700">
              <a:solidFill>
                <a:schemeClr val="tx1"/>
              </a:solidFill>
              <a:miter lim="800000"/>
              <a:headEnd/>
              <a:tailEnd/>
            </a:ln>
            <a:effectLst/>
          </p:spPr>
          <p:txBody>
            <a:bodyPr wrap="none" anchor="ctr"/>
            <a:lstStyle/>
            <a:p>
              <a:endParaRPr lang="en-US"/>
            </a:p>
          </p:txBody>
        </p:sp>
        <p:sp>
          <p:nvSpPr>
            <p:cNvPr id="198669" name="Line 13"/>
            <p:cNvSpPr>
              <a:spLocks noChangeShapeType="1"/>
            </p:cNvSpPr>
            <p:nvPr/>
          </p:nvSpPr>
          <p:spPr bwMode="auto">
            <a:xfrm>
              <a:off x="2863" y="814"/>
              <a:ext cx="1589" cy="0"/>
            </a:xfrm>
            <a:prstGeom prst="line">
              <a:avLst/>
            </a:prstGeom>
            <a:noFill/>
            <a:ln w="12700">
              <a:solidFill>
                <a:schemeClr val="tx1"/>
              </a:solidFill>
              <a:round/>
              <a:headEnd/>
              <a:tailEnd/>
            </a:ln>
            <a:effectLst/>
          </p:spPr>
          <p:txBody>
            <a:bodyPr wrap="none" anchor="ctr"/>
            <a:lstStyle/>
            <a:p>
              <a:endParaRPr lang="en-US"/>
            </a:p>
          </p:txBody>
        </p:sp>
        <p:sp>
          <p:nvSpPr>
            <p:cNvPr id="198670" name="Line 14"/>
            <p:cNvSpPr>
              <a:spLocks noChangeShapeType="1"/>
            </p:cNvSpPr>
            <p:nvPr/>
          </p:nvSpPr>
          <p:spPr bwMode="auto">
            <a:xfrm>
              <a:off x="3137" y="665"/>
              <a:ext cx="0" cy="1323"/>
            </a:xfrm>
            <a:prstGeom prst="line">
              <a:avLst/>
            </a:prstGeom>
            <a:noFill/>
            <a:ln w="12700">
              <a:solidFill>
                <a:schemeClr val="tx1"/>
              </a:solidFill>
              <a:round/>
              <a:headEnd/>
              <a:tailEnd/>
            </a:ln>
            <a:effectLst/>
          </p:spPr>
          <p:txBody>
            <a:bodyPr wrap="none" anchor="ctr"/>
            <a:lstStyle/>
            <a:p>
              <a:endParaRPr lang="en-US"/>
            </a:p>
          </p:txBody>
        </p:sp>
      </p:grpSp>
      <p:grpSp>
        <p:nvGrpSpPr>
          <p:cNvPr id="198671" name="Group 15"/>
          <p:cNvGrpSpPr>
            <a:grpSpLocks/>
          </p:cNvGrpSpPr>
          <p:nvPr/>
        </p:nvGrpSpPr>
        <p:grpSpPr bwMode="auto">
          <a:xfrm>
            <a:off x="2270125" y="3827463"/>
            <a:ext cx="4108450" cy="2100262"/>
            <a:chOff x="1430" y="2411"/>
            <a:chExt cx="2588" cy="1323"/>
          </a:xfrm>
        </p:grpSpPr>
        <p:sp>
          <p:nvSpPr>
            <p:cNvPr id="198672" name="Rectangle 16"/>
            <p:cNvSpPr>
              <a:spLocks noChangeArrowheads="1"/>
            </p:cNvSpPr>
            <p:nvPr/>
          </p:nvSpPr>
          <p:spPr bwMode="auto">
            <a:xfrm>
              <a:off x="1459" y="2412"/>
              <a:ext cx="2559" cy="1256"/>
            </a:xfrm>
            <a:prstGeom prst="rect">
              <a:avLst/>
            </a:prstGeom>
            <a:noFill/>
            <a:ln w="12700">
              <a:noFill/>
              <a:miter lim="800000"/>
              <a:headEnd/>
              <a:tailEnd/>
            </a:ln>
            <a:effectLst/>
          </p:spPr>
          <p:txBody>
            <a:bodyPr lIns="63500" tIns="25400" rIns="63500" bIns="25400">
              <a:spAutoFit/>
            </a:bodyPr>
            <a:lstStyle/>
            <a:p>
              <a:pPr defTabSz="152400" eaLnBrk="0" hangingPunct="0">
                <a:lnSpc>
                  <a:spcPct val="118000"/>
                </a:lnSpc>
                <a:tabLst>
                  <a:tab pos="469900" algn="l"/>
                  <a:tab pos="1714500" algn="l"/>
                </a:tabLst>
              </a:pPr>
              <a:r>
                <a:rPr kumimoji="1" lang="en-US" altLang="ko-KR" sz="1200" b="1">
                  <a:ea typeface="굴림" pitchFamily="34" charset="-127"/>
                </a:rPr>
                <a:t>F3	Microoperation	Symbol</a:t>
              </a:r>
            </a:p>
            <a:p>
              <a:pPr defTabSz="152400" eaLnBrk="0" hangingPunct="0">
                <a:lnSpc>
                  <a:spcPct val="118000"/>
                </a:lnSpc>
                <a:tabLst>
                  <a:tab pos="469900" algn="l"/>
                  <a:tab pos="1714500" algn="l"/>
                </a:tabLst>
              </a:pPr>
              <a:r>
                <a:rPr kumimoji="1" lang="en-US" altLang="ko-KR" sz="1200" b="1">
                  <a:ea typeface="굴림" pitchFamily="34" charset="-127"/>
                </a:rPr>
                <a:t>000	None	NOP</a:t>
              </a:r>
            </a:p>
            <a:p>
              <a:pPr defTabSz="152400" eaLnBrk="0" hangingPunct="0">
                <a:lnSpc>
                  <a:spcPct val="118000"/>
                </a:lnSpc>
                <a:tabLst>
                  <a:tab pos="469900" algn="l"/>
                  <a:tab pos="1714500" algn="l"/>
                </a:tabLst>
              </a:pPr>
              <a:r>
                <a:rPr kumimoji="1" lang="en-US" altLang="ko-KR" sz="1200" b="1">
                  <a:ea typeface="굴림" pitchFamily="34" charset="-127"/>
                </a:rPr>
                <a:t>001	AC </a:t>
              </a:r>
              <a:r>
                <a:rPr kumimoji="1" lang="en-US" altLang="ko-KR" sz="1200" b="1">
                  <a:latin typeface="Symbol" pitchFamily="18" charset="2"/>
                  <a:ea typeface="굴림" pitchFamily="34" charset="-127"/>
                </a:rPr>
                <a:t></a:t>
              </a:r>
              <a:r>
                <a:rPr kumimoji="1" lang="en-US" altLang="ko-KR" sz="1200" b="1">
                  <a:ea typeface="굴림" pitchFamily="34" charset="-127"/>
                </a:rPr>
                <a:t> AC </a:t>
              </a:r>
              <a:r>
                <a:rPr kumimoji="1" lang="en-US" altLang="ko-KR" sz="1200" b="1">
                  <a:latin typeface="Symbol" pitchFamily="18" charset="2"/>
                  <a:ea typeface="굴림" pitchFamily="34" charset="-127"/>
                </a:rPr>
                <a:t></a:t>
              </a:r>
              <a:r>
                <a:rPr kumimoji="1" lang="en-US" altLang="ko-KR" sz="1200" b="1">
                  <a:ea typeface="굴림" pitchFamily="34" charset="-127"/>
                </a:rPr>
                <a:t> DR	XOR</a:t>
              </a:r>
            </a:p>
            <a:p>
              <a:pPr defTabSz="152400" eaLnBrk="0" hangingPunct="0">
                <a:lnSpc>
                  <a:spcPct val="118000"/>
                </a:lnSpc>
                <a:tabLst>
                  <a:tab pos="469900" algn="l"/>
                  <a:tab pos="1714500" algn="l"/>
                </a:tabLst>
              </a:pPr>
              <a:r>
                <a:rPr kumimoji="1" lang="en-US" altLang="ko-KR" sz="1200" b="1">
                  <a:ea typeface="굴림" pitchFamily="34" charset="-127"/>
                </a:rPr>
                <a:t>010	AC </a:t>
              </a:r>
              <a:r>
                <a:rPr kumimoji="1" lang="en-US" altLang="ko-KR" sz="1200" b="1">
                  <a:latin typeface="Symbol" pitchFamily="18" charset="2"/>
                  <a:ea typeface="굴림" pitchFamily="34" charset="-127"/>
                </a:rPr>
                <a:t></a:t>
              </a:r>
              <a:r>
                <a:rPr kumimoji="1" lang="en-US" altLang="ko-KR" sz="1200" b="1">
                  <a:ea typeface="굴림" pitchFamily="34" charset="-127"/>
                </a:rPr>
                <a:t> AC’	COM</a:t>
              </a:r>
            </a:p>
            <a:p>
              <a:pPr defTabSz="152400" eaLnBrk="0" hangingPunct="0">
                <a:lnSpc>
                  <a:spcPct val="118000"/>
                </a:lnSpc>
                <a:tabLst>
                  <a:tab pos="469900" algn="l"/>
                  <a:tab pos="1714500" algn="l"/>
                </a:tabLst>
              </a:pPr>
              <a:r>
                <a:rPr kumimoji="1" lang="en-US" altLang="ko-KR" sz="1200" b="1">
                  <a:ea typeface="굴림" pitchFamily="34" charset="-127"/>
                </a:rPr>
                <a:t>011	AC </a:t>
              </a:r>
              <a:r>
                <a:rPr kumimoji="1" lang="en-US" altLang="ko-KR" sz="1200" b="1">
                  <a:latin typeface="Symbol" pitchFamily="18" charset="2"/>
                  <a:ea typeface="굴림" pitchFamily="34" charset="-127"/>
                </a:rPr>
                <a:t></a:t>
              </a:r>
              <a:r>
                <a:rPr kumimoji="1" lang="en-US" altLang="ko-KR" sz="1200" b="1">
                  <a:ea typeface="굴림" pitchFamily="34" charset="-127"/>
                </a:rPr>
                <a:t> shl AC	SHL</a:t>
              </a:r>
            </a:p>
            <a:p>
              <a:pPr defTabSz="152400" eaLnBrk="0" hangingPunct="0">
                <a:lnSpc>
                  <a:spcPct val="118000"/>
                </a:lnSpc>
                <a:tabLst>
                  <a:tab pos="469900" algn="l"/>
                  <a:tab pos="1714500" algn="l"/>
                </a:tabLst>
              </a:pPr>
              <a:r>
                <a:rPr kumimoji="1" lang="en-US" altLang="ko-KR" sz="1200" b="1">
                  <a:ea typeface="굴림" pitchFamily="34" charset="-127"/>
                </a:rPr>
                <a:t>100	AC </a:t>
              </a:r>
              <a:r>
                <a:rPr kumimoji="1" lang="en-US" altLang="ko-KR" sz="1200" b="1">
                  <a:latin typeface="Symbol" pitchFamily="18" charset="2"/>
                  <a:ea typeface="굴림" pitchFamily="34" charset="-127"/>
                </a:rPr>
                <a:t></a:t>
              </a:r>
              <a:r>
                <a:rPr kumimoji="1" lang="en-US" altLang="ko-KR" sz="1200" b="1">
                  <a:ea typeface="굴림" pitchFamily="34" charset="-127"/>
                </a:rPr>
                <a:t> shr AC	SHR</a:t>
              </a:r>
            </a:p>
            <a:p>
              <a:pPr defTabSz="152400" eaLnBrk="0" hangingPunct="0">
                <a:lnSpc>
                  <a:spcPct val="118000"/>
                </a:lnSpc>
                <a:tabLst>
                  <a:tab pos="469900" algn="l"/>
                  <a:tab pos="1714500" algn="l"/>
                </a:tabLst>
              </a:pPr>
              <a:r>
                <a:rPr kumimoji="1" lang="en-US" altLang="ko-KR" sz="1200" b="1">
                  <a:ea typeface="굴림" pitchFamily="34" charset="-127"/>
                </a:rPr>
                <a:t>101	PC </a:t>
              </a:r>
              <a:r>
                <a:rPr kumimoji="1" lang="en-US" altLang="ko-KR" sz="1200" b="1">
                  <a:latin typeface="Symbol" pitchFamily="18" charset="2"/>
                  <a:ea typeface="굴림" pitchFamily="34" charset="-127"/>
                </a:rPr>
                <a:t></a:t>
              </a:r>
              <a:r>
                <a:rPr kumimoji="1" lang="en-US" altLang="ko-KR" sz="1200" b="1">
                  <a:ea typeface="굴림" pitchFamily="34" charset="-127"/>
                </a:rPr>
                <a:t> PC + 1	INCPC</a:t>
              </a:r>
            </a:p>
            <a:p>
              <a:pPr defTabSz="152400" eaLnBrk="0" hangingPunct="0">
                <a:lnSpc>
                  <a:spcPct val="118000"/>
                </a:lnSpc>
                <a:tabLst>
                  <a:tab pos="469900" algn="l"/>
                  <a:tab pos="1714500" algn="l"/>
                </a:tabLst>
              </a:pPr>
              <a:r>
                <a:rPr kumimoji="1" lang="en-US" altLang="ko-KR" sz="1200" b="1">
                  <a:ea typeface="굴림" pitchFamily="34" charset="-127"/>
                </a:rPr>
                <a:t>110	PC </a:t>
              </a:r>
              <a:r>
                <a:rPr kumimoji="1" lang="en-US" altLang="ko-KR" sz="1200" b="1">
                  <a:latin typeface="Symbol" pitchFamily="18" charset="2"/>
                  <a:ea typeface="굴림" pitchFamily="34" charset="-127"/>
                </a:rPr>
                <a:t></a:t>
              </a:r>
              <a:r>
                <a:rPr kumimoji="1" lang="en-US" altLang="ko-KR" sz="1200" b="1">
                  <a:ea typeface="굴림" pitchFamily="34" charset="-127"/>
                </a:rPr>
                <a:t> AR	ARTPC</a:t>
              </a:r>
            </a:p>
            <a:p>
              <a:pPr defTabSz="152400" eaLnBrk="0" hangingPunct="0">
                <a:lnSpc>
                  <a:spcPct val="118000"/>
                </a:lnSpc>
                <a:tabLst>
                  <a:tab pos="469900" algn="l"/>
                  <a:tab pos="1714500" algn="l"/>
                </a:tabLst>
              </a:pPr>
              <a:r>
                <a:rPr kumimoji="1" lang="en-US" altLang="ko-KR" sz="1200" b="1">
                  <a:ea typeface="굴림" pitchFamily="34" charset="-127"/>
                </a:rPr>
                <a:t>111	Reserved</a:t>
              </a:r>
            </a:p>
          </p:txBody>
        </p:sp>
        <p:grpSp>
          <p:nvGrpSpPr>
            <p:cNvPr id="198673" name="Group 17"/>
            <p:cNvGrpSpPr>
              <a:grpSpLocks/>
            </p:cNvGrpSpPr>
            <p:nvPr/>
          </p:nvGrpSpPr>
          <p:grpSpPr bwMode="auto">
            <a:xfrm>
              <a:off x="1430" y="2411"/>
              <a:ext cx="1594" cy="1323"/>
              <a:chOff x="1430" y="2411"/>
              <a:chExt cx="1594" cy="1323"/>
            </a:xfrm>
          </p:grpSpPr>
          <p:sp>
            <p:nvSpPr>
              <p:cNvPr id="198674" name="Rectangle 18"/>
              <p:cNvSpPr>
                <a:spLocks noChangeArrowheads="1"/>
              </p:cNvSpPr>
              <p:nvPr/>
            </p:nvSpPr>
            <p:spPr bwMode="auto">
              <a:xfrm>
                <a:off x="1430" y="2411"/>
                <a:ext cx="1589" cy="1317"/>
              </a:xfrm>
              <a:prstGeom prst="rect">
                <a:avLst/>
              </a:prstGeom>
              <a:noFill/>
              <a:ln w="12700">
                <a:solidFill>
                  <a:schemeClr val="tx1"/>
                </a:solidFill>
                <a:miter lim="800000"/>
                <a:headEnd/>
                <a:tailEnd/>
              </a:ln>
              <a:effectLst/>
            </p:spPr>
            <p:txBody>
              <a:bodyPr wrap="none" anchor="ctr"/>
              <a:lstStyle/>
              <a:p>
                <a:endParaRPr lang="en-US"/>
              </a:p>
            </p:txBody>
          </p:sp>
          <p:sp>
            <p:nvSpPr>
              <p:cNvPr id="198675" name="Line 19"/>
              <p:cNvSpPr>
                <a:spLocks noChangeShapeType="1"/>
              </p:cNvSpPr>
              <p:nvPr/>
            </p:nvSpPr>
            <p:spPr bwMode="auto">
              <a:xfrm>
                <a:off x="1435" y="2560"/>
                <a:ext cx="1589" cy="0"/>
              </a:xfrm>
              <a:prstGeom prst="line">
                <a:avLst/>
              </a:prstGeom>
              <a:noFill/>
              <a:ln w="12700">
                <a:solidFill>
                  <a:schemeClr val="tx1"/>
                </a:solidFill>
                <a:round/>
                <a:headEnd/>
                <a:tailEnd/>
              </a:ln>
              <a:effectLst/>
            </p:spPr>
            <p:txBody>
              <a:bodyPr wrap="none" anchor="ctr"/>
              <a:lstStyle/>
              <a:p>
                <a:endParaRPr lang="en-US"/>
              </a:p>
            </p:txBody>
          </p:sp>
          <p:sp>
            <p:nvSpPr>
              <p:cNvPr id="198676" name="Line 20"/>
              <p:cNvSpPr>
                <a:spLocks noChangeShapeType="1"/>
              </p:cNvSpPr>
              <p:nvPr/>
            </p:nvSpPr>
            <p:spPr bwMode="auto">
              <a:xfrm>
                <a:off x="1709" y="2411"/>
                <a:ext cx="0" cy="1323"/>
              </a:xfrm>
              <a:prstGeom prst="line">
                <a:avLst/>
              </a:prstGeom>
              <a:noFill/>
              <a:ln w="12700">
                <a:solidFill>
                  <a:schemeClr val="tx1"/>
                </a:solidFill>
                <a:round/>
                <a:headEnd/>
                <a:tailEnd/>
              </a:ln>
              <a:effectLst/>
            </p:spPr>
            <p:txBody>
              <a:bodyPr wrap="none" anchor="ctr"/>
              <a:lstStyle/>
              <a:p>
                <a:endParaRPr lang="en-US"/>
              </a:p>
            </p:txBody>
          </p:sp>
        </p:gr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p:cNvSpPr>
          <p:nvPr>
            <p:ph type="title"/>
          </p:nvPr>
        </p:nvSpPr>
        <p:spPr>
          <a:xfrm>
            <a:off x="447675" y="141288"/>
            <a:ext cx="8216900" cy="700087"/>
          </a:xfrm>
          <a:noFill/>
          <a:ln/>
        </p:spPr>
        <p:txBody>
          <a:bodyPr lIns="63500" tIns="25400" rIns="63500" bIns="25400"/>
          <a:lstStyle/>
          <a:p>
            <a:r>
              <a:rPr lang="en-US" altLang="ko-KR" sz="2800" smtClean="0">
                <a:ea typeface="굴림" pitchFamily="34" charset="-127"/>
              </a:rPr>
              <a:t>MICROINSTRUCTION  FIELD  DESCRIPTIONS - CD, BR</a:t>
            </a:r>
          </a:p>
        </p:txBody>
      </p:sp>
      <p:grpSp>
        <p:nvGrpSpPr>
          <p:cNvPr id="199683" name="Group 3"/>
          <p:cNvGrpSpPr>
            <a:grpSpLocks/>
          </p:cNvGrpSpPr>
          <p:nvPr/>
        </p:nvGrpSpPr>
        <p:grpSpPr bwMode="auto">
          <a:xfrm>
            <a:off x="1801813" y="1511300"/>
            <a:ext cx="4235450" cy="1031875"/>
            <a:chOff x="1063" y="1030"/>
            <a:chExt cx="3700" cy="467"/>
          </a:xfrm>
        </p:grpSpPr>
        <p:sp>
          <p:nvSpPr>
            <p:cNvPr id="199684" name="Rectangle 4"/>
            <p:cNvSpPr>
              <a:spLocks noChangeArrowheads="1"/>
            </p:cNvSpPr>
            <p:nvPr/>
          </p:nvSpPr>
          <p:spPr bwMode="auto">
            <a:xfrm>
              <a:off x="1063" y="1030"/>
              <a:ext cx="3700" cy="467"/>
            </a:xfrm>
            <a:prstGeom prst="rect">
              <a:avLst/>
            </a:prstGeom>
            <a:noFill/>
            <a:ln w="25400">
              <a:noFill/>
              <a:miter lim="800000"/>
              <a:headEnd/>
              <a:tailEnd/>
            </a:ln>
            <a:effectLst/>
          </p:spPr>
          <p:txBody>
            <a:bodyPr lIns="63500" tIns="25400" rIns="63500" bIns="25400">
              <a:spAutoFit/>
            </a:bodyPr>
            <a:lstStyle/>
            <a:p>
              <a:pPr defTabSz="152400" eaLnBrk="0" hangingPunct="0">
                <a:lnSpc>
                  <a:spcPct val="99000"/>
                </a:lnSpc>
                <a:spcBef>
                  <a:spcPct val="10000"/>
                </a:spcBef>
                <a:tabLst>
                  <a:tab pos="546100" algn="l"/>
                  <a:tab pos="1727200" algn="l"/>
                  <a:tab pos="2311400" algn="l"/>
                </a:tabLst>
              </a:pPr>
              <a:r>
                <a:rPr kumimoji="1" lang="en-US" altLang="ko-KR" sz="1200" b="1">
                  <a:ea typeface="굴림" pitchFamily="34" charset="-127"/>
                </a:rPr>
                <a:t>CD	Condition      Symbol	    Comments</a:t>
              </a:r>
            </a:p>
            <a:p>
              <a:pPr defTabSz="152400" eaLnBrk="0" hangingPunct="0">
                <a:lnSpc>
                  <a:spcPct val="99000"/>
                </a:lnSpc>
                <a:spcBef>
                  <a:spcPct val="10000"/>
                </a:spcBef>
                <a:tabLst>
                  <a:tab pos="546100" algn="l"/>
                  <a:tab pos="1727200" algn="l"/>
                  <a:tab pos="2311400" algn="l"/>
                </a:tabLst>
              </a:pPr>
              <a:r>
                <a:rPr kumimoji="1" lang="en-US" altLang="ko-KR" sz="1200" b="1">
                  <a:ea typeface="굴림" pitchFamily="34" charset="-127"/>
                </a:rPr>
                <a:t>00	Always = 1	U	Unconditional branch</a:t>
              </a:r>
            </a:p>
            <a:p>
              <a:pPr defTabSz="152400" eaLnBrk="0" hangingPunct="0">
                <a:lnSpc>
                  <a:spcPct val="99000"/>
                </a:lnSpc>
                <a:spcBef>
                  <a:spcPct val="10000"/>
                </a:spcBef>
                <a:tabLst>
                  <a:tab pos="546100" algn="l"/>
                  <a:tab pos="1727200" algn="l"/>
                  <a:tab pos="2311400" algn="l"/>
                </a:tabLst>
              </a:pPr>
              <a:r>
                <a:rPr kumimoji="1" lang="en-US" altLang="ko-KR" sz="1200" b="1">
                  <a:ea typeface="굴림" pitchFamily="34" charset="-127"/>
                </a:rPr>
                <a:t>01	DR(15)	 I	Indirect address bit</a:t>
              </a:r>
            </a:p>
            <a:p>
              <a:pPr defTabSz="152400" eaLnBrk="0" hangingPunct="0">
                <a:lnSpc>
                  <a:spcPct val="99000"/>
                </a:lnSpc>
                <a:spcBef>
                  <a:spcPct val="10000"/>
                </a:spcBef>
                <a:tabLst>
                  <a:tab pos="546100" algn="l"/>
                  <a:tab pos="1727200" algn="l"/>
                  <a:tab pos="2311400" algn="l"/>
                </a:tabLst>
              </a:pPr>
              <a:r>
                <a:rPr kumimoji="1" lang="en-US" altLang="ko-KR" sz="1200" b="1">
                  <a:ea typeface="굴림" pitchFamily="34" charset="-127"/>
                </a:rPr>
                <a:t>10	AC(15)	S	Sign bit of AC</a:t>
              </a:r>
            </a:p>
            <a:p>
              <a:pPr defTabSz="152400" eaLnBrk="0" hangingPunct="0">
                <a:lnSpc>
                  <a:spcPct val="99000"/>
                </a:lnSpc>
                <a:spcBef>
                  <a:spcPct val="10000"/>
                </a:spcBef>
                <a:tabLst>
                  <a:tab pos="546100" algn="l"/>
                  <a:tab pos="1727200" algn="l"/>
                  <a:tab pos="2311400" algn="l"/>
                </a:tabLst>
              </a:pPr>
              <a:r>
                <a:rPr kumimoji="1" lang="en-US" altLang="ko-KR" sz="1200" b="1">
                  <a:ea typeface="굴림" pitchFamily="34" charset="-127"/>
                </a:rPr>
                <a:t>11	AC = 0	Z	Zero value in AC</a:t>
              </a:r>
            </a:p>
          </p:txBody>
        </p:sp>
        <p:sp>
          <p:nvSpPr>
            <p:cNvPr id="199685" name="Rectangle 5"/>
            <p:cNvSpPr>
              <a:spLocks noChangeArrowheads="1"/>
            </p:cNvSpPr>
            <p:nvPr/>
          </p:nvSpPr>
          <p:spPr bwMode="auto">
            <a:xfrm>
              <a:off x="1063" y="1036"/>
              <a:ext cx="3656" cy="454"/>
            </a:xfrm>
            <a:prstGeom prst="rect">
              <a:avLst/>
            </a:prstGeom>
            <a:noFill/>
            <a:ln w="25400">
              <a:solidFill>
                <a:schemeClr val="tx1"/>
              </a:solidFill>
              <a:miter lim="800000"/>
              <a:headEnd/>
              <a:tailEnd/>
            </a:ln>
            <a:effectLst/>
          </p:spPr>
          <p:txBody>
            <a:bodyPr wrap="none" anchor="ctr"/>
            <a:lstStyle/>
            <a:p>
              <a:endParaRPr lang="en-US"/>
            </a:p>
          </p:txBody>
        </p:sp>
        <p:sp>
          <p:nvSpPr>
            <p:cNvPr id="199686" name="Line 6"/>
            <p:cNvSpPr>
              <a:spLocks noChangeShapeType="1"/>
            </p:cNvSpPr>
            <p:nvPr/>
          </p:nvSpPr>
          <p:spPr bwMode="auto">
            <a:xfrm>
              <a:off x="1484" y="1036"/>
              <a:ext cx="0" cy="454"/>
            </a:xfrm>
            <a:prstGeom prst="line">
              <a:avLst/>
            </a:prstGeom>
            <a:noFill/>
            <a:ln w="25400">
              <a:solidFill>
                <a:schemeClr val="tx1"/>
              </a:solidFill>
              <a:round/>
              <a:headEnd/>
              <a:tailEnd/>
            </a:ln>
            <a:effectLst/>
          </p:spPr>
          <p:txBody>
            <a:bodyPr wrap="none" anchor="ctr"/>
            <a:lstStyle/>
            <a:p>
              <a:endParaRPr lang="en-US"/>
            </a:p>
          </p:txBody>
        </p:sp>
        <p:sp>
          <p:nvSpPr>
            <p:cNvPr id="199687" name="Line 7"/>
            <p:cNvSpPr>
              <a:spLocks noChangeShapeType="1"/>
            </p:cNvSpPr>
            <p:nvPr/>
          </p:nvSpPr>
          <p:spPr bwMode="auto">
            <a:xfrm>
              <a:off x="2393" y="1036"/>
              <a:ext cx="0" cy="454"/>
            </a:xfrm>
            <a:prstGeom prst="line">
              <a:avLst/>
            </a:prstGeom>
            <a:noFill/>
            <a:ln w="25400">
              <a:solidFill>
                <a:schemeClr val="tx1"/>
              </a:solidFill>
              <a:round/>
              <a:headEnd/>
              <a:tailEnd/>
            </a:ln>
            <a:effectLst/>
          </p:spPr>
          <p:txBody>
            <a:bodyPr wrap="none" anchor="ctr"/>
            <a:lstStyle/>
            <a:p>
              <a:endParaRPr lang="en-US"/>
            </a:p>
          </p:txBody>
        </p:sp>
        <p:sp>
          <p:nvSpPr>
            <p:cNvPr id="199688" name="Line 8"/>
            <p:cNvSpPr>
              <a:spLocks noChangeShapeType="1"/>
            </p:cNvSpPr>
            <p:nvPr/>
          </p:nvSpPr>
          <p:spPr bwMode="auto">
            <a:xfrm>
              <a:off x="3024" y="1036"/>
              <a:ext cx="0" cy="454"/>
            </a:xfrm>
            <a:prstGeom prst="line">
              <a:avLst/>
            </a:prstGeom>
            <a:noFill/>
            <a:ln w="25400">
              <a:solidFill>
                <a:schemeClr val="tx1"/>
              </a:solidFill>
              <a:round/>
              <a:headEnd/>
              <a:tailEnd/>
            </a:ln>
            <a:effectLst/>
          </p:spPr>
          <p:txBody>
            <a:bodyPr wrap="none" anchor="ctr"/>
            <a:lstStyle/>
            <a:p>
              <a:endParaRPr lang="en-US"/>
            </a:p>
          </p:txBody>
        </p:sp>
        <p:sp>
          <p:nvSpPr>
            <p:cNvPr id="199689" name="Line 9"/>
            <p:cNvSpPr>
              <a:spLocks noChangeShapeType="1"/>
            </p:cNvSpPr>
            <p:nvPr/>
          </p:nvSpPr>
          <p:spPr bwMode="auto">
            <a:xfrm>
              <a:off x="1063" y="1130"/>
              <a:ext cx="3656" cy="0"/>
            </a:xfrm>
            <a:prstGeom prst="line">
              <a:avLst/>
            </a:prstGeom>
            <a:noFill/>
            <a:ln w="25400">
              <a:solidFill>
                <a:schemeClr val="tx1"/>
              </a:solidFill>
              <a:round/>
              <a:headEnd/>
              <a:tailEnd/>
            </a:ln>
            <a:effectLst/>
          </p:spPr>
          <p:txBody>
            <a:bodyPr wrap="none" anchor="ctr"/>
            <a:lstStyle/>
            <a:p>
              <a:endParaRPr lang="en-US"/>
            </a:p>
          </p:txBody>
        </p:sp>
      </p:grpSp>
      <p:grpSp>
        <p:nvGrpSpPr>
          <p:cNvPr id="199690" name="Group 10"/>
          <p:cNvGrpSpPr>
            <a:grpSpLocks/>
          </p:cNvGrpSpPr>
          <p:nvPr/>
        </p:nvGrpSpPr>
        <p:grpSpPr bwMode="auto">
          <a:xfrm>
            <a:off x="1225550" y="3595688"/>
            <a:ext cx="5346700" cy="1843087"/>
            <a:chOff x="514" y="1809"/>
            <a:chExt cx="4532" cy="802"/>
          </a:xfrm>
        </p:grpSpPr>
        <p:sp>
          <p:nvSpPr>
            <p:cNvPr id="199691" name="Rectangle 11"/>
            <p:cNvSpPr>
              <a:spLocks noChangeArrowheads="1"/>
            </p:cNvSpPr>
            <p:nvPr/>
          </p:nvSpPr>
          <p:spPr bwMode="auto">
            <a:xfrm>
              <a:off x="1008" y="1828"/>
              <a:ext cx="4021" cy="709"/>
            </a:xfrm>
            <a:prstGeom prst="rect">
              <a:avLst/>
            </a:prstGeom>
            <a:noFill/>
            <a:ln w="25400">
              <a:solidFill>
                <a:schemeClr val="tx1"/>
              </a:solidFill>
              <a:miter lim="800000"/>
              <a:headEnd/>
              <a:tailEnd/>
            </a:ln>
            <a:effectLst/>
          </p:spPr>
          <p:txBody>
            <a:bodyPr wrap="none" anchor="ctr"/>
            <a:lstStyle/>
            <a:p>
              <a:endParaRPr lang="en-US"/>
            </a:p>
          </p:txBody>
        </p:sp>
        <p:sp>
          <p:nvSpPr>
            <p:cNvPr id="199692" name="Line 12"/>
            <p:cNvSpPr>
              <a:spLocks noChangeShapeType="1"/>
            </p:cNvSpPr>
            <p:nvPr/>
          </p:nvSpPr>
          <p:spPr bwMode="auto">
            <a:xfrm>
              <a:off x="1429" y="1828"/>
              <a:ext cx="0" cy="709"/>
            </a:xfrm>
            <a:prstGeom prst="line">
              <a:avLst/>
            </a:prstGeom>
            <a:noFill/>
            <a:ln w="25400">
              <a:solidFill>
                <a:schemeClr val="tx1"/>
              </a:solidFill>
              <a:round/>
              <a:headEnd/>
              <a:tailEnd/>
            </a:ln>
            <a:effectLst/>
          </p:spPr>
          <p:txBody>
            <a:bodyPr wrap="none" anchor="ctr"/>
            <a:lstStyle/>
            <a:p>
              <a:endParaRPr lang="en-US"/>
            </a:p>
          </p:txBody>
        </p:sp>
        <p:sp>
          <p:nvSpPr>
            <p:cNvPr id="199693" name="Line 13"/>
            <p:cNvSpPr>
              <a:spLocks noChangeShapeType="1"/>
            </p:cNvSpPr>
            <p:nvPr/>
          </p:nvSpPr>
          <p:spPr bwMode="auto">
            <a:xfrm>
              <a:off x="2116" y="1828"/>
              <a:ext cx="0" cy="709"/>
            </a:xfrm>
            <a:prstGeom prst="line">
              <a:avLst/>
            </a:prstGeom>
            <a:noFill/>
            <a:ln w="25400">
              <a:solidFill>
                <a:schemeClr val="tx1"/>
              </a:solidFill>
              <a:round/>
              <a:headEnd/>
              <a:tailEnd/>
            </a:ln>
            <a:effectLst/>
          </p:spPr>
          <p:txBody>
            <a:bodyPr wrap="none" anchor="ctr"/>
            <a:lstStyle/>
            <a:p>
              <a:endParaRPr lang="en-US"/>
            </a:p>
          </p:txBody>
        </p:sp>
        <p:sp>
          <p:nvSpPr>
            <p:cNvPr id="199694" name="Line 14"/>
            <p:cNvSpPr>
              <a:spLocks noChangeShapeType="1"/>
            </p:cNvSpPr>
            <p:nvPr/>
          </p:nvSpPr>
          <p:spPr bwMode="auto">
            <a:xfrm>
              <a:off x="1025" y="1930"/>
              <a:ext cx="4021" cy="0"/>
            </a:xfrm>
            <a:prstGeom prst="line">
              <a:avLst/>
            </a:prstGeom>
            <a:noFill/>
            <a:ln w="25400">
              <a:solidFill>
                <a:schemeClr val="tx1"/>
              </a:solidFill>
              <a:round/>
              <a:headEnd/>
              <a:tailEnd/>
            </a:ln>
            <a:effectLst/>
          </p:spPr>
          <p:txBody>
            <a:bodyPr wrap="none" anchor="ctr"/>
            <a:lstStyle/>
            <a:p>
              <a:endParaRPr lang="en-US"/>
            </a:p>
          </p:txBody>
        </p:sp>
        <p:sp>
          <p:nvSpPr>
            <p:cNvPr id="199695" name="Rectangle 15"/>
            <p:cNvSpPr>
              <a:spLocks noChangeArrowheads="1"/>
            </p:cNvSpPr>
            <p:nvPr/>
          </p:nvSpPr>
          <p:spPr bwMode="auto">
            <a:xfrm>
              <a:off x="514" y="1809"/>
              <a:ext cx="4424" cy="802"/>
            </a:xfrm>
            <a:prstGeom prst="rect">
              <a:avLst/>
            </a:prstGeom>
            <a:noFill/>
            <a:ln w="25400">
              <a:noFill/>
              <a:miter lim="800000"/>
              <a:headEnd/>
              <a:tailEnd/>
            </a:ln>
            <a:effectLst/>
          </p:spPr>
          <p:txBody>
            <a:bodyPr wrap="none" lIns="90488" tIns="44450" rIns="90488" bIns="44450">
              <a:spAutoFit/>
            </a:bodyPr>
            <a:lstStyle/>
            <a:p>
              <a:pPr marL="571500" lvl="1" defTabSz="762000" eaLnBrk="0" hangingPunct="0">
                <a:lnSpc>
                  <a:spcPct val="124000"/>
                </a:lnSpc>
              </a:pPr>
              <a:r>
                <a:rPr kumimoji="1" lang="en-US" altLang="ko-KR" sz="1200" b="1">
                  <a:ea typeface="굴림" pitchFamily="34" charset="-127"/>
                </a:rPr>
                <a:t>BR        Symbol	              Function</a:t>
              </a:r>
            </a:p>
            <a:p>
              <a:pPr marL="571500" lvl="1" defTabSz="762000" eaLnBrk="0" hangingPunct="0">
                <a:lnSpc>
                  <a:spcPct val="124000"/>
                </a:lnSpc>
              </a:pPr>
              <a:r>
                <a:rPr kumimoji="1" lang="en-US" altLang="ko-KR" sz="1200" b="1">
                  <a:ea typeface="굴림" pitchFamily="34" charset="-127"/>
                </a:rPr>
                <a:t>00	           JMP        CAR </a:t>
              </a:r>
              <a:r>
                <a:rPr kumimoji="1" lang="en-US" altLang="ko-KR" sz="1200" b="1">
                  <a:latin typeface="Symbol" pitchFamily="18" charset="2"/>
                  <a:ea typeface="굴림" pitchFamily="34" charset="-127"/>
                  <a:sym typeface="Symbol" pitchFamily="18" charset="2"/>
                </a:rPr>
                <a:t></a:t>
              </a:r>
              <a:r>
                <a:rPr kumimoji="1" lang="en-US" altLang="ko-KR" sz="1200" b="1">
                  <a:ea typeface="굴림" pitchFamily="34" charset="-127"/>
                </a:rPr>
                <a:t> AD if condition = 1</a:t>
              </a:r>
            </a:p>
            <a:p>
              <a:pPr marL="571500" lvl="1" defTabSz="762000" eaLnBrk="0" hangingPunct="0">
                <a:lnSpc>
                  <a:spcPct val="124000"/>
                </a:lnSpc>
              </a:pPr>
              <a:r>
                <a:rPr kumimoji="1" lang="en-US" altLang="ko-KR" sz="1200" b="1">
                  <a:ea typeface="굴림" pitchFamily="34" charset="-127"/>
                </a:rPr>
                <a:t>		         CAR </a:t>
              </a:r>
              <a:r>
                <a:rPr kumimoji="1" lang="en-US" altLang="ko-KR" sz="1200" b="1">
                  <a:latin typeface="Symbol" pitchFamily="18" charset="2"/>
                  <a:ea typeface="굴림" pitchFamily="34" charset="-127"/>
                  <a:sym typeface="Symbol" pitchFamily="18" charset="2"/>
                </a:rPr>
                <a:t></a:t>
              </a:r>
              <a:r>
                <a:rPr kumimoji="1" lang="en-US" altLang="ko-KR" sz="1200" b="1">
                  <a:ea typeface="굴림" pitchFamily="34" charset="-127"/>
                </a:rPr>
                <a:t>  CAR + 1 if condition = 0</a:t>
              </a:r>
            </a:p>
            <a:p>
              <a:pPr marL="571500" lvl="1" defTabSz="762000" eaLnBrk="0" hangingPunct="0">
                <a:lnSpc>
                  <a:spcPct val="124000"/>
                </a:lnSpc>
              </a:pPr>
              <a:r>
                <a:rPr kumimoji="1" lang="en-US" altLang="ko-KR" sz="1200" b="1">
                  <a:ea typeface="굴림" pitchFamily="34" charset="-127"/>
                </a:rPr>
                <a:t>01	           CALL      CAR </a:t>
              </a:r>
              <a:r>
                <a:rPr kumimoji="1" lang="en-US" altLang="ko-KR" sz="1200" b="1">
                  <a:latin typeface="Symbol" pitchFamily="18" charset="2"/>
                  <a:ea typeface="굴림" pitchFamily="34" charset="-127"/>
                  <a:sym typeface="Symbol" pitchFamily="18" charset="2"/>
                </a:rPr>
                <a:t></a:t>
              </a:r>
              <a:r>
                <a:rPr kumimoji="1" lang="en-US" altLang="ko-KR" sz="1200" b="1">
                  <a:ea typeface="굴림" pitchFamily="34" charset="-127"/>
                </a:rPr>
                <a:t> AD, SBR </a:t>
              </a:r>
              <a:r>
                <a:rPr kumimoji="1" lang="en-US" altLang="ko-KR" sz="1200" b="1">
                  <a:latin typeface="Symbol" pitchFamily="18" charset="2"/>
                  <a:ea typeface="굴림" pitchFamily="34" charset="-127"/>
                  <a:sym typeface="Symbol" pitchFamily="18" charset="2"/>
                </a:rPr>
                <a:t></a:t>
              </a:r>
              <a:r>
                <a:rPr kumimoji="1" lang="en-US" altLang="ko-KR" sz="1200" b="1">
                  <a:ea typeface="굴림" pitchFamily="34" charset="-127"/>
                </a:rPr>
                <a:t> CAR + 1 if condition = 1</a:t>
              </a:r>
            </a:p>
            <a:p>
              <a:pPr marL="571500" lvl="1" defTabSz="762000" eaLnBrk="0" hangingPunct="0">
                <a:lnSpc>
                  <a:spcPct val="124000"/>
                </a:lnSpc>
              </a:pPr>
              <a:r>
                <a:rPr kumimoji="1" lang="en-US" altLang="ko-KR" sz="1200" b="1">
                  <a:ea typeface="굴림" pitchFamily="34" charset="-127"/>
                </a:rPr>
                <a:t>		         CAR </a:t>
              </a:r>
              <a:r>
                <a:rPr kumimoji="1" lang="en-US" altLang="ko-KR" sz="1200" b="1">
                  <a:latin typeface="Symbol" pitchFamily="18" charset="2"/>
                  <a:ea typeface="굴림" pitchFamily="34" charset="-127"/>
                  <a:sym typeface="Symbol" pitchFamily="18" charset="2"/>
                </a:rPr>
                <a:t></a:t>
              </a:r>
              <a:r>
                <a:rPr kumimoji="1" lang="en-US" altLang="ko-KR" sz="1200" b="1">
                  <a:ea typeface="굴림" pitchFamily="34" charset="-127"/>
                </a:rPr>
                <a:t> CAR + 1 if condition = 0</a:t>
              </a:r>
            </a:p>
            <a:p>
              <a:pPr marL="571500" lvl="1" defTabSz="762000" eaLnBrk="0" hangingPunct="0">
                <a:lnSpc>
                  <a:spcPct val="124000"/>
                </a:lnSpc>
              </a:pPr>
              <a:r>
                <a:rPr kumimoji="1" lang="en-US" altLang="ko-KR" sz="1200" b="1">
                  <a:ea typeface="굴림" pitchFamily="34" charset="-127"/>
                </a:rPr>
                <a:t>10	            RET        CAR </a:t>
              </a:r>
              <a:r>
                <a:rPr kumimoji="1" lang="en-US" altLang="ko-KR" sz="1200" b="1">
                  <a:latin typeface="Symbol" pitchFamily="18" charset="2"/>
                  <a:ea typeface="굴림" pitchFamily="34" charset="-127"/>
                  <a:sym typeface="Symbol" pitchFamily="18" charset="2"/>
                </a:rPr>
                <a:t></a:t>
              </a:r>
              <a:r>
                <a:rPr kumimoji="1" lang="en-US" altLang="ko-KR" sz="1200" b="1">
                  <a:ea typeface="굴림" pitchFamily="34" charset="-127"/>
                </a:rPr>
                <a:t> SBR (Return from subroutine)</a:t>
              </a:r>
            </a:p>
            <a:p>
              <a:pPr marL="571500" lvl="1" defTabSz="762000" eaLnBrk="0" hangingPunct="0">
                <a:lnSpc>
                  <a:spcPct val="124000"/>
                </a:lnSpc>
              </a:pPr>
              <a:r>
                <a:rPr kumimoji="1" lang="en-US" altLang="ko-KR" sz="1200" b="1">
                  <a:ea typeface="굴림" pitchFamily="34" charset="-127"/>
                </a:rPr>
                <a:t>11	            MAP       CAR(2-5) </a:t>
              </a:r>
              <a:r>
                <a:rPr kumimoji="1" lang="en-US" altLang="ko-KR" sz="1200" b="1">
                  <a:latin typeface="Symbol" pitchFamily="18" charset="2"/>
                  <a:ea typeface="굴림" pitchFamily="34" charset="-127"/>
                  <a:sym typeface="Symbol" pitchFamily="18" charset="2"/>
                </a:rPr>
                <a:t></a:t>
              </a:r>
              <a:r>
                <a:rPr kumimoji="1" lang="en-US" altLang="ko-KR" sz="1200" b="1">
                  <a:ea typeface="굴림" pitchFamily="34" charset="-127"/>
                </a:rPr>
                <a:t> DR(11-14), CAR(0,1,6) </a:t>
              </a:r>
              <a:r>
                <a:rPr kumimoji="1" lang="en-US" altLang="ko-KR" sz="1200" b="1">
                  <a:latin typeface="Symbol" pitchFamily="18" charset="2"/>
                  <a:ea typeface="굴림" pitchFamily="34" charset="-127"/>
                  <a:sym typeface="Symbol" pitchFamily="18" charset="2"/>
                </a:rPr>
                <a:t></a:t>
              </a:r>
              <a:r>
                <a:rPr kumimoji="1" lang="en-US" altLang="ko-KR" sz="1200" b="1">
                  <a:ea typeface="굴림" pitchFamily="34" charset="-127"/>
                </a:rPr>
                <a:t> 0</a:t>
              </a:r>
            </a:p>
            <a:p>
              <a:pPr defTabSz="762000" eaLnBrk="0" latinLnBrk="1" hangingPunct="0">
                <a:lnSpc>
                  <a:spcPct val="90000"/>
                </a:lnSpc>
              </a:pPr>
              <a:endParaRPr kumimoji="1" lang="en-US" altLang="ko-KR" sz="1200" b="1">
                <a:ea typeface="굴림" pitchFamily="34" charset="-127"/>
              </a:endParaRPr>
            </a:p>
          </p:txBody>
        </p:sp>
      </p:grpSp>
      <p:sp>
        <p:nvSpPr>
          <p:cNvPr id="199696" name="Rectangle 16"/>
          <p:cNvSpPr>
            <a:spLocks noChangeArrowheads="1"/>
          </p:cNvSpPr>
          <p:nvPr/>
        </p:nvSpPr>
        <p:spPr bwMode="auto">
          <a:xfrm>
            <a:off x="7720013" y="0"/>
            <a:ext cx="1423987" cy="280988"/>
          </a:xfrm>
          <a:prstGeom prst="rect">
            <a:avLst/>
          </a:prstGeom>
          <a:noFill/>
          <a:ln w="25400">
            <a:noFill/>
            <a:miter lim="800000"/>
            <a:headEnd/>
            <a:tailEnd/>
          </a:ln>
          <a:effectLst/>
        </p:spPr>
        <p:txBody>
          <a:bodyPr wrap="none" lIns="90488" tIns="44450" rIns="90488" bIns="44450">
            <a:spAutoFit/>
          </a:bodyPr>
          <a:lstStyle/>
          <a:p>
            <a:pPr algn="r" defTabSz="762000" eaLnBrk="0" hangingPunct="0">
              <a:lnSpc>
                <a:spcPct val="90000"/>
              </a:lnSpc>
            </a:pPr>
            <a:r>
              <a:rPr kumimoji="1" lang="en-US" altLang="ko-KR" sz="1400" b="1" i="1">
                <a:ea typeface="굴림" pitchFamily="34" charset="-127"/>
              </a:rPr>
              <a:t>Microprogram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p:cNvSpPr>
          <p:nvPr>
            <p:ph type="title"/>
          </p:nvPr>
        </p:nvSpPr>
        <p:spPr>
          <a:xfrm>
            <a:off x="1122363" y="558800"/>
            <a:ext cx="6899275" cy="661988"/>
          </a:xfrm>
          <a:noFill/>
          <a:ln/>
        </p:spPr>
        <p:txBody>
          <a:bodyPr lIns="63500" tIns="25400" rIns="63500" bIns="25400"/>
          <a:lstStyle/>
          <a:p>
            <a:r>
              <a:rPr lang="en-US" altLang="ko-KR" sz="3200" smtClean="0">
                <a:ea typeface="굴림" pitchFamily="34" charset="-127"/>
              </a:rPr>
              <a:t>SYMBOLIC  MICROINSTRUCTIONS</a:t>
            </a:r>
          </a:p>
        </p:txBody>
      </p:sp>
      <p:sp>
        <p:nvSpPr>
          <p:cNvPr id="200707" name="Rectangle 3"/>
          <p:cNvSpPr>
            <a:spLocks noChangeArrowheads="1"/>
          </p:cNvSpPr>
          <p:nvPr/>
        </p:nvSpPr>
        <p:spPr bwMode="auto">
          <a:xfrm>
            <a:off x="831850" y="941388"/>
            <a:ext cx="8016875" cy="884237"/>
          </a:xfrm>
          <a:prstGeom prst="rect">
            <a:avLst/>
          </a:prstGeom>
          <a:noFill/>
          <a:ln w="12700">
            <a:noFill/>
            <a:miter lim="800000"/>
            <a:headEnd/>
            <a:tailEnd/>
          </a:ln>
          <a:effectLst/>
        </p:spPr>
        <p:txBody>
          <a:bodyPr lIns="63500" tIns="25400" rIns="63500" bIns="25400">
            <a:spAutoFit/>
          </a:bodyPr>
          <a:lstStyle/>
          <a:p>
            <a:pPr defTabSz="762000" eaLnBrk="0" hangingPunct="0">
              <a:lnSpc>
                <a:spcPct val="101000"/>
              </a:lnSpc>
              <a:buFontTx/>
              <a:buChar char="•"/>
            </a:pPr>
            <a:r>
              <a:rPr kumimoji="1" lang="en-US" altLang="ko-KR" b="1">
                <a:ea typeface="굴림" pitchFamily="34" charset="-127"/>
              </a:rPr>
              <a:t> Symbols are used in microinstructions as in assembly language</a:t>
            </a:r>
          </a:p>
          <a:p>
            <a:pPr defTabSz="762000" eaLnBrk="0" hangingPunct="0">
              <a:lnSpc>
                <a:spcPct val="101000"/>
              </a:lnSpc>
              <a:buFontTx/>
              <a:buChar char="•"/>
            </a:pPr>
            <a:r>
              <a:rPr kumimoji="1" lang="en-US" altLang="ko-KR" b="1">
                <a:ea typeface="굴림" pitchFamily="34" charset="-127"/>
              </a:rPr>
              <a:t> A symbolic microprogram can be translated into its binary equivalent 	by a microprogram assembler.</a:t>
            </a:r>
          </a:p>
        </p:txBody>
      </p:sp>
      <p:sp>
        <p:nvSpPr>
          <p:cNvPr id="200708" name="Rectangle 4"/>
          <p:cNvSpPr>
            <a:spLocks noChangeArrowheads="1"/>
          </p:cNvSpPr>
          <p:nvPr/>
        </p:nvSpPr>
        <p:spPr bwMode="auto">
          <a:xfrm>
            <a:off x="446088" y="2047875"/>
            <a:ext cx="8343900" cy="4327525"/>
          </a:xfrm>
          <a:prstGeom prst="rect">
            <a:avLst/>
          </a:prstGeom>
          <a:noFill/>
          <a:ln w="12700">
            <a:noFill/>
            <a:miter lim="800000"/>
            <a:headEnd/>
            <a:tailEnd/>
          </a:ln>
          <a:effectLst/>
        </p:spPr>
        <p:txBody>
          <a:bodyPr lIns="63500" tIns="25400" rIns="63500" bIns="25400">
            <a:spAutoFit/>
          </a:bodyPr>
          <a:lstStyle/>
          <a:p>
            <a:pPr defTabSz="762000" eaLnBrk="0" hangingPunct="0">
              <a:lnSpc>
                <a:spcPct val="90000"/>
              </a:lnSpc>
            </a:pPr>
            <a:r>
              <a:rPr kumimoji="1" lang="en-US" altLang="ko-KR" b="1">
                <a:ea typeface="굴림" pitchFamily="34" charset="-127"/>
              </a:rPr>
              <a:t>Sample Format</a:t>
            </a:r>
          </a:p>
          <a:p>
            <a:pPr defTabSz="762000" eaLnBrk="0" hangingPunct="0">
              <a:lnSpc>
                <a:spcPct val="90000"/>
              </a:lnSpc>
            </a:pPr>
            <a:r>
              <a:rPr kumimoji="1" lang="en-US" altLang="ko-KR" b="1">
                <a:ea typeface="굴림" pitchFamily="34" charset="-127"/>
              </a:rPr>
              <a:t>         five fields: 	label; micro-ops; CD; BR; AD</a:t>
            </a:r>
          </a:p>
          <a:p>
            <a:pPr defTabSz="762000" eaLnBrk="0" hangingPunct="0">
              <a:lnSpc>
                <a:spcPct val="90000"/>
              </a:lnSpc>
            </a:pPr>
            <a:endParaRPr kumimoji="1" lang="en-US" altLang="ko-KR" b="1">
              <a:ea typeface="굴림" pitchFamily="34" charset="-127"/>
            </a:endParaRPr>
          </a:p>
          <a:p>
            <a:pPr marL="571500" lvl="1" defTabSz="762000" eaLnBrk="0" hangingPunct="0">
              <a:lnSpc>
                <a:spcPct val="92000"/>
              </a:lnSpc>
            </a:pPr>
            <a:r>
              <a:rPr kumimoji="1" lang="en-US" altLang="ko-KR" b="1">
                <a:ea typeface="굴림" pitchFamily="34" charset="-127"/>
              </a:rPr>
              <a:t>Label: 		may be empty or may specify a symbolic                    	            		address terminated with a colon</a:t>
            </a:r>
          </a:p>
          <a:p>
            <a:pPr marL="571500" lvl="1" defTabSz="762000" eaLnBrk="0" hangingPunct="0">
              <a:lnSpc>
                <a:spcPct val="92000"/>
              </a:lnSpc>
            </a:pPr>
            <a:r>
              <a:rPr kumimoji="1" lang="en-US" altLang="ko-KR" b="1">
                <a:ea typeface="굴림" pitchFamily="34" charset="-127"/>
              </a:rPr>
              <a:t> </a:t>
            </a:r>
          </a:p>
          <a:p>
            <a:pPr marL="571500" lvl="1" defTabSz="762000" eaLnBrk="0" hangingPunct="0">
              <a:lnSpc>
                <a:spcPct val="92000"/>
              </a:lnSpc>
            </a:pPr>
            <a:r>
              <a:rPr kumimoji="1" lang="en-US" altLang="ko-KR" b="1">
                <a:ea typeface="굴림" pitchFamily="34" charset="-127"/>
              </a:rPr>
              <a:t>Micro-ops: consists of one, two, or three symbols                              </a:t>
            </a:r>
          </a:p>
          <a:p>
            <a:pPr marL="571500" lvl="1" defTabSz="762000" eaLnBrk="0" hangingPunct="0">
              <a:lnSpc>
                <a:spcPct val="92000"/>
              </a:lnSpc>
            </a:pPr>
            <a:r>
              <a:rPr kumimoji="1" lang="en-US" altLang="ko-KR" b="1">
                <a:ea typeface="굴림" pitchFamily="34" charset="-127"/>
              </a:rPr>
              <a:t>              			separated by commas</a:t>
            </a:r>
          </a:p>
          <a:p>
            <a:pPr marL="571500" lvl="1" defTabSz="762000" eaLnBrk="0" hangingPunct="0">
              <a:lnSpc>
                <a:spcPct val="92000"/>
              </a:lnSpc>
            </a:pPr>
            <a:endParaRPr kumimoji="1" lang="en-US" altLang="ko-KR" b="1">
              <a:ea typeface="굴림" pitchFamily="34" charset="-127"/>
            </a:endParaRPr>
          </a:p>
          <a:p>
            <a:pPr marL="571500" lvl="1" defTabSz="762000" eaLnBrk="0" hangingPunct="0">
              <a:lnSpc>
                <a:spcPct val="92000"/>
              </a:lnSpc>
            </a:pPr>
            <a:r>
              <a:rPr kumimoji="1" lang="en-US" altLang="ko-KR" b="1">
                <a:ea typeface="굴림" pitchFamily="34" charset="-127"/>
              </a:rPr>
              <a:t>CD: 	one of {U, I, S, Z}, where	U: Unconditional Branch</a:t>
            </a:r>
          </a:p>
          <a:p>
            <a:pPr marL="571500" lvl="1" defTabSz="762000" eaLnBrk="0" hangingPunct="0">
              <a:lnSpc>
                <a:spcPct val="92000"/>
              </a:lnSpc>
            </a:pPr>
            <a:r>
              <a:rPr kumimoji="1" lang="en-US" altLang="ko-KR" b="1">
                <a:ea typeface="굴림" pitchFamily="34" charset="-127"/>
              </a:rPr>
              <a:t>                             			I:   Indirect address bit</a:t>
            </a:r>
          </a:p>
          <a:p>
            <a:pPr marL="571500" lvl="1" defTabSz="762000" eaLnBrk="0" hangingPunct="0">
              <a:lnSpc>
                <a:spcPct val="92000"/>
              </a:lnSpc>
            </a:pPr>
            <a:r>
              <a:rPr kumimoji="1" lang="en-US" altLang="ko-KR" b="1">
                <a:ea typeface="굴림" pitchFamily="34" charset="-127"/>
              </a:rPr>
              <a:t>                             			S: Sign of AC</a:t>
            </a:r>
          </a:p>
          <a:p>
            <a:pPr marL="571500" lvl="1" defTabSz="762000" eaLnBrk="0" hangingPunct="0">
              <a:lnSpc>
                <a:spcPct val="92000"/>
              </a:lnSpc>
            </a:pPr>
            <a:r>
              <a:rPr kumimoji="1" lang="en-US" altLang="ko-KR" b="1">
                <a:ea typeface="굴림" pitchFamily="34" charset="-127"/>
              </a:rPr>
              <a:t>                            	 		Z:  Zero value in AC </a:t>
            </a:r>
          </a:p>
          <a:p>
            <a:pPr marL="571500" lvl="1" defTabSz="762000" eaLnBrk="0" hangingPunct="0">
              <a:lnSpc>
                <a:spcPct val="92000"/>
              </a:lnSpc>
            </a:pPr>
            <a:endParaRPr kumimoji="1" lang="en-US" altLang="ko-KR" b="1">
              <a:ea typeface="굴림" pitchFamily="34" charset="-127"/>
            </a:endParaRPr>
          </a:p>
          <a:p>
            <a:pPr marL="571500" lvl="1" defTabSz="762000" eaLnBrk="0" hangingPunct="0">
              <a:lnSpc>
                <a:spcPct val="92000"/>
              </a:lnSpc>
            </a:pPr>
            <a:r>
              <a:rPr kumimoji="1" lang="en-US" altLang="ko-KR" b="1">
                <a:ea typeface="굴림" pitchFamily="34" charset="-127"/>
              </a:rPr>
              <a:t>BR: 	one of {JMP, CALL, RET, MAP}</a:t>
            </a:r>
          </a:p>
          <a:p>
            <a:pPr marL="571500" lvl="1" defTabSz="762000" eaLnBrk="0" hangingPunct="0">
              <a:lnSpc>
                <a:spcPct val="92000"/>
              </a:lnSpc>
            </a:pPr>
            <a:r>
              <a:rPr kumimoji="1" lang="en-US" altLang="ko-KR" b="1">
                <a:ea typeface="굴림" pitchFamily="34" charset="-127"/>
              </a:rPr>
              <a:t> </a:t>
            </a:r>
          </a:p>
          <a:p>
            <a:pPr marL="571500" lvl="1" defTabSz="762000" eaLnBrk="0" hangingPunct="0">
              <a:lnSpc>
                <a:spcPct val="92000"/>
              </a:lnSpc>
            </a:pPr>
            <a:r>
              <a:rPr kumimoji="1" lang="en-US" altLang="ko-KR" b="1">
                <a:ea typeface="굴림" pitchFamily="34" charset="-127"/>
              </a:rPr>
              <a:t>AD: 	one of {Symbolic address, NEXT, empty}</a:t>
            </a:r>
          </a:p>
        </p:txBody>
      </p:sp>
      <p:sp>
        <p:nvSpPr>
          <p:cNvPr id="200709" name="Rectangle 5"/>
          <p:cNvSpPr>
            <a:spLocks noChangeArrowheads="1"/>
          </p:cNvSpPr>
          <p:nvPr/>
        </p:nvSpPr>
        <p:spPr bwMode="auto">
          <a:xfrm>
            <a:off x="7720013" y="0"/>
            <a:ext cx="1423987" cy="280988"/>
          </a:xfrm>
          <a:prstGeom prst="rect">
            <a:avLst/>
          </a:prstGeom>
          <a:noFill/>
          <a:ln w="25400">
            <a:noFill/>
            <a:miter lim="800000"/>
            <a:headEnd/>
            <a:tailEnd/>
          </a:ln>
          <a:effectLst/>
        </p:spPr>
        <p:txBody>
          <a:bodyPr wrap="none" lIns="90488" tIns="44450" rIns="90488" bIns="44450">
            <a:spAutoFit/>
          </a:bodyPr>
          <a:lstStyle/>
          <a:p>
            <a:pPr algn="r" defTabSz="762000" eaLnBrk="0" hangingPunct="0">
              <a:lnSpc>
                <a:spcPct val="90000"/>
              </a:lnSpc>
            </a:pPr>
            <a:r>
              <a:rPr kumimoji="1" lang="en-US" altLang="ko-KR" sz="1400" b="1" i="1">
                <a:ea typeface="굴림" pitchFamily="34" charset="-127"/>
              </a:rPr>
              <a:t>Microprogram </a:t>
            </a:r>
          </a:p>
        </p:txBody>
      </p:sp>
      <p:sp>
        <p:nvSpPr>
          <p:cNvPr id="200710" name="Rectangle 6"/>
          <p:cNvSpPr>
            <a:spLocks noChangeArrowheads="1"/>
          </p:cNvSpPr>
          <p:nvPr/>
        </p:nvSpPr>
        <p:spPr bwMode="auto">
          <a:xfrm>
            <a:off x="47625" y="2127250"/>
            <a:ext cx="9169400" cy="1181100"/>
          </a:xfrm>
          <a:prstGeom prst="rect">
            <a:avLst/>
          </a:prstGeom>
          <a:noFill/>
          <a:ln w="25400">
            <a:noFill/>
            <a:miter lim="800000"/>
            <a:headEnd/>
            <a:tailEnd/>
          </a:ln>
          <a:effectLst/>
        </p:spPr>
        <p:txBody>
          <a:bodyPr wrap="none" anchor="ctr"/>
          <a:lstStyle/>
          <a:p>
            <a:endParaRPr lang="en-US"/>
          </a:p>
        </p:txBody>
      </p:sp>
      <p:sp>
        <p:nvSpPr>
          <p:cNvPr id="200711" name="Rectangle 7"/>
          <p:cNvSpPr>
            <a:spLocks noChangeArrowheads="1"/>
          </p:cNvSpPr>
          <p:nvPr/>
        </p:nvSpPr>
        <p:spPr bwMode="auto">
          <a:xfrm>
            <a:off x="577850" y="4260850"/>
            <a:ext cx="8823325" cy="341313"/>
          </a:xfrm>
          <a:prstGeom prst="rect">
            <a:avLst/>
          </a:prstGeom>
          <a:noFill/>
          <a:ln w="25400">
            <a:noFill/>
            <a:miter lim="800000"/>
            <a:headEnd/>
            <a:tailEnd/>
          </a:ln>
          <a:effectLst/>
        </p:spPr>
        <p:txBody>
          <a:bodyPr lIns="90488" tIns="44450" rIns="90488" bIns="44450">
            <a:spAutoFit/>
          </a:bodyPr>
          <a:lstStyle/>
          <a:p>
            <a:pPr marL="571500" lvl="1" defTabSz="762000" eaLnBrk="0" hangingPunct="0">
              <a:lnSpc>
                <a:spcPct val="92000"/>
              </a:lnSpc>
            </a:pPr>
            <a:r>
              <a:rPr kumimoji="1" lang="en-US" altLang="ko-KR" b="1">
                <a:ea typeface="굴림" pitchFamily="34" charset="-127"/>
              </a:rPr>
              <a: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eaLnBrk="1" hangingPunct="1"/>
            <a:r>
              <a:rPr lang="en-US" smtClean="0"/>
              <a:t>Fundamental Concepts</a:t>
            </a:r>
          </a:p>
        </p:txBody>
      </p:sp>
      <p:sp>
        <p:nvSpPr>
          <p:cNvPr id="57347" name="Rectangle 3"/>
          <p:cNvSpPr>
            <a:spLocks noGrp="1" noChangeArrowheads="1"/>
          </p:cNvSpPr>
          <p:nvPr>
            <p:ph type="body" idx="4294967295"/>
          </p:nvPr>
        </p:nvSpPr>
        <p:spPr/>
        <p:txBody>
          <a:bodyPr/>
          <a:lstStyle/>
          <a:p>
            <a:pPr eaLnBrk="1" hangingPunct="1"/>
            <a:r>
              <a:rPr lang="en-US" sz="2800" smtClean="0"/>
              <a:t>Processor fetches one instruction at a time and perform the operation specified.</a:t>
            </a:r>
          </a:p>
          <a:p>
            <a:pPr eaLnBrk="1" hangingPunct="1"/>
            <a:r>
              <a:rPr lang="en-US" sz="2800" smtClean="0"/>
              <a:t>Instructions are fetched from successive memory locations until a branch or a jump instruction is encountered.</a:t>
            </a:r>
          </a:p>
          <a:p>
            <a:pPr eaLnBrk="1" hangingPunct="1"/>
            <a:r>
              <a:rPr lang="en-US" sz="2800" smtClean="0"/>
              <a:t>Processor keeps track of the address of the memory location containing the next instruction to be fetched using Program Counter (PC).</a:t>
            </a:r>
          </a:p>
          <a:p>
            <a:pPr eaLnBrk="1" hangingPunct="1"/>
            <a:r>
              <a:rPr lang="en-US" sz="2800" smtClean="0"/>
              <a:t>Instruction Register (IR)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p:cNvSpPr>
          <p:nvPr>
            <p:ph type="title"/>
          </p:nvPr>
        </p:nvSpPr>
        <p:spPr>
          <a:xfrm>
            <a:off x="461963" y="358775"/>
            <a:ext cx="8205787" cy="985838"/>
          </a:xfrm>
          <a:noFill/>
          <a:ln/>
        </p:spPr>
        <p:txBody>
          <a:bodyPr lIns="63500" tIns="25400" rIns="63500" bIns="25400"/>
          <a:lstStyle/>
          <a:p>
            <a:r>
              <a:rPr lang="en-US" altLang="ko-KR" sz="3200" smtClean="0">
                <a:ea typeface="굴림" pitchFamily="34" charset="-127"/>
              </a:rPr>
              <a:t>SYMBOLIC  MICROPROGRAM  - FETCH ROUTINE</a:t>
            </a:r>
          </a:p>
        </p:txBody>
      </p:sp>
      <p:sp>
        <p:nvSpPr>
          <p:cNvPr id="201731" name="Rectangle 3"/>
          <p:cNvSpPr>
            <a:spLocks noChangeArrowheads="1"/>
          </p:cNvSpPr>
          <p:nvPr/>
        </p:nvSpPr>
        <p:spPr bwMode="auto">
          <a:xfrm>
            <a:off x="1276350" y="2324100"/>
            <a:ext cx="4714875" cy="665163"/>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6000"/>
              </a:lnSpc>
            </a:pPr>
            <a:r>
              <a:rPr kumimoji="1" lang="en-US" altLang="ko-KR" sz="1400" b="1">
                <a:ea typeface="굴림" pitchFamily="34" charset="-127"/>
              </a:rPr>
              <a:t>AR </a:t>
            </a:r>
            <a:r>
              <a:rPr kumimoji="1" lang="en-US" altLang="ko-KR" sz="1400" b="1">
                <a:latin typeface="Symbol" pitchFamily="18" charset="2"/>
                <a:ea typeface="굴림" pitchFamily="34" charset="-127"/>
                <a:sym typeface="Symbol" pitchFamily="18" charset="2"/>
              </a:rPr>
              <a:t></a:t>
            </a:r>
            <a:r>
              <a:rPr kumimoji="1" lang="en-US" altLang="ko-KR" sz="1200" b="1">
                <a:latin typeface="Symbol" pitchFamily="18" charset="2"/>
                <a:ea typeface="굴림" pitchFamily="34" charset="-127"/>
              </a:rPr>
              <a:t></a:t>
            </a:r>
            <a:r>
              <a:rPr kumimoji="1" lang="en-US" altLang="ko-KR" sz="1400" b="1">
                <a:latin typeface="Symbol" pitchFamily="18" charset="2"/>
                <a:ea typeface="굴림" pitchFamily="34" charset="-127"/>
              </a:rPr>
              <a:t> </a:t>
            </a:r>
            <a:r>
              <a:rPr kumimoji="1" lang="en-US" altLang="ko-KR" sz="1400" b="1">
                <a:ea typeface="굴림" pitchFamily="34" charset="-127"/>
              </a:rPr>
              <a:t>PC</a:t>
            </a:r>
          </a:p>
          <a:p>
            <a:pPr defTabSz="762000" eaLnBrk="0" hangingPunct="0">
              <a:lnSpc>
                <a:spcPct val="96000"/>
              </a:lnSpc>
            </a:pPr>
            <a:r>
              <a:rPr kumimoji="1" lang="en-US" altLang="ko-KR" sz="1400" b="1">
                <a:ea typeface="굴림" pitchFamily="34" charset="-127"/>
              </a:rPr>
              <a:t>DR </a:t>
            </a:r>
            <a:r>
              <a:rPr kumimoji="1" lang="en-US" altLang="ko-KR" sz="1400" b="1">
                <a:latin typeface="Symbol" pitchFamily="18" charset="2"/>
                <a:ea typeface="굴림" pitchFamily="34" charset="-127"/>
                <a:sym typeface="Symbol" pitchFamily="18" charset="2"/>
              </a:rPr>
              <a:t></a:t>
            </a:r>
            <a:r>
              <a:rPr kumimoji="1" lang="en-US" altLang="ko-KR" sz="1200" b="1">
                <a:latin typeface="Symbol" pitchFamily="18" charset="2"/>
                <a:ea typeface="굴림" pitchFamily="34" charset="-127"/>
              </a:rPr>
              <a:t></a:t>
            </a:r>
            <a:r>
              <a:rPr kumimoji="1" lang="en-US" altLang="ko-KR" sz="1400" b="1">
                <a:ea typeface="굴림" pitchFamily="34" charset="-127"/>
              </a:rPr>
              <a:t> M[AR], PC </a:t>
            </a:r>
            <a:r>
              <a:rPr kumimoji="1" lang="en-US" altLang="ko-KR" sz="1400" b="1">
                <a:latin typeface="Symbol" pitchFamily="18" charset="2"/>
                <a:ea typeface="굴림" pitchFamily="34" charset="-127"/>
                <a:sym typeface="Symbol" pitchFamily="18" charset="2"/>
              </a:rPr>
              <a:t></a:t>
            </a:r>
            <a:r>
              <a:rPr kumimoji="1" lang="en-US" altLang="ko-KR" sz="1400" b="1">
                <a:ea typeface="굴림" pitchFamily="34" charset="-127"/>
              </a:rPr>
              <a:t> PC + 1</a:t>
            </a:r>
          </a:p>
          <a:p>
            <a:pPr defTabSz="762000" eaLnBrk="0" hangingPunct="0">
              <a:lnSpc>
                <a:spcPct val="96000"/>
              </a:lnSpc>
            </a:pPr>
            <a:r>
              <a:rPr kumimoji="1" lang="en-US" altLang="ko-KR" sz="1400" b="1">
                <a:ea typeface="굴림" pitchFamily="34" charset="-127"/>
              </a:rPr>
              <a:t>AR </a:t>
            </a:r>
            <a:r>
              <a:rPr kumimoji="1" lang="en-US" altLang="ko-KR" sz="1400" b="1">
                <a:latin typeface="Symbol" pitchFamily="18" charset="2"/>
                <a:ea typeface="굴림" pitchFamily="34" charset="-127"/>
                <a:sym typeface="Symbol" pitchFamily="18" charset="2"/>
              </a:rPr>
              <a:t></a:t>
            </a:r>
            <a:r>
              <a:rPr kumimoji="1" lang="en-US" altLang="ko-KR" sz="1400" b="1">
                <a:ea typeface="굴림" pitchFamily="34" charset="-127"/>
              </a:rPr>
              <a:t> DR(0-10), CAR(2-5) </a:t>
            </a:r>
            <a:r>
              <a:rPr kumimoji="1" lang="en-US" altLang="ko-KR" sz="1400" b="1">
                <a:latin typeface="Symbol" pitchFamily="18" charset="2"/>
                <a:ea typeface="굴림" pitchFamily="34" charset="-127"/>
                <a:sym typeface="Symbol" pitchFamily="18" charset="2"/>
              </a:rPr>
              <a:t></a:t>
            </a:r>
            <a:r>
              <a:rPr kumimoji="1" lang="en-US" altLang="ko-KR" sz="1400" b="1">
                <a:ea typeface="굴림" pitchFamily="34" charset="-127"/>
              </a:rPr>
              <a:t> DR(11-14), CAR(0,1,6) </a:t>
            </a:r>
            <a:r>
              <a:rPr kumimoji="1" lang="en-US" altLang="ko-KR" sz="1400" b="1">
                <a:latin typeface="Symbol" pitchFamily="18" charset="2"/>
                <a:ea typeface="굴림" pitchFamily="34" charset="-127"/>
                <a:sym typeface="Symbol" pitchFamily="18" charset="2"/>
              </a:rPr>
              <a:t></a:t>
            </a:r>
            <a:r>
              <a:rPr kumimoji="1" lang="en-US" altLang="ko-KR" sz="1400" b="1">
                <a:ea typeface="굴림" pitchFamily="34" charset="-127"/>
              </a:rPr>
              <a:t> 0</a:t>
            </a:r>
          </a:p>
        </p:txBody>
      </p:sp>
      <p:sp>
        <p:nvSpPr>
          <p:cNvPr id="201732" name="Rectangle 4"/>
          <p:cNvSpPr>
            <a:spLocks noChangeArrowheads="1"/>
          </p:cNvSpPr>
          <p:nvPr/>
        </p:nvSpPr>
        <p:spPr bwMode="auto">
          <a:xfrm>
            <a:off x="695325" y="3340100"/>
            <a:ext cx="4851400" cy="328613"/>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101000"/>
              </a:lnSpc>
            </a:pPr>
            <a:r>
              <a:rPr kumimoji="1" lang="en-US" altLang="ko-KR" b="1">
                <a:ea typeface="굴림" pitchFamily="34" charset="-127"/>
              </a:rPr>
              <a:t>Symbolic microprogram for the fetch cycle:</a:t>
            </a:r>
          </a:p>
        </p:txBody>
      </p:sp>
      <p:sp>
        <p:nvSpPr>
          <p:cNvPr id="201733" name="Rectangle 5"/>
          <p:cNvSpPr>
            <a:spLocks noChangeArrowheads="1"/>
          </p:cNvSpPr>
          <p:nvPr/>
        </p:nvSpPr>
        <p:spPr bwMode="auto">
          <a:xfrm>
            <a:off x="2125663" y="3759200"/>
            <a:ext cx="2847975" cy="8191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sz="1400" b="1">
                <a:ea typeface="굴림" pitchFamily="34" charset="-127"/>
              </a:rPr>
              <a:t>ORG 64</a:t>
            </a:r>
          </a:p>
          <a:p>
            <a:pPr defTabSz="762000" eaLnBrk="0" hangingPunct="0">
              <a:lnSpc>
                <a:spcPct val="90000"/>
              </a:lnSpc>
            </a:pPr>
            <a:r>
              <a:rPr kumimoji="1" lang="en-US" altLang="ko-KR" sz="1400" b="1">
                <a:ea typeface="굴림" pitchFamily="34" charset="-127"/>
              </a:rPr>
              <a:t>PCTAR               U   JMP   NEXT  </a:t>
            </a:r>
          </a:p>
          <a:p>
            <a:pPr defTabSz="762000" eaLnBrk="0" hangingPunct="0">
              <a:lnSpc>
                <a:spcPct val="90000"/>
              </a:lnSpc>
            </a:pPr>
            <a:r>
              <a:rPr kumimoji="1" lang="en-US" altLang="ko-KR" sz="1400" b="1">
                <a:ea typeface="굴림" pitchFamily="34" charset="-127"/>
              </a:rPr>
              <a:t>READ, INCPC    U   JMP   NEXT  </a:t>
            </a:r>
          </a:p>
          <a:p>
            <a:pPr defTabSz="762000" eaLnBrk="0" hangingPunct="0">
              <a:lnSpc>
                <a:spcPct val="90000"/>
              </a:lnSpc>
            </a:pPr>
            <a:r>
              <a:rPr kumimoji="1" lang="en-US" altLang="ko-KR" sz="1400" b="1">
                <a:ea typeface="굴림" pitchFamily="34" charset="-127"/>
              </a:rPr>
              <a:t>DRTAR               U   MAP              </a:t>
            </a:r>
          </a:p>
        </p:txBody>
      </p:sp>
      <p:sp>
        <p:nvSpPr>
          <p:cNvPr id="201734" name="Rectangle 6"/>
          <p:cNvSpPr>
            <a:spLocks noChangeArrowheads="1"/>
          </p:cNvSpPr>
          <p:nvPr/>
        </p:nvSpPr>
        <p:spPr bwMode="auto">
          <a:xfrm>
            <a:off x="1071563" y="3732213"/>
            <a:ext cx="777875" cy="479425"/>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101000"/>
              </a:lnSpc>
            </a:pPr>
            <a:endParaRPr kumimoji="1" lang="en-US" altLang="ko-KR" sz="1400" b="1">
              <a:ea typeface="굴림" pitchFamily="34" charset="-127"/>
            </a:endParaRPr>
          </a:p>
          <a:p>
            <a:pPr defTabSz="762000" eaLnBrk="0" hangingPunct="0">
              <a:lnSpc>
                <a:spcPct val="101000"/>
              </a:lnSpc>
            </a:pPr>
            <a:r>
              <a:rPr kumimoji="1" lang="en-US" altLang="ko-KR" sz="1400" b="1">
                <a:ea typeface="굴림" pitchFamily="34" charset="-127"/>
              </a:rPr>
              <a:t>FETCH:</a:t>
            </a:r>
          </a:p>
        </p:txBody>
      </p:sp>
      <p:sp>
        <p:nvSpPr>
          <p:cNvPr id="201735" name="Rectangle 7"/>
          <p:cNvSpPr>
            <a:spLocks noChangeArrowheads="1"/>
          </p:cNvSpPr>
          <p:nvPr/>
        </p:nvSpPr>
        <p:spPr bwMode="auto">
          <a:xfrm>
            <a:off x="695325" y="4775200"/>
            <a:ext cx="5168900" cy="328613"/>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101000"/>
              </a:lnSpc>
            </a:pPr>
            <a:r>
              <a:rPr kumimoji="1" lang="en-US" altLang="ko-KR" b="1">
                <a:ea typeface="굴림" pitchFamily="34" charset="-127"/>
              </a:rPr>
              <a:t>Binary equivalents translated by an assembler</a:t>
            </a:r>
          </a:p>
        </p:txBody>
      </p:sp>
      <p:sp>
        <p:nvSpPr>
          <p:cNvPr id="201736" name="Rectangle 8"/>
          <p:cNvSpPr>
            <a:spLocks noChangeArrowheads="1"/>
          </p:cNvSpPr>
          <p:nvPr/>
        </p:nvSpPr>
        <p:spPr bwMode="auto">
          <a:xfrm>
            <a:off x="1006475" y="5572125"/>
            <a:ext cx="4927600" cy="584200"/>
          </a:xfrm>
          <a:prstGeom prst="rect">
            <a:avLst/>
          </a:prstGeom>
          <a:noFill/>
          <a:ln w="25400">
            <a:noFill/>
            <a:miter lim="800000"/>
            <a:headEnd/>
            <a:tailEnd/>
          </a:ln>
          <a:effectLst/>
        </p:spPr>
        <p:txBody>
          <a:bodyPr wrap="none" lIns="63500" tIns="25400" rIns="63500" bIns="25400">
            <a:spAutoFit/>
          </a:bodyPr>
          <a:lstStyle/>
          <a:p>
            <a:pPr defTabSz="762000" eaLnBrk="0" hangingPunct="0">
              <a:lnSpc>
                <a:spcPct val="97000"/>
              </a:lnSpc>
            </a:pPr>
            <a:r>
              <a:rPr kumimoji="1" lang="en-US" altLang="ko-KR" sz="1200" b="1">
                <a:ea typeface="굴림" pitchFamily="34" charset="-127"/>
              </a:rPr>
              <a:t>1000000           110         000         000           00             00      1000001</a:t>
            </a:r>
          </a:p>
          <a:p>
            <a:pPr defTabSz="762000" eaLnBrk="0" hangingPunct="0">
              <a:lnSpc>
                <a:spcPct val="97000"/>
              </a:lnSpc>
            </a:pPr>
            <a:r>
              <a:rPr kumimoji="1" lang="en-US" altLang="ko-KR" sz="1200" b="1">
                <a:ea typeface="굴림" pitchFamily="34" charset="-127"/>
              </a:rPr>
              <a:t>1000001           000         100         101           00             00      1000010</a:t>
            </a:r>
          </a:p>
          <a:p>
            <a:pPr defTabSz="762000" eaLnBrk="0" hangingPunct="0">
              <a:lnSpc>
                <a:spcPct val="97000"/>
              </a:lnSpc>
            </a:pPr>
            <a:r>
              <a:rPr kumimoji="1" lang="en-US" altLang="ko-KR" sz="1200" b="1">
                <a:ea typeface="굴림" pitchFamily="34" charset="-127"/>
              </a:rPr>
              <a:t>1000010           101         000         000           00             11      0000000</a:t>
            </a:r>
          </a:p>
        </p:txBody>
      </p:sp>
      <p:sp>
        <p:nvSpPr>
          <p:cNvPr id="201737" name="Rectangle 9"/>
          <p:cNvSpPr>
            <a:spLocks noChangeArrowheads="1"/>
          </p:cNvSpPr>
          <p:nvPr/>
        </p:nvSpPr>
        <p:spPr bwMode="auto">
          <a:xfrm>
            <a:off x="1041400" y="5176838"/>
            <a:ext cx="4772025" cy="406400"/>
          </a:xfrm>
          <a:prstGeom prst="rect">
            <a:avLst/>
          </a:prstGeom>
          <a:noFill/>
          <a:ln w="25400">
            <a:noFill/>
            <a:miter lim="800000"/>
            <a:headEnd/>
            <a:tailEnd/>
          </a:ln>
          <a:effectLst/>
        </p:spPr>
        <p:txBody>
          <a:bodyPr wrap="none" lIns="63500" tIns="25400" rIns="63500" bIns="25400">
            <a:spAutoFit/>
          </a:bodyPr>
          <a:lstStyle/>
          <a:p>
            <a:pPr defTabSz="762000" eaLnBrk="0" hangingPunct="0">
              <a:lnSpc>
                <a:spcPct val="97000"/>
              </a:lnSpc>
            </a:pPr>
            <a:r>
              <a:rPr kumimoji="1" lang="en-US" altLang="ko-KR" sz="1200" b="1">
                <a:ea typeface="굴림" pitchFamily="34" charset="-127"/>
              </a:rPr>
              <a:t>Binary</a:t>
            </a:r>
          </a:p>
          <a:p>
            <a:pPr defTabSz="762000" eaLnBrk="0" hangingPunct="0">
              <a:lnSpc>
                <a:spcPct val="97000"/>
              </a:lnSpc>
            </a:pPr>
            <a:r>
              <a:rPr kumimoji="1" lang="en-US" altLang="ko-KR" sz="1200" b="1">
                <a:ea typeface="굴림" pitchFamily="34" charset="-127"/>
              </a:rPr>
              <a:t>address            F1           F2          F3           CD            BR           AD</a:t>
            </a:r>
          </a:p>
        </p:txBody>
      </p:sp>
      <p:sp>
        <p:nvSpPr>
          <p:cNvPr id="201738" name="Rectangle 10"/>
          <p:cNvSpPr>
            <a:spLocks noChangeArrowheads="1"/>
          </p:cNvSpPr>
          <p:nvPr/>
        </p:nvSpPr>
        <p:spPr bwMode="auto">
          <a:xfrm>
            <a:off x="763588" y="5167313"/>
            <a:ext cx="5370512" cy="990600"/>
          </a:xfrm>
          <a:prstGeom prst="rect">
            <a:avLst/>
          </a:prstGeom>
          <a:noFill/>
          <a:ln w="25400">
            <a:solidFill>
              <a:schemeClr val="tx1"/>
            </a:solidFill>
            <a:miter lim="800000"/>
            <a:headEnd/>
            <a:tailEnd/>
          </a:ln>
          <a:effectLst/>
        </p:spPr>
        <p:txBody>
          <a:bodyPr wrap="none" anchor="ctr"/>
          <a:lstStyle/>
          <a:p>
            <a:endParaRPr lang="en-US"/>
          </a:p>
        </p:txBody>
      </p:sp>
      <p:sp>
        <p:nvSpPr>
          <p:cNvPr id="201739" name="Line 11"/>
          <p:cNvSpPr>
            <a:spLocks noChangeShapeType="1"/>
          </p:cNvSpPr>
          <p:nvPr/>
        </p:nvSpPr>
        <p:spPr bwMode="auto">
          <a:xfrm>
            <a:off x="779463" y="5573713"/>
            <a:ext cx="5370512" cy="0"/>
          </a:xfrm>
          <a:prstGeom prst="line">
            <a:avLst/>
          </a:prstGeom>
          <a:noFill/>
          <a:ln w="25400">
            <a:solidFill>
              <a:schemeClr val="tx1"/>
            </a:solidFill>
            <a:round/>
            <a:headEnd/>
            <a:tailEnd/>
          </a:ln>
          <a:effectLst/>
        </p:spPr>
        <p:txBody>
          <a:bodyPr wrap="none" anchor="ctr"/>
          <a:lstStyle/>
          <a:p>
            <a:endParaRPr lang="en-US"/>
          </a:p>
        </p:txBody>
      </p:sp>
      <p:sp>
        <p:nvSpPr>
          <p:cNvPr id="201740" name="Rectangle 12"/>
          <p:cNvSpPr>
            <a:spLocks noChangeArrowheads="1"/>
          </p:cNvSpPr>
          <p:nvPr/>
        </p:nvSpPr>
        <p:spPr bwMode="auto">
          <a:xfrm>
            <a:off x="7720013" y="0"/>
            <a:ext cx="1423987" cy="280988"/>
          </a:xfrm>
          <a:prstGeom prst="rect">
            <a:avLst/>
          </a:prstGeom>
          <a:noFill/>
          <a:ln w="25400">
            <a:noFill/>
            <a:miter lim="800000"/>
            <a:headEnd/>
            <a:tailEnd/>
          </a:ln>
          <a:effectLst/>
        </p:spPr>
        <p:txBody>
          <a:bodyPr wrap="none" lIns="90488" tIns="44450" rIns="90488" bIns="44450">
            <a:spAutoFit/>
          </a:bodyPr>
          <a:lstStyle/>
          <a:p>
            <a:pPr algn="r" defTabSz="762000" eaLnBrk="0" hangingPunct="0">
              <a:lnSpc>
                <a:spcPct val="90000"/>
              </a:lnSpc>
            </a:pPr>
            <a:r>
              <a:rPr kumimoji="1" lang="en-US" altLang="ko-KR" sz="1400" b="1" i="1">
                <a:ea typeface="굴림" pitchFamily="34" charset="-127"/>
              </a:rPr>
              <a:t>Microprogram </a:t>
            </a:r>
          </a:p>
        </p:txBody>
      </p:sp>
      <p:sp>
        <p:nvSpPr>
          <p:cNvPr id="201741" name="Rectangle 13"/>
          <p:cNvSpPr>
            <a:spLocks noChangeArrowheads="1"/>
          </p:cNvSpPr>
          <p:nvPr/>
        </p:nvSpPr>
        <p:spPr bwMode="auto">
          <a:xfrm>
            <a:off x="754063" y="1098550"/>
            <a:ext cx="5527675" cy="5842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ea typeface="굴림" pitchFamily="34" charset="-127"/>
              </a:rPr>
              <a:t>During FETCH, Read an instruction from memory</a:t>
            </a:r>
          </a:p>
          <a:p>
            <a:pPr defTabSz="762000" eaLnBrk="0" hangingPunct="0">
              <a:lnSpc>
                <a:spcPct val="90000"/>
              </a:lnSpc>
            </a:pPr>
            <a:r>
              <a:rPr kumimoji="1" lang="en-US" altLang="ko-KR" b="1">
                <a:ea typeface="굴림" pitchFamily="34" charset="-127"/>
              </a:rPr>
              <a:t>and decode the instruction and update PC</a:t>
            </a:r>
          </a:p>
        </p:txBody>
      </p:sp>
      <p:sp>
        <p:nvSpPr>
          <p:cNvPr id="201742" name="Rectangle 14"/>
          <p:cNvSpPr>
            <a:spLocks noChangeArrowheads="1"/>
          </p:cNvSpPr>
          <p:nvPr/>
        </p:nvSpPr>
        <p:spPr bwMode="auto">
          <a:xfrm>
            <a:off x="763588" y="2336800"/>
            <a:ext cx="5556250" cy="682625"/>
          </a:xfrm>
          <a:prstGeom prst="rect">
            <a:avLst/>
          </a:prstGeom>
          <a:noFill/>
          <a:ln w="25400">
            <a:solidFill>
              <a:schemeClr val="tx1"/>
            </a:solidFill>
            <a:miter lim="800000"/>
            <a:headEnd/>
            <a:tailEnd/>
          </a:ln>
          <a:effectLst/>
        </p:spPr>
        <p:txBody>
          <a:bodyPr wrap="none" anchor="ctr"/>
          <a:lstStyle/>
          <a:p>
            <a:endParaRPr lang="en-US"/>
          </a:p>
        </p:txBody>
      </p:sp>
      <p:sp>
        <p:nvSpPr>
          <p:cNvPr id="201743" name="Rectangle 15"/>
          <p:cNvSpPr>
            <a:spLocks noChangeArrowheads="1"/>
          </p:cNvSpPr>
          <p:nvPr/>
        </p:nvSpPr>
        <p:spPr bwMode="auto">
          <a:xfrm>
            <a:off x="763588" y="3702050"/>
            <a:ext cx="4146550" cy="858838"/>
          </a:xfrm>
          <a:prstGeom prst="rect">
            <a:avLst/>
          </a:prstGeom>
          <a:noFill/>
          <a:ln w="25400">
            <a:solidFill>
              <a:schemeClr val="tx1"/>
            </a:solidFill>
            <a:miter lim="800000"/>
            <a:headEnd/>
            <a:tailEnd/>
          </a:ln>
          <a:effectLst/>
        </p:spPr>
        <p:txBody>
          <a:bodyPr wrap="none" anchor="ctr"/>
          <a:lstStyle/>
          <a:p>
            <a:endParaRPr lang="en-US"/>
          </a:p>
        </p:txBody>
      </p:sp>
      <p:sp>
        <p:nvSpPr>
          <p:cNvPr id="201744" name="Rectangle 16"/>
          <p:cNvSpPr>
            <a:spLocks noChangeArrowheads="1"/>
          </p:cNvSpPr>
          <p:nvPr/>
        </p:nvSpPr>
        <p:spPr bwMode="auto">
          <a:xfrm>
            <a:off x="763588" y="1101725"/>
            <a:ext cx="5541962" cy="536575"/>
          </a:xfrm>
          <a:prstGeom prst="rect">
            <a:avLst/>
          </a:prstGeom>
          <a:noFill/>
          <a:ln w="25400">
            <a:solidFill>
              <a:schemeClr val="tx1"/>
            </a:solidFill>
            <a:miter lim="800000"/>
            <a:headEnd/>
            <a:tailEnd/>
          </a:ln>
          <a:effectLst/>
        </p:spPr>
        <p:txBody>
          <a:bodyPr wrap="none" anchor="ctr"/>
          <a:lstStyle/>
          <a:p>
            <a:endParaRPr lang="en-US"/>
          </a:p>
        </p:txBody>
      </p:sp>
      <p:sp>
        <p:nvSpPr>
          <p:cNvPr id="201745" name="Rectangle 17"/>
          <p:cNvSpPr>
            <a:spLocks noChangeArrowheads="1"/>
          </p:cNvSpPr>
          <p:nvPr/>
        </p:nvSpPr>
        <p:spPr bwMode="auto">
          <a:xfrm>
            <a:off x="695325" y="2003425"/>
            <a:ext cx="5387975" cy="33655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ea typeface="굴림" pitchFamily="34" charset="-127"/>
              </a:rPr>
              <a:t>Sequence of microoperations in the fetch cycle: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en-US" smtClean="0"/>
              <a:t>Executing an Instruction</a:t>
            </a:r>
          </a:p>
        </p:txBody>
      </p:sp>
      <p:sp>
        <p:nvSpPr>
          <p:cNvPr id="59395" name="Rectangle 3"/>
          <p:cNvSpPr>
            <a:spLocks noGrp="1" noChangeArrowheads="1"/>
          </p:cNvSpPr>
          <p:nvPr>
            <p:ph type="body" idx="4294967295"/>
          </p:nvPr>
        </p:nvSpPr>
        <p:spPr/>
        <p:txBody>
          <a:bodyPr/>
          <a:lstStyle/>
          <a:p>
            <a:pPr eaLnBrk="1" hangingPunct="1"/>
            <a:r>
              <a:rPr lang="en-US" sz="2800" smtClean="0"/>
              <a:t>Fetch the contents of the memory location pointed to by the PC. The contents of this location are loaded into the IR (fetch phase).</a:t>
            </a:r>
          </a:p>
          <a:p>
            <a:pPr eaLnBrk="1" hangingPunct="1">
              <a:buFont typeface="Arial" pitchFamily="34" charset="0"/>
              <a:buNone/>
            </a:pPr>
            <a:r>
              <a:rPr lang="en-US" sz="2800" smtClean="0"/>
              <a:t>				IR </a:t>
            </a:r>
            <a:r>
              <a:rPr lang="en-US" sz="2800" smtClean="0">
                <a:cs typeface="Arial" pitchFamily="34" charset="0"/>
              </a:rPr>
              <a:t>← [[PC]]</a:t>
            </a:r>
          </a:p>
          <a:p>
            <a:pPr eaLnBrk="1" hangingPunct="1"/>
            <a:r>
              <a:rPr lang="en-US" sz="2800" smtClean="0"/>
              <a:t>Assuming that the memory is byte addressable, increment the contents of the PC by 4 (fetch phase).</a:t>
            </a:r>
          </a:p>
          <a:p>
            <a:pPr eaLnBrk="1" hangingPunct="1">
              <a:buFont typeface="Arial" pitchFamily="34" charset="0"/>
              <a:buNone/>
            </a:pPr>
            <a:r>
              <a:rPr lang="en-US" sz="2800" smtClean="0"/>
              <a:t>				PC </a:t>
            </a:r>
            <a:r>
              <a:rPr lang="en-US" sz="2800" smtClean="0">
                <a:cs typeface="Arial" pitchFamily="34" charset="0"/>
              </a:rPr>
              <a:t>← [PC] + 4</a:t>
            </a:r>
            <a:endParaRPr lang="en-US" sz="2800" smtClean="0"/>
          </a:p>
          <a:p>
            <a:pPr eaLnBrk="1" hangingPunct="1"/>
            <a:r>
              <a:rPr lang="en-US" sz="2800" smtClean="0"/>
              <a:t>Carry out the actions specified by the instruction in the IR (execution phase).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en-US" smtClean="0"/>
              <a:t>Processor Organization</a:t>
            </a:r>
          </a:p>
        </p:txBody>
      </p:sp>
      <p:pic>
        <p:nvPicPr>
          <p:cNvPr id="61443" name="Picture 3" descr="figure7"/>
          <p:cNvPicPr>
            <a:picLocks noChangeAspect="1" noChangeArrowheads="1"/>
          </p:cNvPicPr>
          <p:nvPr/>
        </p:nvPicPr>
        <p:blipFill>
          <a:blip r:embed="rId3"/>
          <a:srcRect/>
          <a:stretch>
            <a:fillRect/>
          </a:stretch>
        </p:blipFill>
        <p:spPr bwMode="auto">
          <a:xfrm>
            <a:off x="2743200" y="1368425"/>
            <a:ext cx="3830638" cy="5489575"/>
          </a:xfrm>
          <a:prstGeom prst="rect">
            <a:avLst/>
          </a:prstGeom>
          <a:noFill/>
          <a:ln w="9525">
            <a:noFill/>
            <a:miter lim="800000"/>
            <a:headEnd/>
            <a:tailEnd/>
          </a:ln>
        </p:spPr>
      </p:pic>
      <p:sp>
        <p:nvSpPr>
          <p:cNvPr id="61444" name="Text Box 4"/>
          <p:cNvSpPr txBox="1">
            <a:spLocks noChangeArrowheads="1"/>
          </p:cNvSpPr>
          <p:nvPr/>
        </p:nvSpPr>
        <p:spPr bwMode="auto">
          <a:xfrm>
            <a:off x="7146925" y="3465513"/>
            <a:ext cx="1111250" cy="366712"/>
          </a:xfrm>
          <a:prstGeom prst="rect">
            <a:avLst/>
          </a:prstGeom>
          <a:noFill/>
          <a:ln w="9525">
            <a:noFill/>
            <a:miter lim="800000"/>
            <a:headEnd/>
            <a:tailEnd/>
          </a:ln>
        </p:spPr>
        <p:txBody>
          <a:bodyPr wrap="none">
            <a:spAutoFit/>
          </a:bodyPr>
          <a:lstStyle/>
          <a:p>
            <a:r>
              <a:rPr lang="en-US"/>
              <a:t>Datapath</a:t>
            </a:r>
          </a:p>
        </p:txBody>
      </p:sp>
      <p:sp>
        <p:nvSpPr>
          <p:cNvPr id="61445" name="Text Box 5"/>
          <p:cNvSpPr txBox="1">
            <a:spLocks noChangeArrowheads="1"/>
          </p:cNvSpPr>
          <p:nvPr/>
        </p:nvSpPr>
        <p:spPr bwMode="auto">
          <a:xfrm>
            <a:off x="609600" y="5791200"/>
            <a:ext cx="2209800" cy="646113"/>
          </a:xfrm>
          <a:prstGeom prst="rect">
            <a:avLst/>
          </a:prstGeom>
          <a:noFill/>
          <a:ln w="9525">
            <a:noFill/>
            <a:miter lim="800000"/>
            <a:headEnd/>
            <a:tailEnd/>
          </a:ln>
        </p:spPr>
        <p:txBody>
          <a:bodyPr>
            <a:spAutoFit/>
          </a:bodyPr>
          <a:lstStyle/>
          <a:p>
            <a:pPr>
              <a:spcBef>
                <a:spcPct val="50000"/>
              </a:spcBef>
            </a:pPr>
            <a:r>
              <a:rPr lang="en-US"/>
              <a:t>Hamacher Page 413</a:t>
            </a:r>
          </a:p>
        </p:txBody>
      </p:sp>
      <p:sp>
        <p:nvSpPr>
          <p:cNvPr id="61446" name="AutoShape 6"/>
          <p:cNvSpPr>
            <a:spLocks noChangeArrowheads="1"/>
          </p:cNvSpPr>
          <p:nvPr/>
        </p:nvSpPr>
        <p:spPr bwMode="auto">
          <a:xfrm>
            <a:off x="1066800" y="2438400"/>
            <a:ext cx="1295400" cy="1143000"/>
          </a:xfrm>
          <a:prstGeom prst="wedgeRoundRectCallout">
            <a:avLst>
              <a:gd name="adj1" fmla="val 154657"/>
              <a:gd name="adj2" fmla="val 14722"/>
              <a:gd name="adj3" fmla="val 16667"/>
            </a:avLst>
          </a:prstGeom>
          <a:solidFill>
            <a:schemeClr val="accent1"/>
          </a:solidFill>
          <a:ln w="9525">
            <a:solidFill>
              <a:schemeClr val="tx1"/>
            </a:solidFill>
            <a:miter lim="800000"/>
            <a:headEnd/>
            <a:tailEnd/>
          </a:ln>
        </p:spPr>
        <p:txBody>
          <a:bodyPr/>
          <a:lstStyle/>
          <a:p>
            <a:pPr algn="ctr"/>
            <a:r>
              <a:rPr lang="en-US" sz="1200"/>
              <a:t>MDR HAS TWO INPUTS AND TWO OUTPUTS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lstStyle/>
          <a:p>
            <a:pPr eaLnBrk="1" hangingPunct="1"/>
            <a:r>
              <a:rPr lang="en-US" smtClean="0"/>
              <a:t>Executing a Microoperation</a:t>
            </a:r>
          </a:p>
        </p:txBody>
      </p:sp>
      <p:sp>
        <p:nvSpPr>
          <p:cNvPr id="63491" name="Rectangle 3"/>
          <p:cNvSpPr>
            <a:spLocks noGrp="1" noChangeArrowheads="1"/>
          </p:cNvSpPr>
          <p:nvPr>
            <p:ph type="body" idx="4294967295"/>
          </p:nvPr>
        </p:nvSpPr>
        <p:spPr/>
        <p:txBody>
          <a:bodyPr/>
          <a:lstStyle/>
          <a:p>
            <a:pPr eaLnBrk="1" hangingPunct="1">
              <a:lnSpc>
                <a:spcPct val="90000"/>
              </a:lnSpc>
            </a:pPr>
            <a:r>
              <a:rPr lang="en-US" smtClean="0"/>
              <a:t>Transfer a word of data from one processor register to another or to the ALU.</a:t>
            </a:r>
          </a:p>
          <a:p>
            <a:pPr eaLnBrk="1" hangingPunct="1">
              <a:lnSpc>
                <a:spcPct val="90000"/>
              </a:lnSpc>
            </a:pPr>
            <a:r>
              <a:rPr lang="en-US" smtClean="0"/>
              <a:t>Perform an arithmetic or a logic operation and store the result in a processor register.</a:t>
            </a:r>
          </a:p>
          <a:p>
            <a:pPr eaLnBrk="1" hangingPunct="1">
              <a:lnSpc>
                <a:spcPct val="90000"/>
              </a:lnSpc>
            </a:pPr>
            <a:r>
              <a:rPr lang="en-US" smtClean="0"/>
              <a:t>Fetch the contents of a given memory location and load them into a processor register.</a:t>
            </a:r>
          </a:p>
          <a:p>
            <a:pPr eaLnBrk="1" hangingPunct="1">
              <a:lnSpc>
                <a:spcPct val="90000"/>
              </a:lnSpc>
            </a:pPr>
            <a:r>
              <a:rPr lang="en-US" smtClean="0"/>
              <a:t>Store a word of data from a processor register into a given memory location.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lstStyle/>
          <a:p>
            <a:pPr eaLnBrk="1" hangingPunct="1"/>
            <a:r>
              <a:rPr lang="en-US" smtClean="0"/>
              <a:t>Register Transfers</a:t>
            </a:r>
          </a:p>
        </p:txBody>
      </p:sp>
      <p:grpSp>
        <p:nvGrpSpPr>
          <p:cNvPr id="65539" name="Group 3"/>
          <p:cNvGrpSpPr>
            <a:grpSpLocks/>
          </p:cNvGrpSpPr>
          <p:nvPr/>
        </p:nvGrpSpPr>
        <p:grpSpPr bwMode="auto">
          <a:xfrm>
            <a:off x="2819400" y="990600"/>
            <a:ext cx="4397375" cy="5535613"/>
            <a:chOff x="2162" y="0"/>
            <a:chExt cx="2770" cy="4852"/>
          </a:xfrm>
        </p:grpSpPr>
        <p:sp>
          <p:nvSpPr>
            <p:cNvPr id="65540" name="Freeform 4"/>
            <p:cNvSpPr>
              <a:spLocks/>
            </p:cNvSpPr>
            <p:nvPr/>
          </p:nvSpPr>
          <p:spPr bwMode="auto">
            <a:xfrm>
              <a:off x="4132" y="4181"/>
              <a:ext cx="56" cy="18"/>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4288">
              <a:solidFill>
                <a:srgbClr val="000000"/>
              </a:solidFill>
              <a:round/>
              <a:headEnd/>
              <a:tailEnd/>
            </a:ln>
          </p:spPr>
          <p:txBody>
            <a:bodyPr/>
            <a:lstStyle/>
            <a:p>
              <a:endParaRPr lang="en-IN"/>
            </a:p>
          </p:txBody>
        </p:sp>
        <p:sp>
          <p:nvSpPr>
            <p:cNvPr id="65541" name="Freeform 5"/>
            <p:cNvSpPr>
              <a:spLocks/>
            </p:cNvSpPr>
            <p:nvPr/>
          </p:nvSpPr>
          <p:spPr bwMode="auto">
            <a:xfrm>
              <a:off x="4132" y="4181"/>
              <a:ext cx="56" cy="18"/>
            </a:xfrm>
            <a:custGeom>
              <a:avLst/>
              <a:gdLst>
                <a:gd name="T0" fmla="*/ 0 w 56"/>
                <a:gd name="T1" fmla="*/ 18 h 18"/>
                <a:gd name="T2" fmla="*/ 56 w 56"/>
                <a:gd name="T3" fmla="*/ 9 h 18"/>
                <a:gd name="T4" fmla="*/ 0 w 56"/>
                <a:gd name="T5" fmla="*/ 0 h 18"/>
                <a:gd name="T6" fmla="*/ 0 w 56"/>
                <a:gd name="T7" fmla="*/ 9 h 18"/>
                <a:gd name="T8" fmla="*/ 0 w 56"/>
                <a:gd name="T9" fmla="*/ 18 h 18"/>
                <a:gd name="T10" fmla="*/ 0 60000 65536"/>
                <a:gd name="T11" fmla="*/ 0 60000 65536"/>
                <a:gd name="T12" fmla="*/ 0 60000 65536"/>
                <a:gd name="T13" fmla="*/ 0 60000 65536"/>
                <a:gd name="T14" fmla="*/ 0 60000 65536"/>
                <a:gd name="T15" fmla="*/ 0 w 56"/>
                <a:gd name="T16" fmla="*/ 0 h 18"/>
                <a:gd name="T17" fmla="*/ 56 w 56"/>
                <a:gd name="T18" fmla="*/ 18 h 18"/>
              </a:gdLst>
              <a:ahLst/>
              <a:cxnLst>
                <a:cxn ang="T10">
                  <a:pos x="T0" y="T1"/>
                </a:cxn>
                <a:cxn ang="T11">
                  <a:pos x="T2" y="T3"/>
                </a:cxn>
                <a:cxn ang="T12">
                  <a:pos x="T4" y="T5"/>
                </a:cxn>
                <a:cxn ang="T13">
                  <a:pos x="T6" y="T7"/>
                </a:cxn>
                <a:cxn ang="T14">
                  <a:pos x="T8" y="T9"/>
                </a:cxn>
              </a:cxnLst>
              <a:rect l="T15" t="T16" r="T17" b="T18"/>
              <a:pathLst>
                <a:path w="56" h="18">
                  <a:moveTo>
                    <a:pt x="0" y="18"/>
                  </a:moveTo>
                  <a:lnTo>
                    <a:pt x="56" y="9"/>
                  </a:lnTo>
                  <a:lnTo>
                    <a:pt x="0" y="0"/>
                  </a:lnTo>
                  <a:lnTo>
                    <a:pt x="0" y="9"/>
                  </a:lnTo>
                  <a:lnTo>
                    <a:pt x="0" y="18"/>
                  </a:lnTo>
                  <a:close/>
                </a:path>
              </a:pathLst>
            </a:custGeom>
            <a:solidFill>
              <a:srgbClr val="000000"/>
            </a:solidFill>
            <a:ln w="0">
              <a:solidFill>
                <a:srgbClr val="000000"/>
              </a:solidFill>
              <a:round/>
              <a:headEnd/>
              <a:tailEnd/>
            </a:ln>
          </p:spPr>
          <p:txBody>
            <a:bodyPr/>
            <a:lstStyle/>
            <a:p>
              <a:endParaRPr lang="en-IN"/>
            </a:p>
          </p:txBody>
        </p:sp>
        <p:sp>
          <p:nvSpPr>
            <p:cNvPr id="65542" name="Line 6"/>
            <p:cNvSpPr>
              <a:spLocks noChangeShapeType="1"/>
            </p:cNvSpPr>
            <p:nvPr/>
          </p:nvSpPr>
          <p:spPr bwMode="auto">
            <a:xfrm flipH="1">
              <a:off x="3937" y="4190"/>
              <a:ext cx="195" cy="1"/>
            </a:xfrm>
            <a:prstGeom prst="line">
              <a:avLst/>
            </a:prstGeom>
            <a:noFill/>
            <a:ln w="14288">
              <a:solidFill>
                <a:srgbClr val="000000"/>
              </a:solidFill>
              <a:round/>
              <a:headEnd/>
              <a:tailEnd/>
            </a:ln>
          </p:spPr>
          <p:txBody>
            <a:bodyPr/>
            <a:lstStyle/>
            <a:p>
              <a:endParaRPr lang="en-US"/>
            </a:p>
          </p:txBody>
        </p:sp>
        <p:sp>
          <p:nvSpPr>
            <p:cNvPr id="65543" name="Freeform 7"/>
            <p:cNvSpPr>
              <a:spLocks/>
            </p:cNvSpPr>
            <p:nvPr/>
          </p:nvSpPr>
          <p:spPr bwMode="auto">
            <a:xfrm>
              <a:off x="3259" y="3828"/>
              <a:ext cx="18" cy="55"/>
            </a:xfrm>
            <a:custGeom>
              <a:avLst/>
              <a:gdLst>
                <a:gd name="T0" fmla="*/ 0 w 2"/>
                <a:gd name="T1" fmla="*/ 0 h 6"/>
                <a:gd name="T2" fmla="*/ 2147483647 w 2"/>
                <a:gd name="T3" fmla="*/ 2147483647 h 6"/>
                <a:gd name="T4" fmla="*/ 2147483647 w 2"/>
                <a:gd name="T5" fmla="*/ 0 h 6"/>
                <a:gd name="T6" fmla="*/ 2147483647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4288">
              <a:solidFill>
                <a:srgbClr val="000000"/>
              </a:solidFill>
              <a:round/>
              <a:headEnd/>
              <a:tailEnd/>
            </a:ln>
          </p:spPr>
          <p:txBody>
            <a:bodyPr/>
            <a:lstStyle/>
            <a:p>
              <a:endParaRPr lang="en-IN"/>
            </a:p>
          </p:txBody>
        </p:sp>
        <p:sp>
          <p:nvSpPr>
            <p:cNvPr id="65544" name="Freeform 8"/>
            <p:cNvSpPr>
              <a:spLocks/>
            </p:cNvSpPr>
            <p:nvPr/>
          </p:nvSpPr>
          <p:spPr bwMode="auto">
            <a:xfrm>
              <a:off x="3259" y="3828"/>
              <a:ext cx="18" cy="55"/>
            </a:xfrm>
            <a:custGeom>
              <a:avLst/>
              <a:gdLst>
                <a:gd name="T0" fmla="*/ 0 w 18"/>
                <a:gd name="T1" fmla="*/ 0 h 55"/>
                <a:gd name="T2" fmla="*/ 9 w 18"/>
                <a:gd name="T3" fmla="*/ 55 h 55"/>
                <a:gd name="T4" fmla="*/ 18 w 18"/>
                <a:gd name="T5" fmla="*/ 0 h 55"/>
                <a:gd name="T6" fmla="*/ 9 w 18"/>
                <a:gd name="T7" fmla="*/ 0 h 55"/>
                <a:gd name="T8" fmla="*/ 0 w 18"/>
                <a:gd name="T9" fmla="*/ 0 h 55"/>
                <a:gd name="T10" fmla="*/ 0 60000 65536"/>
                <a:gd name="T11" fmla="*/ 0 60000 65536"/>
                <a:gd name="T12" fmla="*/ 0 60000 65536"/>
                <a:gd name="T13" fmla="*/ 0 60000 65536"/>
                <a:gd name="T14" fmla="*/ 0 60000 65536"/>
                <a:gd name="T15" fmla="*/ 0 w 18"/>
                <a:gd name="T16" fmla="*/ 0 h 55"/>
                <a:gd name="T17" fmla="*/ 18 w 18"/>
                <a:gd name="T18" fmla="*/ 55 h 55"/>
              </a:gdLst>
              <a:ahLst/>
              <a:cxnLst>
                <a:cxn ang="T10">
                  <a:pos x="T0" y="T1"/>
                </a:cxn>
                <a:cxn ang="T11">
                  <a:pos x="T2" y="T3"/>
                </a:cxn>
                <a:cxn ang="T12">
                  <a:pos x="T4" y="T5"/>
                </a:cxn>
                <a:cxn ang="T13">
                  <a:pos x="T6" y="T7"/>
                </a:cxn>
                <a:cxn ang="T14">
                  <a:pos x="T8" y="T9"/>
                </a:cxn>
              </a:cxnLst>
              <a:rect l="T15" t="T16" r="T17" b="T18"/>
              <a:pathLst>
                <a:path w="18" h="55">
                  <a:moveTo>
                    <a:pt x="0" y="0"/>
                  </a:moveTo>
                  <a:lnTo>
                    <a:pt x="9" y="55"/>
                  </a:lnTo>
                  <a:lnTo>
                    <a:pt x="18" y="0"/>
                  </a:lnTo>
                  <a:lnTo>
                    <a:pt x="9" y="0"/>
                  </a:lnTo>
                  <a:lnTo>
                    <a:pt x="0" y="0"/>
                  </a:lnTo>
                  <a:close/>
                </a:path>
              </a:pathLst>
            </a:custGeom>
            <a:solidFill>
              <a:srgbClr val="000000"/>
            </a:solidFill>
            <a:ln w="0">
              <a:solidFill>
                <a:srgbClr val="000000"/>
              </a:solidFill>
              <a:round/>
              <a:headEnd/>
              <a:tailEnd/>
            </a:ln>
          </p:spPr>
          <p:txBody>
            <a:bodyPr/>
            <a:lstStyle/>
            <a:p>
              <a:endParaRPr lang="en-IN"/>
            </a:p>
          </p:txBody>
        </p:sp>
        <p:sp>
          <p:nvSpPr>
            <p:cNvPr id="65545" name="Line 9"/>
            <p:cNvSpPr>
              <a:spLocks noChangeShapeType="1"/>
            </p:cNvSpPr>
            <p:nvPr/>
          </p:nvSpPr>
          <p:spPr bwMode="auto">
            <a:xfrm flipV="1">
              <a:off x="3268" y="3735"/>
              <a:ext cx="1" cy="83"/>
            </a:xfrm>
            <a:prstGeom prst="line">
              <a:avLst/>
            </a:prstGeom>
            <a:noFill/>
            <a:ln w="14288">
              <a:solidFill>
                <a:schemeClr val="tx1"/>
              </a:solidFill>
              <a:round/>
              <a:headEnd/>
              <a:tailEnd/>
            </a:ln>
          </p:spPr>
          <p:txBody>
            <a:bodyPr/>
            <a:lstStyle/>
            <a:p>
              <a:endParaRPr lang="en-US"/>
            </a:p>
          </p:txBody>
        </p:sp>
        <p:sp>
          <p:nvSpPr>
            <p:cNvPr id="65546" name="Freeform 10"/>
            <p:cNvSpPr>
              <a:spLocks/>
            </p:cNvSpPr>
            <p:nvPr/>
          </p:nvSpPr>
          <p:spPr bwMode="auto">
            <a:xfrm>
              <a:off x="3482" y="2899"/>
              <a:ext cx="18" cy="65"/>
            </a:xfrm>
            <a:custGeom>
              <a:avLst/>
              <a:gdLst>
                <a:gd name="T0" fmla="*/ 0 w 2"/>
                <a:gd name="T1" fmla="*/ 0 h 7"/>
                <a:gd name="T2" fmla="*/ 2147483647 w 2"/>
                <a:gd name="T3" fmla="*/ 2147483647 h 7"/>
                <a:gd name="T4" fmla="*/ 2147483647 w 2"/>
                <a:gd name="T5" fmla="*/ 0 h 7"/>
                <a:gd name="T6" fmla="*/ 2147483647 w 2"/>
                <a:gd name="T7" fmla="*/ 0 h 7"/>
                <a:gd name="T8" fmla="*/ 0 w 2"/>
                <a:gd name="T9" fmla="*/ 0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0" y="0"/>
                  </a:moveTo>
                  <a:lnTo>
                    <a:pt x="1" y="7"/>
                  </a:lnTo>
                  <a:lnTo>
                    <a:pt x="2" y="0"/>
                  </a:lnTo>
                  <a:lnTo>
                    <a:pt x="1" y="0"/>
                  </a:lnTo>
                  <a:lnTo>
                    <a:pt x="0" y="0"/>
                  </a:lnTo>
                </a:path>
              </a:pathLst>
            </a:custGeom>
            <a:noFill/>
            <a:ln w="14288">
              <a:solidFill>
                <a:srgbClr val="000000"/>
              </a:solidFill>
              <a:round/>
              <a:headEnd/>
              <a:tailEnd/>
            </a:ln>
          </p:spPr>
          <p:txBody>
            <a:bodyPr/>
            <a:lstStyle/>
            <a:p>
              <a:endParaRPr lang="en-IN"/>
            </a:p>
          </p:txBody>
        </p:sp>
        <p:sp>
          <p:nvSpPr>
            <p:cNvPr id="65547" name="Freeform 11"/>
            <p:cNvSpPr>
              <a:spLocks/>
            </p:cNvSpPr>
            <p:nvPr/>
          </p:nvSpPr>
          <p:spPr bwMode="auto">
            <a:xfrm>
              <a:off x="3482" y="2899"/>
              <a:ext cx="18" cy="65"/>
            </a:xfrm>
            <a:custGeom>
              <a:avLst/>
              <a:gdLst>
                <a:gd name="T0" fmla="*/ 0 w 18"/>
                <a:gd name="T1" fmla="*/ 0 h 65"/>
                <a:gd name="T2" fmla="*/ 9 w 18"/>
                <a:gd name="T3" fmla="*/ 65 h 65"/>
                <a:gd name="T4" fmla="*/ 18 w 18"/>
                <a:gd name="T5" fmla="*/ 0 h 65"/>
                <a:gd name="T6" fmla="*/ 9 w 18"/>
                <a:gd name="T7" fmla="*/ 0 h 65"/>
                <a:gd name="T8" fmla="*/ 0 w 18"/>
                <a:gd name="T9" fmla="*/ 0 h 65"/>
                <a:gd name="T10" fmla="*/ 0 60000 65536"/>
                <a:gd name="T11" fmla="*/ 0 60000 65536"/>
                <a:gd name="T12" fmla="*/ 0 60000 65536"/>
                <a:gd name="T13" fmla="*/ 0 60000 65536"/>
                <a:gd name="T14" fmla="*/ 0 60000 65536"/>
                <a:gd name="T15" fmla="*/ 0 w 18"/>
                <a:gd name="T16" fmla="*/ 0 h 65"/>
                <a:gd name="T17" fmla="*/ 18 w 18"/>
                <a:gd name="T18" fmla="*/ 65 h 65"/>
              </a:gdLst>
              <a:ahLst/>
              <a:cxnLst>
                <a:cxn ang="T10">
                  <a:pos x="T0" y="T1"/>
                </a:cxn>
                <a:cxn ang="T11">
                  <a:pos x="T2" y="T3"/>
                </a:cxn>
                <a:cxn ang="T12">
                  <a:pos x="T4" y="T5"/>
                </a:cxn>
                <a:cxn ang="T13">
                  <a:pos x="T6" y="T7"/>
                </a:cxn>
                <a:cxn ang="T14">
                  <a:pos x="T8" y="T9"/>
                </a:cxn>
              </a:cxnLst>
              <a:rect l="T15" t="T16" r="T17" b="T18"/>
              <a:pathLst>
                <a:path w="18" h="65">
                  <a:moveTo>
                    <a:pt x="0" y="0"/>
                  </a:moveTo>
                  <a:lnTo>
                    <a:pt x="9" y="65"/>
                  </a:lnTo>
                  <a:lnTo>
                    <a:pt x="18" y="0"/>
                  </a:lnTo>
                  <a:lnTo>
                    <a:pt x="9" y="0"/>
                  </a:lnTo>
                  <a:lnTo>
                    <a:pt x="0" y="0"/>
                  </a:lnTo>
                  <a:close/>
                </a:path>
              </a:pathLst>
            </a:custGeom>
            <a:solidFill>
              <a:srgbClr val="000000"/>
            </a:solidFill>
            <a:ln w="0">
              <a:solidFill>
                <a:srgbClr val="000000"/>
              </a:solidFill>
              <a:round/>
              <a:headEnd/>
              <a:tailEnd/>
            </a:ln>
          </p:spPr>
          <p:txBody>
            <a:bodyPr/>
            <a:lstStyle/>
            <a:p>
              <a:endParaRPr lang="en-IN"/>
            </a:p>
          </p:txBody>
        </p:sp>
        <p:sp>
          <p:nvSpPr>
            <p:cNvPr id="65548" name="Freeform 12"/>
            <p:cNvSpPr>
              <a:spLocks/>
            </p:cNvSpPr>
            <p:nvPr/>
          </p:nvSpPr>
          <p:spPr bwMode="auto">
            <a:xfrm>
              <a:off x="3491" y="2824"/>
              <a:ext cx="716" cy="75"/>
            </a:xfrm>
            <a:custGeom>
              <a:avLst/>
              <a:gdLst>
                <a:gd name="T0" fmla="*/ 0 w 77"/>
                <a:gd name="T1" fmla="*/ 2147483647 h 8"/>
                <a:gd name="T2" fmla="*/ 0 w 77"/>
                <a:gd name="T3" fmla="*/ 0 h 8"/>
                <a:gd name="T4" fmla="*/ 2147483647 w 77"/>
                <a:gd name="T5" fmla="*/ 0 h 8"/>
                <a:gd name="T6" fmla="*/ 0 60000 65536"/>
                <a:gd name="T7" fmla="*/ 0 60000 65536"/>
                <a:gd name="T8" fmla="*/ 0 60000 65536"/>
                <a:gd name="T9" fmla="*/ 0 w 77"/>
                <a:gd name="T10" fmla="*/ 0 h 8"/>
                <a:gd name="T11" fmla="*/ 77 w 77"/>
                <a:gd name="T12" fmla="*/ 8 h 8"/>
              </a:gdLst>
              <a:ahLst/>
              <a:cxnLst>
                <a:cxn ang="T6">
                  <a:pos x="T0" y="T1"/>
                </a:cxn>
                <a:cxn ang="T7">
                  <a:pos x="T2" y="T3"/>
                </a:cxn>
                <a:cxn ang="T8">
                  <a:pos x="T4" y="T5"/>
                </a:cxn>
              </a:cxnLst>
              <a:rect l="T9" t="T10" r="T11" b="T12"/>
              <a:pathLst>
                <a:path w="77" h="8">
                  <a:moveTo>
                    <a:pt x="0" y="8"/>
                  </a:moveTo>
                  <a:lnTo>
                    <a:pt x="0" y="0"/>
                  </a:lnTo>
                  <a:lnTo>
                    <a:pt x="77" y="0"/>
                  </a:lnTo>
                </a:path>
              </a:pathLst>
            </a:custGeom>
            <a:noFill/>
            <a:ln w="14288">
              <a:solidFill>
                <a:srgbClr val="000000"/>
              </a:solidFill>
              <a:round/>
              <a:headEnd/>
              <a:tailEnd/>
            </a:ln>
          </p:spPr>
          <p:txBody>
            <a:bodyPr/>
            <a:lstStyle/>
            <a:p>
              <a:endParaRPr lang="en-IN"/>
            </a:p>
          </p:txBody>
        </p:sp>
        <p:sp>
          <p:nvSpPr>
            <p:cNvPr id="65549" name="Freeform 13"/>
            <p:cNvSpPr>
              <a:spLocks/>
            </p:cNvSpPr>
            <p:nvPr/>
          </p:nvSpPr>
          <p:spPr bwMode="auto">
            <a:xfrm>
              <a:off x="3259" y="1867"/>
              <a:ext cx="18" cy="56"/>
            </a:xfrm>
            <a:custGeom>
              <a:avLst/>
              <a:gdLst>
                <a:gd name="T0" fmla="*/ 0 w 2"/>
                <a:gd name="T1" fmla="*/ 0 h 6"/>
                <a:gd name="T2" fmla="*/ 2147483647 w 2"/>
                <a:gd name="T3" fmla="*/ 2147483647 h 6"/>
                <a:gd name="T4" fmla="*/ 2147483647 w 2"/>
                <a:gd name="T5" fmla="*/ 0 h 6"/>
                <a:gd name="T6" fmla="*/ 2147483647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4288">
              <a:solidFill>
                <a:srgbClr val="000000"/>
              </a:solidFill>
              <a:round/>
              <a:headEnd/>
              <a:tailEnd/>
            </a:ln>
          </p:spPr>
          <p:txBody>
            <a:bodyPr/>
            <a:lstStyle/>
            <a:p>
              <a:endParaRPr lang="en-IN"/>
            </a:p>
          </p:txBody>
        </p:sp>
        <p:sp>
          <p:nvSpPr>
            <p:cNvPr id="65550" name="Freeform 14"/>
            <p:cNvSpPr>
              <a:spLocks/>
            </p:cNvSpPr>
            <p:nvPr/>
          </p:nvSpPr>
          <p:spPr bwMode="auto">
            <a:xfrm>
              <a:off x="3259" y="1867"/>
              <a:ext cx="18" cy="56"/>
            </a:xfrm>
            <a:custGeom>
              <a:avLst/>
              <a:gdLst>
                <a:gd name="T0" fmla="*/ 0 w 18"/>
                <a:gd name="T1" fmla="*/ 0 h 56"/>
                <a:gd name="T2" fmla="*/ 9 w 18"/>
                <a:gd name="T3" fmla="*/ 56 h 56"/>
                <a:gd name="T4" fmla="*/ 18 w 18"/>
                <a:gd name="T5" fmla="*/ 0 h 56"/>
                <a:gd name="T6" fmla="*/ 9 w 18"/>
                <a:gd name="T7" fmla="*/ 0 h 56"/>
                <a:gd name="T8" fmla="*/ 0 w 18"/>
                <a:gd name="T9" fmla="*/ 0 h 56"/>
                <a:gd name="T10" fmla="*/ 0 60000 65536"/>
                <a:gd name="T11" fmla="*/ 0 60000 65536"/>
                <a:gd name="T12" fmla="*/ 0 60000 65536"/>
                <a:gd name="T13" fmla="*/ 0 60000 65536"/>
                <a:gd name="T14" fmla="*/ 0 60000 65536"/>
                <a:gd name="T15" fmla="*/ 0 w 18"/>
                <a:gd name="T16" fmla="*/ 0 h 56"/>
                <a:gd name="T17" fmla="*/ 18 w 18"/>
                <a:gd name="T18" fmla="*/ 56 h 56"/>
              </a:gdLst>
              <a:ahLst/>
              <a:cxnLst>
                <a:cxn ang="T10">
                  <a:pos x="T0" y="T1"/>
                </a:cxn>
                <a:cxn ang="T11">
                  <a:pos x="T2" y="T3"/>
                </a:cxn>
                <a:cxn ang="T12">
                  <a:pos x="T4" y="T5"/>
                </a:cxn>
                <a:cxn ang="T13">
                  <a:pos x="T6" y="T7"/>
                </a:cxn>
                <a:cxn ang="T14">
                  <a:pos x="T8" y="T9"/>
                </a:cxn>
              </a:cxnLst>
              <a:rect l="T15" t="T16" r="T17" b="T18"/>
              <a:pathLst>
                <a:path w="18" h="56">
                  <a:moveTo>
                    <a:pt x="0" y="0"/>
                  </a:moveTo>
                  <a:lnTo>
                    <a:pt x="9" y="56"/>
                  </a:lnTo>
                  <a:lnTo>
                    <a:pt x="18" y="0"/>
                  </a:lnTo>
                  <a:lnTo>
                    <a:pt x="9" y="0"/>
                  </a:lnTo>
                  <a:lnTo>
                    <a:pt x="0" y="0"/>
                  </a:lnTo>
                  <a:close/>
                </a:path>
              </a:pathLst>
            </a:custGeom>
            <a:solidFill>
              <a:srgbClr val="000000"/>
            </a:solidFill>
            <a:ln w="0">
              <a:solidFill>
                <a:srgbClr val="000000"/>
              </a:solidFill>
              <a:round/>
              <a:headEnd/>
              <a:tailEnd/>
            </a:ln>
          </p:spPr>
          <p:txBody>
            <a:bodyPr/>
            <a:lstStyle/>
            <a:p>
              <a:endParaRPr lang="en-IN"/>
            </a:p>
          </p:txBody>
        </p:sp>
        <p:sp>
          <p:nvSpPr>
            <p:cNvPr id="65551" name="Freeform 15"/>
            <p:cNvSpPr>
              <a:spLocks/>
            </p:cNvSpPr>
            <p:nvPr/>
          </p:nvSpPr>
          <p:spPr bwMode="auto">
            <a:xfrm>
              <a:off x="3268" y="1747"/>
              <a:ext cx="511" cy="120"/>
            </a:xfrm>
            <a:custGeom>
              <a:avLst/>
              <a:gdLst>
                <a:gd name="T0" fmla="*/ 0 w 55"/>
                <a:gd name="T1" fmla="*/ 2147483647 h 13"/>
                <a:gd name="T2" fmla="*/ 0 w 55"/>
                <a:gd name="T3" fmla="*/ 0 h 13"/>
                <a:gd name="T4" fmla="*/ 2147483647 w 55"/>
                <a:gd name="T5" fmla="*/ 0 h 13"/>
                <a:gd name="T6" fmla="*/ 0 60000 65536"/>
                <a:gd name="T7" fmla="*/ 0 60000 65536"/>
                <a:gd name="T8" fmla="*/ 0 60000 65536"/>
                <a:gd name="T9" fmla="*/ 0 w 55"/>
                <a:gd name="T10" fmla="*/ 0 h 13"/>
                <a:gd name="T11" fmla="*/ 55 w 55"/>
                <a:gd name="T12" fmla="*/ 13 h 13"/>
              </a:gdLst>
              <a:ahLst/>
              <a:cxnLst>
                <a:cxn ang="T6">
                  <a:pos x="T0" y="T1"/>
                </a:cxn>
                <a:cxn ang="T7">
                  <a:pos x="T2" y="T3"/>
                </a:cxn>
                <a:cxn ang="T8">
                  <a:pos x="T4" y="T5"/>
                </a:cxn>
              </a:cxnLst>
              <a:rect l="T9" t="T10" r="T11" b="T12"/>
              <a:pathLst>
                <a:path w="55" h="13">
                  <a:moveTo>
                    <a:pt x="0" y="13"/>
                  </a:moveTo>
                  <a:lnTo>
                    <a:pt x="0" y="0"/>
                  </a:lnTo>
                  <a:lnTo>
                    <a:pt x="55" y="0"/>
                  </a:lnTo>
                </a:path>
              </a:pathLst>
            </a:custGeom>
            <a:noFill/>
            <a:ln w="14288">
              <a:solidFill>
                <a:srgbClr val="000000"/>
              </a:solidFill>
              <a:round/>
              <a:headEnd/>
              <a:tailEnd/>
            </a:ln>
          </p:spPr>
          <p:txBody>
            <a:bodyPr/>
            <a:lstStyle/>
            <a:p>
              <a:endParaRPr lang="en-IN"/>
            </a:p>
          </p:txBody>
        </p:sp>
        <p:sp>
          <p:nvSpPr>
            <p:cNvPr id="65552" name="Freeform 16"/>
            <p:cNvSpPr>
              <a:spLocks/>
            </p:cNvSpPr>
            <p:nvPr/>
          </p:nvSpPr>
          <p:spPr bwMode="auto">
            <a:xfrm>
              <a:off x="4132" y="1068"/>
              <a:ext cx="56" cy="28"/>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4288">
              <a:solidFill>
                <a:srgbClr val="000000"/>
              </a:solidFill>
              <a:round/>
              <a:headEnd/>
              <a:tailEnd/>
            </a:ln>
          </p:spPr>
          <p:txBody>
            <a:bodyPr/>
            <a:lstStyle/>
            <a:p>
              <a:endParaRPr lang="en-IN"/>
            </a:p>
          </p:txBody>
        </p:sp>
        <p:sp>
          <p:nvSpPr>
            <p:cNvPr id="65553" name="Freeform 17"/>
            <p:cNvSpPr>
              <a:spLocks/>
            </p:cNvSpPr>
            <p:nvPr/>
          </p:nvSpPr>
          <p:spPr bwMode="auto">
            <a:xfrm>
              <a:off x="4132" y="1068"/>
              <a:ext cx="56" cy="28"/>
            </a:xfrm>
            <a:custGeom>
              <a:avLst/>
              <a:gdLst>
                <a:gd name="T0" fmla="*/ 0 w 56"/>
                <a:gd name="T1" fmla="*/ 28 h 28"/>
                <a:gd name="T2" fmla="*/ 56 w 56"/>
                <a:gd name="T3" fmla="*/ 10 h 28"/>
                <a:gd name="T4" fmla="*/ 0 w 56"/>
                <a:gd name="T5" fmla="*/ 0 h 28"/>
                <a:gd name="T6" fmla="*/ 0 w 56"/>
                <a:gd name="T7" fmla="*/ 10 h 28"/>
                <a:gd name="T8" fmla="*/ 0 w 56"/>
                <a:gd name="T9" fmla="*/ 28 h 28"/>
                <a:gd name="T10" fmla="*/ 0 60000 65536"/>
                <a:gd name="T11" fmla="*/ 0 60000 65536"/>
                <a:gd name="T12" fmla="*/ 0 60000 65536"/>
                <a:gd name="T13" fmla="*/ 0 60000 65536"/>
                <a:gd name="T14" fmla="*/ 0 60000 65536"/>
                <a:gd name="T15" fmla="*/ 0 w 56"/>
                <a:gd name="T16" fmla="*/ 0 h 28"/>
                <a:gd name="T17" fmla="*/ 56 w 56"/>
                <a:gd name="T18" fmla="*/ 28 h 28"/>
              </a:gdLst>
              <a:ahLst/>
              <a:cxnLst>
                <a:cxn ang="T10">
                  <a:pos x="T0" y="T1"/>
                </a:cxn>
                <a:cxn ang="T11">
                  <a:pos x="T2" y="T3"/>
                </a:cxn>
                <a:cxn ang="T12">
                  <a:pos x="T4" y="T5"/>
                </a:cxn>
                <a:cxn ang="T13">
                  <a:pos x="T6" y="T7"/>
                </a:cxn>
                <a:cxn ang="T14">
                  <a:pos x="T8" y="T9"/>
                </a:cxn>
              </a:cxnLst>
              <a:rect l="T15" t="T16" r="T17" b="T18"/>
              <a:pathLst>
                <a:path w="56" h="28">
                  <a:moveTo>
                    <a:pt x="0" y="28"/>
                  </a:moveTo>
                  <a:lnTo>
                    <a:pt x="56" y="10"/>
                  </a:lnTo>
                  <a:lnTo>
                    <a:pt x="0" y="0"/>
                  </a:lnTo>
                  <a:lnTo>
                    <a:pt x="0" y="10"/>
                  </a:lnTo>
                  <a:lnTo>
                    <a:pt x="0" y="28"/>
                  </a:lnTo>
                  <a:close/>
                </a:path>
              </a:pathLst>
            </a:custGeom>
            <a:solidFill>
              <a:srgbClr val="000000"/>
            </a:solidFill>
            <a:ln w="0">
              <a:solidFill>
                <a:srgbClr val="000000"/>
              </a:solidFill>
              <a:round/>
              <a:headEnd/>
              <a:tailEnd/>
            </a:ln>
          </p:spPr>
          <p:txBody>
            <a:bodyPr/>
            <a:lstStyle/>
            <a:p>
              <a:endParaRPr lang="en-IN"/>
            </a:p>
          </p:txBody>
        </p:sp>
        <p:sp>
          <p:nvSpPr>
            <p:cNvPr id="65554" name="Line 18"/>
            <p:cNvSpPr>
              <a:spLocks noChangeShapeType="1"/>
            </p:cNvSpPr>
            <p:nvPr/>
          </p:nvSpPr>
          <p:spPr bwMode="auto">
            <a:xfrm flipH="1">
              <a:off x="3937" y="1078"/>
              <a:ext cx="195" cy="1"/>
            </a:xfrm>
            <a:prstGeom prst="line">
              <a:avLst/>
            </a:prstGeom>
            <a:noFill/>
            <a:ln w="14288">
              <a:solidFill>
                <a:srgbClr val="000000"/>
              </a:solidFill>
              <a:round/>
              <a:headEnd/>
              <a:tailEnd/>
            </a:ln>
          </p:spPr>
          <p:txBody>
            <a:bodyPr/>
            <a:lstStyle/>
            <a:p>
              <a:endParaRPr lang="en-US"/>
            </a:p>
          </p:txBody>
        </p:sp>
        <p:sp>
          <p:nvSpPr>
            <p:cNvPr id="65555" name="Freeform 19"/>
            <p:cNvSpPr>
              <a:spLocks/>
            </p:cNvSpPr>
            <p:nvPr/>
          </p:nvSpPr>
          <p:spPr bwMode="auto">
            <a:xfrm>
              <a:off x="3259" y="687"/>
              <a:ext cx="18" cy="56"/>
            </a:xfrm>
            <a:custGeom>
              <a:avLst/>
              <a:gdLst>
                <a:gd name="T0" fmla="*/ 0 w 2"/>
                <a:gd name="T1" fmla="*/ 0 h 6"/>
                <a:gd name="T2" fmla="*/ 2147483647 w 2"/>
                <a:gd name="T3" fmla="*/ 2147483647 h 6"/>
                <a:gd name="T4" fmla="*/ 2147483647 w 2"/>
                <a:gd name="T5" fmla="*/ 0 h 6"/>
                <a:gd name="T6" fmla="*/ 2147483647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4288">
              <a:solidFill>
                <a:srgbClr val="000000"/>
              </a:solidFill>
              <a:round/>
              <a:headEnd/>
              <a:tailEnd/>
            </a:ln>
          </p:spPr>
          <p:txBody>
            <a:bodyPr/>
            <a:lstStyle/>
            <a:p>
              <a:endParaRPr lang="en-IN"/>
            </a:p>
          </p:txBody>
        </p:sp>
        <p:sp>
          <p:nvSpPr>
            <p:cNvPr id="65556" name="Freeform 20"/>
            <p:cNvSpPr>
              <a:spLocks/>
            </p:cNvSpPr>
            <p:nvPr/>
          </p:nvSpPr>
          <p:spPr bwMode="auto">
            <a:xfrm>
              <a:off x="3259" y="687"/>
              <a:ext cx="18" cy="56"/>
            </a:xfrm>
            <a:custGeom>
              <a:avLst/>
              <a:gdLst>
                <a:gd name="T0" fmla="*/ 0 w 18"/>
                <a:gd name="T1" fmla="*/ 0 h 56"/>
                <a:gd name="T2" fmla="*/ 9 w 18"/>
                <a:gd name="T3" fmla="*/ 56 h 56"/>
                <a:gd name="T4" fmla="*/ 18 w 18"/>
                <a:gd name="T5" fmla="*/ 0 h 56"/>
                <a:gd name="T6" fmla="*/ 9 w 18"/>
                <a:gd name="T7" fmla="*/ 0 h 56"/>
                <a:gd name="T8" fmla="*/ 0 w 18"/>
                <a:gd name="T9" fmla="*/ 0 h 56"/>
                <a:gd name="T10" fmla="*/ 0 60000 65536"/>
                <a:gd name="T11" fmla="*/ 0 60000 65536"/>
                <a:gd name="T12" fmla="*/ 0 60000 65536"/>
                <a:gd name="T13" fmla="*/ 0 60000 65536"/>
                <a:gd name="T14" fmla="*/ 0 60000 65536"/>
                <a:gd name="T15" fmla="*/ 0 w 18"/>
                <a:gd name="T16" fmla="*/ 0 h 56"/>
                <a:gd name="T17" fmla="*/ 18 w 18"/>
                <a:gd name="T18" fmla="*/ 56 h 56"/>
              </a:gdLst>
              <a:ahLst/>
              <a:cxnLst>
                <a:cxn ang="T10">
                  <a:pos x="T0" y="T1"/>
                </a:cxn>
                <a:cxn ang="T11">
                  <a:pos x="T2" y="T3"/>
                </a:cxn>
                <a:cxn ang="T12">
                  <a:pos x="T4" y="T5"/>
                </a:cxn>
                <a:cxn ang="T13">
                  <a:pos x="T6" y="T7"/>
                </a:cxn>
                <a:cxn ang="T14">
                  <a:pos x="T8" y="T9"/>
                </a:cxn>
              </a:cxnLst>
              <a:rect l="T15" t="T16" r="T17" b="T18"/>
              <a:pathLst>
                <a:path w="18" h="56">
                  <a:moveTo>
                    <a:pt x="0" y="0"/>
                  </a:moveTo>
                  <a:lnTo>
                    <a:pt x="9" y="56"/>
                  </a:lnTo>
                  <a:lnTo>
                    <a:pt x="18" y="0"/>
                  </a:lnTo>
                  <a:lnTo>
                    <a:pt x="9" y="0"/>
                  </a:lnTo>
                  <a:lnTo>
                    <a:pt x="0" y="0"/>
                  </a:lnTo>
                  <a:close/>
                </a:path>
              </a:pathLst>
            </a:custGeom>
            <a:solidFill>
              <a:srgbClr val="000000"/>
            </a:solidFill>
            <a:ln w="0">
              <a:solidFill>
                <a:srgbClr val="000000"/>
              </a:solidFill>
              <a:round/>
              <a:headEnd/>
              <a:tailEnd/>
            </a:ln>
          </p:spPr>
          <p:txBody>
            <a:bodyPr/>
            <a:lstStyle/>
            <a:p>
              <a:endParaRPr lang="en-IN"/>
            </a:p>
          </p:txBody>
        </p:sp>
        <p:sp>
          <p:nvSpPr>
            <p:cNvPr id="65557" name="Freeform 21"/>
            <p:cNvSpPr>
              <a:spLocks/>
            </p:cNvSpPr>
            <p:nvPr/>
          </p:nvSpPr>
          <p:spPr bwMode="auto">
            <a:xfrm>
              <a:off x="3268" y="632"/>
              <a:ext cx="511" cy="55"/>
            </a:xfrm>
            <a:custGeom>
              <a:avLst/>
              <a:gdLst>
                <a:gd name="T0" fmla="*/ 0 w 55"/>
                <a:gd name="T1" fmla="*/ 2147483647 h 6"/>
                <a:gd name="T2" fmla="*/ 0 w 55"/>
                <a:gd name="T3" fmla="*/ 0 h 6"/>
                <a:gd name="T4" fmla="*/ 2147483647 w 55"/>
                <a:gd name="T5" fmla="*/ 0 h 6"/>
                <a:gd name="T6" fmla="*/ 0 60000 65536"/>
                <a:gd name="T7" fmla="*/ 0 60000 65536"/>
                <a:gd name="T8" fmla="*/ 0 60000 65536"/>
                <a:gd name="T9" fmla="*/ 0 w 55"/>
                <a:gd name="T10" fmla="*/ 0 h 6"/>
                <a:gd name="T11" fmla="*/ 55 w 55"/>
                <a:gd name="T12" fmla="*/ 6 h 6"/>
              </a:gdLst>
              <a:ahLst/>
              <a:cxnLst>
                <a:cxn ang="T6">
                  <a:pos x="T0" y="T1"/>
                </a:cxn>
                <a:cxn ang="T7">
                  <a:pos x="T2" y="T3"/>
                </a:cxn>
                <a:cxn ang="T8">
                  <a:pos x="T4" y="T5"/>
                </a:cxn>
              </a:cxnLst>
              <a:rect l="T9" t="T10" r="T11" b="T12"/>
              <a:pathLst>
                <a:path w="55" h="6">
                  <a:moveTo>
                    <a:pt x="0" y="6"/>
                  </a:moveTo>
                  <a:lnTo>
                    <a:pt x="0" y="0"/>
                  </a:lnTo>
                  <a:lnTo>
                    <a:pt x="55" y="0"/>
                  </a:lnTo>
                </a:path>
              </a:pathLst>
            </a:custGeom>
            <a:noFill/>
            <a:ln w="14288">
              <a:solidFill>
                <a:srgbClr val="000000"/>
              </a:solidFill>
              <a:round/>
              <a:headEnd/>
              <a:tailEnd/>
            </a:ln>
          </p:spPr>
          <p:txBody>
            <a:bodyPr/>
            <a:lstStyle/>
            <a:p>
              <a:endParaRPr lang="en-IN"/>
            </a:p>
          </p:txBody>
        </p:sp>
        <p:sp>
          <p:nvSpPr>
            <p:cNvPr id="65558" name="Freeform 22"/>
            <p:cNvSpPr>
              <a:spLocks/>
            </p:cNvSpPr>
            <p:nvPr/>
          </p:nvSpPr>
          <p:spPr bwMode="auto">
            <a:xfrm>
              <a:off x="3575" y="4274"/>
              <a:ext cx="278" cy="130"/>
            </a:xfrm>
            <a:custGeom>
              <a:avLst/>
              <a:gdLst>
                <a:gd name="T0" fmla="*/ 0 w 30"/>
                <a:gd name="T1" fmla="*/ 2147483647 h 14"/>
                <a:gd name="T2" fmla="*/ 2147483647 w 30"/>
                <a:gd name="T3" fmla="*/ 2147483647 h 14"/>
                <a:gd name="T4" fmla="*/ 2147483647 w 30"/>
                <a:gd name="T5" fmla="*/ 0 h 14"/>
                <a:gd name="T6" fmla="*/ 0 60000 65536"/>
                <a:gd name="T7" fmla="*/ 0 60000 65536"/>
                <a:gd name="T8" fmla="*/ 0 60000 65536"/>
                <a:gd name="T9" fmla="*/ 0 w 30"/>
                <a:gd name="T10" fmla="*/ 0 h 14"/>
                <a:gd name="T11" fmla="*/ 30 w 30"/>
                <a:gd name="T12" fmla="*/ 14 h 14"/>
              </a:gdLst>
              <a:ahLst/>
              <a:cxnLst>
                <a:cxn ang="T6">
                  <a:pos x="T0" y="T1"/>
                </a:cxn>
                <a:cxn ang="T7">
                  <a:pos x="T2" y="T3"/>
                </a:cxn>
                <a:cxn ang="T8">
                  <a:pos x="T4" y="T5"/>
                </a:cxn>
              </a:cxnLst>
              <a:rect l="T9" t="T10" r="T11" b="T12"/>
              <a:pathLst>
                <a:path w="30" h="14">
                  <a:moveTo>
                    <a:pt x="0" y="14"/>
                  </a:moveTo>
                  <a:lnTo>
                    <a:pt x="30" y="14"/>
                  </a:lnTo>
                  <a:lnTo>
                    <a:pt x="30" y="0"/>
                  </a:lnTo>
                </a:path>
              </a:pathLst>
            </a:custGeom>
            <a:noFill/>
            <a:ln w="14288">
              <a:solidFill>
                <a:schemeClr val="tx1"/>
              </a:solidFill>
              <a:round/>
              <a:headEnd/>
              <a:tailEnd/>
            </a:ln>
          </p:spPr>
          <p:txBody>
            <a:bodyPr/>
            <a:lstStyle/>
            <a:p>
              <a:endParaRPr lang="en-IN"/>
            </a:p>
          </p:txBody>
        </p:sp>
        <p:sp>
          <p:nvSpPr>
            <p:cNvPr id="65559" name="Freeform 23"/>
            <p:cNvSpPr>
              <a:spLocks/>
            </p:cNvSpPr>
            <p:nvPr/>
          </p:nvSpPr>
          <p:spPr bwMode="auto">
            <a:xfrm>
              <a:off x="3268" y="4060"/>
              <a:ext cx="511" cy="130"/>
            </a:xfrm>
            <a:custGeom>
              <a:avLst/>
              <a:gdLst>
                <a:gd name="T0" fmla="*/ 2147483647 w 55"/>
                <a:gd name="T1" fmla="*/ 2147483647 h 14"/>
                <a:gd name="T2" fmla="*/ 0 w 55"/>
                <a:gd name="T3" fmla="*/ 2147483647 h 14"/>
                <a:gd name="T4" fmla="*/ 0 w 55"/>
                <a:gd name="T5" fmla="*/ 0 h 14"/>
                <a:gd name="T6" fmla="*/ 0 60000 65536"/>
                <a:gd name="T7" fmla="*/ 0 60000 65536"/>
                <a:gd name="T8" fmla="*/ 0 60000 65536"/>
                <a:gd name="T9" fmla="*/ 0 w 55"/>
                <a:gd name="T10" fmla="*/ 0 h 14"/>
                <a:gd name="T11" fmla="*/ 55 w 55"/>
                <a:gd name="T12" fmla="*/ 14 h 14"/>
              </a:gdLst>
              <a:ahLst/>
              <a:cxnLst>
                <a:cxn ang="T6">
                  <a:pos x="T0" y="T1"/>
                </a:cxn>
                <a:cxn ang="T7">
                  <a:pos x="T2" y="T3"/>
                </a:cxn>
                <a:cxn ang="T8">
                  <a:pos x="T4" y="T5"/>
                </a:cxn>
              </a:cxnLst>
              <a:rect l="T9" t="T10" r="T11" b="T12"/>
              <a:pathLst>
                <a:path w="55" h="14">
                  <a:moveTo>
                    <a:pt x="55" y="14"/>
                  </a:moveTo>
                  <a:lnTo>
                    <a:pt x="0" y="14"/>
                  </a:lnTo>
                  <a:lnTo>
                    <a:pt x="0" y="0"/>
                  </a:lnTo>
                </a:path>
              </a:pathLst>
            </a:custGeom>
            <a:noFill/>
            <a:ln w="14288">
              <a:solidFill>
                <a:srgbClr val="000000"/>
              </a:solidFill>
              <a:round/>
              <a:headEnd/>
              <a:tailEnd/>
            </a:ln>
          </p:spPr>
          <p:txBody>
            <a:bodyPr/>
            <a:lstStyle/>
            <a:p>
              <a:endParaRPr lang="en-IN"/>
            </a:p>
          </p:txBody>
        </p:sp>
        <p:sp>
          <p:nvSpPr>
            <p:cNvPr id="65560" name="Line 24"/>
            <p:cNvSpPr>
              <a:spLocks noChangeShapeType="1"/>
            </p:cNvSpPr>
            <p:nvPr/>
          </p:nvSpPr>
          <p:spPr bwMode="auto">
            <a:xfrm flipH="1">
              <a:off x="3026" y="3651"/>
              <a:ext cx="158" cy="1"/>
            </a:xfrm>
            <a:prstGeom prst="line">
              <a:avLst/>
            </a:prstGeom>
            <a:noFill/>
            <a:ln w="14288">
              <a:solidFill>
                <a:schemeClr val="tx1"/>
              </a:solidFill>
              <a:round/>
              <a:headEnd/>
              <a:tailEnd/>
            </a:ln>
          </p:spPr>
          <p:txBody>
            <a:bodyPr/>
            <a:lstStyle/>
            <a:p>
              <a:endParaRPr lang="en-US"/>
            </a:p>
          </p:txBody>
        </p:sp>
        <p:sp>
          <p:nvSpPr>
            <p:cNvPr id="65561" name="Line 25"/>
            <p:cNvSpPr>
              <a:spLocks noChangeShapeType="1"/>
            </p:cNvSpPr>
            <p:nvPr/>
          </p:nvSpPr>
          <p:spPr bwMode="auto">
            <a:xfrm>
              <a:off x="3268" y="3391"/>
              <a:ext cx="1" cy="186"/>
            </a:xfrm>
            <a:prstGeom prst="line">
              <a:avLst/>
            </a:prstGeom>
            <a:noFill/>
            <a:ln w="14288">
              <a:solidFill>
                <a:srgbClr val="000000"/>
              </a:solidFill>
              <a:round/>
              <a:headEnd/>
              <a:tailEnd/>
            </a:ln>
          </p:spPr>
          <p:txBody>
            <a:bodyPr/>
            <a:lstStyle/>
            <a:p>
              <a:endParaRPr lang="en-US"/>
            </a:p>
          </p:txBody>
        </p:sp>
        <p:sp>
          <p:nvSpPr>
            <p:cNvPr id="65562" name="Freeform 26"/>
            <p:cNvSpPr>
              <a:spLocks/>
            </p:cNvSpPr>
            <p:nvPr/>
          </p:nvSpPr>
          <p:spPr bwMode="auto">
            <a:xfrm>
              <a:off x="3259" y="2481"/>
              <a:ext cx="18" cy="65"/>
            </a:xfrm>
            <a:custGeom>
              <a:avLst/>
              <a:gdLst>
                <a:gd name="T0" fmla="*/ 0 w 2"/>
                <a:gd name="T1" fmla="*/ 0 h 7"/>
                <a:gd name="T2" fmla="*/ 2147483647 w 2"/>
                <a:gd name="T3" fmla="*/ 2147483647 h 7"/>
                <a:gd name="T4" fmla="*/ 2147483647 w 2"/>
                <a:gd name="T5" fmla="*/ 0 h 7"/>
                <a:gd name="T6" fmla="*/ 2147483647 w 2"/>
                <a:gd name="T7" fmla="*/ 0 h 7"/>
                <a:gd name="T8" fmla="*/ 0 w 2"/>
                <a:gd name="T9" fmla="*/ 0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0" y="0"/>
                  </a:moveTo>
                  <a:lnTo>
                    <a:pt x="1" y="7"/>
                  </a:lnTo>
                  <a:lnTo>
                    <a:pt x="2" y="0"/>
                  </a:lnTo>
                  <a:lnTo>
                    <a:pt x="1" y="0"/>
                  </a:lnTo>
                  <a:lnTo>
                    <a:pt x="0" y="0"/>
                  </a:lnTo>
                </a:path>
              </a:pathLst>
            </a:custGeom>
            <a:noFill/>
            <a:ln w="14288">
              <a:solidFill>
                <a:srgbClr val="000000"/>
              </a:solidFill>
              <a:round/>
              <a:headEnd/>
              <a:tailEnd/>
            </a:ln>
          </p:spPr>
          <p:txBody>
            <a:bodyPr/>
            <a:lstStyle/>
            <a:p>
              <a:endParaRPr lang="en-IN"/>
            </a:p>
          </p:txBody>
        </p:sp>
        <p:sp>
          <p:nvSpPr>
            <p:cNvPr id="65563" name="Freeform 27"/>
            <p:cNvSpPr>
              <a:spLocks/>
            </p:cNvSpPr>
            <p:nvPr/>
          </p:nvSpPr>
          <p:spPr bwMode="auto">
            <a:xfrm>
              <a:off x="3259" y="2481"/>
              <a:ext cx="18" cy="65"/>
            </a:xfrm>
            <a:custGeom>
              <a:avLst/>
              <a:gdLst>
                <a:gd name="T0" fmla="*/ 0 w 18"/>
                <a:gd name="T1" fmla="*/ 0 h 65"/>
                <a:gd name="T2" fmla="*/ 9 w 18"/>
                <a:gd name="T3" fmla="*/ 65 h 65"/>
                <a:gd name="T4" fmla="*/ 18 w 18"/>
                <a:gd name="T5" fmla="*/ 0 h 65"/>
                <a:gd name="T6" fmla="*/ 9 w 18"/>
                <a:gd name="T7" fmla="*/ 0 h 65"/>
                <a:gd name="T8" fmla="*/ 0 w 18"/>
                <a:gd name="T9" fmla="*/ 0 h 65"/>
                <a:gd name="T10" fmla="*/ 0 60000 65536"/>
                <a:gd name="T11" fmla="*/ 0 60000 65536"/>
                <a:gd name="T12" fmla="*/ 0 60000 65536"/>
                <a:gd name="T13" fmla="*/ 0 60000 65536"/>
                <a:gd name="T14" fmla="*/ 0 60000 65536"/>
                <a:gd name="T15" fmla="*/ 0 w 18"/>
                <a:gd name="T16" fmla="*/ 0 h 65"/>
                <a:gd name="T17" fmla="*/ 18 w 18"/>
                <a:gd name="T18" fmla="*/ 65 h 65"/>
              </a:gdLst>
              <a:ahLst/>
              <a:cxnLst>
                <a:cxn ang="T10">
                  <a:pos x="T0" y="T1"/>
                </a:cxn>
                <a:cxn ang="T11">
                  <a:pos x="T2" y="T3"/>
                </a:cxn>
                <a:cxn ang="T12">
                  <a:pos x="T4" y="T5"/>
                </a:cxn>
                <a:cxn ang="T13">
                  <a:pos x="T6" y="T7"/>
                </a:cxn>
                <a:cxn ang="T14">
                  <a:pos x="T8" y="T9"/>
                </a:cxn>
              </a:cxnLst>
              <a:rect l="T15" t="T16" r="T17" b="T18"/>
              <a:pathLst>
                <a:path w="18" h="65">
                  <a:moveTo>
                    <a:pt x="0" y="0"/>
                  </a:moveTo>
                  <a:lnTo>
                    <a:pt x="9" y="65"/>
                  </a:lnTo>
                  <a:lnTo>
                    <a:pt x="18" y="0"/>
                  </a:lnTo>
                  <a:lnTo>
                    <a:pt x="9" y="0"/>
                  </a:lnTo>
                  <a:lnTo>
                    <a:pt x="0" y="0"/>
                  </a:lnTo>
                  <a:close/>
                </a:path>
              </a:pathLst>
            </a:custGeom>
            <a:solidFill>
              <a:srgbClr val="000000"/>
            </a:solidFill>
            <a:ln w="0">
              <a:solidFill>
                <a:srgbClr val="000000"/>
              </a:solidFill>
              <a:round/>
              <a:headEnd/>
              <a:tailEnd/>
            </a:ln>
          </p:spPr>
          <p:txBody>
            <a:bodyPr/>
            <a:lstStyle/>
            <a:p>
              <a:endParaRPr lang="en-IN"/>
            </a:p>
          </p:txBody>
        </p:sp>
        <p:sp>
          <p:nvSpPr>
            <p:cNvPr id="65564" name="Line 28"/>
            <p:cNvSpPr>
              <a:spLocks noChangeShapeType="1"/>
            </p:cNvSpPr>
            <p:nvPr/>
          </p:nvSpPr>
          <p:spPr bwMode="auto">
            <a:xfrm flipV="1">
              <a:off x="3268" y="2100"/>
              <a:ext cx="1" cy="381"/>
            </a:xfrm>
            <a:prstGeom prst="line">
              <a:avLst/>
            </a:prstGeom>
            <a:noFill/>
            <a:ln w="14288">
              <a:solidFill>
                <a:srgbClr val="000000"/>
              </a:solidFill>
              <a:round/>
              <a:headEnd/>
              <a:tailEnd/>
            </a:ln>
          </p:spPr>
          <p:txBody>
            <a:bodyPr/>
            <a:lstStyle/>
            <a:p>
              <a:endParaRPr lang="en-US"/>
            </a:p>
          </p:txBody>
        </p:sp>
        <p:sp>
          <p:nvSpPr>
            <p:cNvPr id="65565" name="Line 29"/>
            <p:cNvSpPr>
              <a:spLocks noChangeShapeType="1"/>
            </p:cNvSpPr>
            <p:nvPr/>
          </p:nvSpPr>
          <p:spPr bwMode="auto">
            <a:xfrm flipH="1">
              <a:off x="3937" y="1747"/>
              <a:ext cx="270" cy="1"/>
            </a:xfrm>
            <a:prstGeom prst="line">
              <a:avLst/>
            </a:prstGeom>
            <a:noFill/>
            <a:ln w="14288">
              <a:solidFill>
                <a:srgbClr val="000000"/>
              </a:solidFill>
              <a:round/>
              <a:headEnd/>
              <a:tailEnd/>
            </a:ln>
          </p:spPr>
          <p:txBody>
            <a:bodyPr/>
            <a:lstStyle/>
            <a:p>
              <a:endParaRPr lang="en-US"/>
            </a:p>
          </p:txBody>
        </p:sp>
        <p:sp>
          <p:nvSpPr>
            <p:cNvPr id="65566" name="Freeform 30"/>
            <p:cNvSpPr>
              <a:spLocks/>
            </p:cNvSpPr>
            <p:nvPr/>
          </p:nvSpPr>
          <p:spPr bwMode="auto">
            <a:xfrm>
              <a:off x="3575" y="1533"/>
              <a:ext cx="278" cy="139"/>
            </a:xfrm>
            <a:custGeom>
              <a:avLst/>
              <a:gdLst>
                <a:gd name="T0" fmla="*/ 0 w 30"/>
                <a:gd name="T1" fmla="*/ 0 h 15"/>
                <a:gd name="T2" fmla="*/ 2147483647 w 30"/>
                <a:gd name="T3" fmla="*/ 0 h 15"/>
                <a:gd name="T4" fmla="*/ 2147483647 w 30"/>
                <a:gd name="T5" fmla="*/ 2147483647 h 15"/>
                <a:gd name="T6" fmla="*/ 0 60000 65536"/>
                <a:gd name="T7" fmla="*/ 0 60000 65536"/>
                <a:gd name="T8" fmla="*/ 0 60000 65536"/>
                <a:gd name="T9" fmla="*/ 0 w 30"/>
                <a:gd name="T10" fmla="*/ 0 h 15"/>
                <a:gd name="T11" fmla="*/ 30 w 30"/>
                <a:gd name="T12" fmla="*/ 15 h 15"/>
              </a:gdLst>
              <a:ahLst/>
              <a:cxnLst>
                <a:cxn ang="T6">
                  <a:pos x="T0" y="T1"/>
                </a:cxn>
                <a:cxn ang="T7">
                  <a:pos x="T2" y="T3"/>
                </a:cxn>
                <a:cxn ang="T8">
                  <a:pos x="T4" y="T5"/>
                </a:cxn>
              </a:cxnLst>
              <a:rect l="T9" t="T10" r="T11" b="T12"/>
              <a:pathLst>
                <a:path w="30" h="15">
                  <a:moveTo>
                    <a:pt x="0" y="0"/>
                  </a:moveTo>
                  <a:lnTo>
                    <a:pt x="30" y="0"/>
                  </a:lnTo>
                  <a:lnTo>
                    <a:pt x="30" y="15"/>
                  </a:lnTo>
                </a:path>
              </a:pathLst>
            </a:custGeom>
            <a:noFill/>
            <a:ln w="14288">
              <a:solidFill>
                <a:schemeClr val="tx1"/>
              </a:solidFill>
              <a:round/>
              <a:headEnd/>
              <a:tailEnd/>
            </a:ln>
          </p:spPr>
          <p:txBody>
            <a:bodyPr/>
            <a:lstStyle/>
            <a:p>
              <a:endParaRPr lang="en-IN"/>
            </a:p>
          </p:txBody>
        </p:sp>
        <p:sp>
          <p:nvSpPr>
            <p:cNvPr id="65567" name="Freeform 31"/>
            <p:cNvSpPr>
              <a:spLocks/>
            </p:cNvSpPr>
            <p:nvPr/>
          </p:nvSpPr>
          <p:spPr bwMode="auto">
            <a:xfrm>
              <a:off x="3575" y="1161"/>
              <a:ext cx="278" cy="130"/>
            </a:xfrm>
            <a:custGeom>
              <a:avLst/>
              <a:gdLst>
                <a:gd name="T0" fmla="*/ 0 w 30"/>
                <a:gd name="T1" fmla="*/ 2147483647 h 14"/>
                <a:gd name="T2" fmla="*/ 2147483647 w 30"/>
                <a:gd name="T3" fmla="*/ 2147483647 h 14"/>
                <a:gd name="T4" fmla="*/ 2147483647 w 30"/>
                <a:gd name="T5" fmla="*/ 0 h 14"/>
                <a:gd name="T6" fmla="*/ 0 60000 65536"/>
                <a:gd name="T7" fmla="*/ 0 60000 65536"/>
                <a:gd name="T8" fmla="*/ 0 60000 65536"/>
                <a:gd name="T9" fmla="*/ 0 w 30"/>
                <a:gd name="T10" fmla="*/ 0 h 14"/>
                <a:gd name="T11" fmla="*/ 30 w 30"/>
                <a:gd name="T12" fmla="*/ 14 h 14"/>
              </a:gdLst>
              <a:ahLst/>
              <a:cxnLst>
                <a:cxn ang="T6">
                  <a:pos x="T0" y="T1"/>
                </a:cxn>
                <a:cxn ang="T7">
                  <a:pos x="T2" y="T3"/>
                </a:cxn>
                <a:cxn ang="T8">
                  <a:pos x="T4" y="T5"/>
                </a:cxn>
              </a:cxnLst>
              <a:rect l="T9" t="T10" r="T11" b="T12"/>
              <a:pathLst>
                <a:path w="30" h="14">
                  <a:moveTo>
                    <a:pt x="0" y="14"/>
                  </a:moveTo>
                  <a:lnTo>
                    <a:pt x="30" y="14"/>
                  </a:lnTo>
                  <a:lnTo>
                    <a:pt x="30" y="0"/>
                  </a:lnTo>
                </a:path>
              </a:pathLst>
            </a:custGeom>
            <a:noFill/>
            <a:ln w="14288">
              <a:solidFill>
                <a:schemeClr val="tx1"/>
              </a:solidFill>
              <a:round/>
              <a:headEnd/>
              <a:tailEnd/>
            </a:ln>
          </p:spPr>
          <p:txBody>
            <a:bodyPr/>
            <a:lstStyle/>
            <a:p>
              <a:endParaRPr lang="en-IN"/>
            </a:p>
          </p:txBody>
        </p:sp>
        <p:sp>
          <p:nvSpPr>
            <p:cNvPr id="65568" name="Freeform 32"/>
            <p:cNvSpPr>
              <a:spLocks/>
            </p:cNvSpPr>
            <p:nvPr/>
          </p:nvSpPr>
          <p:spPr bwMode="auto">
            <a:xfrm>
              <a:off x="3268" y="920"/>
              <a:ext cx="511" cy="158"/>
            </a:xfrm>
            <a:custGeom>
              <a:avLst/>
              <a:gdLst>
                <a:gd name="T0" fmla="*/ 2147483647 w 55"/>
                <a:gd name="T1" fmla="*/ 2147483647 h 17"/>
                <a:gd name="T2" fmla="*/ 0 w 55"/>
                <a:gd name="T3" fmla="*/ 2147483647 h 17"/>
                <a:gd name="T4" fmla="*/ 0 w 55"/>
                <a:gd name="T5" fmla="*/ 0 h 17"/>
                <a:gd name="T6" fmla="*/ 0 60000 65536"/>
                <a:gd name="T7" fmla="*/ 0 60000 65536"/>
                <a:gd name="T8" fmla="*/ 0 60000 65536"/>
                <a:gd name="T9" fmla="*/ 0 w 55"/>
                <a:gd name="T10" fmla="*/ 0 h 17"/>
                <a:gd name="T11" fmla="*/ 55 w 55"/>
                <a:gd name="T12" fmla="*/ 17 h 17"/>
              </a:gdLst>
              <a:ahLst/>
              <a:cxnLst>
                <a:cxn ang="T6">
                  <a:pos x="T0" y="T1"/>
                </a:cxn>
                <a:cxn ang="T7">
                  <a:pos x="T2" y="T3"/>
                </a:cxn>
                <a:cxn ang="T8">
                  <a:pos x="T4" y="T5"/>
                </a:cxn>
              </a:cxnLst>
              <a:rect l="T9" t="T10" r="T11" b="T12"/>
              <a:pathLst>
                <a:path w="55" h="17">
                  <a:moveTo>
                    <a:pt x="55" y="17"/>
                  </a:moveTo>
                  <a:lnTo>
                    <a:pt x="0" y="17"/>
                  </a:lnTo>
                  <a:lnTo>
                    <a:pt x="0" y="0"/>
                  </a:lnTo>
                </a:path>
              </a:pathLst>
            </a:custGeom>
            <a:noFill/>
            <a:ln w="14288">
              <a:solidFill>
                <a:srgbClr val="000000"/>
              </a:solidFill>
              <a:round/>
              <a:headEnd/>
              <a:tailEnd/>
            </a:ln>
          </p:spPr>
          <p:txBody>
            <a:bodyPr/>
            <a:lstStyle/>
            <a:p>
              <a:endParaRPr lang="en-IN"/>
            </a:p>
          </p:txBody>
        </p:sp>
        <p:sp>
          <p:nvSpPr>
            <p:cNvPr id="65569" name="Freeform 33"/>
            <p:cNvSpPr>
              <a:spLocks/>
            </p:cNvSpPr>
            <p:nvPr/>
          </p:nvSpPr>
          <p:spPr bwMode="auto">
            <a:xfrm>
              <a:off x="3575" y="390"/>
              <a:ext cx="278" cy="158"/>
            </a:xfrm>
            <a:custGeom>
              <a:avLst/>
              <a:gdLst>
                <a:gd name="T0" fmla="*/ 0 w 30"/>
                <a:gd name="T1" fmla="*/ 0 h 17"/>
                <a:gd name="T2" fmla="*/ 2147483647 w 30"/>
                <a:gd name="T3" fmla="*/ 0 h 17"/>
                <a:gd name="T4" fmla="*/ 2147483647 w 30"/>
                <a:gd name="T5" fmla="*/ 2147483647 h 17"/>
                <a:gd name="T6" fmla="*/ 0 60000 65536"/>
                <a:gd name="T7" fmla="*/ 0 60000 65536"/>
                <a:gd name="T8" fmla="*/ 0 60000 65536"/>
                <a:gd name="T9" fmla="*/ 0 w 30"/>
                <a:gd name="T10" fmla="*/ 0 h 17"/>
                <a:gd name="T11" fmla="*/ 30 w 30"/>
                <a:gd name="T12" fmla="*/ 17 h 17"/>
              </a:gdLst>
              <a:ahLst/>
              <a:cxnLst>
                <a:cxn ang="T6">
                  <a:pos x="T0" y="T1"/>
                </a:cxn>
                <a:cxn ang="T7">
                  <a:pos x="T2" y="T3"/>
                </a:cxn>
                <a:cxn ang="T8">
                  <a:pos x="T4" y="T5"/>
                </a:cxn>
              </a:cxnLst>
              <a:rect l="T9" t="T10" r="T11" b="T12"/>
              <a:pathLst>
                <a:path w="30" h="17">
                  <a:moveTo>
                    <a:pt x="0" y="0"/>
                  </a:moveTo>
                  <a:lnTo>
                    <a:pt x="30" y="0"/>
                  </a:lnTo>
                  <a:lnTo>
                    <a:pt x="30" y="17"/>
                  </a:lnTo>
                </a:path>
              </a:pathLst>
            </a:custGeom>
            <a:noFill/>
            <a:ln w="14288">
              <a:solidFill>
                <a:schemeClr val="tx1"/>
              </a:solidFill>
              <a:round/>
              <a:headEnd/>
              <a:tailEnd/>
            </a:ln>
          </p:spPr>
          <p:txBody>
            <a:bodyPr/>
            <a:lstStyle/>
            <a:p>
              <a:endParaRPr lang="en-IN"/>
            </a:p>
          </p:txBody>
        </p:sp>
        <p:sp>
          <p:nvSpPr>
            <p:cNvPr id="65570" name="Line 34"/>
            <p:cNvSpPr>
              <a:spLocks noChangeShapeType="1"/>
            </p:cNvSpPr>
            <p:nvPr/>
          </p:nvSpPr>
          <p:spPr bwMode="auto">
            <a:xfrm flipH="1">
              <a:off x="3937" y="632"/>
              <a:ext cx="270" cy="1"/>
            </a:xfrm>
            <a:prstGeom prst="line">
              <a:avLst/>
            </a:prstGeom>
            <a:noFill/>
            <a:ln w="14288">
              <a:solidFill>
                <a:srgbClr val="000000"/>
              </a:solidFill>
              <a:round/>
              <a:headEnd/>
              <a:tailEnd/>
            </a:ln>
          </p:spPr>
          <p:txBody>
            <a:bodyPr/>
            <a:lstStyle/>
            <a:p>
              <a:endParaRPr lang="en-US"/>
            </a:p>
          </p:txBody>
        </p:sp>
        <p:sp>
          <p:nvSpPr>
            <p:cNvPr id="65571" name="Line 35"/>
            <p:cNvSpPr>
              <a:spLocks noChangeShapeType="1"/>
            </p:cNvSpPr>
            <p:nvPr/>
          </p:nvSpPr>
          <p:spPr bwMode="auto">
            <a:xfrm flipH="1">
              <a:off x="3835" y="4162"/>
              <a:ext cx="46" cy="56"/>
            </a:xfrm>
            <a:prstGeom prst="line">
              <a:avLst/>
            </a:prstGeom>
            <a:noFill/>
            <a:ln w="14288">
              <a:solidFill>
                <a:schemeClr val="tx1"/>
              </a:solidFill>
              <a:round/>
              <a:headEnd/>
              <a:tailEnd/>
            </a:ln>
          </p:spPr>
          <p:txBody>
            <a:bodyPr/>
            <a:lstStyle/>
            <a:p>
              <a:endParaRPr lang="en-US"/>
            </a:p>
          </p:txBody>
        </p:sp>
        <p:sp>
          <p:nvSpPr>
            <p:cNvPr id="65572" name="Line 36"/>
            <p:cNvSpPr>
              <a:spLocks noChangeShapeType="1"/>
            </p:cNvSpPr>
            <p:nvPr/>
          </p:nvSpPr>
          <p:spPr bwMode="auto">
            <a:xfrm flipH="1" flipV="1">
              <a:off x="3835" y="4162"/>
              <a:ext cx="46" cy="56"/>
            </a:xfrm>
            <a:prstGeom prst="line">
              <a:avLst/>
            </a:prstGeom>
            <a:noFill/>
            <a:ln w="14288">
              <a:solidFill>
                <a:schemeClr val="tx1"/>
              </a:solidFill>
              <a:round/>
              <a:headEnd/>
              <a:tailEnd/>
            </a:ln>
          </p:spPr>
          <p:txBody>
            <a:bodyPr/>
            <a:lstStyle/>
            <a:p>
              <a:endParaRPr lang="en-US"/>
            </a:p>
          </p:txBody>
        </p:sp>
        <p:sp>
          <p:nvSpPr>
            <p:cNvPr id="65573" name="Rectangle 37"/>
            <p:cNvSpPr>
              <a:spLocks noChangeArrowheads="1"/>
            </p:cNvSpPr>
            <p:nvPr/>
          </p:nvSpPr>
          <p:spPr bwMode="auto">
            <a:xfrm>
              <a:off x="3779" y="4106"/>
              <a:ext cx="158" cy="168"/>
            </a:xfrm>
            <a:prstGeom prst="rect">
              <a:avLst/>
            </a:prstGeom>
            <a:solidFill>
              <a:srgbClr val="B2FFFF"/>
            </a:solidFill>
            <a:ln w="0">
              <a:solidFill>
                <a:schemeClr val="tx1"/>
              </a:solidFill>
              <a:miter lim="800000"/>
              <a:headEnd/>
              <a:tailEnd/>
            </a:ln>
          </p:spPr>
          <p:txBody>
            <a:bodyPr/>
            <a:lstStyle/>
            <a:p>
              <a:endParaRPr lang="en-IN"/>
            </a:p>
          </p:txBody>
        </p:sp>
        <p:sp>
          <p:nvSpPr>
            <p:cNvPr id="65574" name="Rectangle 38"/>
            <p:cNvSpPr>
              <a:spLocks noChangeArrowheads="1"/>
            </p:cNvSpPr>
            <p:nvPr/>
          </p:nvSpPr>
          <p:spPr bwMode="auto">
            <a:xfrm>
              <a:off x="3779" y="4106"/>
              <a:ext cx="158" cy="168"/>
            </a:xfrm>
            <a:prstGeom prst="rect">
              <a:avLst/>
            </a:prstGeom>
            <a:noFill/>
            <a:ln w="14288">
              <a:solidFill>
                <a:schemeClr val="tx1"/>
              </a:solidFill>
              <a:miter lim="800000"/>
              <a:headEnd/>
              <a:tailEnd/>
            </a:ln>
          </p:spPr>
          <p:txBody>
            <a:bodyPr/>
            <a:lstStyle/>
            <a:p>
              <a:endParaRPr lang="en-IN"/>
            </a:p>
          </p:txBody>
        </p:sp>
        <p:sp>
          <p:nvSpPr>
            <p:cNvPr id="65575" name="Line 39"/>
            <p:cNvSpPr>
              <a:spLocks noChangeShapeType="1"/>
            </p:cNvSpPr>
            <p:nvPr/>
          </p:nvSpPr>
          <p:spPr bwMode="auto">
            <a:xfrm flipH="1" flipV="1">
              <a:off x="3835" y="4162"/>
              <a:ext cx="46" cy="56"/>
            </a:xfrm>
            <a:prstGeom prst="line">
              <a:avLst/>
            </a:prstGeom>
            <a:noFill/>
            <a:ln w="14288">
              <a:solidFill>
                <a:schemeClr val="tx1"/>
              </a:solidFill>
              <a:round/>
              <a:headEnd/>
              <a:tailEnd/>
            </a:ln>
          </p:spPr>
          <p:txBody>
            <a:bodyPr/>
            <a:lstStyle/>
            <a:p>
              <a:endParaRPr lang="en-US"/>
            </a:p>
          </p:txBody>
        </p:sp>
        <p:sp>
          <p:nvSpPr>
            <p:cNvPr id="65576" name="Line 40"/>
            <p:cNvSpPr>
              <a:spLocks noChangeShapeType="1"/>
            </p:cNvSpPr>
            <p:nvPr/>
          </p:nvSpPr>
          <p:spPr bwMode="auto">
            <a:xfrm flipH="1">
              <a:off x="3835" y="4162"/>
              <a:ext cx="46" cy="56"/>
            </a:xfrm>
            <a:prstGeom prst="line">
              <a:avLst/>
            </a:prstGeom>
            <a:noFill/>
            <a:ln w="14288">
              <a:solidFill>
                <a:schemeClr val="tx1"/>
              </a:solidFill>
              <a:round/>
              <a:headEnd/>
              <a:tailEnd/>
            </a:ln>
          </p:spPr>
          <p:txBody>
            <a:bodyPr/>
            <a:lstStyle/>
            <a:p>
              <a:endParaRPr lang="en-US"/>
            </a:p>
          </p:txBody>
        </p:sp>
        <p:sp>
          <p:nvSpPr>
            <p:cNvPr id="65577" name="Line 41"/>
            <p:cNvSpPr>
              <a:spLocks noChangeShapeType="1"/>
            </p:cNvSpPr>
            <p:nvPr/>
          </p:nvSpPr>
          <p:spPr bwMode="auto">
            <a:xfrm flipH="1">
              <a:off x="3835" y="1059"/>
              <a:ext cx="46" cy="47"/>
            </a:xfrm>
            <a:prstGeom prst="line">
              <a:avLst/>
            </a:prstGeom>
            <a:noFill/>
            <a:ln w="14288">
              <a:solidFill>
                <a:schemeClr val="tx1"/>
              </a:solidFill>
              <a:round/>
              <a:headEnd/>
              <a:tailEnd/>
            </a:ln>
          </p:spPr>
          <p:txBody>
            <a:bodyPr/>
            <a:lstStyle/>
            <a:p>
              <a:endParaRPr lang="en-US"/>
            </a:p>
          </p:txBody>
        </p:sp>
        <p:sp>
          <p:nvSpPr>
            <p:cNvPr id="65578" name="Line 42"/>
            <p:cNvSpPr>
              <a:spLocks noChangeShapeType="1"/>
            </p:cNvSpPr>
            <p:nvPr/>
          </p:nvSpPr>
          <p:spPr bwMode="auto">
            <a:xfrm flipH="1" flipV="1">
              <a:off x="3835" y="1059"/>
              <a:ext cx="46" cy="47"/>
            </a:xfrm>
            <a:prstGeom prst="line">
              <a:avLst/>
            </a:prstGeom>
            <a:noFill/>
            <a:ln w="14288">
              <a:solidFill>
                <a:schemeClr val="tx1"/>
              </a:solidFill>
              <a:round/>
              <a:headEnd/>
              <a:tailEnd/>
            </a:ln>
          </p:spPr>
          <p:txBody>
            <a:bodyPr/>
            <a:lstStyle/>
            <a:p>
              <a:endParaRPr lang="en-US"/>
            </a:p>
          </p:txBody>
        </p:sp>
        <p:sp>
          <p:nvSpPr>
            <p:cNvPr id="65579" name="Rectangle 43"/>
            <p:cNvSpPr>
              <a:spLocks noChangeArrowheads="1"/>
            </p:cNvSpPr>
            <p:nvPr/>
          </p:nvSpPr>
          <p:spPr bwMode="auto">
            <a:xfrm>
              <a:off x="3779" y="1003"/>
              <a:ext cx="158" cy="158"/>
            </a:xfrm>
            <a:prstGeom prst="rect">
              <a:avLst/>
            </a:prstGeom>
            <a:solidFill>
              <a:srgbClr val="B2FFFF"/>
            </a:solidFill>
            <a:ln w="0">
              <a:solidFill>
                <a:schemeClr val="tx1"/>
              </a:solidFill>
              <a:miter lim="800000"/>
              <a:headEnd/>
              <a:tailEnd/>
            </a:ln>
          </p:spPr>
          <p:txBody>
            <a:bodyPr/>
            <a:lstStyle/>
            <a:p>
              <a:endParaRPr lang="en-IN"/>
            </a:p>
          </p:txBody>
        </p:sp>
        <p:sp>
          <p:nvSpPr>
            <p:cNvPr id="65580" name="Rectangle 44"/>
            <p:cNvSpPr>
              <a:spLocks noChangeArrowheads="1"/>
            </p:cNvSpPr>
            <p:nvPr/>
          </p:nvSpPr>
          <p:spPr bwMode="auto">
            <a:xfrm>
              <a:off x="3779" y="1003"/>
              <a:ext cx="158" cy="158"/>
            </a:xfrm>
            <a:prstGeom prst="rect">
              <a:avLst/>
            </a:prstGeom>
            <a:noFill/>
            <a:ln w="14288">
              <a:solidFill>
                <a:schemeClr val="tx1"/>
              </a:solidFill>
              <a:miter lim="800000"/>
              <a:headEnd/>
              <a:tailEnd/>
            </a:ln>
          </p:spPr>
          <p:txBody>
            <a:bodyPr/>
            <a:lstStyle/>
            <a:p>
              <a:endParaRPr lang="en-IN"/>
            </a:p>
          </p:txBody>
        </p:sp>
        <p:sp>
          <p:nvSpPr>
            <p:cNvPr id="65581" name="Line 45"/>
            <p:cNvSpPr>
              <a:spLocks noChangeShapeType="1"/>
            </p:cNvSpPr>
            <p:nvPr/>
          </p:nvSpPr>
          <p:spPr bwMode="auto">
            <a:xfrm flipH="1" flipV="1">
              <a:off x="3835" y="1059"/>
              <a:ext cx="46" cy="47"/>
            </a:xfrm>
            <a:prstGeom prst="line">
              <a:avLst/>
            </a:prstGeom>
            <a:noFill/>
            <a:ln w="14288">
              <a:solidFill>
                <a:schemeClr val="tx1"/>
              </a:solidFill>
              <a:round/>
              <a:headEnd/>
              <a:tailEnd/>
            </a:ln>
          </p:spPr>
          <p:txBody>
            <a:bodyPr/>
            <a:lstStyle/>
            <a:p>
              <a:endParaRPr lang="en-US"/>
            </a:p>
          </p:txBody>
        </p:sp>
        <p:sp>
          <p:nvSpPr>
            <p:cNvPr id="65582" name="Line 46"/>
            <p:cNvSpPr>
              <a:spLocks noChangeShapeType="1"/>
            </p:cNvSpPr>
            <p:nvPr/>
          </p:nvSpPr>
          <p:spPr bwMode="auto">
            <a:xfrm flipH="1">
              <a:off x="3835" y="1059"/>
              <a:ext cx="46" cy="47"/>
            </a:xfrm>
            <a:prstGeom prst="line">
              <a:avLst/>
            </a:prstGeom>
            <a:noFill/>
            <a:ln w="14288">
              <a:solidFill>
                <a:schemeClr val="tx1"/>
              </a:solidFill>
              <a:round/>
              <a:headEnd/>
              <a:tailEnd/>
            </a:ln>
          </p:spPr>
          <p:txBody>
            <a:bodyPr/>
            <a:lstStyle/>
            <a:p>
              <a:endParaRPr lang="en-US"/>
            </a:p>
          </p:txBody>
        </p:sp>
        <p:sp>
          <p:nvSpPr>
            <p:cNvPr id="65583" name="Line 47"/>
            <p:cNvSpPr>
              <a:spLocks noChangeShapeType="1"/>
            </p:cNvSpPr>
            <p:nvPr/>
          </p:nvSpPr>
          <p:spPr bwMode="auto">
            <a:xfrm>
              <a:off x="3853" y="4274"/>
              <a:ext cx="1" cy="1"/>
            </a:xfrm>
            <a:prstGeom prst="line">
              <a:avLst/>
            </a:prstGeom>
            <a:noFill/>
            <a:ln w="14288">
              <a:solidFill>
                <a:schemeClr val="tx1"/>
              </a:solidFill>
              <a:round/>
              <a:headEnd/>
              <a:tailEnd/>
            </a:ln>
          </p:spPr>
          <p:txBody>
            <a:bodyPr/>
            <a:lstStyle/>
            <a:p>
              <a:endParaRPr lang="en-US"/>
            </a:p>
          </p:txBody>
        </p:sp>
        <p:sp>
          <p:nvSpPr>
            <p:cNvPr id="65584" name="Line 48"/>
            <p:cNvSpPr>
              <a:spLocks noChangeShapeType="1"/>
            </p:cNvSpPr>
            <p:nvPr/>
          </p:nvSpPr>
          <p:spPr bwMode="auto">
            <a:xfrm>
              <a:off x="3853" y="520"/>
              <a:ext cx="1" cy="1"/>
            </a:xfrm>
            <a:prstGeom prst="line">
              <a:avLst/>
            </a:prstGeom>
            <a:noFill/>
            <a:ln w="14288">
              <a:solidFill>
                <a:schemeClr val="tx1"/>
              </a:solidFill>
              <a:round/>
              <a:headEnd/>
              <a:tailEnd/>
            </a:ln>
          </p:spPr>
          <p:txBody>
            <a:bodyPr/>
            <a:lstStyle/>
            <a:p>
              <a:endParaRPr lang="en-US"/>
            </a:p>
          </p:txBody>
        </p:sp>
        <p:sp>
          <p:nvSpPr>
            <p:cNvPr id="65585" name="Rectangle 49"/>
            <p:cNvSpPr>
              <a:spLocks noChangeArrowheads="1"/>
            </p:cNvSpPr>
            <p:nvPr/>
          </p:nvSpPr>
          <p:spPr bwMode="auto">
            <a:xfrm>
              <a:off x="3472" y="2992"/>
              <a:ext cx="59" cy="147"/>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charset="0"/>
                </a:rPr>
                <a:t>B</a:t>
              </a:r>
              <a:endParaRPr lang="en-CA" sz="2400">
                <a:latin typeface="Times New Roman" pitchFamily="18" charset="0"/>
              </a:endParaRPr>
            </a:p>
          </p:txBody>
        </p:sp>
        <p:sp>
          <p:nvSpPr>
            <p:cNvPr id="65586" name="Rectangle 50"/>
            <p:cNvSpPr>
              <a:spLocks noChangeArrowheads="1"/>
            </p:cNvSpPr>
            <p:nvPr/>
          </p:nvSpPr>
          <p:spPr bwMode="auto">
            <a:xfrm>
              <a:off x="3008" y="2992"/>
              <a:ext cx="59" cy="147"/>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charset="0"/>
                </a:rPr>
                <a:t>A</a:t>
              </a:r>
              <a:endParaRPr lang="en-CA" sz="2400">
                <a:latin typeface="Times New Roman" pitchFamily="18" charset="0"/>
              </a:endParaRPr>
            </a:p>
          </p:txBody>
        </p:sp>
        <p:sp>
          <p:nvSpPr>
            <p:cNvPr id="65587" name="Rectangle 51"/>
            <p:cNvSpPr>
              <a:spLocks noChangeArrowheads="1"/>
            </p:cNvSpPr>
            <p:nvPr/>
          </p:nvSpPr>
          <p:spPr bwMode="auto">
            <a:xfrm>
              <a:off x="3240" y="3911"/>
              <a:ext cx="54" cy="148"/>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charset="0"/>
                </a:rPr>
                <a:t>Z</a:t>
              </a:r>
              <a:endParaRPr lang="en-CA" sz="2400">
                <a:latin typeface="Times New Roman" pitchFamily="18" charset="0"/>
              </a:endParaRPr>
            </a:p>
          </p:txBody>
        </p:sp>
        <p:sp>
          <p:nvSpPr>
            <p:cNvPr id="65588" name="Rectangle 52"/>
            <p:cNvSpPr>
              <a:spLocks noChangeArrowheads="1"/>
            </p:cNvSpPr>
            <p:nvPr/>
          </p:nvSpPr>
          <p:spPr bwMode="auto">
            <a:xfrm>
              <a:off x="3184" y="3177"/>
              <a:ext cx="172" cy="147"/>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charset="0"/>
                </a:rPr>
                <a:t>ALU</a:t>
              </a:r>
              <a:endParaRPr lang="en-CA" sz="2400">
                <a:latin typeface="Times New Roman" pitchFamily="18" charset="0"/>
              </a:endParaRPr>
            </a:p>
          </p:txBody>
        </p:sp>
        <p:sp>
          <p:nvSpPr>
            <p:cNvPr id="65589" name="Rectangle 53"/>
            <p:cNvSpPr>
              <a:spLocks noChangeArrowheads="1"/>
            </p:cNvSpPr>
            <p:nvPr/>
          </p:nvSpPr>
          <p:spPr bwMode="auto">
            <a:xfrm>
              <a:off x="2971" y="3893"/>
              <a:ext cx="594" cy="167"/>
            </a:xfrm>
            <a:prstGeom prst="rect">
              <a:avLst/>
            </a:prstGeom>
            <a:noFill/>
            <a:ln w="14288">
              <a:solidFill>
                <a:srgbClr val="000000"/>
              </a:solidFill>
              <a:miter lim="800000"/>
              <a:headEnd/>
              <a:tailEnd/>
            </a:ln>
          </p:spPr>
          <p:txBody>
            <a:bodyPr/>
            <a:lstStyle/>
            <a:p>
              <a:endParaRPr lang="en-IN"/>
            </a:p>
          </p:txBody>
        </p:sp>
        <p:sp>
          <p:nvSpPr>
            <p:cNvPr id="65590" name="Line 54"/>
            <p:cNvSpPr>
              <a:spLocks noChangeShapeType="1"/>
            </p:cNvSpPr>
            <p:nvPr/>
          </p:nvSpPr>
          <p:spPr bwMode="auto">
            <a:xfrm>
              <a:off x="3853" y="1709"/>
              <a:ext cx="1" cy="1"/>
            </a:xfrm>
            <a:prstGeom prst="line">
              <a:avLst/>
            </a:prstGeom>
            <a:noFill/>
            <a:ln w="14288">
              <a:solidFill>
                <a:schemeClr val="tx1"/>
              </a:solidFill>
              <a:round/>
              <a:headEnd/>
              <a:tailEnd/>
            </a:ln>
          </p:spPr>
          <p:txBody>
            <a:bodyPr/>
            <a:lstStyle/>
            <a:p>
              <a:endParaRPr lang="en-US"/>
            </a:p>
          </p:txBody>
        </p:sp>
        <p:sp>
          <p:nvSpPr>
            <p:cNvPr id="65591" name="Rectangle 55"/>
            <p:cNvSpPr>
              <a:spLocks noChangeArrowheads="1"/>
            </p:cNvSpPr>
            <p:nvPr/>
          </p:nvSpPr>
          <p:spPr bwMode="auto">
            <a:xfrm>
              <a:off x="2971" y="762"/>
              <a:ext cx="594" cy="158"/>
            </a:xfrm>
            <a:prstGeom prst="rect">
              <a:avLst/>
            </a:prstGeom>
            <a:noFill/>
            <a:ln w="14288">
              <a:solidFill>
                <a:srgbClr val="000000"/>
              </a:solidFill>
              <a:miter lim="800000"/>
              <a:headEnd/>
              <a:tailEnd/>
            </a:ln>
          </p:spPr>
          <p:txBody>
            <a:bodyPr/>
            <a:lstStyle/>
            <a:p>
              <a:endParaRPr lang="en-IN"/>
            </a:p>
          </p:txBody>
        </p:sp>
        <p:sp>
          <p:nvSpPr>
            <p:cNvPr id="65592" name="Rectangle 56"/>
            <p:cNvSpPr>
              <a:spLocks noChangeArrowheads="1"/>
            </p:cNvSpPr>
            <p:nvPr/>
          </p:nvSpPr>
          <p:spPr bwMode="auto">
            <a:xfrm>
              <a:off x="2971" y="1942"/>
              <a:ext cx="594" cy="158"/>
            </a:xfrm>
            <a:prstGeom prst="rect">
              <a:avLst/>
            </a:prstGeom>
            <a:noFill/>
            <a:ln w="14288">
              <a:solidFill>
                <a:srgbClr val="000000"/>
              </a:solidFill>
              <a:miter lim="800000"/>
              <a:headEnd/>
              <a:tailEnd/>
            </a:ln>
          </p:spPr>
          <p:txBody>
            <a:bodyPr/>
            <a:lstStyle/>
            <a:p>
              <a:endParaRPr lang="en-IN"/>
            </a:p>
          </p:txBody>
        </p:sp>
        <p:sp>
          <p:nvSpPr>
            <p:cNvPr id="65593" name="Line 57"/>
            <p:cNvSpPr>
              <a:spLocks noChangeShapeType="1"/>
            </p:cNvSpPr>
            <p:nvPr/>
          </p:nvSpPr>
          <p:spPr bwMode="auto">
            <a:xfrm flipH="1">
              <a:off x="3835" y="604"/>
              <a:ext cx="46" cy="56"/>
            </a:xfrm>
            <a:prstGeom prst="line">
              <a:avLst/>
            </a:prstGeom>
            <a:noFill/>
            <a:ln w="14288">
              <a:solidFill>
                <a:schemeClr val="tx1"/>
              </a:solidFill>
              <a:round/>
              <a:headEnd/>
              <a:tailEnd/>
            </a:ln>
          </p:spPr>
          <p:txBody>
            <a:bodyPr/>
            <a:lstStyle/>
            <a:p>
              <a:endParaRPr lang="en-US"/>
            </a:p>
          </p:txBody>
        </p:sp>
        <p:sp>
          <p:nvSpPr>
            <p:cNvPr id="65594" name="Line 58"/>
            <p:cNvSpPr>
              <a:spLocks noChangeShapeType="1"/>
            </p:cNvSpPr>
            <p:nvPr/>
          </p:nvSpPr>
          <p:spPr bwMode="auto">
            <a:xfrm flipH="1" flipV="1">
              <a:off x="3835" y="604"/>
              <a:ext cx="46" cy="56"/>
            </a:xfrm>
            <a:prstGeom prst="line">
              <a:avLst/>
            </a:prstGeom>
            <a:noFill/>
            <a:ln w="14288">
              <a:solidFill>
                <a:schemeClr val="tx1"/>
              </a:solidFill>
              <a:round/>
              <a:headEnd/>
              <a:tailEnd/>
            </a:ln>
          </p:spPr>
          <p:txBody>
            <a:bodyPr/>
            <a:lstStyle/>
            <a:p>
              <a:endParaRPr lang="en-US"/>
            </a:p>
          </p:txBody>
        </p:sp>
        <p:sp>
          <p:nvSpPr>
            <p:cNvPr id="65595" name="Rectangle 59"/>
            <p:cNvSpPr>
              <a:spLocks noChangeArrowheads="1"/>
            </p:cNvSpPr>
            <p:nvPr/>
          </p:nvSpPr>
          <p:spPr bwMode="auto">
            <a:xfrm>
              <a:off x="3779" y="548"/>
              <a:ext cx="158" cy="167"/>
            </a:xfrm>
            <a:prstGeom prst="rect">
              <a:avLst/>
            </a:prstGeom>
            <a:solidFill>
              <a:srgbClr val="B2FFFF"/>
            </a:solidFill>
            <a:ln w="0">
              <a:solidFill>
                <a:schemeClr val="tx1"/>
              </a:solidFill>
              <a:miter lim="800000"/>
              <a:headEnd/>
              <a:tailEnd/>
            </a:ln>
          </p:spPr>
          <p:txBody>
            <a:bodyPr/>
            <a:lstStyle/>
            <a:p>
              <a:endParaRPr lang="en-IN"/>
            </a:p>
          </p:txBody>
        </p:sp>
        <p:sp>
          <p:nvSpPr>
            <p:cNvPr id="65596" name="Rectangle 60"/>
            <p:cNvSpPr>
              <a:spLocks noChangeArrowheads="1"/>
            </p:cNvSpPr>
            <p:nvPr/>
          </p:nvSpPr>
          <p:spPr bwMode="auto">
            <a:xfrm>
              <a:off x="3779" y="548"/>
              <a:ext cx="158" cy="167"/>
            </a:xfrm>
            <a:prstGeom prst="rect">
              <a:avLst/>
            </a:prstGeom>
            <a:noFill/>
            <a:ln w="14288">
              <a:solidFill>
                <a:schemeClr val="tx1"/>
              </a:solidFill>
              <a:miter lim="800000"/>
              <a:headEnd/>
              <a:tailEnd/>
            </a:ln>
          </p:spPr>
          <p:txBody>
            <a:bodyPr/>
            <a:lstStyle/>
            <a:p>
              <a:endParaRPr lang="en-IN"/>
            </a:p>
          </p:txBody>
        </p:sp>
        <p:sp>
          <p:nvSpPr>
            <p:cNvPr id="65597" name="Line 61"/>
            <p:cNvSpPr>
              <a:spLocks noChangeShapeType="1"/>
            </p:cNvSpPr>
            <p:nvPr/>
          </p:nvSpPr>
          <p:spPr bwMode="auto">
            <a:xfrm flipH="1" flipV="1">
              <a:off x="3835" y="604"/>
              <a:ext cx="46" cy="56"/>
            </a:xfrm>
            <a:prstGeom prst="line">
              <a:avLst/>
            </a:prstGeom>
            <a:noFill/>
            <a:ln w="14288">
              <a:solidFill>
                <a:schemeClr val="tx1"/>
              </a:solidFill>
              <a:round/>
              <a:headEnd/>
              <a:tailEnd/>
            </a:ln>
          </p:spPr>
          <p:txBody>
            <a:bodyPr/>
            <a:lstStyle/>
            <a:p>
              <a:endParaRPr lang="en-US"/>
            </a:p>
          </p:txBody>
        </p:sp>
        <p:sp>
          <p:nvSpPr>
            <p:cNvPr id="65598" name="Line 62"/>
            <p:cNvSpPr>
              <a:spLocks noChangeShapeType="1"/>
            </p:cNvSpPr>
            <p:nvPr/>
          </p:nvSpPr>
          <p:spPr bwMode="auto">
            <a:xfrm flipH="1">
              <a:off x="3835" y="604"/>
              <a:ext cx="46" cy="56"/>
            </a:xfrm>
            <a:prstGeom prst="line">
              <a:avLst/>
            </a:prstGeom>
            <a:noFill/>
            <a:ln w="14288">
              <a:solidFill>
                <a:schemeClr val="tx1"/>
              </a:solidFill>
              <a:round/>
              <a:headEnd/>
              <a:tailEnd/>
            </a:ln>
          </p:spPr>
          <p:txBody>
            <a:bodyPr/>
            <a:lstStyle/>
            <a:p>
              <a:endParaRPr lang="en-US"/>
            </a:p>
          </p:txBody>
        </p:sp>
        <p:sp>
          <p:nvSpPr>
            <p:cNvPr id="65599" name="Line 63"/>
            <p:cNvSpPr>
              <a:spLocks noChangeShapeType="1"/>
            </p:cNvSpPr>
            <p:nvPr/>
          </p:nvSpPr>
          <p:spPr bwMode="auto">
            <a:xfrm flipH="1">
              <a:off x="3835" y="1728"/>
              <a:ext cx="46" cy="46"/>
            </a:xfrm>
            <a:prstGeom prst="line">
              <a:avLst/>
            </a:prstGeom>
            <a:noFill/>
            <a:ln w="14288">
              <a:solidFill>
                <a:schemeClr val="tx1"/>
              </a:solidFill>
              <a:round/>
              <a:headEnd/>
              <a:tailEnd/>
            </a:ln>
          </p:spPr>
          <p:txBody>
            <a:bodyPr/>
            <a:lstStyle/>
            <a:p>
              <a:endParaRPr lang="en-US"/>
            </a:p>
          </p:txBody>
        </p:sp>
        <p:sp>
          <p:nvSpPr>
            <p:cNvPr id="65600" name="Line 64"/>
            <p:cNvSpPr>
              <a:spLocks noChangeShapeType="1"/>
            </p:cNvSpPr>
            <p:nvPr/>
          </p:nvSpPr>
          <p:spPr bwMode="auto">
            <a:xfrm flipH="1" flipV="1">
              <a:off x="3835" y="1728"/>
              <a:ext cx="46" cy="46"/>
            </a:xfrm>
            <a:prstGeom prst="line">
              <a:avLst/>
            </a:prstGeom>
            <a:noFill/>
            <a:ln w="14288">
              <a:solidFill>
                <a:schemeClr val="tx1"/>
              </a:solidFill>
              <a:round/>
              <a:headEnd/>
              <a:tailEnd/>
            </a:ln>
          </p:spPr>
          <p:txBody>
            <a:bodyPr/>
            <a:lstStyle/>
            <a:p>
              <a:endParaRPr lang="en-US"/>
            </a:p>
          </p:txBody>
        </p:sp>
        <p:sp>
          <p:nvSpPr>
            <p:cNvPr id="65601" name="Rectangle 65"/>
            <p:cNvSpPr>
              <a:spLocks noChangeArrowheads="1"/>
            </p:cNvSpPr>
            <p:nvPr/>
          </p:nvSpPr>
          <p:spPr bwMode="auto">
            <a:xfrm>
              <a:off x="3779" y="1672"/>
              <a:ext cx="158" cy="158"/>
            </a:xfrm>
            <a:prstGeom prst="rect">
              <a:avLst/>
            </a:prstGeom>
            <a:solidFill>
              <a:srgbClr val="B2FFFF"/>
            </a:solidFill>
            <a:ln w="0">
              <a:solidFill>
                <a:schemeClr val="tx1"/>
              </a:solidFill>
              <a:miter lim="800000"/>
              <a:headEnd/>
              <a:tailEnd/>
            </a:ln>
          </p:spPr>
          <p:txBody>
            <a:bodyPr/>
            <a:lstStyle/>
            <a:p>
              <a:endParaRPr lang="en-IN"/>
            </a:p>
          </p:txBody>
        </p:sp>
        <p:sp>
          <p:nvSpPr>
            <p:cNvPr id="65602" name="Rectangle 66"/>
            <p:cNvSpPr>
              <a:spLocks noChangeArrowheads="1"/>
            </p:cNvSpPr>
            <p:nvPr/>
          </p:nvSpPr>
          <p:spPr bwMode="auto">
            <a:xfrm>
              <a:off x="3779" y="1672"/>
              <a:ext cx="158" cy="158"/>
            </a:xfrm>
            <a:prstGeom prst="rect">
              <a:avLst/>
            </a:prstGeom>
            <a:noFill/>
            <a:ln w="14288">
              <a:solidFill>
                <a:schemeClr val="tx1"/>
              </a:solidFill>
              <a:miter lim="800000"/>
              <a:headEnd/>
              <a:tailEnd/>
            </a:ln>
          </p:spPr>
          <p:txBody>
            <a:bodyPr/>
            <a:lstStyle/>
            <a:p>
              <a:endParaRPr lang="en-IN"/>
            </a:p>
          </p:txBody>
        </p:sp>
        <p:sp>
          <p:nvSpPr>
            <p:cNvPr id="65603" name="Line 67"/>
            <p:cNvSpPr>
              <a:spLocks noChangeShapeType="1"/>
            </p:cNvSpPr>
            <p:nvPr/>
          </p:nvSpPr>
          <p:spPr bwMode="auto">
            <a:xfrm flipH="1" flipV="1">
              <a:off x="3835" y="1728"/>
              <a:ext cx="46" cy="46"/>
            </a:xfrm>
            <a:prstGeom prst="line">
              <a:avLst/>
            </a:prstGeom>
            <a:noFill/>
            <a:ln w="14288">
              <a:solidFill>
                <a:schemeClr val="tx1"/>
              </a:solidFill>
              <a:round/>
              <a:headEnd/>
              <a:tailEnd/>
            </a:ln>
          </p:spPr>
          <p:txBody>
            <a:bodyPr/>
            <a:lstStyle/>
            <a:p>
              <a:endParaRPr lang="en-US"/>
            </a:p>
          </p:txBody>
        </p:sp>
        <p:sp>
          <p:nvSpPr>
            <p:cNvPr id="65604" name="Line 68"/>
            <p:cNvSpPr>
              <a:spLocks noChangeShapeType="1"/>
            </p:cNvSpPr>
            <p:nvPr/>
          </p:nvSpPr>
          <p:spPr bwMode="auto">
            <a:xfrm flipH="1">
              <a:off x="3835" y="1728"/>
              <a:ext cx="46" cy="46"/>
            </a:xfrm>
            <a:prstGeom prst="line">
              <a:avLst/>
            </a:prstGeom>
            <a:noFill/>
            <a:ln w="14288">
              <a:solidFill>
                <a:schemeClr val="tx1"/>
              </a:solidFill>
              <a:round/>
              <a:headEnd/>
              <a:tailEnd/>
            </a:ln>
          </p:spPr>
          <p:txBody>
            <a:bodyPr/>
            <a:lstStyle/>
            <a:p>
              <a:endParaRPr lang="en-US"/>
            </a:p>
          </p:txBody>
        </p:sp>
        <p:sp>
          <p:nvSpPr>
            <p:cNvPr id="65605" name="Line 69"/>
            <p:cNvSpPr>
              <a:spLocks noChangeShapeType="1"/>
            </p:cNvSpPr>
            <p:nvPr/>
          </p:nvSpPr>
          <p:spPr bwMode="auto">
            <a:xfrm flipH="1">
              <a:off x="3240" y="3633"/>
              <a:ext cx="56" cy="46"/>
            </a:xfrm>
            <a:prstGeom prst="line">
              <a:avLst/>
            </a:prstGeom>
            <a:noFill/>
            <a:ln w="14288">
              <a:solidFill>
                <a:schemeClr val="tx1"/>
              </a:solidFill>
              <a:round/>
              <a:headEnd/>
              <a:tailEnd/>
            </a:ln>
          </p:spPr>
          <p:txBody>
            <a:bodyPr/>
            <a:lstStyle/>
            <a:p>
              <a:endParaRPr lang="en-US"/>
            </a:p>
          </p:txBody>
        </p:sp>
        <p:sp>
          <p:nvSpPr>
            <p:cNvPr id="65606" name="Line 70"/>
            <p:cNvSpPr>
              <a:spLocks noChangeShapeType="1"/>
            </p:cNvSpPr>
            <p:nvPr/>
          </p:nvSpPr>
          <p:spPr bwMode="auto">
            <a:xfrm flipH="1" flipV="1">
              <a:off x="3240" y="3633"/>
              <a:ext cx="56" cy="46"/>
            </a:xfrm>
            <a:prstGeom prst="line">
              <a:avLst/>
            </a:prstGeom>
            <a:noFill/>
            <a:ln w="14288">
              <a:solidFill>
                <a:schemeClr val="tx1"/>
              </a:solidFill>
              <a:round/>
              <a:headEnd/>
              <a:tailEnd/>
            </a:ln>
          </p:spPr>
          <p:txBody>
            <a:bodyPr/>
            <a:lstStyle/>
            <a:p>
              <a:endParaRPr lang="en-US"/>
            </a:p>
          </p:txBody>
        </p:sp>
        <p:sp>
          <p:nvSpPr>
            <p:cNvPr id="65607" name="Rectangle 71"/>
            <p:cNvSpPr>
              <a:spLocks noChangeArrowheads="1"/>
            </p:cNvSpPr>
            <p:nvPr/>
          </p:nvSpPr>
          <p:spPr bwMode="auto">
            <a:xfrm>
              <a:off x="3184" y="3577"/>
              <a:ext cx="168" cy="158"/>
            </a:xfrm>
            <a:prstGeom prst="rect">
              <a:avLst/>
            </a:prstGeom>
            <a:solidFill>
              <a:srgbClr val="B2FFFF"/>
            </a:solidFill>
            <a:ln w="0">
              <a:solidFill>
                <a:schemeClr val="tx1"/>
              </a:solidFill>
              <a:miter lim="800000"/>
              <a:headEnd/>
              <a:tailEnd/>
            </a:ln>
          </p:spPr>
          <p:txBody>
            <a:bodyPr/>
            <a:lstStyle/>
            <a:p>
              <a:endParaRPr lang="en-IN"/>
            </a:p>
          </p:txBody>
        </p:sp>
        <p:sp>
          <p:nvSpPr>
            <p:cNvPr id="65608" name="Rectangle 72"/>
            <p:cNvSpPr>
              <a:spLocks noChangeArrowheads="1"/>
            </p:cNvSpPr>
            <p:nvPr/>
          </p:nvSpPr>
          <p:spPr bwMode="auto">
            <a:xfrm>
              <a:off x="3184" y="3577"/>
              <a:ext cx="168" cy="158"/>
            </a:xfrm>
            <a:prstGeom prst="rect">
              <a:avLst/>
            </a:prstGeom>
            <a:noFill/>
            <a:ln w="14288">
              <a:solidFill>
                <a:schemeClr val="tx1"/>
              </a:solidFill>
              <a:miter lim="800000"/>
              <a:headEnd/>
              <a:tailEnd/>
            </a:ln>
          </p:spPr>
          <p:txBody>
            <a:bodyPr/>
            <a:lstStyle/>
            <a:p>
              <a:endParaRPr lang="en-IN"/>
            </a:p>
          </p:txBody>
        </p:sp>
        <p:sp>
          <p:nvSpPr>
            <p:cNvPr id="65609" name="Line 73"/>
            <p:cNvSpPr>
              <a:spLocks noChangeShapeType="1"/>
            </p:cNvSpPr>
            <p:nvPr/>
          </p:nvSpPr>
          <p:spPr bwMode="auto">
            <a:xfrm flipH="1" flipV="1">
              <a:off x="3240" y="3633"/>
              <a:ext cx="56" cy="46"/>
            </a:xfrm>
            <a:prstGeom prst="line">
              <a:avLst/>
            </a:prstGeom>
            <a:noFill/>
            <a:ln w="14288">
              <a:solidFill>
                <a:schemeClr val="tx1"/>
              </a:solidFill>
              <a:round/>
              <a:headEnd/>
              <a:tailEnd/>
            </a:ln>
          </p:spPr>
          <p:txBody>
            <a:bodyPr/>
            <a:lstStyle/>
            <a:p>
              <a:endParaRPr lang="en-US"/>
            </a:p>
          </p:txBody>
        </p:sp>
        <p:sp>
          <p:nvSpPr>
            <p:cNvPr id="65610" name="Line 74"/>
            <p:cNvSpPr>
              <a:spLocks noChangeShapeType="1"/>
            </p:cNvSpPr>
            <p:nvPr/>
          </p:nvSpPr>
          <p:spPr bwMode="auto">
            <a:xfrm flipH="1">
              <a:off x="3240" y="3633"/>
              <a:ext cx="56" cy="46"/>
            </a:xfrm>
            <a:prstGeom prst="line">
              <a:avLst/>
            </a:prstGeom>
            <a:noFill/>
            <a:ln w="14288">
              <a:solidFill>
                <a:schemeClr val="tx1"/>
              </a:solidFill>
              <a:round/>
              <a:headEnd/>
              <a:tailEnd/>
            </a:ln>
          </p:spPr>
          <p:txBody>
            <a:bodyPr/>
            <a:lstStyle/>
            <a:p>
              <a:endParaRPr lang="en-US"/>
            </a:p>
          </p:txBody>
        </p:sp>
        <p:sp>
          <p:nvSpPr>
            <p:cNvPr id="65611" name="Rectangle 75"/>
            <p:cNvSpPr>
              <a:spLocks noChangeArrowheads="1"/>
            </p:cNvSpPr>
            <p:nvPr/>
          </p:nvSpPr>
          <p:spPr bwMode="auto">
            <a:xfrm>
              <a:off x="3407" y="1476"/>
              <a:ext cx="59" cy="148"/>
            </a:xfrm>
            <a:prstGeom prst="rect">
              <a:avLst/>
            </a:prstGeom>
            <a:noFill/>
            <a:ln w="9525">
              <a:noFill/>
              <a:miter lim="800000"/>
              <a:headEnd/>
              <a:tailEnd/>
            </a:ln>
          </p:spPr>
          <p:txBody>
            <a:bodyPr wrap="none" lIns="0" tIns="0" rIns="0" bIns="0">
              <a:spAutoFit/>
            </a:bodyPr>
            <a:lstStyle/>
            <a:p>
              <a:r>
                <a:rPr lang="en-CA" sz="1100">
                  <a:latin typeface="Nimbus Roman No9 L" charset="0"/>
                </a:rPr>
                <a:t>Y</a:t>
              </a:r>
              <a:endParaRPr lang="en-CA" sz="2400">
                <a:latin typeface="Times New Roman" pitchFamily="18" charset="0"/>
              </a:endParaRPr>
            </a:p>
          </p:txBody>
        </p:sp>
        <p:sp>
          <p:nvSpPr>
            <p:cNvPr id="65612" name="Rectangle 76"/>
            <p:cNvSpPr>
              <a:spLocks noChangeArrowheads="1"/>
            </p:cNvSpPr>
            <p:nvPr/>
          </p:nvSpPr>
          <p:spPr bwMode="auto">
            <a:xfrm>
              <a:off x="3463" y="1514"/>
              <a:ext cx="50" cy="107"/>
            </a:xfrm>
            <a:prstGeom prst="rect">
              <a:avLst/>
            </a:prstGeom>
            <a:noFill/>
            <a:ln w="9525">
              <a:noFill/>
              <a:miter lim="800000"/>
              <a:headEnd/>
              <a:tailEnd/>
            </a:ln>
          </p:spPr>
          <p:txBody>
            <a:bodyPr wrap="none" lIns="0" tIns="0" rIns="0" bIns="0">
              <a:spAutoFit/>
            </a:bodyPr>
            <a:lstStyle/>
            <a:p>
              <a:r>
                <a:rPr lang="en-CA" sz="800" i="1">
                  <a:latin typeface="Nimbus Roman No9 L" charset="0"/>
                </a:rPr>
                <a:t>in</a:t>
              </a:r>
              <a:endParaRPr lang="en-CA" sz="2400">
                <a:latin typeface="Times New Roman" pitchFamily="18" charset="0"/>
              </a:endParaRPr>
            </a:p>
          </p:txBody>
        </p:sp>
        <p:sp>
          <p:nvSpPr>
            <p:cNvPr id="65613" name="Rectangle 77"/>
            <p:cNvSpPr>
              <a:spLocks noChangeArrowheads="1"/>
            </p:cNvSpPr>
            <p:nvPr/>
          </p:nvSpPr>
          <p:spPr bwMode="auto">
            <a:xfrm>
              <a:off x="3240" y="1961"/>
              <a:ext cx="59" cy="147"/>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charset="0"/>
                </a:rPr>
                <a:t>Y</a:t>
              </a:r>
              <a:endParaRPr lang="en-CA" sz="2400">
                <a:latin typeface="Times New Roman" pitchFamily="18" charset="0"/>
              </a:endParaRPr>
            </a:p>
          </p:txBody>
        </p:sp>
        <p:sp>
          <p:nvSpPr>
            <p:cNvPr id="65614" name="Rectangle 78"/>
            <p:cNvSpPr>
              <a:spLocks noChangeArrowheads="1"/>
            </p:cNvSpPr>
            <p:nvPr/>
          </p:nvSpPr>
          <p:spPr bwMode="auto">
            <a:xfrm>
              <a:off x="2878" y="3596"/>
              <a:ext cx="54" cy="147"/>
            </a:xfrm>
            <a:prstGeom prst="rect">
              <a:avLst/>
            </a:prstGeom>
            <a:noFill/>
            <a:ln w="9525">
              <a:noFill/>
              <a:miter lim="800000"/>
              <a:headEnd/>
              <a:tailEnd/>
            </a:ln>
          </p:spPr>
          <p:txBody>
            <a:bodyPr wrap="none" lIns="0" tIns="0" rIns="0" bIns="0">
              <a:spAutoFit/>
            </a:bodyPr>
            <a:lstStyle/>
            <a:p>
              <a:r>
                <a:rPr lang="en-CA" sz="1100">
                  <a:latin typeface="Nimbus Roman No9 L" charset="0"/>
                </a:rPr>
                <a:t>Z</a:t>
              </a:r>
              <a:endParaRPr lang="en-CA" sz="2400">
                <a:latin typeface="Times New Roman" pitchFamily="18" charset="0"/>
              </a:endParaRPr>
            </a:p>
          </p:txBody>
        </p:sp>
        <p:sp>
          <p:nvSpPr>
            <p:cNvPr id="65615" name="Rectangle 79"/>
            <p:cNvSpPr>
              <a:spLocks noChangeArrowheads="1"/>
            </p:cNvSpPr>
            <p:nvPr/>
          </p:nvSpPr>
          <p:spPr bwMode="auto">
            <a:xfrm>
              <a:off x="2933" y="3633"/>
              <a:ext cx="50" cy="107"/>
            </a:xfrm>
            <a:prstGeom prst="rect">
              <a:avLst/>
            </a:prstGeom>
            <a:noFill/>
            <a:ln w="9525">
              <a:noFill/>
              <a:miter lim="800000"/>
              <a:headEnd/>
              <a:tailEnd/>
            </a:ln>
          </p:spPr>
          <p:txBody>
            <a:bodyPr wrap="none" lIns="0" tIns="0" rIns="0" bIns="0">
              <a:spAutoFit/>
            </a:bodyPr>
            <a:lstStyle/>
            <a:p>
              <a:r>
                <a:rPr lang="en-CA" sz="800" i="1">
                  <a:latin typeface="Nimbus Roman No9 L" charset="0"/>
                </a:rPr>
                <a:t>in</a:t>
              </a:r>
              <a:endParaRPr lang="en-CA" sz="2400">
                <a:latin typeface="Times New Roman" pitchFamily="18" charset="0"/>
              </a:endParaRPr>
            </a:p>
          </p:txBody>
        </p:sp>
        <p:sp>
          <p:nvSpPr>
            <p:cNvPr id="65616" name="Rectangle 80"/>
            <p:cNvSpPr>
              <a:spLocks noChangeArrowheads="1"/>
            </p:cNvSpPr>
            <p:nvPr/>
          </p:nvSpPr>
          <p:spPr bwMode="auto">
            <a:xfrm>
              <a:off x="3379" y="4339"/>
              <a:ext cx="54" cy="147"/>
            </a:xfrm>
            <a:prstGeom prst="rect">
              <a:avLst/>
            </a:prstGeom>
            <a:noFill/>
            <a:ln w="9525">
              <a:noFill/>
              <a:miter lim="800000"/>
              <a:headEnd/>
              <a:tailEnd/>
            </a:ln>
          </p:spPr>
          <p:txBody>
            <a:bodyPr wrap="none" lIns="0" tIns="0" rIns="0" bIns="0">
              <a:spAutoFit/>
            </a:bodyPr>
            <a:lstStyle/>
            <a:p>
              <a:r>
                <a:rPr lang="en-CA" sz="1100">
                  <a:latin typeface="Nimbus Roman No9 L" charset="0"/>
                </a:rPr>
                <a:t>Z</a:t>
              </a:r>
              <a:endParaRPr lang="en-CA" sz="2400">
                <a:latin typeface="Times New Roman" pitchFamily="18" charset="0"/>
              </a:endParaRPr>
            </a:p>
          </p:txBody>
        </p:sp>
        <p:sp>
          <p:nvSpPr>
            <p:cNvPr id="65617" name="Rectangle 81"/>
            <p:cNvSpPr>
              <a:spLocks noChangeArrowheads="1"/>
            </p:cNvSpPr>
            <p:nvPr/>
          </p:nvSpPr>
          <p:spPr bwMode="auto">
            <a:xfrm>
              <a:off x="3435" y="4384"/>
              <a:ext cx="90" cy="108"/>
            </a:xfrm>
            <a:prstGeom prst="rect">
              <a:avLst/>
            </a:prstGeom>
            <a:noFill/>
            <a:ln w="9525">
              <a:noFill/>
              <a:miter lim="800000"/>
              <a:headEnd/>
              <a:tailEnd/>
            </a:ln>
          </p:spPr>
          <p:txBody>
            <a:bodyPr wrap="none" lIns="0" tIns="0" rIns="0" bIns="0">
              <a:spAutoFit/>
            </a:bodyPr>
            <a:lstStyle/>
            <a:p>
              <a:r>
                <a:rPr lang="en-CA" sz="800" i="1">
                  <a:latin typeface="Nimbus Roman No9 L" charset="0"/>
                </a:rPr>
                <a:t>out</a:t>
              </a:r>
              <a:endParaRPr lang="en-CA" sz="2400">
                <a:latin typeface="Times New Roman" pitchFamily="18" charset="0"/>
              </a:endParaRPr>
            </a:p>
          </p:txBody>
        </p:sp>
        <p:sp>
          <p:nvSpPr>
            <p:cNvPr id="65618" name="Rectangle 82"/>
            <p:cNvSpPr>
              <a:spLocks noChangeArrowheads="1"/>
            </p:cNvSpPr>
            <p:nvPr/>
          </p:nvSpPr>
          <p:spPr bwMode="auto">
            <a:xfrm>
              <a:off x="3389" y="314"/>
              <a:ext cx="64" cy="148"/>
            </a:xfrm>
            <a:prstGeom prst="rect">
              <a:avLst/>
            </a:prstGeom>
            <a:noFill/>
            <a:ln w="9525">
              <a:noFill/>
              <a:miter lim="800000"/>
              <a:headEnd/>
              <a:tailEnd/>
            </a:ln>
          </p:spPr>
          <p:txBody>
            <a:bodyPr wrap="none" lIns="0" tIns="0" rIns="0" bIns="0">
              <a:spAutoFit/>
            </a:bodyPr>
            <a:lstStyle/>
            <a:p>
              <a:r>
                <a:rPr lang="en-CA" sz="1100">
                  <a:latin typeface="Nimbus Roman No9 L" charset="0"/>
                </a:rPr>
                <a:t>R</a:t>
              </a:r>
              <a:endParaRPr lang="en-CA" sz="2400">
                <a:latin typeface="Times New Roman" pitchFamily="18" charset="0"/>
              </a:endParaRPr>
            </a:p>
          </p:txBody>
        </p:sp>
        <p:sp>
          <p:nvSpPr>
            <p:cNvPr id="65619" name="Rectangle 83"/>
            <p:cNvSpPr>
              <a:spLocks noChangeArrowheads="1"/>
            </p:cNvSpPr>
            <p:nvPr/>
          </p:nvSpPr>
          <p:spPr bwMode="auto">
            <a:xfrm>
              <a:off x="3445" y="314"/>
              <a:ext cx="20" cy="148"/>
            </a:xfrm>
            <a:prstGeom prst="rect">
              <a:avLst/>
            </a:prstGeom>
            <a:noFill/>
            <a:ln w="9525">
              <a:noFill/>
              <a:miter lim="800000"/>
              <a:headEnd/>
              <a:tailEnd/>
            </a:ln>
          </p:spPr>
          <p:txBody>
            <a:bodyPr wrap="none" lIns="0" tIns="0" rIns="0" bIns="0">
              <a:spAutoFit/>
            </a:bodyPr>
            <a:lstStyle/>
            <a:p>
              <a:r>
                <a:rPr lang="en-CA" sz="1100" i="1">
                  <a:latin typeface="Nimbus Roman No9 L" charset="0"/>
                </a:rPr>
                <a:t>i</a:t>
              </a:r>
              <a:endParaRPr lang="en-CA" sz="2400">
                <a:latin typeface="Times New Roman" pitchFamily="18" charset="0"/>
              </a:endParaRPr>
            </a:p>
          </p:txBody>
        </p:sp>
        <p:sp>
          <p:nvSpPr>
            <p:cNvPr id="65620" name="Rectangle 84"/>
            <p:cNvSpPr>
              <a:spLocks noChangeArrowheads="1"/>
            </p:cNvSpPr>
            <p:nvPr/>
          </p:nvSpPr>
          <p:spPr bwMode="auto">
            <a:xfrm>
              <a:off x="3463" y="362"/>
              <a:ext cx="50" cy="107"/>
            </a:xfrm>
            <a:prstGeom prst="rect">
              <a:avLst/>
            </a:prstGeom>
            <a:noFill/>
            <a:ln w="9525">
              <a:noFill/>
              <a:miter lim="800000"/>
              <a:headEnd/>
              <a:tailEnd/>
            </a:ln>
          </p:spPr>
          <p:txBody>
            <a:bodyPr wrap="none" lIns="0" tIns="0" rIns="0" bIns="0">
              <a:spAutoFit/>
            </a:bodyPr>
            <a:lstStyle/>
            <a:p>
              <a:r>
                <a:rPr lang="en-CA" sz="800" i="1">
                  <a:latin typeface="Nimbus Roman No9 L" charset="0"/>
                </a:rPr>
                <a:t>in</a:t>
              </a:r>
              <a:endParaRPr lang="en-CA" sz="2400">
                <a:latin typeface="Times New Roman" pitchFamily="18" charset="0"/>
              </a:endParaRPr>
            </a:p>
          </p:txBody>
        </p:sp>
        <p:sp>
          <p:nvSpPr>
            <p:cNvPr id="65621" name="Rectangle 85"/>
            <p:cNvSpPr>
              <a:spLocks noChangeArrowheads="1"/>
            </p:cNvSpPr>
            <p:nvPr/>
          </p:nvSpPr>
          <p:spPr bwMode="auto">
            <a:xfrm>
              <a:off x="3231" y="789"/>
              <a:ext cx="64" cy="147"/>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charset="0"/>
                </a:rPr>
                <a:t>R</a:t>
              </a:r>
              <a:endParaRPr lang="en-CA" sz="2400">
                <a:latin typeface="Times New Roman" pitchFamily="18" charset="0"/>
              </a:endParaRPr>
            </a:p>
          </p:txBody>
        </p:sp>
        <p:sp>
          <p:nvSpPr>
            <p:cNvPr id="65622" name="Rectangle 86"/>
            <p:cNvSpPr>
              <a:spLocks noChangeArrowheads="1"/>
            </p:cNvSpPr>
            <p:nvPr/>
          </p:nvSpPr>
          <p:spPr bwMode="auto">
            <a:xfrm>
              <a:off x="3287" y="789"/>
              <a:ext cx="20" cy="147"/>
            </a:xfrm>
            <a:prstGeom prst="rect">
              <a:avLst/>
            </a:prstGeom>
            <a:noFill/>
            <a:ln w="9525">
              <a:noFill/>
              <a:miter lim="800000"/>
              <a:headEnd/>
              <a:tailEnd/>
            </a:ln>
          </p:spPr>
          <p:txBody>
            <a:bodyPr wrap="none" lIns="0" tIns="0" rIns="0" bIns="0">
              <a:spAutoFit/>
            </a:bodyPr>
            <a:lstStyle/>
            <a:p>
              <a:r>
                <a:rPr lang="en-CA" sz="1100" i="1">
                  <a:solidFill>
                    <a:srgbClr val="000000"/>
                  </a:solidFill>
                  <a:latin typeface="Nimbus Roman No9 L" charset="0"/>
                </a:rPr>
                <a:t>i</a:t>
              </a:r>
              <a:endParaRPr lang="en-CA" sz="2400">
                <a:latin typeface="Times New Roman" pitchFamily="18" charset="0"/>
              </a:endParaRPr>
            </a:p>
          </p:txBody>
        </p:sp>
        <p:sp>
          <p:nvSpPr>
            <p:cNvPr id="65623" name="Rectangle 87"/>
            <p:cNvSpPr>
              <a:spLocks noChangeArrowheads="1"/>
            </p:cNvSpPr>
            <p:nvPr/>
          </p:nvSpPr>
          <p:spPr bwMode="auto">
            <a:xfrm>
              <a:off x="3352" y="1226"/>
              <a:ext cx="64" cy="147"/>
            </a:xfrm>
            <a:prstGeom prst="rect">
              <a:avLst/>
            </a:prstGeom>
            <a:noFill/>
            <a:ln w="9525">
              <a:noFill/>
              <a:miter lim="800000"/>
              <a:headEnd/>
              <a:tailEnd/>
            </a:ln>
          </p:spPr>
          <p:txBody>
            <a:bodyPr wrap="none" lIns="0" tIns="0" rIns="0" bIns="0">
              <a:spAutoFit/>
            </a:bodyPr>
            <a:lstStyle/>
            <a:p>
              <a:r>
                <a:rPr lang="en-CA" sz="1100">
                  <a:latin typeface="Nimbus Roman No9 L" charset="0"/>
                </a:rPr>
                <a:t>R</a:t>
              </a:r>
              <a:endParaRPr lang="en-CA" sz="2400">
                <a:latin typeface="Times New Roman" pitchFamily="18" charset="0"/>
              </a:endParaRPr>
            </a:p>
          </p:txBody>
        </p:sp>
        <p:sp>
          <p:nvSpPr>
            <p:cNvPr id="65624" name="Rectangle 88"/>
            <p:cNvSpPr>
              <a:spLocks noChangeArrowheads="1"/>
            </p:cNvSpPr>
            <p:nvPr/>
          </p:nvSpPr>
          <p:spPr bwMode="auto">
            <a:xfrm>
              <a:off x="3407" y="1226"/>
              <a:ext cx="20" cy="147"/>
            </a:xfrm>
            <a:prstGeom prst="rect">
              <a:avLst/>
            </a:prstGeom>
            <a:noFill/>
            <a:ln w="9525">
              <a:noFill/>
              <a:miter lim="800000"/>
              <a:headEnd/>
              <a:tailEnd/>
            </a:ln>
          </p:spPr>
          <p:txBody>
            <a:bodyPr wrap="none" lIns="0" tIns="0" rIns="0" bIns="0">
              <a:spAutoFit/>
            </a:bodyPr>
            <a:lstStyle/>
            <a:p>
              <a:r>
                <a:rPr lang="en-CA" sz="1100" i="1">
                  <a:latin typeface="Nimbus Roman No9 L" charset="0"/>
                </a:rPr>
                <a:t>i</a:t>
              </a:r>
              <a:endParaRPr lang="en-CA" sz="2400">
                <a:latin typeface="Times New Roman" pitchFamily="18" charset="0"/>
              </a:endParaRPr>
            </a:p>
          </p:txBody>
        </p:sp>
        <p:sp>
          <p:nvSpPr>
            <p:cNvPr id="65625" name="Rectangle 89"/>
            <p:cNvSpPr>
              <a:spLocks noChangeArrowheads="1"/>
            </p:cNvSpPr>
            <p:nvPr/>
          </p:nvSpPr>
          <p:spPr bwMode="auto">
            <a:xfrm>
              <a:off x="3426" y="1263"/>
              <a:ext cx="90" cy="108"/>
            </a:xfrm>
            <a:prstGeom prst="rect">
              <a:avLst/>
            </a:prstGeom>
            <a:noFill/>
            <a:ln w="9525">
              <a:noFill/>
              <a:miter lim="800000"/>
              <a:headEnd/>
              <a:tailEnd/>
            </a:ln>
          </p:spPr>
          <p:txBody>
            <a:bodyPr wrap="none" lIns="0" tIns="0" rIns="0" bIns="0">
              <a:spAutoFit/>
            </a:bodyPr>
            <a:lstStyle/>
            <a:p>
              <a:r>
                <a:rPr lang="en-CA" sz="800" i="1">
                  <a:latin typeface="Nimbus Roman No9 L" charset="0"/>
                </a:rPr>
                <a:t>out</a:t>
              </a:r>
              <a:endParaRPr lang="en-CA" sz="2400">
                <a:latin typeface="Times New Roman" pitchFamily="18" charset="0"/>
              </a:endParaRPr>
            </a:p>
          </p:txBody>
        </p:sp>
        <p:sp>
          <p:nvSpPr>
            <p:cNvPr id="65626" name="Freeform 90"/>
            <p:cNvSpPr>
              <a:spLocks/>
            </p:cNvSpPr>
            <p:nvPr/>
          </p:nvSpPr>
          <p:spPr bwMode="auto">
            <a:xfrm>
              <a:off x="4179" y="279"/>
              <a:ext cx="121" cy="93"/>
            </a:xfrm>
            <a:custGeom>
              <a:avLst/>
              <a:gdLst>
                <a:gd name="T0" fmla="*/ 2147483647 w 13"/>
                <a:gd name="T1" fmla="*/ 2147483647 h 10"/>
                <a:gd name="T2" fmla="*/ 2147483647 w 13"/>
                <a:gd name="T3" fmla="*/ 2147483647 h 10"/>
                <a:gd name="T4" fmla="*/ 2147483647 w 13"/>
                <a:gd name="T5" fmla="*/ 0 h 10"/>
                <a:gd name="T6" fmla="*/ 0 w 13"/>
                <a:gd name="T7" fmla="*/ 2147483647 h 10"/>
                <a:gd name="T8" fmla="*/ 2147483647 w 13"/>
                <a:gd name="T9" fmla="*/ 2147483647 h 10"/>
                <a:gd name="T10" fmla="*/ 0 60000 65536"/>
                <a:gd name="T11" fmla="*/ 0 60000 65536"/>
                <a:gd name="T12" fmla="*/ 0 60000 65536"/>
                <a:gd name="T13" fmla="*/ 0 60000 65536"/>
                <a:gd name="T14" fmla="*/ 0 60000 65536"/>
                <a:gd name="T15" fmla="*/ 0 w 13"/>
                <a:gd name="T16" fmla="*/ 0 h 10"/>
                <a:gd name="T17" fmla="*/ 13 w 13"/>
                <a:gd name="T18" fmla="*/ 10 h 10"/>
              </a:gdLst>
              <a:ahLst/>
              <a:cxnLst>
                <a:cxn ang="T10">
                  <a:pos x="T0" y="T1"/>
                </a:cxn>
                <a:cxn ang="T11">
                  <a:pos x="T2" y="T3"/>
                </a:cxn>
                <a:cxn ang="T12">
                  <a:pos x="T4" y="T5"/>
                </a:cxn>
                <a:cxn ang="T13">
                  <a:pos x="T6" y="T7"/>
                </a:cxn>
                <a:cxn ang="T14">
                  <a:pos x="T8" y="T9"/>
                </a:cxn>
              </a:cxnLst>
              <a:rect l="T15" t="T16" r="T17" b="T18"/>
              <a:pathLst>
                <a:path w="13" h="10">
                  <a:moveTo>
                    <a:pt x="9" y="10"/>
                  </a:moveTo>
                  <a:lnTo>
                    <a:pt x="13" y="10"/>
                  </a:lnTo>
                  <a:lnTo>
                    <a:pt x="6" y="0"/>
                  </a:lnTo>
                  <a:lnTo>
                    <a:pt x="0" y="10"/>
                  </a:lnTo>
                  <a:lnTo>
                    <a:pt x="3" y="10"/>
                  </a:lnTo>
                </a:path>
              </a:pathLst>
            </a:custGeom>
            <a:noFill/>
            <a:ln w="14288">
              <a:solidFill>
                <a:srgbClr val="000000"/>
              </a:solidFill>
              <a:round/>
              <a:headEnd/>
              <a:tailEnd/>
            </a:ln>
          </p:spPr>
          <p:txBody>
            <a:bodyPr/>
            <a:lstStyle/>
            <a:p>
              <a:endParaRPr lang="en-IN"/>
            </a:p>
          </p:txBody>
        </p:sp>
        <p:sp>
          <p:nvSpPr>
            <p:cNvPr id="65627" name="Line 91"/>
            <p:cNvSpPr>
              <a:spLocks noChangeShapeType="1"/>
            </p:cNvSpPr>
            <p:nvPr/>
          </p:nvSpPr>
          <p:spPr bwMode="auto">
            <a:xfrm flipV="1">
              <a:off x="4207" y="372"/>
              <a:ext cx="1" cy="4004"/>
            </a:xfrm>
            <a:prstGeom prst="line">
              <a:avLst/>
            </a:prstGeom>
            <a:noFill/>
            <a:ln w="14288">
              <a:solidFill>
                <a:srgbClr val="000000"/>
              </a:solidFill>
              <a:round/>
              <a:headEnd/>
              <a:tailEnd/>
            </a:ln>
          </p:spPr>
          <p:txBody>
            <a:bodyPr/>
            <a:lstStyle/>
            <a:p>
              <a:endParaRPr lang="en-US"/>
            </a:p>
          </p:txBody>
        </p:sp>
        <p:sp>
          <p:nvSpPr>
            <p:cNvPr id="65628" name="Line 92"/>
            <p:cNvSpPr>
              <a:spLocks noChangeShapeType="1"/>
            </p:cNvSpPr>
            <p:nvPr/>
          </p:nvSpPr>
          <p:spPr bwMode="auto">
            <a:xfrm flipV="1">
              <a:off x="4272" y="372"/>
              <a:ext cx="1" cy="4004"/>
            </a:xfrm>
            <a:prstGeom prst="line">
              <a:avLst/>
            </a:prstGeom>
            <a:noFill/>
            <a:ln w="14288">
              <a:solidFill>
                <a:srgbClr val="000000"/>
              </a:solidFill>
              <a:round/>
              <a:headEnd/>
              <a:tailEnd/>
            </a:ln>
          </p:spPr>
          <p:txBody>
            <a:bodyPr/>
            <a:lstStyle/>
            <a:p>
              <a:endParaRPr lang="en-US"/>
            </a:p>
          </p:txBody>
        </p:sp>
        <p:sp>
          <p:nvSpPr>
            <p:cNvPr id="65629" name="Freeform 93"/>
            <p:cNvSpPr>
              <a:spLocks/>
            </p:cNvSpPr>
            <p:nvPr/>
          </p:nvSpPr>
          <p:spPr bwMode="auto">
            <a:xfrm>
              <a:off x="4179" y="4376"/>
              <a:ext cx="121" cy="83"/>
            </a:xfrm>
            <a:custGeom>
              <a:avLst/>
              <a:gdLst>
                <a:gd name="T0" fmla="*/ 2147483647 w 13"/>
                <a:gd name="T1" fmla="*/ 0 h 9"/>
                <a:gd name="T2" fmla="*/ 2147483647 w 13"/>
                <a:gd name="T3" fmla="*/ 0 h 9"/>
                <a:gd name="T4" fmla="*/ 2147483647 w 13"/>
                <a:gd name="T5" fmla="*/ 2147483647 h 9"/>
                <a:gd name="T6" fmla="*/ 0 w 13"/>
                <a:gd name="T7" fmla="*/ 0 h 9"/>
                <a:gd name="T8" fmla="*/ 2147483647 w 13"/>
                <a:gd name="T9" fmla="*/ 0 h 9"/>
                <a:gd name="T10" fmla="*/ 0 60000 65536"/>
                <a:gd name="T11" fmla="*/ 0 60000 65536"/>
                <a:gd name="T12" fmla="*/ 0 60000 65536"/>
                <a:gd name="T13" fmla="*/ 0 60000 65536"/>
                <a:gd name="T14" fmla="*/ 0 60000 65536"/>
                <a:gd name="T15" fmla="*/ 0 w 13"/>
                <a:gd name="T16" fmla="*/ 0 h 9"/>
                <a:gd name="T17" fmla="*/ 13 w 13"/>
                <a:gd name="T18" fmla="*/ 9 h 9"/>
              </a:gdLst>
              <a:ahLst/>
              <a:cxnLst>
                <a:cxn ang="T10">
                  <a:pos x="T0" y="T1"/>
                </a:cxn>
                <a:cxn ang="T11">
                  <a:pos x="T2" y="T3"/>
                </a:cxn>
                <a:cxn ang="T12">
                  <a:pos x="T4" y="T5"/>
                </a:cxn>
                <a:cxn ang="T13">
                  <a:pos x="T6" y="T7"/>
                </a:cxn>
                <a:cxn ang="T14">
                  <a:pos x="T8" y="T9"/>
                </a:cxn>
              </a:cxnLst>
              <a:rect l="T15" t="T16" r="T17" b="T18"/>
              <a:pathLst>
                <a:path w="13" h="9">
                  <a:moveTo>
                    <a:pt x="9" y="0"/>
                  </a:moveTo>
                  <a:lnTo>
                    <a:pt x="13" y="0"/>
                  </a:lnTo>
                  <a:lnTo>
                    <a:pt x="6" y="9"/>
                  </a:lnTo>
                  <a:lnTo>
                    <a:pt x="0" y="0"/>
                  </a:lnTo>
                  <a:lnTo>
                    <a:pt x="3" y="0"/>
                  </a:lnTo>
                </a:path>
              </a:pathLst>
            </a:custGeom>
            <a:noFill/>
            <a:ln w="14288">
              <a:solidFill>
                <a:srgbClr val="000000"/>
              </a:solidFill>
              <a:round/>
              <a:headEnd/>
              <a:tailEnd/>
            </a:ln>
          </p:spPr>
          <p:txBody>
            <a:bodyPr/>
            <a:lstStyle/>
            <a:p>
              <a:endParaRPr lang="en-IN"/>
            </a:p>
          </p:txBody>
        </p:sp>
        <p:sp>
          <p:nvSpPr>
            <p:cNvPr id="65630" name="Freeform 94"/>
            <p:cNvSpPr>
              <a:spLocks/>
            </p:cNvSpPr>
            <p:nvPr/>
          </p:nvSpPr>
          <p:spPr bwMode="auto">
            <a:xfrm>
              <a:off x="2850" y="2973"/>
              <a:ext cx="836" cy="418"/>
            </a:xfrm>
            <a:custGeom>
              <a:avLst/>
              <a:gdLst>
                <a:gd name="T0" fmla="*/ 2147483647 w 90"/>
                <a:gd name="T1" fmla="*/ 2147483647 h 45"/>
                <a:gd name="T2" fmla="*/ 2147483647 w 90"/>
                <a:gd name="T3" fmla="*/ 0 h 45"/>
                <a:gd name="T4" fmla="*/ 0 w 90"/>
                <a:gd name="T5" fmla="*/ 0 h 45"/>
                <a:gd name="T6" fmla="*/ 2147483647 w 90"/>
                <a:gd name="T7" fmla="*/ 2147483647 h 45"/>
                <a:gd name="T8" fmla="*/ 2147483647 w 90"/>
                <a:gd name="T9" fmla="*/ 2147483647 h 45"/>
                <a:gd name="T10" fmla="*/ 2147483647 w 90"/>
                <a:gd name="T11" fmla="*/ 0 h 45"/>
                <a:gd name="T12" fmla="*/ 2147483647 w 90"/>
                <a:gd name="T13" fmla="*/ 0 h 45"/>
                <a:gd name="T14" fmla="*/ 2147483647 w 90"/>
                <a:gd name="T15" fmla="*/ 2147483647 h 45"/>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45"/>
                <a:gd name="T26" fmla="*/ 90 w 90"/>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45">
                  <a:moveTo>
                    <a:pt x="45" y="5"/>
                  </a:moveTo>
                  <a:lnTo>
                    <a:pt x="40" y="0"/>
                  </a:lnTo>
                  <a:lnTo>
                    <a:pt x="0" y="0"/>
                  </a:lnTo>
                  <a:lnTo>
                    <a:pt x="15" y="45"/>
                  </a:lnTo>
                  <a:lnTo>
                    <a:pt x="75" y="45"/>
                  </a:lnTo>
                  <a:lnTo>
                    <a:pt x="90" y="0"/>
                  </a:lnTo>
                  <a:lnTo>
                    <a:pt x="50" y="0"/>
                  </a:lnTo>
                  <a:lnTo>
                    <a:pt x="45" y="5"/>
                  </a:lnTo>
                </a:path>
              </a:pathLst>
            </a:custGeom>
            <a:noFill/>
            <a:ln w="14288">
              <a:solidFill>
                <a:srgbClr val="000000"/>
              </a:solidFill>
              <a:round/>
              <a:headEnd/>
              <a:tailEnd/>
            </a:ln>
          </p:spPr>
          <p:txBody>
            <a:bodyPr/>
            <a:lstStyle/>
            <a:p>
              <a:endParaRPr lang="en-IN"/>
            </a:p>
          </p:txBody>
        </p:sp>
        <p:sp>
          <p:nvSpPr>
            <p:cNvPr id="65631" name="Rectangle 95"/>
            <p:cNvSpPr>
              <a:spLocks noChangeArrowheads="1"/>
            </p:cNvSpPr>
            <p:nvPr/>
          </p:nvSpPr>
          <p:spPr bwMode="auto">
            <a:xfrm>
              <a:off x="4188" y="102"/>
              <a:ext cx="49" cy="147"/>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charset="0"/>
                </a:rPr>
                <a:t>b</a:t>
              </a:r>
              <a:endParaRPr lang="en-CA" sz="2400">
                <a:latin typeface="Times New Roman" pitchFamily="18" charset="0"/>
              </a:endParaRPr>
            </a:p>
          </p:txBody>
        </p:sp>
        <p:sp>
          <p:nvSpPr>
            <p:cNvPr id="65632" name="Rectangle 96"/>
            <p:cNvSpPr>
              <a:spLocks noChangeArrowheads="1"/>
            </p:cNvSpPr>
            <p:nvPr/>
          </p:nvSpPr>
          <p:spPr bwMode="auto">
            <a:xfrm>
              <a:off x="4225" y="102"/>
              <a:ext cx="93" cy="147"/>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charset="0"/>
                </a:rPr>
                <a:t>us</a:t>
              </a:r>
              <a:endParaRPr lang="en-CA" sz="2400">
                <a:latin typeface="Times New Roman" pitchFamily="18" charset="0"/>
              </a:endParaRPr>
            </a:p>
          </p:txBody>
        </p:sp>
        <p:sp>
          <p:nvSpPr>
            <p:cNvPr id="65633" name="Rectangle 97"/>
            <p:cNvSpPr>
              <a:spLocks noChangeArrowheads="1"/>
            </p:cNvSpPr>
            <p:nvPr/>
          </p:nvSpPr>
          <p:spPr bwMode="auto">
            <a:xfrm>
              <a:off x="3937" y="0"/>
              <a:ext cx="703" cy="147"/>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charset="0"/>
                </a:rPr>
                <a:t>Internal processor</a:t>
              </a:r>
              <a:endParaRPr lang="en-CA" sz="2400">
                <a:latin typeface="Times New Roman" pitchFamily="18" charset="0"/>
              </a:endParaRPr>
            </a:p>
          </p:txBody>
        </p:sp>
        <p:sp>
          <p:nvSpPr>
            <p:cNvPr id="65634" name="Rectangle 98"/>
            <p:cNvSpPr>
              <a:spLocks noChangeArrowheads="1"/>
            </p:cNvSpPr>
            <p:nvPr/>
          </p:nvSpPr>
          <p:spPr bwMode="auto">
            <a:xfrm>
              <a:off x="2655" y="2219"/>
              <a:ext cx="425" cy="148"/>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charset="0"/>
                </a:rPr>
                <a:t>Constant 4</a:t>
              </a:r>
              <a:endParaRPr lang="en-CA" sz="2400">
                <a:latin typeface="Times New Roman" pitchFamily="18" charset="0"/>
              </a:endParaRPr>
            </a:p>
          </p:txBody>
        </p:sp>
        <p:sp>
          <p:nvSpPr>
            <p:cNvPr id="65635" name="Rectangle 99"/>
            <p:cNvSpPr>
              <a:spLocks noChangeArrowheads="1"/>
            </p:cNvSpPr>
            <p:nvPr/>
          </p:nvSpPr>
          <p:spPr bwMode="auto">
            <a:xfrm>
              <a:off x="2952" y="2583"/>
              <a:ext cx="196" cy="147"/>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charset="0"/>
                </a:rPr>
                <a:t>MUX</a:t>
              </a:r>
              <a:endParaRPr lang="en-CA" sz="2400">
                <a:latin typeface="Times New Roman" pitchFamily="18" charset="0"/>
              </a:endParaRPr>
            </a:p>
          </p:txBody>
        </p:sp>
        <p:sp>
          <p:nvSpPr>
            <p:cNvPr id="65636" name="Rectangle 100"/>
            <p:cNvSpPr>
              <a:spLocks noChangeArrowheads="1"/>
            </p:cNvSpPr>
            <p:nvPr/>
          </p:nvSpPr>
          <p:spPr bwMode="auto">
            <a:xfrm>
              <a:off x="2162" y="4692"/>
              <a:ext cx="2770" cy="160"/>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Figure 7.2.</a:t>
              </a:r>
              <a:r>
                <a:rPr lang="en-US" sz="1200">
                  <a:solidFill>
                    <a:srgbClr val="000000"/>
                  </a:solidFill>
                  <a:latin typeface="Nimbus Roman No9 L" charset="0"/>
                </a:rPr>
                <a:t>  Input and output gating for the registers in Figure 7.1.</a:t>
              </a:r>
              <a:endParaRPr lang="en-CA" sz="2400">
                <a:latin typeface="Times New Roman" pitchFamily="18" charset="0"/>
              </a:endParaRPr>
            </a:p>
          </p:txBody>
        </p:sp>
        <p:sp>
          <p:nvSpPr>
            <p:cNvPr id="65637" name="Line 101"/>
            <p:cNvSpPr>
              <a:spLocks noChangeShapeType="1"/>
            </p:cNvSpPr>
            <p:nvPr/>
          </p:nvSpPr>
          <p:spPr bwMode="auto">
            <a:xfrm>
              <a:off x="2543" y="2638"/>
              <a:ext cx="214" cy="1"/>
            </a:xfrm>
            <a:prstGeom prst="line">
              <a:avLst/>
            </a:prstGeom>
            <a:noFill/>
            <a:ln w="14288">
              <a:solidFill>
                <a:schemeClr val="tx1"/>
              </a:solidFill>
              <a:round/>
              <a:headEnd/>
              <a:tailEnd/>
            </a:ln>
          </p:spPr>
          <p:txBody>
            <a:bodyPr/>
            <a:lstStyle/>
            <a:p>
              <a:endParaRPr lang="en-US"/>
            </a:p>
          </p:txBody>
        </p:sp>
        <p:sp>
          <p:nvSpPr>
            <p:cNvPr id="65638" name="Rectangle 102"/>
            <p:cNvSpPr>
              <a:spLocks noChangeArrowheads="1"/>
            </p:cNvSpPr>
            <p:nvPr/>
          </p:nvSpPr>
          <p:spPr bwMode="auto">
            <a:xfrm>
              <a:off x="2301" y="2573"/>
              <a:ext cx="245" cy="147"/>
            </a:xfrm>
            <a:prstGeom prst="rect">
              <a:avLst/>
            </a:prstGeom>
            <a:noFill/>
            <a:ln w="9525">
              <a:noFill/>
              <a:miter lim="800000"/>
              <a:headEnd/>
              <a:tailEnd/>
            </a:ln>
          </p:spPr>
          <p:txBody>
            <a:bodyPr wrap="none" lIns="0" tIns="0" rIns="0" bIns="0">
              <a:spAutoFit/>
            </a:bodyPr>
            <a:lstStyle/>
            <a:p>
              <a:r>
                <a:rPr lang="en-CA" sz="1100">
                  <a:latin typeface="Nimbus Roman No9 L" charset="0"/>
                </a:rPr>
                <a:t>Select</a:t>
              </a:r>
              <a:endParaRPr lang="en-CA" sz="2400">
                <a:latin typeface="Times New Roman" pitchFamily="18" charset="0"/>
              </a:endParaRPr>
            </a:p>
          </p:txBody>
        </p:sp>
        <p:sp>
          <p:nvSpPr>
            <p:cNvPr id="65639" name="Freeform 103"/>
            <p:cNvSpPr>
              <a:spLocks/>
            </p:cNvSpPr>
            <p:nvPr/>
          </p:nvSpPr>
          <p:spPr bwMode="auto">
            <a:xfrm>
              <a:off x="3036" y="2899"/>
              <a:ext cx="18" cy="65"/>
            </a:xfrm>
            <a:custGeom>
              <a:avLst/>
              <a:gdLst>
                <a:gd name="T0" fmla="*/ 0 w 2"/>
                <a:gd name="T1" fmla="*/ 0 h 7"/>
                <a:gd name="T2" fmla="*/ 2147483647 w 2"/>
                <a:gd name="T3" fmla="*/ 2147483647 h 7"/>
                <a:gd name="T4" fmla="*/ 2147483647 w 2"/>
                <a:gd name="T5" fmla="*/ 0 h 7"/>
                <a:gd name="T6" fmla="*/ 2147483647 w 2"/>
                <a:gd name="T7" fmla="*/ 0 h 7"/>
                <a:gd name="T8" fmla="*/ 0 w 2"/>
                <a:gd name="T9" fmla="*/ 0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0" y="0"/>
                  </a:moveTo>
                  <a:lnTo>
                    <a:pt x="1" y="7"/>
                  </a:lnTo>
                  <a:lnTo>
                    <a:pt x="2" y="0"/>
                  </a:lnTo>
                  <a:lnTo>
                    <a:pt x="1" y="0"/>
                  </a:lnTo>
                  <a:lnTo>
                    <a:pt x="0" y="0"/>
                  </a:lnTo>
                </a:path>
              </a:pathLst>
            </a:custGeom>
            <a:noFill/>
            <a:ln w="14288">
              <a:solidFill>
                <a:srgbClr val="000000"/>
              </a:solidFill>
              <a:round/>
              <a:headEnd/>
              <a:tailEnd/>
            </a:ln>
          </p:spPr>
          <p:txBody>
            <a:bodyPr/>
            <a:lstStyle/>
            <a:p>
              <a:endParaRPr lang="en-IN"/>
            </a:p>
          </p:txBody>
        </p:sp>
        <p:sp>
          <p:nvSpPr>
            <p:cNvPr id="65640" name="Freeform 104"/>
            <p:cNvSpPr>
              <a:spLocks/>
            </p:cNvSpPr>
            <p:nvPr/>
          </p:nvSpPr>
          <p:spPr bwMode="auto">
            <a:xfrm>
              <a:off x="3036" y="2899"/>
              <a:ext cx="18" cy="65"/>
            </a:xfrm>
            <a:custGeom>
              <a:avLst/>
              <a:gdLst>
                <a:gd name="T0" fmla="*/ 0 w 18"/>
                <a:gd name="T1" fmla="*/ 0 h 65"/>
                <a:gd name="T2" fmla="*/ 9 w 18"/>
                <a:gd name="T3" fmla="*/ 65 h 65"/>
                <a:gd name="T4" fmla="*/ 18 w 18"/>
                <a:gd name="T5" fmla="*/ 0 h 65"/>
                <a:gd name="T6" fmla="*/ 9 w 18"/>
                <a:gd name="T7" fmla="*/ 0 h 65"/>
                <a:gd name="T8" fmla="*/ 0 w 18"/>
                <a:gd name="T9" fmla="*/ 0 h 65"/>
                <a:gd name="T10" fmla="*/ 0 60000 65536"/>
                <a:gd name="T11" fmla="*/ 0 60000 65536"/>
                <a:gd name="T12" fmla="*/ 0 60000 65536"/>
                <a:gd name="T13" fmla="*/ 0 60000 65536"/>
                <a:gd name="T14" fmla="*/ 0 60000 65536"/>
                <a:gd name="T15" fmla="*/ 0 w 18"/>
                <a:gd name="T16" fmla="*/ 0 h 65"/>
                <a:gd name="T17" fmla="*/ 18 w 18"/>
                <a:gd name="T18" fmla="*/ 65 h 65"/>
              </a:gdLst>
              <a:ahLst/>
              <a:cxnLst>
                <a:cxn ang="T10">
                  <a:pos x="T0" y="T1"/>
                </a:cxn>
                <a:cxn ang="T11">
                  <a:pos x="T2" y="T3"/>
                </a:cxn>
                <a:cxn ang="T12">
                  <a:pos x="T4" y="T5"/>
                </a:cxn>
                <a:cxn ang="T13">
                  <a:pos x="T6" y="T7"/>
                </a:cxn>
                <a:cxn ang="T14">
                  <a:pos x="T8" y="T9"/>
                </a:cxn>
              </a:cxnLst>
              <a:rect l="T15" t="T16" r="T17" b="T18"/>
              <a:pathLst>
                <a:path w="18" h="65">
                  <a:moveTo>
                    <a:pt x="0" y="0"/>
                  </a:moveTo>
                  <a:lnTo>
                    <a:pt x="9" y="65"/>
                  </a:lnTo>
                  <a:lnTo>
                    <a:pt x="18" y="0"/>
                  </a:lnTo>
                  <a:lnTo>
                    <a:pt x="9" y="0"/>
                  </a:lnTo>
                  <a:lnTo>
                    <a:pt x="0" y="0"/>
                  </a:lnTo>
                  <a:close/>
                </a:path>
              </a:pathLst>
            </a:custGeom>
            <a:solidFill>
              <a:srgbClr val="000000"/>
            </a:solidFill>
            <a:ln w="0">
              <a:solidFill>
                <a:srgbClr val="000000"/>
              </a:solidFill>
              <a:round/>
              <a:headEnd/>
              <a:tailEnd/>
            </a:ln>
          </p:spPr>
          <p:txBody>
            <a:bodyPr/>
            <a:lstStyle/>
            <a:p>
              <a:endParaRPr lang="en-IN"/>
            </a:p>
          </p:txBody>
        </p:sp>
        <p:sp>
          <p:nvSpPr>
            <p:cNvPr id="65641" name="Line 105"/>
            <p:cNvSpPr>
              <a:spLocks noChangeShapeType="1"/>
            </p:cNvSpPr>
            <p:nvPr/>
          </p:nvSpPr>
          <p:spPr bwMode="auto">
            <a:xfrm flipV="1">
              <a:off x="3045" y="2722"/>
              <a:ext cx="1" cy="177"/>
            </a:xfrm>
            <a:prstGeom prst="line">
              <a:avLst/>
            </a:prstGeom>
            <a:noFill/>
            <a:ln w="14288">
              <a:solidFill>
                <a:srgbClr val="000000"/>
              </a:solidFill>
              <a:round/>
              <a:headEnd/>
              <a:tailEnd/>
            </a:ln>
          </p:spPr>
          <p:txBody>
            <a:bodyPr/>
            <a:lstStyle/>
            <a:p>
              <a:endParaRPr lang="en-US"/>
            </a:p>
          </p:txBody>
        </p:sp>
        <p:sp>
          <p:nvSpPr>
            <p:cNvPr id="65642" name="Freeform 106"/>
            <p:cNvSpPr>
              <a:spLocks/>
            </p:cNvSpPr>
            <p:nvPr/>
          </p:nvSpPr>
          <p:spPr bwMode="auto">
            <a:xfrm>
              <a:off x="2710" y="2555"/>
              <a:ext cx="669" cy="167"/>
            </a:xfrm>
            <a:custGeom>
              <a:avLst/>
              <a:gdLst>
                <a:gd name="T0" fmla="*/ 2147483647 w 72"/>
                <a:gd name="T1" fmla="*/ 2147483647 h 18"/>
                <a:gd name="T2" fmla="*/ 2147483647 w 72"/>
                <a:gd name="T3" fmla="*/ 2147483647 h 18"/>
                <a:gd name="T4" fmla="*/ 2147483647 w 72"/>
                <a:gd name="T5" fmla="*/ 0 h 18"/>
                <a:gd name="T6" fmla="*/ 0 w 72"/>
                <a:gd name="T7" fmla="*/ 0 h 18"/>
                <a:gd name="T8" fmla="*/ 2147483647 w 72"/>
                <a:gd name="T9" fmla="*/ 2147483647 h 18"/>
                <a:gd name="T10" fmla="*/ 0 60000 65536"/>
                <a:gd name="T11" fmla="*/ 0 60000 65536"/>
                <a:gd name="T12" fmla="*/ 0 60000 65536"/>
                <a:gd name="T13" fmla="*/ 0 60000 65536"/>
                <a:gd name="T14" fmla="*/ 0 60000 65536"/>
                <a:gd name="T15" fmla="*/ 0 w 72"/>
                <a:gd name="T16" fmla="*/ 0 h 18"/>
                <a:gd name="T17" fmla="*/ 72 w 72"/>
                <a:gd name="T18" fmla="*/ 18 h 18"/>
              </a:gdLst>
              <a:ahLst/>
              <a:cxnLst>
                <a:cxn ang="T10">
                  <a:pos x="T0" y="T1"/>
                </a:cxn>
                <a:cxn ang="T11">
                  <a:pos x="T2" y="T3"/>
                </a:cxn>
                <a:cxn ang="T12">
                  <a:pos x="T4" y="T5"/>
                </a:cxn>
                <a:cxn ang="T13">
                  <a:pos x="T6" y="T7"/>
                </a:cxn>
                <a:cxn ang="T14">
                  <a:pos x="T8" y="T9"/>
                </a:cxn>
              </a:cxnLst>
              <a:rect l="T15" t="T16" r="T17" b="T18"/>
              <a:pathLst>
                <a:path w="72" h="18">
                  <a:moveTo>
                    <a:pt x="9" y="18"/>
                  </a:moveTo>
                  <a:lnTo>
                    <a:pt x="63" y="18"/>
                  </a:lnTo>
                  <a:lnTo>
                    <a:pt x="72" y="0"/>
                  </a:lnTo>
                  <a:lnTo>
                    <a:pt x="0" y="0"/>
                  </a:lnTo>
                  <a:lnTo>
                    <a:pt x="9" y="18"/>
                  </a:lnTo>
                </a:path>
              </a:pathLst>
            </a:custGeom>
            <a:noFill/>
            <a:ln w="14288">
              <a:solidFill>
                <a:srgbClr val="000000"/>
              </a:solidFill>
              <a:round/>
              <a:headEnd/>
              <a:tailEnd/>
            </a:ln>
          </p:spPr>
          <p:txBody>
            <a:bodyPr/>
            <a:lstStyle/>
            <a:p>
              <a:endParaRPr lang="en-IN"/>
            </a:p>
          </p:txBody>
        </p:sp>
        <p:sp>
          <p:nvSpPr>
            <p:cNvPr id="65643" name="Freeform 107"/>
            <p:cNvSpPr>
              <a:spLocks/>
            </p:cNvSpPr>
            <p:nvPr/>
          </p:nvSpPr>
          <p:spPr bwMode="auto">
            <a:xfrm>
              <a:off x="2822" y="2481"/>
              <a:ext cx="18" cy="65"/>
            </a:xfrm>
            <a:custGeom>
              <a:avLst/>
              <a:gdLst>
                <a:gd name="T0" fmla="*/ 0 w 2"/>
                <a:gd name="T1" fmla="*/ 0 h 7"/>
                <a:gd name="T2" fmla="*/ 2147483647 w 2"/>
                <a:gd name="T3" fmla="*/ 2147483647 h 7"/>
                <a:gd name="T4" fmla="*/ 2147483647 w 2"/>
                <a:gd name="T5" fmla="*/ 0 h 7"/>
                <a:gd name="T6" fmla="*/ 2147483647 w 2"/>
                <a:gd name="T7" fmla="*/ 0 h 7"/>
                <a:gd name="T8" fmla="*/ 0 w 2"/>
                <a:gd name="T9" fmla="*/ 0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0" y="0"/>
                  </a:moveTo>
                  <a:lnTo>
                    <a:pt x="1" y="7"/>
                  </a:lnTo>
                  <a:lnTo>
                    <a:pt x="2" y="0"/>
                  </a:lnTo>
                  <a:lnTo>
                    <a:pt x="1" y="0"/>
                  </a:lnTo>
                  <a:lnTo>
                    <a:pt x="0" y="0"/>
                  </a:lnTo>
                </a:path>
              </a:pathLst>
            </a:custGeom>
            <a:noFill/>
            <a:ln w="14288">
              <a:solidFill>
                <a:srgbClr val="000000"/>
              </a:solidFill>
              <a:round/>
              <a:headEnd/>
              <a:tailEnd/>
            </a:ln>
          </p:spPr>
          <p:txBody>
            <a:bodyPr/>
            <a:lstStyle/>
            <a:p>
              <a:endParaRPr lang="en-IN"/>
            </a:p>
          </p:txBody>
        </p:sp>
        <p:sp>
          <p:nvSpPr>
            <p:cNvPr id="65644" name="Freeform 108"/>
            <p:cNvSpPr>
              <a:spLocks/>
            </p:cNvSpPr>
            <p:nvPr/>
          </p:nvSpPr>
          <p:spPr bwMode="auto">
            <a:xfrm>
              <a:off x="2822" y="2481"/>
              <a:ext cx="18" cy="65"/>
            </a:xfrm>
            <a:custGeom>
              <a:avLst/>
              <a:gdLst>
                <a:gd name="T0" fmla="*/ 0 w 18"/>
                <a:gd name="T1" fmla="*/ 0 h 65"/>
                <a:gd name="T2" fmla="*/ 9 w 18"/>
                <a:gd name="T3" fmla="*/ 65 h 65"/>
                <a:gd name="T4" fmla="*/ 18 w 18"/>
                <a:gd name="T5" fmla="*/ 0 h 65"/>
                <a:gd name="T6" fmla="*/ 9 w 18"/>
                <a:gd name="T7" fmla="*/ 0 h 65"/>
                <a:gd name="T8" fmla="*/ 0 w 18"/>
                <a:gd name="T9" fmla="*/ 0 h 65"/>
                <a:gd name="T10" fmla="*/ 0 60000 65536"/>
                <a:gd name="T11" fmla="*/ 0 60000 65536"/>
                <a:gd name="T12" fmla="*/ 0 60000 65536"/>
                <a:gd name="T13" fmla="*/ 0 60000 65536"/>
                <a:gd name="T14" fmla="*/ 0 60000 65536"/>
                <a:gd name="T15" fmla="*/ 0 w 18"/>
                <a:gd name="T16" fmla="*/ 0 h 65"/>
                <a:gd name="T17" fmla="*/ 18 w 18"/>
                <a:gd name="T18" fmla="*/ 65 h 65"/>
              </a:gdLst>
              <a:ahLst/>
              <a:cxnLst>
                <a:cxn ang="T10">
                  <a:pos x="T0" y="T1"/>
                </a:cxn>
                <a:cxn ang="T11">
                  <a:pos x="T2" y="T3"/>
                </a:cxn>
                <a:cxn ang="T12">
                  <a:pos x="T4" y="T5"/>
                </a:cxn>
                <a:cxn ang="T13">
                  <a:pos x="T6" y="T7"/>
                </a:cxn>
                <a:cxn ang="T14">
                  <a:pos x="T8" y="T9"/>
                </a:cxn>
              </a:cxnLst>
              <a:rect l="T15" t="T16" r="T17" b="T18"/>
              <a:pathLst>
                <a:path w="18" h="65">
                  <a:moveTo>
                    <a:pt x="0" y="0"/>
                  </a:moveTo>
                  <a:lnTo>
                    <a:pt x="9" y="65"/>
                  </a:lnTo>
                  <a:lnTo>
                    <a:pt x="18" y="0"/>
                  </a:lnTo>
                  <a:lnTo>
                    <a:pt x="9" y="0"/>
                  </a:lnTo>
                  <a:lnTo>
                    <a:pt x="0" y="0"/>
                  </a:lnTo>
                  <a:close/>
                </a:path>
              </a:pathLst>
            </a:custGeom>
            <a:solidFill>
              <a:srgbClr val="000000"/>
            </a:solidFill>
            <a:ln w="0">
              <a:solidFill>
                <a:srgbClr val="000000"/>
              </a:solidFill>
              <a:round/>
              <a:headEnd/>
              <a:tailEnd/>
            </a:ln>
          </p:spPr>
          <p:txBody>
            <a:bodyPr/>
            <a:lstStyle/>
            <a:p>
              <a:endParaRPr lang="en-IN"/>
            </a:p>
          </p:txBody>
        </p:sp>
        <p:sp>
          <p:nvSpPr>
            <p:cNvPr id="65645" name="Line 109"/>
            <p:cNvSpPr>
              <a:spLocks noChangeShapeType="1"/>
            </p:cNvSpPr>
            <p:nvPr/>
          </p:nvSpPr>
          <p:spPr bwMode="auto">
            <a:xfrm flipV="1">
              <a:off x="2831" y="2388"/>
              <a:ext cx="1" cy="93"/>
            </a:xfrm>
            <a:prstGeom prst="line">
              <a:avLst/>
            </a:prstGeom>
            <a:noFill/>
            <a:ln w="14288">
              <a:solidFill>
                <a:srgbClr val="0000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lstStyle/>
          <a:p>
            <a:pPr eaLnBrk="1" hangingPunct="1"/>
            <a:r>
              <a:rPr lang="en-US" smtClean="0"/>
              <a:t>Performing an Arithmetic or Logic Operation</a:t>
            </a:r>
          </a:p>
        </p:txBody>
      </p:sp>
      <p:sp>
        <p:nvSpPr>
          <p:cNvPr id="67587" name="Rectangle 3"/>
          <p:cNvSpPr>
            <a:spLocks noGrp="1" noChangeArrowheads="1"/>
          </p:cNvSpPr>
          <p:nvPr>
            <p:ph type="body" idx="4294967295"/>
          </p:nvPr>
        </p:nvSpPr>
        <p:spPr/>
        <p:txBody>
          <a:bodyPr/>
          <a:lstStyle/>
          <a:p>
            <a:pPr marL="495300" indent="-495300" eaLnBrk="1" hangingPunct="1"/>
            <a:r>
              <a:rPr lang="en-US" sz="2800" smtClean="0"/>
              <a:t>The ALU is a combinational circuit that has no internal storage.</a:t>
            </a:r>
          </a:p>
          <a:p>
            <a:pPr marL="495300" indent="-495300" eaLnBrk="1" hangingPunct="1"/>
            <a:r>
              <a:rPr lang="en-US" sz="2800" smtClean="0"/>
              <a:t>ALU gets the two operands from MUX and bus. The result is temporarily stored in register Z.</a:t>
            </a:r>
          </a:p>
          <a:p>
            <a:pPr marL="495300" indent="-495300" eaLnBrk="1" hangingPunct="1"/>
            <a:r>
              <a:rPr lang="en-US" sz="2800" smtClean="0"/>
              <a:t>What is the sequence of operations to add the contents of register R1 to those of R2 and store the result in R3?</a:t>
            </a:r>
          </a:p>
          <a:p>
            <a:pPr marL="763588" lvl="1" indent="-419100" eaLnBrk="1" hangingPunct="1">
              <a:buFont typeface="Wingdings" pitchFamily="2" charset="2"/>
              <a:buAutoNum type="arabicPeriod"/>
            </a:pPr>
            <a:r>
              <a:rPr lang="en-US" sz="2400" smtClean="0"/>
              <a:t>R1out, Yin</a:t>
            </a:r>
          </a:p>
          <a:p>
            <a:pPr marL="763588" lvl="1" indent="-419100" eaLnBrk="1" hangingPunct="1">
              <a:buFont typeface="Wingdings" pitchFamily="2" charset="2"/>
              <a:buAutoNum type="arabicPeriod"/>
            </a:pPr>
            <a:r>
              <a:rPr lang="en-US" sz="2400" smtClean="0"/>
              <a:t>R2out, SelectY, Add, Zin</a:t>
            </a:r>
          </a:p>
          <a:p>
            <a:pPr marL="763588" lvl="1" indent="-419100" eaLnBrk="1" hangingPunct="1">
              <a:buFont typeface="Wingdings" pitchFamily="2" charset="2"/>
              <a:buAutoNum type="arabicPeriod"/>
            </a:pPr>
            <a:r>
              <a:rPr lang="en-US" sz="2400" smtClean="0"/>
              <a:t>Zout, R3in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1793</Words>
  <Application>Microsoft Office PowerPoint</Application>
  <PresentationFormat>On-screen Show (4:3)</PresentationFormat>
  <Paragraphs>682</Paragraphs>
  <Slides>40</Slides>
  <Notes>27</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Control Unit </vt:lpstr>
      <vt:lpstr>Basic Components of Processor</vt:lpstr>
      <vt:lpstr>Functions of Components</vt:lpstr>
      <vt:lpstr>Fundamental Concepts</vt:lpstr>
      <vt:lpstr>Executing an Instruction</vt:lpstr>
      <vt:lpstr>Processor Organization</vt:lpstr>
      <vt:lpstr>Executing a Microoperation</vt:lpstr>
      <vt:lpstr>Register Transfers</vt:lpstr>
      <vt:lpstr>Performing an Arithmetic or Logic Operation</vt:lpstr>
      <vt:lpstr>Register Transfers</vt:lpstr>
      <vt:lpstr>Fetching a Word from Memory</vt:lpstr>
      <vt:lpstr>Fetching a Word from Memory</vt:lpstr>
      <vt:lpstr>Execution of a Complete Instruction</vt:lpstr>
      <vt:lpstr>Execution of a Complete Instruction</vt:lpstr>
      <vt:lpstr>Execution of Branch Instructions</vt:lpstr>
      <vt:lpstr>Execution of Branch Instructions</vt:lpstr>
      <vt:lpstr>Slide 17</vt:lpstr>
      <vt:lpstr>Hardwired Control</vt:lpstr>
      <vt:lpstr>Overview</vt:lpstr>
      <vt:lpstr>Hardwired Control</vt:lpstr>
      <vt:lpstr>Control Unit Organization</vt:lpstr>
      <vt:lpstr>Detailed Block Description</vt:lpstr>
      <vt:lpstr>Microprogrammed Control Unit</vt:lpstr>
      <vt:lpstr>TERMINOLOGY</vt:lpstr>
      <vt:lpstr>Hardwired Control Unit Vs Microprogrammed Control Unit </vt:lpstr>
      <vt:lpstr>Overview</vt:lpstr>
      <vt:lpstr>Overview</vt:lpstr>
      <vt:lpstr>TERMINOLOGY</vt:lpstr>
      <vt:lpstr>MICROINSTRUCTION  SEQUENCING</vt:lpstr>
      <vt:lpstr>MICROPROGRAM  SEQUENCER   - NEXT MICROINSTRUCTION  ADDRESS  LOGIC -</vt:lpstr>
      <vt:lpstr>Overview</vt:lpstr>
      <vt:lpstr>Overview</vt:lpstr>
      <vt:lpstr>Overview</vt:lpstr>
      <vt:lpstr>MAPPING  OF  INSTRUCTIONS</vt:lpstr>
      <vt:lpstr>MAPPING  OF  INSTRUCTIONS  TO  MICROROUTINES</vt:lpstr>
      <vt:lpstr>MACHINE  INSTRUCTION  FORMAT</vt:lpstr>
      <vt:lpstr>MICROINSTRUCTION  FIELD  DESCRIPTIONS - F1,F2,F3</vt:lpstr>
      <vt:lpstr>MICROINSTRUCTION  FIELD  DESCRIPTIONS - CD, BR</vt:lpstr>
      <vt:lpstr>SYMBOLIC  MICROINSTRUCTIONS</vt:lpstr>
      <vt:lpstr>SYMBOLIC  MICROPROGRAM  - FETCH ROUTINE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Admin</cp:lastModifiedBy>
  <cp:revision>57</cp:revision>
  <dcterms:created xsi:type="dcterms:W3CDTF">2011-09-18T18:42:26Z</dcterms:created>
  <dcterms:modified xsi:type="dcterms:W3CDTF">2018-04-13T09:30:12Z</dcterms:modified>
</cp:coreProperties>
</file>