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3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92" r:id="rId13"/>
    <p:sldId id="268" r:id="rId14"/>
    <p:sldId id="293" r:id="rId15"/>
    <p:sldId id="294" r:id="rId16"/>
    <p:sldId id="295" r:id="rId17"/>
    <p:sldId id="296" r:id="rId18"/>
    <p:sldId id="269" r:id="rId19"/>
    <p:sldId id="270" r:id="rId20"/>
    <p:sldId id="271" r:id="rId21"/>
    <p:sldId id="27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299703-5DDF-48EE-A2CB-05D8FCDF44B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B270D-5985-40DC-AF3F-02F2F841A7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/>
              <a:t>6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735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735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/>
              <a:t>7</a:t>
            </a: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837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/>
              <a:t>8</a:t>
            </a:r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939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939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/>
              <a:t>9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042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04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/>
              <a:t>10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14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/>
              <a:t>11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47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24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/>
              <a:t>12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34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/>
              <a:t>13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451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3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/>
              <a:t>14</a:t>
            </a:r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54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554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/>
              <a:t>15</a:t>
            </a:r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56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656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/>
              <a:t>16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75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/>
              <a:t>17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86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/>
              <a:t>18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63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696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/>
              <a:t>19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066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1F781F4-099F-4112-9B1E-8A4E4163911A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/>
              <a:t>2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325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/>
              <a:t>3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4278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427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/>
              <a:t>4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302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530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b"/>
          <a:lstStyle/>
          <a:p>
            <a:pPr algn="r"/>
            <a:r>
              <a:rPr lang="en-US" sz="1200"/>
              <a:t>5</a:t>
            </a: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Rectangle 6"/>
          <p:cNvSpPr>
            <a:spLocks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5632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GB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B9A4-3A26-494E-8B9C-73106351131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E7A-7D4F-4569-B649-E0A084339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B9A4-3A26-494E-8B9C-73106351131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E7A-7D4F-4569-B649-E0A084339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B9A4-3A26-494E-8B9C-73106351131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E7A-7D4F-4569-B649-E0A084339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B9A4-3A26-494E-8B9C-73106351131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E7A-7D4F-4569-B649-E0A084339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B9A4-3A26-494E-8B9C-73106351131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E7A-7D4F-4569-B649-E0A084339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B9A4-3A26-494E-8B9C-73106351131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E7A-7D4F-4569-B649-E0A084339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B9A4-3A26-494E-8B9C-73106351131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E7A-7D4F-4569-B649-E0A084339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B9A4-3A26-494E-8B9C-73106351131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E7A-7D4F-4569-B649-E0A084339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B9A4-3A26-494E-8B9C-73106351131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E7A-7D4F-4569-B649-E0A084339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B9A4-3A26-494E-8B9C-73106351131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E7A-7D4F-4569-B649-E0A084339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B9A4-3A26-494E-8B9C-73106351131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60E7A-7D4F-4569-B649-E0A084339A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B9A4-3A26-494E-8B9C-731063511315}" type="datetimeFigureOut">
              <a:rPr lang="en-US" smtClean="0"/>
              <a:t>1/25/2018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60E7A-7D4F-4569-B649-E0A084339A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4400" smtClean="0"/>
              <a:t>Chapter 1. Basic Structure of Computers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z="2400" smtClean="0"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Separate Memory Access and ALU Operation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Load LOCA, R1</a:t>
            </a:r>
          </a:p>
          <a:p>
            <a:pPr eaLnBrk="1" hangingPunct="1"/>
            <a:r>
              <a:rPr lang="en-US" smtClean="0"/>
              <a:t>Add R1, R0</a:t>
            </a:r>
          </a:p>
          <a:p>
            <a:pPr eaLnBrk="1" hangingPunct="1"/>
            <a:r>
              <a:rPr lang="en-US" smtClean="0"/>
              <a:t>Whose contents will be overwritten?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Connection Between the Processor and the Memory</a:t>
            </a:r>
          </a:p>
        </p:txBody>
      </p:sp>
      <p:pic>
        <p:nvPicPr>
          <p:cNvPr id="19459" name="Picture 4" descr="figur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368425"/>
            <a:ext cx="5680075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Components: Top-Level View</a:t>
            </a:r>
          </a:p>
        </p:txBody>
      </p:sp>
      <p:pic>
        <p:nvPicPr>
          <p:cNvPr id="10243" name="Content Placeholder 3" descr="Fig01_01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992364" y="1600200"/>
            <a:ext cx="4928545" cy="5181600"/>
          </a:xfr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Registers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Instruction register (IR)</a:t>
            </a:r>
          </a:p>
          <a:p>
            <a:pPr eaLnBrk="1" hangingPunct="1"/>
            <a:r>
              <a:rPr lang="en-US" smtClean="0"/>
              <a:t>Program counter (PC)</a:t>
            </a:r>
          </a:p>
          <a:p>
            <a:pPr eaLnBrk="1" hangingPunct="1"/>
            <a:r>
              <a:rPr lang="en-US" smtClean="0"/>
              <a:t>General-purpose register (R</a:t>
            </a:r>
            <a:r>
              <a:rPr lang="en-US" baseline="-25000" smtClean="0"/>
              <a:t>0</a:t>
            </a:r>
            <a:r>
              <a:rPr lang="en-US" smtClean="0"/>
              <a:t> – R</a:t>
            </a:r>
            <a:r>
              <a:rPr lang="en-US" baseline="-25000" smtClean="0"/>
              <a:t>n-1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Memory address register (MAR)</a:t>
            </a:r>
          </a:p>
          <a:p>
            <a:pPr eaLnBrk="1" hangingPunct="1"/>
            <a:r>
              <a:rPr lang="en-US" smtClean="0"/>
              <a:t>Memory data register (MDR)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Execution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Two steps</a:t>
            </a:r>
          </a:p>
          <a:p>
            <a:pPr lvl="1"/>
            <a:r>
              <a:rPr lang="en-US" smtClean="0"/>
              <a:t>Processor reads (fetches) instructions from memory</a:t>
            </a:r>
          </a:p>
          <a:p>
            <a:pPr lvl="1"/>
            <a:r>
              <a:rPr lang="en-US" smtClean="0"/>
              <a:t>Processor executes each instruction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Instruction Cycle</a:t>
            </a:r>
          </a:p>
        </p:txBody>
      </p:sp>
      <p:pic>
        <p:nvPicPr>
          <p:cNvPr id="18435" name="Content Placeholder 3" descr="Fig01_02.g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68931" y="1676400"/>
            <a:ext cx="7584469" cy="3590925"/>
          </a:xfr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Fetch and Execute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processor fetches the instruction from memory</a:t>
            </a:r>
          </a:p>
          <a:p>
            <a:r>
              <a:rPr lang="en-US" smtClean="0"/>
              <a:t>Program counter (PC) holds address of the instruction to be fetched next</a:t>
            </a:r>
          </a:p>
          <a:p>
            <a:r>
              <a:rPr lang="en-US" smtClean="0"/>
              <a:t>PC is incremented after each fetch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Register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Fetched instruction loaded into instruction register</a:t>
            </a:r>
          </a:p>
          <a:p>
            <a:r>
              <a:rPr lang="en-US" smtClean="0"/>
              <a:t>Categories</a:t>
            </a:r>
          </a:p>
          <a:p>
            <a:pPr lvl="1"/>
            <a:r>
              <a:rPr lang="en-US" smtClean="0"/>
              <a:t>Processor-memory, processor-I/O, data processing, control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 Operating Steps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Programs reside in the memory through input devices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PC is set to point to the first instruction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contents of PC are transferred to MAR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A Read signal is sent to the memory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first instruction is read out and loaded into MDR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The contents of MDR are transferred to IR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Decode and execute the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Typical Operating Steps (Cont’)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400" smtClean="0"/>
              <a:t>Get operands for ALU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smtClean="0"/>
              <a:t>General-purpose register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smtClean="0"/>
              <a:t>Memory (address to MAR – Read – MDR to ALU)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smtClean="0"/>
              <a:t>Perform operation in ALU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smtClean="0"/>
              <a:t>Store the result back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smtClean="0"/>
              <a:t>To general-purpose register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smtClean="0"/>
              <a:t>To memory (address to MAR, result to MDR – Write)</a:t>
            </a:r>
          </a:p>
          <a:p>
            <a:pPr eaLnBrk="1" hangingPunct="1">
              <a:lnSpc>
                <a:spcPct val="90000"/>
              </a:lnSpc>
            </a:pPr>
            <a:r>
              <a:rPr lang="en-US" sz="3400" smtClean="0"/>
              <a:t>During the execution, PC is incremented to the next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Functional Units</a:t>
            </a:r>
          </a:p>
        </p:txBody>
      </p:sp>
      <p:sp>
        <p:nvSpPr>
          <p:cNvPr id="9219" name="Freeform 4"/>
          <p:cNvSpPr>
            <a:spLocks/>
          </p:cNvSpPr>
          <p:nvPr/>
        </p:nvSpPr>
        <p:spPr bwMode="auto">
          <a:xfrm>
            <a:off x="5484813" y="1501775"/>
            <a:ext cx="2370137" cy="3556000"/>
          </a:xfrm>
          <a:custGeom>
            <a:avLst/>
            <a:gdLst>
              <a:gd name="T0" fmla="*/ 0 w 1493"/>
              <a:gd name="T1" fmla="*/ 0 h 2240"/>
              <a:gd name="T2" fmla="*/ 0 w 1493"/>
              <a:gd name="T3" fmla="*/ 2240 h 2240"/>
              <a:gd name="T4" fmla="*/ 1493 w 1493"/>
              <a:gd name="T5" fmla="*/ 2240 h 2240"/>
              <a:gd name="T6" fmla="*/ 1493 w 1493"/>
              <a:gd name="T7" fmla="*/ 0 h 2240"/>
              <a:gd name="T8" fmla="*/ 0 w 1493"/>
              <a:gd name="T9" fmla="*/ 0 h 2240"/>
              <a:gd name="T10" fmla="*/ 0 w 1493"/>
              <a:gd name="T11" fmla="*/ 0 h 2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93"/>
              <a:gd name="T19" fmla="*/ 0 h 2240"/>
              <a:gd name="T20" fmla="*/ 1493 w 1493"/>
              <a:gd name="T21" fmla="*/ 2240 h 22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93" h="2240">
                <a:moveTo>
                  <a:pt x="0" y="0"/>
                </a:moveTo>
                <a:lnTo>
                  <a:pt x="0" y="2240"/>
                </a:lnTo>
                <a:lnTo>
                  <a:pt x="1493" y="2240"/>
                </a:lnTo>
                <a:lnTo>
                  <a:pt x="1493" y="0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  <a:ln w="0">
            <a:solidFill>
              <a:srgbClr val="E5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0" name="Rectangle 5"/>
          <p:cNvSpPr>
            <a:spLocks noChangeArrowheads="1"/>
          </p:cNvSpPr>
          <p:nvPr/>
        </p:nvSpPr>
        <p:spPr bwMode="auto">
          <a:xfrm>
            <a:off x="5484813" y="1501775"/>
            <a:ext cx="2370137" cy="3556000"/>
          </a:xfrm>
          <a:prstGeom prst="rect">
            <a:avLst/>
          </a:prstGeom>
          <a:noFill/>
          <a:ln w="25400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1" name="Freeform 6"/>
          <p:cNvSpPr>
            <a:spLocks/>
          </p:cNvSpPr>
          <p:nvPr/>
        </p:nvSpPr>
        <p:spPr bwMode="auto">
          <a:xfrm>
            <a:off x="742950" y="1501775"/>
            <a:ext cx="2370138" cy="3556000"/>
          </a:xfrm>
          <a:custGeom>
            <a:avLst/>
            <a:gdLst>
              <a:gd name="T0" fmla="*/ 0 w 1493"/>
              <a:gd name="T1" fmla="*/ 0 h 2240"/>
              <a:gd name="T2" fmla="*/ 0 w 1493"/>
              <a:gd name="T3" fmla="*/ 2240 h 2240"/>
              <a:gd name="T4" fmla="*/ 1493 w 1493"/>
              <a:gd name="T5" fmla="*/ 2240 h 2240"/>
              <a:gd name="T6" fmla="*/ 1493 w 1493"/>
              <a:gd name="T7" fmla="*/ 0 h 2240"/>
              <a:gd name="T8" fmla="*/ 0 w 1493"/>
              <a:gd name="T9" fmla="*/ 0 h 2240"/>
              <a:gd name="T10" fmla="*/ 0 w 1493"/>
              <a:gd name="T11" fmla="*/ 0 h 224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493"/>
              <a:gd name="T19" fmla="*/ 0 h 2240"/>
              <a:gd name="T20" fmla="*/ 1493 w 1493"/>
              <a:gd name="T21" fmla="*/ 2240 h 224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493" h="2240">
                <a:moveTo>
                  <a:pt x="0" y="0"/>
                </a:moveTo>
                <a:lnTo>
                  <a:pt x="0" y="2240"/>
                </a:lnTo>
                <a:lnTo>
                  <a:pt x="1493" y="2240"/>
                </a:lnTo>
                <a:lnTo>
                  <a:pt x="1493" y="0"/>
                </a:lnTo>
                <a:lnTo>
                  <a:pt x="0" y="0"/>
                </a:lnTo>
                <a:close/>
              </a:path>
            </a:pathLst>
          </a:custGeom>
          <a:solidFill>
            <a:srgbClr val="E5FFFF"/>
          </a:solidFill>
          <a:ln w="0">
            <a:solidFill>
              <a:srgbClr val="E5FFFF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742950" y="1501775"/>
            <a:ext cx="2370138" cy="3556000"/>
          </a:xfrm>
          <a:prstGeom prst="rect">
            <a:avLst/>
          </a:prstGeom>
          <a:noFill/>
          <a:ln w="25400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3" name="Rectangle 8"/>
          <p:cNvSpPr>
            <a:spLocks noChangeArrowheads="1"/>
          </p:cNvSpPr>
          <p:nvPr/>
        </p:nvSpPr>
        <p:spPr bwMode="auto">
          <a:xfrm>
            <a:off x="1027113" y="3279775"/>
            <a:ext cx="1778000" cy="1185863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4" name="Rectangle 9"/>
          <p:cNvSpPr>
            <a:spLocks noChangeArrowheads="1"/>
          </p:cNvSpPr>
          <p:nvPr/>
        </p:nvSpPr>
        <p:spPr bwMode="auto">
          <a:xfrm>
            <a:off x="1027113" y="3279775"/>
            <a:ext cx="1778000" cy="1185863"/>
          </a:xfrm>
          <a:prstGeom prst="rect">
            <a:avLst/>
          </a:prstGeom>
          <a:noFill/>
          <a:ln w="25400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5" name="Rectangle 10"/>
          <p:cNvSpPr>
            <a:spLocks noChangeArrowheads="1"/>
          </p:cNvSpPr>
          <p:nvPr/>
        </p:nvSpPr>
        <p:spPr bwMode="auto">
          <a:xfrm>
            <a:off x="1773238" y="6038850"/>
            <a:ext cx="54276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Nimbus Roman No9 L" charset="0"/>
              </a:rPr>
              <a:t>Figure 1.1.  Basic functional units of a computer.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226" name="Rectangle 11"/>
          <p:cNvSpPr>
            <a:spLocks noChangeArrowheads="1"/>
          </p:cNvSpPr>
          <p:nvPr/>
        </p:nvSpPr>
        <p:spPr bwMode="auto">
          <a:xfrm>
            <a:off x="2546350" y="4646613"/>
            <a:ext cx="3048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Nimbus Roman No9 L" charset="0"/>
              </a:rPr>
              <a:t>I/O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227" name="Rectangle 12"/>
          <p:cNvSpPr>
            <a:spLocks noChangeArrowheads="1"/>
          </p:cNvSpPr>
          <p:nvPr/>
        </p:nvSpPr>
        <p:spPr bwMode="auto">
          <a:xfrm>
            <a:off x="6824663" y="4646613"/>
            <a:ext cx="10287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Nimbus Roman No9 L" charset="0"/>
              </a:rPr>
              <a:t>Processor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228" name="Rectangle 13"/>
          <p:cNvSpPr>
            <a:spLocks noChangeArrowheads="1"/>
          </p:cNvSpPr>
          <p:nvPr/>
        </p:nvSpPr>
        <p:spPr bwMode="auto">
          <a:xfrm>
            <a:off x="1593850" y="3717925"/>
            <a:ext cx="685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Nimbus Roman No9 L" charset="0"/>
              </a:rPr>
              <a:t>Output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229" name="Rectangle 14"/>
          <p:cNvSpPr>
            <a:spLocks noChangeArrowheads="1"/>
          </p:cNvSpPr>
          <p:nvPr/>
        </p:nvSpPr>
        <p:spPr bwMode="auto">
          <a:xfrm>
            <a:off x="3397250" y="2533650"/>
            <a:ext cx="1803400" cy="1184275"/>
          </a:xfrm>
          <a:prstGeom prst="rect">
            <a:avLst/>
          </a:prstGeom>
          <a:noFill/>
          <a:ln w="25400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0" name="Rectangle 15"/>
          <p:cNvSpPr>
            <a:spLocks noChangeArrowheads="1"/>
          </p:cNvSpPr>
          <p:nvPr/>
        </p:nvSpPr>
        <p:spPr bwMode="auto">
          <a:xfrm>
            <a:off x="3886200" y="2971800"/>
            <a:ext cx="8255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Nimbus Roman No9 L" charset="0"/>
              </a:rPr>
              <a:t>Memory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231" name="Rectangle 16"/>
          <p:cNvSpPr>
            <a:spLocks noChangeArrowheads="1"/>
          </p:cNvSpPr>
          <p:nvPr/>
        </p:nvSpPr>
        <p:spPr bwMode="auto">
          <a:xfrm>
            <a:off x="1027113" y="1785938"/>
            <a:ext cx="1778000" cy="1185862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2" name="Rectangle 17"/>
          <p:cNvSpPr>
            <a:spLocks noChangeArrowheads="1"/>
          </p:cNvSpPr>
          <p:nvPr/>
        </p:nvSpPr>
        <p:spPr bwMode="auto">
          <a:xfrm>
            <a:off x="1027113" y="1785938"/>
            <a:ext cx="1778000" cy="1185862"/>
          </a:xfrm>
          <a:prstGeom prst="rect">
            <a:avLst/>
          </a:prstGeom>
          <a:noFill/>
          <a:ln w="25400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3" name="Rectangle 18"/>
          <p:cNvSpPr>
            <a:spLocks noChangeArrowheads="1"/>
          </p:cNvSpPr>
          <p:nvPr/>
        </p:nvSpPr>
        <p:spPr bwMode="auto">
          <a:xfrm>
            <a:off x="5792788" y="1785938"/>
            <a:ext cx="1778000" cy="1185862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4" name="Rectangle 19"/>
          <p:cNvSpPr>
            <a:spLocks noChangeArrowheads="1"/>
          </p:cNvSpPr>
          <p:nvPr/>
        </p:nvSpPr>
        <p:spPr bwMode="auto">
          <a:xfrm>
            <a:off x="5792788" y="1785938"/>
            <a:ext cx="1778000" cy="1185862"/>
          </a:xfrm>
          <a:prstGeom prst="rect">
            <a:avLst/>
          </a:prstGeom>
          <a:noFill/>
          <a:ln w="25400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5" name="Rectangle 20"/>
          <p:cNvSpPr>
            <a:spLocks noChangeArrowheads="1"/>
          </p:cNvSpPr>
          <p:nvPr/>
        </p:nvSpPr>
        <p:spPr bwMode="auto">
          <a:xfrm>
            <a:off x="5792788" y="3279775"/>
            <a:ext cx="1778000" cy="1185863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6" name="Rectangle 21"/>
          <p:cNvSpPr>
            <a:spLocks noChangeArrowheads="1"/>
          </p:cNvSpPr>
          <p:nvPr/>
        </p:nvSpPr>
        <p:spPr bwMode="auto">
          <a:xfrm>
            <a:off x="5792788" y="3279775"/>
            <a:ext cx="1778000" cy="1185863"/>
          </a:xfrm>
          <a:prstGeom prst="rect">
            <a:avLst/>
          </a:prstGeom>
          <a:noFill/>
          <a:ln w="25400">
            <a:solidFill>
              <a:srgbClr val="00FFFF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7" name="Rectangle 22"/>
          <p:cNvSpPr>
            <a:spLocks noChangeArrowheads="1"/>
          </p:cNvSpPr>
          <p:nvPr/>
        </p:nvSpPr>
        <p:spPr bwMode="auto">
          <a:xfrm>
            <a:off x="1671638" y="2224088"/>
            <a:ext cx="508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Nimbus Roman No9 L" charset="0"/>
              </a:rPr>
              <a:t>Input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238" name="Rectangle 23"/>
          <p:cNvSpPr>
            <a:spLocks noChangeArrowheads="1"/>
          </p:cNvSpPr>
          <p:nvPr/>
        </p:nvSpPr>
        <p:spPr bwMode="auto">
          <a:xfrm>
            <a:off x="6515100" y="2198688"/>
            <a:ext cx="3810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Nimbus Roman No9 L" charset="0"/>
              </a:rPr>
              <a:t>and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239" name="Rectangle 24"/>
          <p:cNvSpPr>
            <a:spLocks noChangeArrowheads="1"/>
          </p:cNvSpPr>
          <p:nvPr/>
        </p:nvSpPr>
        <p:spPr bwMode="auto">
          <a:xfrm>
            <a:off x="6180138" y="1939925"/>
            <a:ext cx="10160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Nimbus Roman No9 L" charset="0"/>
              </a:rPr>
              <a:t>Arithmetic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240" name="Rectangle 25"/>
          <p:cNvSpPr>
            <a:spLocks noChangeArrowheads="1"/>
          </p:cNvSpPr>
          <p:nvPr/>
        </p:nvSpPr>
        <p:spPr bwMode="auto">
          <a:xfrm>
            <a:off x="6437313" y="2481263"/>
            <a:ext cx="469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Nimbus Roman No9 L" charset="0"/>
              </a:rPr>
              <a:t>logic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9241" name="Rectangle 26"/>
          <p:cNvSpPr>
            <a:spLocks noChangeArrowheads="1"/>
          </p:cNvSpPr>
          <p:nvPr/>
        </p:nvSpPr>
        <p:spPr bwMode="auto">
          <a:xfrm>
            <a:off x="6308725" y="3717925"/>
            <a:ext cx="73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Nimbus Roman No9 L" charset="0"/>
              </a:rPr>
              <a:t>Control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Bus Structures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many ways to connect different parts inside a computer together.</a:t>
            </a:r>
          </a:p>
          <a:p>
            <a:pPr eaLnBrk="1" hangingPunct="1"/>
            <a:r>
              <a:rPr lang="en-US" smtClean="0"/>
              <a:t>A group of lines that serves as a connecting path for several devices is called a </a:t>
            </a:r>
            <a:r>
              <a:rPr lang="en-US" i="1" smtClean="0"/>
              <a:t>bus</a:t>
            </a:r>
            <a:r>
              <a:rPr lang="en-US" smtClean="0"/>
              <a:t>.</a:t>
            </a:r>
          </a:p>
          <a:p>
            <a:pPr eaLnBrk="1" hangingPunct="1"/>
            <a:r>
              <a:rPr lang="en-US" smtClean="0"/>
              <a:t>Address/data/control</a:t>
            </a:r>
          </a:p>
          <a:p>
            <a:pPr eaLnBrk="1" hangingPunct="1"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Bus Structure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566737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mtClean="0"/>
              <a:t>Single-bus</a:t>
            </a:r>
          </a:p>
        </p:txBody>
      </p:sp>
      <p:pic>
        <p:nvPicPr>
          <p:cNvPr id="25604" name="Picture 4" descr="figure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2743200"/>
            <a:ext cx="6632575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Addressing Modes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Immediate</a:t>
            </a:r>
          </a:p>
          <a:p>
            <a:r>
              <a:rPr lang="en-US" smtClean="0"/>
              <a:t>Direct</a:t>
            </a:r>
          </a:p>
          <a:p>
            <a:r>
              <a:rPr lang="en-US" smtClean="0"/>
              <a:t>Indirect</a:t>
            </a:r>
          </a:p>
          <a:p>
            <a:r>
              <a:rPr lang="en-US" smtClean="0"/>
              <a:t>Register</a:t>
            </a:r>
          </a:p>
          <a:p>
            <a:r>
              <a:rPr lang="en-US" smtClean="0"/>
              <a:t>Register Indirect</a:t>
            </a:r>
          </a:p>
          <a:p>
            <a:r>
              <a:rPr lang="en-US" smtClean="0"/>
              <a:t>Displacement (Indexed) </a:t>
            </a:r>
          </a:p>
          <a:p>
            <a:r>
              <a:rPr lang="en-US" smtClean="0"/>
              <a:t>Stack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Immediate Addressing</a:t>
            </a:r>
          </a:p>
        </p:txBody>
      </p:sp>
      <p:sp>
        <p:nvSpPr>
          <p:cNvPr id="512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Operand is part of instruction</a:t>
            </a:r>
          </a:p>
          <a:p>
            <a:r>
              <a:rPr lang="en-US" smtClean="0"/>
              <a:t>Operand = address field</a:t>
            </a:r>
          </a:p>
          <a:p>
            <a:r>
              <a:rPr lang="en-US" smtClean="0"/>
              <a:t>e.g. ADD 5</a:t>
            </a:r>
          </a:p>
          <a:p>
            <a:pPr lvl="1"/>
            <a:r>
              <a:rPr lang="en-US" smtClean="0"/>
              <a:t>Add 5 to contents of accumulator</a:t>
            </a:r>
          </a:p>
          <a:p>
            <a:pPr lvl="1"/>
            <a:r>
              <a:rPr lang="en-US" smtClean="0"/>
              <a:t>5 is operand</a:t>
            </a:r>
          </a:p>
          <a:p>
            <a:r>
              <a:rPr lang="en-US" smtClean="0"/>
              <a:t>No memory reference to fetch data</a:t>
            </a:r>
          </a:p>
          <a:p>
            <a:r>
              <a:rPr lang="en-US" smtClean="0"/>
              <a:t>Fast</a:t>
            </a:r>
          </a:p>
          <a:p>
            <a:r>
              <a:rPr lang="en-US" smtClean="0"/>
              <a:t>Limited range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1027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Immediate Addressing Diagram</a:t>
            </a:r>
          </a:p>
        </p:txBody>
      </p:sp>
      <p:grpSp>
        <p:nvGrpSpPr>
          <p:cNvPr id="2" name="Group 1031"/>
          <p:cNvGrpSpPr>
            <a:grpSpLocks/>
          </p:cNvGrpSpPr>
          <p:nvPr/>
        </p:nvGrpSpPr>
        <p:grpSpPr bwMode="auto">
          <a:xfrm>
            <a:off x="1754188" y="2287588"/>
            <a:ext cx="4722812" cy="604837"/>
            <a:chOff x="1105" y="1441"/>
            <a:chExt cx="2975" cy="381"/>
          </a:xfrm>
        </p:grpSpPr>
        <p:sp>
          <p:nvSpPr>
            <p:cNvPr id="6153" name="Rectangle 1029"/>
            <p:cNvSpPr>
              <a:spLocks noChangeArrowheads="1"/>
            </p:cNvSpPr>
            <p:nvPr/>
          </p:nvSpPr>
          <p:spPr bwMode="auto">
            <a:xfrm>
              <a:off x="1105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4" name="Line 1030"/>
            <p:cNvSpPr>
              <a:spLocks noChangeShapeType="1"/>
            </p:cNvSpPr>
            <p:nvPr/>
          </p:nvSpPr>
          <p:spPr bwMode="auto">
            <a:xfrm>
              <a:off x="1729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0" name="Rectangle 1032"/>
          <p:cNvSpPr>
            <a:spLocks noChangeArrowheads="1"/>
          </p:cNvSpPr>
          <p:nvPr/>
        </p:nvSpPr>
        <p:spPr bwMode="auto">
          <a:xfrm>
            <a:off x="3887788" y="2363788"/>
            <a:ext cx="1230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Operand</a:t>
            </a:r>
          </a:p>
        </p:txBody>
      </p:sp>
      <p:sp>
        <p:nvSpPr>
          <p:cNvPr id="6151" name="Rectangle 1033"/>
          <p:cNvSpPr>
            <a:spLocks noChangeArrowheads="1"/>
          </p:cNvSpPr>
          <p:nvPr/>
        </p:nvSpPr>
        <p:spPr bwMode="auto">
          <a:xfrm>
            <a:off x="1677988" y="2363788"/>
            <a:ext cx="1128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Opcode</a:t>
            </a:r>
          </a:p>
        </p:txBody>
      </p:sp>
      <p:sp>
        <p:nvSpPr>
          <p:cNvPr id="6152" name="Rectangle 1034"/>
          <p:cNvSpPr>
            <a:spLocks noChangeArrowheads="1"/>
          </p:cNvSpPr>
          <p:nvPr/>
        </p:nvSpPr>
        <p:spPr bwMode="auto">
          <a:xfrm>
            <a:off x="3125788" y="1830388"/>
            <a:ext cx="15001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Instruction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17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 Addressing</a:t>
            </a:r>
          </a:p>
        </p:txBody>
      </p:sp>
      <p:sp>
        <p:nvSpPr>
          <p:cNvPr id="717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Address field contains address of operand</a:t>
            </a:r>
          </a:p>
          <a:p>
            <a:r>
              <a:rPr lang="en-US" smtClean="0"/>
              <a:t>Effective address (EA) = address field (A)</a:t>
            </a:r>
          </a:p>
          <a:p>
            <a:r>
              <a:rPr lang="en-US" smtClean="0"/>
              <a:t>e.g.  ADD A</a:t>
            </a:r>
          </a:p>
          <a:p>
            <a:pPr lvl="1"/>
            <a:r>
              <a:rPr lang="en-US" smtClean="0"/>
              <a:t>Add contents of cell A to accumulator</a:t>
            </a:r>
          </a:p>
          <a:p>
            <a:pPr lvl="1"/>
            <a:r>
              <a:rPr lang="en-US" smtClean="0"/>
              <a:t>Look in memory at address A for operand</a:t>
            </a:r>
          </a:p>
          <a:p>
            <a:r>
              <a:rPr lang="en-US" smtClean="0"/>
              <a:t>Single memory reference to access data</a:t>
            </a:r>
          </a:p>
          <a:p>
            <a:r>
              <a:rPr lang="en-US" smtClean="0"/>
              <a:t>No additional calculations to work out effective address</a:t>
            </a:r>
          </a:p>
          <a:p>
            <a:r>
              <a:rPr lang="en-US" smtClean="0"/>
              <a:t>Limited address space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Direct Addressing Diagram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38200" y="2287588"/>
            <a:ext cx="4722813" cy="604837"/>
            <a:chOff x="913" y="1441"/>
            <a:chExt cx="2975" cy="381"/>
          </a:xfrm>
        </p:grpSpPr>
        <p:sp>
          <p:nvSpPr>
            <p:cNvPr id="8209" name="Rectangle 5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10" name="Line 6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2971800" y="2363788"/>
            <a:ext cx="1477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Address A</a:t>
            </a:r>
          </a:p>
        </p:txBody>
      </p:sp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762000" y="2363788"/>
            <a:ext cx="1128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Opcode</a:t>
            </a:r>
          </a:p>
        </p:txBody>
      </p:sp>
      <p:sp>
        <p:nvSpPr>
          <p:cNvPr id="8200" name="Rectangle 10"/>
          <p:cNvSpPr>
            <a:spLocks noChangeArrowheads="1"/>
          </p:cNvSpPr>
          <p:nvPr/>
        </p:nvSpPr>
        <p:spPr bwMode="auto">
          <a:xfrm>
            <a:off x="2514600" y="1830388"/>
            <a:ext cx="15001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Instruction</a:t>
            </a:r>
          </a:p>
        </p:txBody>
      </p:sp>
      <p:sp>
        <p:nvSpPr>
          <p:cNvPr id="8201" name="Rectangle 11"/>
          <p:cNvSpPr>
            <a:spLocks noChangeArrowheads="1"/>
          </p:cNvSpPr>
          <p:nvPr/>
        </p:nvSpPr>
        <p:spPr bwMode="auto">
          <a:xfrm>
            <a:off x="5791200" y="32019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2" name="Rectangle 12"/>
          <p:cNvSpPr>
            <a:spLocks noChangeArrowheads="1"/>
          </p:cNvSpPr>
          <p:nvPr/>
        </p:nvSpPr>
        <p:spPr bwMode="auto">
          <a:xfrm>
            <a:off x="5791200" y="38877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3" name="Rectangle 13"/>
          <p:cNvSpPr>
            <a:spLocks noChangeArrowheads="1"/>
          </p:cNvSpPr>
          <p:nvPr/>
        </p:nvSpPr>
        <p:spPr bwMode="auto">
          <a:xfrm>
            <a:off x="5791200" y="45735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Rectangle 14"/>
          <p:cNvSpPr>
            <a:spLocks noChangeArrowheads="1"/>
          </p:cNvSpPr>
          <p:nvPr/>
        </p:nvSpPr>
        <p:spPr bwMode="auto">
          <a:xfrm>
            <a:off x="5791200" y="52593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Rectangle 15"/>
          <p:cNvSpPr>
            <a:spLocks noChangeArrowheads="1"/>
          </p:cNvSpPr>
          <p:nvPr/>
        </p:nvSpPr>
        <p:spPr bwMode="auto">
          <a:xfrm>
            <a:off x="5791200" y="59451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06" name="Rectangle 16"/>
          <p:cNvSpPr>
            <a:spLocks noChangeArrowheads="1"/>
          </p:cNvSpPr>
          <p:nvPr/>
        </p:nvSpPr>
        <p:spPr bwMode="auto">
          <a:xfrm>
            <a:off x="6324600" y="2668588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8207" name="Rectangle 17"/>
          <p:cNvSpPr>
            <a:spLocks noChangeArrowheads="1"/>
          </p:cNvSpPr>
          <p:nvPr/>
        </p:nvSpPr>
        <p:spPr bwMode="auto">
          <a:xfrm>
            <a:off x="6477000" y="4725988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Operand</a:t>
            </a:r>
          </a:p>
        </p:txBody>
      </p:sp>
      <p:sp>
        <p:nvSpPr>
          <p:cNvPr id="8208" name="Freeform 18"/>
          <p:cNvSpPr>
            <a:spLocks/>
          </p:cNvSpPr>
          <p:nvPr/>
        </p:nvSpPr>
        <p:spPr bwMode="auto">
          <a:xfrm>
            <a:off x="3200400" y="2894013"/>
            <a:ext cx="2590800" cy="2022475"/>
          </a:xfrm>
          <a:custGeom>
            <a:avLst/>
            <a:gdLst>
              <a:gd name="T0" fmla="*/ 0 w 1632"/>
              <a:gd name="T1" fmla="*/ 0 h 1274"/>
              <a:gd name="T2" fmla="*/ 0 w 1632"/>
              <a:gd name="T3" fmla="*/ 1273 h 1274"/>
              <a:gd name="T4" fmla="*/ 1631 w 1632"/>
              <a:gd name="T5" fmla="*/ 1273 h 1274"/>
              <a:gd name="T6" fmla="*/ 0 60000 65536"/>
              <a:gd name="T7" fmla="*/ 0 60000 65536"/>
              <a:gd name="T8" fmla="*/ 0 60000 65536"/>
              <a:gd name="T9" fmla="*/ 0 w 1632"/>
              <a:gd name="T10" fmla="*/ 0 h 1274"/>
              <a:gd name="T11" fmla="*/ 1632 w 1632"/>
              <a:gd name="T12" fmla="*/ 1274 h 12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1274">
                <a:moveTo>
                  <a:pt x="0" y="0"/>
                </a:moveTo>
                <a:lnTo>
                  <a:pt x="0" y="1273"/>
                </a:lnTo>
                <a:lnTo>
                  <a:pt x="1631" y="127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Indirect Addressing (1)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Memory cell pointed to by address field contains the address of (pointer to) the operand</a:t>
            </a:r>
          </a:p>
          <a:p>
            <a:r>
              <a:rPr lang="en-US" smtClean="0"/>
              <a:t>EA = (A)</a:t>
            </a:r>
          </a:p>
          <a:p>
            <a:pPr lvl="1"/>
            <a:r>
              <a:rPr lang="en-US" smtClean="0"/>
              <a:t>Look in A, find address (A) and look there for operand</a:t>
            </a:r>
          </a:p>
          <a:p>
            <a:r>
              <a:rPr lang="en-US" sz="2400" smtClean="0"/>
              <a:t>e.g. ADD (A)</a:t>
            </a:r>
          </a:p>
          <a:p>
            <a:pPr lvl="1"/>
            <a:r>
              <a:rPr lang="en-US" smtClean="0"/>
              <a:t>Add contents of cell pointed to by contents of A to accumulator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Indirect Addressing (2)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Large address space </a:t>
            </a:r>
          </a:p>
          <a:p>
            <a:r>
              <a:rPr lang="en-US" smtClean="0"/>
              <a:t>2</a:t>
            </a:r>
            <a:r>
              <a:rPr lang="en-US" baseline="30000" smtClean="0"/>
              <a:t>n</a:t>
            </a:r>
            <a:r>
              <a:rPr lang="en-US" smtClean="0"/>
              <a:t> where n = word length</a:t>
            </a:r>
          </a:p>
          <a:p>
            <a:r>
              <a:rPr lang="en-US" smtClean="0"/>
              <a:t>May be nested, multilevel, cascaded</a:t>
            </a:r>
          </a:p>
          <a:p>
            <a:pPr lvl="1"/>
            <a:r>
              <a:rPr lang="en-US" smtClean="0"/>
              <a:t>e.g. EA = (((A)))</a:t>
            </a:r>
          </a:p>
          <a:p>
            <a:pPr lvl="2"/>
            <a:r>
              <a:rPr lang="en-US" smtClean="0"/>
              <a:t>Draw the diagram yourself</a:t>
            </a:r>
          </a:p>
          <a:p>
            <a:r>
              <a:rPr lang="en-US" smtClean="0"/>
              <a:t>Multiple memory accesses to find operand</a:t>
            </a:r>
          </a:p>
          <a:p>
            <a:r>
              <a:rPr lang="en-US" smtClean="0"/>
              <a:t>Hence slower</a:t>
            </a:r>
          </a:p>
        </p:txBody>
      </p:sp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431800" y="569277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124200" y="569277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Indirect Addressing Diagram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3400" y="1828800"/>
            <a:ext cx="4722813" cy="604838"/>
            <a:chOff x="336" y="1490"/>
            <a:chExt cx="2975" cy="381"/>
          </a:xfrm>
        </p:grpSpPr>
        <p:sp>
          <p:nvSpPr>
            <p:cNvPr id="11283" name="Rectangle 6"/>
            <p:cNvSpPr>
              <a:spLocks noChangeArrowheads="1"/>
            </p:cNvSpPr>
            <p:nvPr/>
          </p:nvSpPr>
          <p:spPr bwMode="auto">
            <a:xfrm>
              <a:off x="336" y="1490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4" name="Line 7"/>
            <p:cNvSpPr>
              <a:spLocks noChangeShapeType="1"/>
            </p:cNvSpPr>
            <p:nvPr/>
          </p:nvSpPr>
          <p:spPr bwMode="auto">
            <a:xfrm>
              <a:off x="960" y="1495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70" name="Rectangle 9"/>
          <p:cNvSpPr>
            <a:spLocks noChangeArrowheads="1"/>
          </p:cNvSpPr>
          <p:nvPr/>
        </p:nvSpPr>
        <p:spPr bwMode="auto">
          <a:xfrm>
            <a:off x="2667000" y="1905000"/>
            <a:ext cx="1477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Address A</a:t>
            </a:r>
          </a:p>
        </p:txBody>
      </p:sp>
      <p:sp>
        <p:nvSpPr>
          <p:cNvPr id="11271" name="Rectangle 10"/>
          <p:cNvSpPr>
            <a:spLocks noChangeArrowheads="1"/>
          </p:cNvSpPr>
          <p:nvPr/>
        </p:nvSpPr>
        <p:spPr bwMode="auto">
          <a:xfrm>
            <a:off x="457200" y="1905000"/>
            <a:ext cx="1128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Opcode</a:t>
            </a:r>
          </a:p>
        </p:txBody>
      </p:sp>
      <p:sp>
        <p:nvSpPr>
          <p:cNvPr id="11272" name="Rectangle 11"/>
          <p:cNvSpPr>
            <a:spLocks noChangeArrowheads="1"/>
          </p:cNvSpPr>
          <p:nvPr/>
        </p:nvSpPr>
        <p:spPr bwMode="auto">
          <a:xfrm>
            <a:off x="2209800" y="1371600"/>
            <a:ext cx="15001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Instruction</a:t>
            </a:r>
          </a:p>
        </p:txBody>
      </p:sp>
      <p:sp>
        <p:nvSpPr>
          <p:cNvPr id="11273" name="Rectangle 12"/>
          <p:cNvSpPr>
            <a:spLocks noChangeArrowheads="1"/>
          </p:cNvSpPr>
          <p:nvPr/>
        </p:nvSpPr>
        <p:spPr bwMode="auto">
          <a:xfrm>
            <a:off x="5486400" y="27432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Rectangle 13"/>
          <p:cNvSpPr>
            <a:spLocks noChangeArrowheads="1"/>
          </p:cNvSpPr>
          <p:nvPr/>
        </p:nvSpPr>
        <p:spPr bwMode="auto">
          <a:xfrm>
            <a:off x="5486400" y="34290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Rectangle 14"/>
          <p:cNvSpPr>
            <a:spLocks noChangeArrowheads="1"/>
          </p:cNvSpPr>
          <p:nvPr/>
        </p:nvSpPr>
        <p:spPr bwMode="auto">
          <a:xfrm>
            <a:off x="5486400" y="41148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Rectangle 15"/>
          <p:cNvSpPr>
            <a:spLocks noChangeArrowheads="1"/>
          </p:cNvSpPr>
          <p:nvPr/>
        </p:nvSpPr>
        <p:spPr bwMode="auto">
          <a:xfrm>
            <a:off x="5486400" y="48006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Rectangle 16"/>
          <p:cNvSpPr>
            <a:spLocks noChangeArrowheads="1"/>
          </p:cNvSpPr>
          <p:nvPr/>
        </p:nvSpPr>
        <p:spPr bwMode="auto">
          <a:xfrm>
            <a:off x="5486400" y="54864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278" name="Rectangle 17"/>
          <p:cNvSpPr>
            <a:spLocks noChangeArrowheads="1"/>
          </p:cNvSpPr>
          <p:nvPr/>
        </p:nvSpPr>
        <p:spPr bwMode="auto">
          <a:xfrm>
            <a:off x="6019800" y="2209800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1279" name="Rectangle 18"/>
          <p:cNvSpPr>
            <a:spLocks noChangeArrowheads="1"/>
          </p:cNvSpPr>
          <p:nvPr/>
        </p:nvSpPr>
        <p:spPr bwMode="auto">
          <a:xfrm>
            <a:off x="6172200" y="4267200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Operand</a:t>
            </a:r>
          </a:p>
        </p:txBody>
      </p:sp>
      <p:sp>
        <p:nvSpPr>
          <p:cNvPr id="11280" name="Freeform 19"/>
          <p:cNvSpPr>
            <a:spLocks/>
          </p:cNvSpPr>
          <p:nvPr/>
        </p:nvSpPr>
        <p:spPr bwMode="auto">
          <a:xfrm>
            <a:off x="2895600" y="2435225"/>
            <a:ext cx="2590800" cy="650875"/>
          </a:xfrm>
          <a:custGeom>
            <a:avLst/>
            <a:gdLst>
              <a:gd name="T0" fmla="*/ 0 w 1632"/>
              <a:gd name="T1" fmla="*/ 0 h 410"/>
              <a:gd name="T2" fmla="*/ 0 w 1632"/>
              <a:gd name="T3" fmla="*/ 409 h 410"/>
              <a:gd name="T4" fmla="*/ 1631 w 1632"/>
              <a:gd name="T5" fmla="*/ 409 h 410"/>
              <a:gd name="T6" fmla="*/ 0 60000 65536"/>
              <a:gd name="T7" fmla="*/ 0 60000 65536"/>
              <a:gd name="T8" fmla="*/ 0 60000 65536"/>
              <a:gd name="T9" fmla="*/ 0 w 1632"/>
              <a:gd name="T10" fmla="*/ 0 h 410"/>
              <a:gd name="T11" fmla="*/ 1632 w 1632"/>
              <a:gd name="T12" fmla="*/ 410 h 4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410">
                <a:moveTo>
                  <a:pt x="0" y="0"/>
                </a:moveTo>
                <a:lnTo>
                  <a:pt x="0" y="409"/>
                </a:lnTo>
                <a:lnTo>
                  <a:pt x="1631" y="40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Rectangle 20"/>
          <p:cNvSpPr>
            <a:spLocks noChangeArrowheads="1"/>
          </p:cNvSpPr>
          <p:nvPr/>
        </p:nvSpPr>
        <p:spPr bwMode="auto">
          <a:xfrm>
            <a:off x="5564188" y="2894013"/>
            <a:ext cx="24304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Pointer to operand</a:t>
            </a:r>
          </a:p>
        </p:txBody>
      </p:sp>
      <p:sp>
        <p:nvSpPr>
          <p:cNvPr id="11282" name="Freeform 21"/>
          <p:cNvSpPr>
            <a:spLocks/>
          </p:cNvSpPr>
          <p:nvPr/>
        </p:nvSpPr>
        <p:spPr bwMode="auto">
          <a:xfrm>
            <a:off x="8075613" y="3084513"/>
            <a:ext cx="230187" cy="1373187"/>
          </a:xfrm>
          <a:custGeom>
            <a:avLst/>
            <a:gdLst>
              <a:gd name="T0" fmla="*/ 0 w 145"/>
              <a:gd name="T1" fmla="*/ 0 h 865"/>
              <a:gd name="T2" fmla="*/ 144 w 145"/>
              <a:gd name="T3" fmla="*/ 0 h 865"/>
              <a:gd name="T4" fmla="*/ 144 w 145"/>
              <a:gd name="T5" fmla="*/ 864 h 865"/>
              <a:gd name="T6" fmla="*/ 1 w 145"/>
              <a:gd name="T7" fmla="*/ 864 h 865"/>
              <a:gd name="T8" fmla="*/ 0 60000 65536"/>
              <a:gd name="T9" fmla="*/ 0 60000 65536"/>
              <a:gd name="T10" fmla="*/ 0 60000 65536"/>
              <a:gd name="T11" fmla="*/ 0 60000 65536"/>
              <a:gd name="T12" fmla="*/ 0 w 145"/>
              <a:gd name="T13" fmla="*/ 0 h 865"/>
              <a:gd name="T14" fmla="*/ 145 w 145"/>
              <a:gd name="T15" fmla="*/ 865 h 8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5" h="865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  <a:lnTo>
                  <a:pt x="1" y="8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Information Handled by a Computer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100" smtClean="0"/>
              <a:t>Instructions/machine instructions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smtClean="0"/>
              <a:t>Govern the transfer of information within a computer as well as between the computer and its I/O devices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smtClean="0"/>
              <a:t>Specify the arithmetic and logic operations to be performed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smtClean="0"/>
              <a:t>Program</a:t>
            </a:r>
          </a:p>
          <a:p>
            <a:pPr eaLnBrk="1" hangingPunct="1">
              <a:lnSpc>
                <a:spcPct val="90000"/>
              </a:lnSpc>
            </a:pPr>
            <a:r>
              <a:rPr lang="en-US" sz="3100" smtClean="0"/>
              <a:t>Data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smtClean="0"/>
              <a:t>Used as operands by the instructions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smtClean="0"/>
              <a:t>Source program</a:t>
            </a:r>
          </a:p>
          <a:p>
            <a:pPr eaLnBrk="1" hangingPunct="1">
              <a:lnSpc>
                <a:spcPct val="90000"/>
              </a:lnSpc>
            </a:pPr>
            <a:r>
              <a:rPr lang="en-US" sz="3100" smtClean="0"/>
              <a:t>Encoded in binary code – 0 and 1</a:t>
            </a:r>
          </a:p>
          <a:p>
            <a:pPr eaLnBrk="1" hangingPunct="1">
              <a:lnSpc>
                <a:spcPct val="90000"/>
              </a:lnSpc>
            </a:pPr>
            <a:endParaRPr lang="en-US" sz="31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Register Addressing (1)</a:t>
            </a:r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Operand is held in register named in address filed</a:t>
            </a:r>
          </a:p>
          <a:p>
            <a:r>
              <a:rPr lang="en-US" smtClean="0"/>
              <a:t>EA = R</a:t>
            </a:r>
          </a:p>
          <a:p>
            <a:r>
              <a:rPr lang="en-US" smtClean="0"/>
              <a:t>Limited number of registers</a:t>
            </a:r>
          </a:p>
          <a:p>
            <a:r>
              <a:rPr lang="en-US" smtClean="0"/>
              <a:t>Very small address field needed </a:t>
            </a:r>
          </a:p>
          <a:p>
            <a:pPr lvl="1"/>
            <a:r>
              <a:rPr lang="en-US" smtClean="0"/>
              <a:t>Shorter instructions</a:t>
            </a:r>
          </a:p>
          <a:p>
            <a:pPr lvl="1"/>
            <a:r>
              <a:rPr lang="en-US" smtClean="0"/>
              <a:t>Faster instruction fetch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Register Addressing (2)</a:t>
            </a:r>
          </a:p>
        </p:txBody>
      </p:sp>
      <p:sp>
        <p:nvSpPr>
          <p:cNvPr id="1331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No memory access</a:t>
            </a:r>
          </a:p>
          <a:p>
            <a:r>
              <a:rPr lang="en-US" smtClean="0"/>
              <a:t>Very fast execution</a:t>
            </a:r>
          </a:p>
          <a:p>
            <a:r>
              <a:rPr lang="en-US" smtClean="0"/>
              <a:t>Very limited address space</a:t>
            </a:r>
          </a:p>
          <a:p>
            <a:r>
              <a:rPr lang="en-US" smtClean="0"/>
              <a:t>Multiple registers helps performance</a:t>
            </a:r>
          </a:p>
          <a:p>
            <a:pPr lvl="1"/>
            <a:r>
              <a:rPr lang="en-US" smtClean="0"/>
              <a:t>Requires good assembly programming or compiler writing</a:t>
            </a:r>
          </a:p>
          <a:p>
            <a:pPr lvl="1"/>
            <a:r>
              <a:rPr lang="en-US" smtClean="0"/>
              <a:t>N.B. C programming </a:t>
            </a:r>
          </a:p>
          <a:p>
            <a:pPr lvl="2"/>
            <a:r>
              <a:rPr lang="en-US" smtClean="0"/>
              <a:t>register int a;</a:t>
            </a:r>
          </a:p>
          <a:p>
            <a:r>
              <a:rPr lang="en-US" smtClean="0"/>
              <a:t>c.f. Direct addressing</a:t>
            </a:r>
          </a:p>
          <a:p>
            <a:endParaRPr lang="en-US" smtClean="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2439988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Register Addressing Diagram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65175" y="2287588"/>
            <a:ext cx="4722813" cy="604837"/>
            <a:chOff x="913" y="1441"/>
            <a:chExt cx="2975" cy="381"/>
          </a:xfrm>
        </p:grpSpPr>
        <p:sp>
          <p:nvSpPr>
            <p:cNvPr id="14353" name="Rectangle 5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Line 6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2" name="Rectangle 8"/>
          <p:cNvSpPr>
            <a:spLocks noChangeArrowheads="1"/>
          </p:cNvSpPr>
          <p:nvPr/>
        </p:nvSpPr>
        <p:spPr bwMode="auto">
          <a:xfrm>
            <a:off x="2060575" y="2363788"/>
            <a:ext cx="25511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Register Address R</a:t>
            </a:r>
          </a:p>
        </p:txBody>
      </p:sp>
      <p:sp>
        <p:nvSpPr>
          <p:cNvPr id="14343" name="Rectangle 9"/>
          <p:cNvSpPr>
            <a:spLocks noChangeArrowheads="1"/>
          </p:cNvSpPr>
          <p:nvPr/>
        </p:nvSpPr>
        <p:spPr bwMode="auto">
          <a:xfrm>
            <a:off x="688975" y="2363788"/>
            <a:ext cx="1128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Opcode</a:t>
            </a:r>
          </a:p>
        </p:txBody>
      </p:sp>
      <p:sp>
        <p:nvSpPr>
          <p:cNvPr id="14344" name="Rectangle 10"/>
          <p:cNvSpPr>
            <a:spLocks noChangeArrowheads="1"/>
          </p:cNvSpPr>
          <p:nvPr/>
        </p:nvSpPr>
        <p:spPr bwMode="auto">
          <a:xfrm>
            <a:off x="2441575" y="1830388"/>
            <a:ext cx="15001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Instruction</a:t>
            </a:r>
          </a:p>
        </p:txBody>
      </p:sp>
      <p:sp>
        <p:nvSpPr>
          <p:cNvPr id="14345" name="Rectangle 11"/>
          <p:cNvSpPr>
            <a:spLocks noChangeArrowheads="1"/>
          </p:cNvSpPr>
          <p:nvPr/>
        </p:nvSpPr>
        <p:spPr bwMode="auto">
          <a:xfrm>
            <a:off x="5718175" y="32019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2"/>
          <p:cNvSpPr>
            <a:spLocks noChangeArrowheads="1"/>
          </p:cNvSpPr>
          <p:nvPr/>
        </p:nvSpPr>
        <p:spPr bwMode="auto">
          <a:xfrm>
            <a:off x="5718175" y="38877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Rectangle 13"/>
          <p:cNvSpPr>
            <a:spLocks noChangeArrowheads="1"/>
          </p:cNvSpPr>
          <p:nvPr/>
        </p:nvSpPr>
        <p:spPr bwMode="auto">
          <a:xfrm>
            <a:off x="5718175" y="45735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4"/>
          <p:cNvSpPr>
            <a:spLocks noChangeArrowheads="1"/>
          </p:cNvSpPr>
          <p:nvPr/>
        </p:nvSpPr>
        <p:spPr bwMode="auto">
          <a:xfrm>
            <a:off x="5718175" y="52593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5"/>
          <p:cNvSpPr>
            <a:spLocks noChangeArrowheads="1"/>
          </p:cNvSpPr>
          <p:nvPr/>
        </p:nvSpPr>
        <p:spPr bwMode="auto">
          <a:xfrm>
            <a:off x="5718175" y="59451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16"/>
          <p:cNvSpPr>
            <a:spLocks noChangeArrowheads="1"/>
          </p:cNvSpPr>
          <p:nvPr/>
        </p:nvSpPr>
        <p:spPr bwMode="auto">
          <a:xfrm>
            <a:off x="6251575" y="2668588"/>
            <a:ext cx="1314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Registers</a:t>
            </a:r>
          </a:p>
        </p:txBody>
      </p:sp>
      <p:sp>
        <p:nvSpPr>
          <p:cNvPr id="14351" name="Rectangle 17"/>
          <p:cNvSpPr>
            <a:spLocks noChangeArrowheads="1"/>
          </p:cNvSpPr>
          <p:nvPr/>
        </p:nvSpPr>
        <p:spPr bwMode="auto">
          <a:xfrm>
            <a:off x="6403975" y="4725988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Operand</a:t>
            </a:r>
          </a:p>
        </p:txBody>
      </p:sp>
      <p:sp>
        <p:nvSpPr>
          <p:cNvPr id="14352" name="Freeform 18"/>
          <p:cNvSpPr>
            <a:spLocks/>
          </p:cNvSpPr>
          <p:nvPr/>
        </p:nvSpPr>
        <p:spPr bwMode="auto">
          <a:xfrm>
            <a:off x="3127375" y="2894013"/>
            <a:ext cx="2590800" cy="2022475"/>
          </a:xfrm>
          <a:custGeom>
            <a:avLst/>
            <a:gdLst>
              <a:gd name="T0" fmla="*/ 0 w 1632"/>
              <a:gd name="T1" fmla="*/ 0 h 1274"/>
              <a:gd name="T2" fmla="*/ 0 w 1632"/>
              <a:gd name="T3" fmla="*/ 1273 h 1274"/>
              <a:gd name="T4" fmla="*/ 1631 w 1632"/>
              <a:gd name="T5" fmla="*/ 1273 h 1274"/>
              <a:gd name="T6" fmla="*/ 0 60000 65536"/>
              <a:gd name="T7" fmla="*/ 0 60000 65536"/>
              <a:gd name="T8" fmla="*/ 0 60000 65536"/>
              <a:gd name="T9" fmla="*/ 0 w 1632"/>
              <a:gd name="T10" fmla="*/ 0 h 1274"/>
              <a:gd name="T11" fmla="*/ 1632 w 1632"/>
              <a:gd name="T12" fmla="*/ 1274 h 127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32" h="1274">
                <a:moveTo>
                  <a:pt x="0" y="0"/>
                </a:moveTo>
                <a:lnTo>
                  <a:pt x="0" y="1273"/>
                </a:lnTo>
                <a:lnTo>
                  <a:pt x="1631" y="127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z="2600" smtClean="0"/>
              <a:t>Register Indirect Addressing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C.f. indirect addressing</a:t>
            </a:r>
          </a:p>
          <a:p>
            <a:r>
              <a:rPr lang="en-US" smtClean="0"/>
              <a:t>EA = (R)</a:t>
            </a:r>
          </a:p>
          <a:p>
            <a:r>
              <a:rPr lang="en-US" smtClean="0"/>
              <a:t>Operand is in memory cell pointed to by contents of register R</a:t>
            </a:r>
          </a:p>
          <a:p>
            <a:r>
              <a:rPr lang="en-US" smtClean="0"/>
              <a:t>Large address space (2</a:t>
            </a:r>
            <a:r>
              <a:rPr lang="en-US" baseline="30000" smtClean="0"/>
              <a:t>n</a:t>
            </a:r>
            <a:r>
              <a:rPr lang="en-US" smtClean="0"/>
              <a:t>)</a:t>
            </a:r>
          </a:p>
          <a:p>
            <a:r>
              <a:rPr lang="en-US" smtClean="0"/>
              <a:t>One fewer memory access than indirect addressing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z="2100" smtClean="0"/>
              <a:t>Register Indirect Addressing Diagram</a:t>
            </a:r>
            <a:endParaRPr lang="en-US" sz="2600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49388" y="2287588"/>
            <a:ext cx="4722812" cy="604837"/>
            <a:chOff x="913" y="1441"/>
            <a:chExt cx="2975" cy="381"/>
          </a:xfrm>
        </p:grpSpPr>
        <p:sp>
          <p:nvSpPr>
            <p:cNvPr id="16410" name="Rectangle 5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Line 6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390" name="Rectangle 8"/>
          <p:cNvSpPr>
            <a:spLocks noChangeArrowheads="1"/>
          </p:cNvSpPr>
          <p:nvPr/>
        </p:nvSpPr>
        <p:spPr bwMode="auto">
          <a:xfrm>
            <a:off x="3009900" y="2363788"/>
            <a:ext cx="25511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Register Address R</a:t>
            </a:r>
          </a:p>
        </p:txBody>
      </p:sp>
      <p:sp>
        <p:nvSpPr>
          <p:cNvPr id="16391" name="Rectangle 9"/>
          <p:cNvSpPr>
            <a:spLocks noChangeArrowheads="1"/>
          </p:cNvSpPr>
          <p:nvPr/>
        </p:nvSpPr>
        <p:spPr bwMode="auto">
          <a:xfrm>
            <a:off x="1373188" y="2363788"/>
            <a:ext cx="1128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Opcode</a:t>
            </a:r>
          </a:p>
        </p:txBody>
      </p:sp>
      <p:sp>
        <p:nvSpPr>
          <p:cNvPr id="16392" name="Rectangle 10"/>
          <p:cNvSpPr>
            <a:spLocks noChangeArrowheads="1"/>
          </p:cNvSpPr>
          <p:nvPr/>
        </p:nvSpPr>
        <p:spPr bwMode="auto">
          <a:xfrm>
            <a:off x="3125788" y="1830388"/>
            <a:ext cx="15001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Instruction</a:t>
            </a:r>
          </a:p>
        </p:txBody>
      </p:sp>
      <p:sp>
        <p:nvSpPr>
          <p:cNvPr id="16393" name="Rectangle 11"/>
          <p:cNvSpPr>
            <a:spLocks noChangeArrowheads="1"/>
          </p:cNvSpPr>
          <p:nvPr/>
        </p:nvSpPr>
        <p:spPr bwMode="auto">
          <a:xfrm>
            <a:off x="6402388" y="31242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4" name="Rectangle 12"/>
          <p:cNvSpPr>
            <a:spLocks noChangeArrowheads="1"/>
          </p:cNvSpPr>
          <p:nvPr/>
        </p:nvSpPr>
        <p:spPr bwMode="auto">
          <a:xfrm>
            <a:off x="6402388" y="38100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Rectangle 13"/>
          <p:cNvSpPr>
            <a:spLocks noChangeArrowheads="1"/>
          </p:cNvSpPr>
          <p:nvPr/>
        </p:nvSpPr>
        <p:spPr bwMode="auto">
          <a:xfrm>
            <a:off x="6402388" y="44958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Rectangle 14"/>
          <p:cNvSpPr>
            <a:spLocks noChangeArrowheads="1"/>
          </p:cNvSpPr>
          <p:nvPr/>
        </p:nvSpPr>
        <p:spPr bwMode="auto">
          <a:xfrm>
            <a:off x="6402388" y="51816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Rectangle 15"/>
          <p:cNvSpPr>
            <a:spLocks noChangeArrowheads="1"/>
          </p:cNvSpPr>
          <p:nvPr/>
        </p:nvSpPr>
        <p:spPr bwMode="auto">
          <a:xfrm>
            <a:off x="6402388" y="58674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Rectangle 16"/>
          <p:cNvSpPr>
            <a:spLocks noChangeArrowheads="1"/>
          </p:cNvSpPr>
          <p:nvPr/>
        </p:nvSpPr>
        <p:spPr bwMode="auto">
          <a:xfrm>
            <a:off x="6935788" y="2590800"/>
            <a:ext cx="1230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6399" name="Rectangle 17"/>
          <p:cNvSpPr>
            <a:spLocks noChangeArrowheads="1"/>
          </p:cNvSpPr>
          <p:nvPr/>
        </p:nvSpPr>
        <p:spPr bwMode="auto">
          <a:xfrm>
            <a:off x="7088188" y="4648200"/>
            <a:ext cx="1230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Operand</a:t>
            </a:r>
          </a:p>
        </p:txBody>
      </p:sp>
      <p:sp>
        <p:nvSpPr>
          <p:cNvPr id="16400" name="Rectangle 18"/>
          <p:cNvSpPr>
            <a:spLocks noChangeArrowheads="1"/>
          </p:cNvSpPr>
          <p:nvPr/>
        </p:nvSpPr>
        <p:spPr bwMode="auto">
          <a:xfrm>
            <a:off x="1449388" y="38115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1" name="Rectangle 19"/>
          <p:cNvSpPr>
            <a:spLocks noChangeArrowheads="1"/>
          </p:cNvSpPr>
          <p:nvPr/>
        </p:nvSpPr>
        <p:spPr bwMode="auto">
          <a:xfrm>
            <a:off x="1449388" y="44973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2" name="Rectangle 20"/>
          <p:cNvSpPr>
            <a:spLocks noChangeArrowheads="1"/>
          </p:cNvSpPr>
          <p:nvPr/>
        </p:nvSpPr>
        <p:spPr bwMode="auto">
          <a:xfrm>
            <a:off x="1449388" y="51831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Rectangle 21"/>
          <p:cNvSpPr>
            <a:spLocks noChangeArrowheads="1"/>
          </p:cNvSpPr>
          <p:nvPr/>
        </p:nvSpPr>
        <p:spPr bwMode="auto">
          <a:xfrm>
            <a:off x="1449388" y="58689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Rectangle 22"/>
          <p:cNvSpPr>
            <a:spLocks noChangeArrowheads="1"/>
          </p:cNvSpPr>
          <p:nvPr/>
        </p:nvSpPr>
        <p:spPr bwMode="auto">
          <a:xfrm>
            <a:off x="1525588" y="4649788"/>
            <a:ext cx="2498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Pointer to Operand</a:t>
            </a:r>
          </a:p>
        </p:txBody>
      </p:sp>
      <p:sp>
        <p:nvSpPr>
          <p:cNvPr id="16405" name="Line 23"/>
          <p:cNvSpPr>
            <a:spLocks noChangeShapeType="1"/>
          </p:cNvSpPr>
          <p:nvPr/>
        </p:nvSpPr>
        <p:spPr bwMode="auto">
          <a:xfrm>
            <a:off x="3429000" y="2903538"/>
            <a:ext cx="0" cy="519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Line 24"/>
          <p:cNvSpPr>
            <a:spLocks noChangeShapeType="1"/>
          </p:cNvSpPr>
          <p:nvPr/>
        </p:nvSpPr>
        <p:spPr bwMode="auto">
          <a:xfrm flipH="1">
            <a:off x="681038" y="3429000"/>
            <a:ext cx="2754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Rectangle 25"/>
          <p:cNvSpPr>
            <a:spLocks noChangeArrowheads="1"/>
          </p:cNvSpPr>
          <p:nvPr/>
        </p:nvSpPr>
        <p:spPr bwMode="auto">
          <a:xfrm>
            <a:off x="2135188" y="3430588"/>
            <a:ext cx="1314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Registers</a:t>
            </a:r>
          </a:p>
        </p:txBody>
      </p:sp>
      <p:sp>
        <p:nvSpPr>
          <p:cNvPr id="16408" name="Freeform 26"/>
          <p:cNvSpPr>
            <a:spLocks/>
          </p:cNvSpPr>
          <p:nvPr/>
        </p:nvSpPr>
        <p:spPr bwMode="auto">
          <a:xfrm>
            <a:off x="685800" y="3429000"/>
            <a:ext cx="763588" cy="1411288"/>
          </a:xfrm>
          <a:custGeom>
            <a:avLst/>
            <a:gdLst>
              <a:gd name="T0" fmla="*/ 0 w 481"/>
              <a:gd name="T1" fmla="*/ 0 h 889"/>
              <a:gd name="T2" fmla="*/ 0 w 481"/>
              <a:gd name="T3" fmla="*/ 888 h 889"/>
              <a:gd name="T4" fmla="*/ 480 w 481"/>
              <a:gd name="T5" fmla="*/ 888 h 889"/>
              <a:gd name="T6" fmla="*/ 0 60000 65536"/>
              <a:gd name="T7" fmla="*/ 0 60000 65536"/>
              <a:gd name="T8" fmla="*/ 0 60000 65536"/>
              <a:gd name="T9" fmla="*/ 0 w 481"/>
              <a:gd name="T10" fmla="*/ 0 h 889"/>
              <a:gd name="T11" fmla="*/ 481 w 481"/>
              <a:gd name="T12" fmla="*/ 889 h 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1" h="889">
                <a:moveTo>
                  <a:pt x="0" y="0"/>
                </a:moveTo>
                <a:lnTo>
                  <a:pt x="0" y="888"/>
                </a:lnTo>
                <a:lnTo>
                  <a:pt x="480" y="8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Line 28"/>
          <p:cNvSpPr>
            <a:spLocks noChangeShapeType="1"/>
          </p:cNvSpPr>
          <p:nvPr/>
        </p:nvSpPr>
        <p:spPr bwMode="auto">
          <a:xfrm>
            <a:off x="4038600" y="4800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Displacement Addressing</a:t>
            </a: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EA = A + (R)</a:t>
            </a:r>
          </a:p>
          <a:p>
            <a:r>
              <a:rPr lang="en-US" smtClean="0"/>
              <a:t>Address field hold two values</a:t>
            </a:r>
          </a:p>
          <a:p>
            <a:pPr lvl="1"/>
            <a:r>
              <a:rPr lang="en-US" smtClean="0"/>
              <a:t>A = base value</a:t>
            </a:r>
          </a:p>
          <a:p>
            <a:pPr lvl="1"/>
            <a:r>
              <a:rPr lang="en-US" smtClean="0"/>
              <a:t>R = register that holds displacement</a:t>
            </a:r>
          </a:p>
          <a:p>
            <a:pPr lvl="1"/>
            <a:r>
              <a:rPr lang="en-US" smtClean="0"/>
              <a:t>or vice versa</a:t>
            </a:r>
          </a:p>
          <a:p>
            <a:pPr>
              <a:buFont typeface="Monotype Sorts" pitchFamily="2" charset="2"/>
              <a:buChar char="y"/>
            </a:pPr>
            <a:endParaRPr lang="en-US" sz="2400" smtClean="0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28448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z="2400" smtClean="0"/>
              <a:t>Displacement Addressing Diagram</a:t>
            </a:r>
            <a:endParaRPr lang="en-US" smtClean="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169988" y="2287588"/>
            <a:ext cx="4722812" cy="604837"/>
            <a:chOff x="913" y="1441"/>
            <a:chExt cx="2975" cy="381"/>
          </a:xfrm>
        </p:grpSpPr>
        <p:sp>
          <p:nvSpPr>
            <p:cNvPr id="18463" name="Rectangle 5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Line 6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37" name="Rectangle 8"/>
          <p:cNvSpPr>
            <a:spLocks noChangeArrowheads="1"/>
          </p:cNvSpPr>
          <p:nvPr/>
        </p:nvSpPr>
        <p:spPr bwMode="auto">
          <a:xfrm>
            <a:off x="2084388" y="2363788"/>
            <a:ext cx="14747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Register R</a:t>
            </a:r>
          </a:p>
        </p:txBody>
      </p:sp>
      <p:sp>
        <p:nvSpPr>
          <p:cNvPr id="18438" name="Rectangle 9"/>
          <p:cNvSpPr>
            <a:spLocks noChangeArrowheads="1"/>
          </p:cNvSpPr>
          <p:nvPr/>
        </p:nvSpPr>
        <p:spPr bwMode="auto">
          <a:xfrm>
            <a:off x="1093788" y="2363788"/>
            <a:ext cx="1128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Opcode</a:t>
            </a:r>
          </a:p>
        </p:txBody>
      </p:sp>
      <p:sp>
        <p:nvSpPr>
          <p:cNvPr id="18439" name="Rectangle 10"/>
          <p:cNvSpPr>
            <a:spLocks noChangeArrowheads="1"/>
          </p:cNvSpPr>
          <p:nvPr/>
        </p:nvSpPr>
        <p:spPr bwMode="auto">
          <a:xfrm>
            <a:off x="2846388" y="1830388"/>
            <a:ext cx="15001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Instruction</a:t>
            </a:r>
          </a:p>
        </p:txBody>
      </p:sp>
      <p:sp>
        <p:nvSpPr>
          <p:cNvPr id="18440" name="Rectangle 11"/>
          <p:cNvSpPr>
            <a:spLocks noChangeArrowheads="1"/>
          </p:cNvSpPr>
          <p:nvPr/>
        </p:nvSpPr>
        <p:spPr bwMode="auto">
          <a:xfrm>
            <a:off x="6122988" y="32019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12"/>
          <p:cNvSpPr>
            <a:spLocks noChangeArrowheads="1"/>
          </p:cNvSpPr>
          <p:nvPr/>
        </p:nvSpPr>
        <p:spPr bwMode="auto">
          <a:xfrm>
            <a:off x="6122988" y="38877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Rectangle 13"/>
          <p:cNvSpPr>
            <a:spLocks noChangeArrowheads="1"/>
          </p:cNvSpPr>
          <p:nvPr/>
        </p:nvSpPr>
        <p:spPr bwMode="auto">
          <a:xfrm>
            <a:off x="6122988" y="45735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Rectangle 14"/>
          <p:cNvSpPr>
            <a:spLocks noChangeArrowheads="1"/>
          </p:cNvSpPr>
          <p:nvPr/>
        </p:nvSpPr>
        <p:spPr bwMode="auto">
          <a:xfrm>
            <a:off x="6122988" y="52593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Rectangle 15"/>
          <p:cNvSpPr>
            <a:spLocks noChangeArrowheads="1"/>
          </p:cNvSpPr>
          <p:nvPr/>
        </p:nvSpPr>
        <p:spPr bwMode="auto">
          <a:xfrm>
            <a:off x="6122988" y="59451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Rectangle 16"/>
          <p:cNvSpPr>
            <a:spLocks noChangeArrowheads="1"/>
          </p:cNvSpPr>
          <p:nvPr/>
        </p:nvSpPr>
        <p:spPr bwMode="auto">
          <a:xfrm>
            <a:off x="6656388" y="2668588"/>
            <a:ext cx="1230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8446" name="Rectangle 17"/>
          <p:cNvSpPr>
            <a:spLocks noChangeArrowheads="1"/>
          </p:cNvSpPr>
          <p:nvPr/>
        </p:nvSpPr>
        <p:spPr bwMode="auto">
          <a:xfrm>
            <a:off x="6808788" y="4725988"/>
            <a:ext cx="1230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Operand</a:t>
            </a:r>
          </a:p>
        </p:txBody>
      </p:sp>
      <p:sp>
        <p:nvSpPr>
          <p:cNvPr id="18447" name="Rectangle 18"/>
          <p:cNvSpPr>
            <a:spLocks noChangeArrowheads="1"/>
          </p:cNvSpPr>
          <p:nvPr/>
        </p:nvSpPr>
        <p:spPr bwMode="auto">
          <a:xfrm>
            <a:off x="1169988" y="38115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8" name="Rectangle 19"/>
          <p:cNvSpPr>
            <a:spLocks noChangeArrowheads="1"/>
          </p:cNvSpPr>
          <p:nvPr/>
        </p:nvSpPr>
        <p:spPr bwMode="auto">
          <a:xfrm>
            <a:off x="1169988" y="44973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9" name="Rectangle 20"/>
          <p:cNvSpPr>
            <a:spLocks noChangeArrowheads="1"/>
          </p:cNvSpPr>
          <p:nvPr/>
        </p:nvSpPr>
        <p:spPr bwMode="auto">
          <a:xfrm>
            <a:off x="1169988" y="51831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0" name="Rectangle 21"/>
          <p:cNvSpPr>
            <a:spLocks noChangeArrowheads="1"/>
          </p:cNvSpPr>
          <p:nvPr/>
        </p:nvSpPr>
        <p:spPr bwMode="auto">
          <a:xfrm>
            <a:off x="1169988" y="58689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Rectangle 22"/>
          <p:cNvSpPr>
            <a:spLocks noChangeArrowheads="1"/>
          </p:cNvSpPr>
          <p:nvPr/>
        </p:nvSpPr>
        <p:spPr bwMode="auto">
          <a:xfrm>
            <a:off x="1246188" y="4649788"/>
            <a:ext cx="2498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Pointer to Operand</a:t>
            </a:r>
          </a:p>
        </p:txBody>
      </p:sp>
      <p:sp>
        <p:nvSpPr>
          <p:cNvPr id="18452" name="Line 23"/>
          <p:cNvSpPr>
            <a:spLocks noChangeShapeType="1"/>
          </p:cNvSpPr>
          <p:nvPr/>
        </p:nvSpPr>
        <p:spPr bwMode="auto">
          <a:xfrm>
            <a:off x="3149600" y="2903538"/>
            <a:ext cx="0" cy="519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Line 24"/>
          <p:cNvSpPr>
            <a:spLocks noChangeShapeType="1"/>
          </p:cNvSpPr>
          <p:nvPr/>
        </p:nvSpPr>
        <p:spPr bwMode="auto">
          <a:xfrm flipH="1">
            <a:off x="401638" y="3429000"/>
            <a:ext cx="2754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Rectangle 25"/>
          <p:cNvSpPr>
            <a:spLocks noChangeArrowheads="1"/>
          </p:cNvSpPr>
          <p:nvPr/>
        </p:nvSpPr>
        <p:spPr bwMode="auto">
          <a:xfrm>
            <a:off x="1855788" y="3430588"/>
            <a:ext cx="1314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Registers</a:t>
            </a:r>
          </a:p>
        </p:txBody>
      </p:sp>
      <p:sp>
        <p:nvSpPr>
          <p:cNvPr id="18455" name="Freeform 26"/>
          <p:cNvSpPr>
            <a:spLocks/>
          </p:cNvSpPr>
          <p:nvPr/>
        </p:nvSpPr>
        <p:spPr bwMode="auto">
          <a:xfrm>
            <a:off x="406400" y="3429000"/>
            <a:ext cx="763588" cy="1411288"/>
          </a:xfrm>
          <a:custGeom>
            <a:avLst/>
            <a:gdLst>
              <a:gd name="T0" fmla="*/ 0 w 481"/>
              <a:gd name="T1" fmla="*/ 0 h 889"/>
              <a:gd name="T2" fmla="*/ 0 w 481"/>
              <a:gd name="T3" fmla="*/ 888 h 889"/>
              <a:gd name="T4" fmla="*/ 480 w 481"/>
              <a:gd name="T5" fmla="*/ 888 h 889"/>
              <a:gd name="T6" fmla="*/ 0 60000 65536"/>
              <a:gd name="T7" fmla="*/ 0 60000 65536"/>
              <a:gd name="T8" fmla="*/ 0 60000 65536"/>
              <a:gd name="T9" fmla="*/ 0 w 481"/>
              <a:gd name="T10" fmla="*/ 0 h 889"/>
              <a:gd name="T11" fmla="*/ 481 w 481"/>
              <a:gd name="T12" fmla="*/ 889 h 88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1" h="889">
                <a:moveTo>
                  <a:pt x="0" y="0"/>
                </a:moveTo>
                <a:lnTo>
                  <a:pt x="0" y="888"/>
                </a:lnTo>
                <a:lnTo>
                  <a:pt x="480" y="8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56" name="Line 27"/>
          <p:cNvSpPr>
            <a:spLocks noChangeShapeType="1"/>
          </p:cNvSpPr>
          <p:nvPr/>
        </p:nvSpPr>
        <p:spPr bwMode="auto">
          <a:xfrm>
            <a:off x="3530600" y="2293938"/>
            <a:ext cx="0" cy="595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7" name="Rectangle 28"/>
          <p:cNvSpPr>
            <a:spLocks noChangeArrowheads="1"/>
          </p:cNvSpPr>
          <p:nvPr/>
        </p:nvSpPr>
        <p:spPr bwMode="auto">
          <a:xfrm>
            <a:off x="3592513" y="2328863"/>
            <a:ext cx="14779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Address A</a:t>
            </a:r>
          </a:p>
        </p:txBody>
      </p:sp>
      <p:sp>
        <p:nvSpPr>
          <p:cNvPr id="18458" name="Oval 29"/>
          <p:cNvSpPr>
            <a:spLocks noChangeArrowheads="1"/>
          </p:cNvSpPr>
          <p:nvPr/>
        </p:nvSpPr>
        <p:spPr bwMode="auto">
          <a:xfrm>
            <a:off x="4522788" y="4727575"/>
            <a:ext cx="530225" cy="45402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Rectangle 30"/>
          <p:cNvSpPr>
            <a:spLocks noChangeArrowheads="1"/>
          </p:cNvSpPr>
          <p:nvPr/>
        </p:nvSpPr>
        <p:spPr bwMode="auto">
          <a:xfrm>
            <a:off x="4624388" y="4727575"/>
            <a:ext cx="3524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18460" name="Line 32"/>
          <p:cNvSpPr>
            <a:spLocks noChangeShapeType="1"/>
          </p:cNvSpPr>
          <p:nvPr/>
        </p:nvSpPr>
        <p:spPr bwMode="auto">
          <a:xfrm>
            <a:off x="4749800" y="2903538"/>
            <a:ext cx="0" cy="166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Line 34"/>
          <p:cNvSpPr>
            <a:spLocks noChangeShapeType="1"/>
          </p:cNvSpPr>
          <p:nvPr/>
        </p:nvSpPr>
        <p:spPr bwMode="auto">
          <a:xfrm>
            <a:off x="5029200" y="49530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endParaRPr lang="en-US"/>
          </a:p>
        </p:txBody>
      </p:sp>
      <p:sp>
        <p:nvSpPr>
          <p:cNvPr id="18462" name="Line 35"/>
          <p:cNvSpPr>
            <a:spLocks noChangeShapeType="1"/>
          </p:cNvSpPr>
          <p:nvPr/>
        </p:nvSpPr>
        <p:spPr bwMode="auto">
          <a:xfrm>
            <a:off x="3810000" y="4953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lIns="90000" tIns="46800" rIns="90000" bIns="46800"/>
          <a:lstStyle/>
          <a:p>
            <a:endParaRPr lang="en-US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Relative Addressing</a:t>
            </a: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A version of displacement addressing</a:t>
            </a:r>
          </a:p>
          <a:p>
            <a:r>
              <a:rPr lang="en-US" smtClean="0"/>
              <a:t>R = Program counter, PC</a:t>
            </a:r>
          </a:p>
          <a:p>
            <a:r>
              <a:rPr lang="en-US" smtClean="0"/>
              <a:t>EA = A + (PC)</a:t>
            </a:r>
          </a:p>
          <a:p>
            <a:r>
              <a:rPr lang="en-US" smtClean="0"/>
              <a:t>i.e. get operand from A cells from current location pointed to by PC</a:t>
            </a:r>
          </a:p>
          <a:p>
            <a:r>
              <a:rPr lang="en-US" smtClean="0"/>
              <a:t>c.f locality of reference &amp; cache usage</a:t>
            </a:r>
          </a:p>
          <a:p>
            <a:endParaRPr lang="en-US" smtClean="0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Base-Register Addressing</a:t>
            </a:r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A holds displacement</a:t>
            </a:r>
          </a:p>
          <a:p>
            <a:r>
              <a:rPr lang="en-US" smtClean="0"/>
              <a:t>R holds pointer to base address</a:t>
            </a:r>
          </a:p>
          <a:p>
            <a:r>
              <a:rPr lang="en-US" smtClean="0"/>
              <a:t>R may be explicit or implicit</a:t>
            </a:r>
          </a:p>
          <a:p>
            <a:r>
              <a:rPr lang="en-US" smtClean="0"/>
              <a:t>e.g. segment registers in 80x86</a:t>
            </a:r>
          </a:p>
          <a:p>
            <a:endParaRPr lang="en-US" smtClean="0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Indexed Addressing</a:t>
            </a:r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smtClean="0"/>
              <a:t>A = base</a:t>
            </a:r>
          </a:p>
          <a:p>
            <a:r>
              <a:rPr lang="en-US" smtClean="0"/>
              <a:t>R = displacement</a:t>
            </a:r>
          </a:p>
          <a:p>
            <a:r>
              <a:rPr lang="en-US" smtClean="0"/>
              <a:t>EA = A + R</a:t>
            </a:r>
          </a:p>
          <a:p>
            <a:r>
              <a:rPr lang="en-US" smtClean="0"/>
              <a:t>Good for accessing arrays</a:t>
            </a:r>
          </a:p>
          <a:p>
            <a:pPr lvl="1"/>
            <a:r>
              <a:rPr lang="en-US" smtClean="0"/>
              <a:t>EA = A + R</a:t>
            </a:r>
          </a:p>
          <a:p>
            <a:pPr lvl="1"/>
            <a:r>
              <a:rPr lang="en-US" smtClean="0"/>
              <a:t>R++</a:t>
            </a:r>
          </a:p>
          <a:p>
            <a:pPr>
              <a:buFont typeface="Monotype Sorts" pitchFamily="2" charset="2"/>
              <a:buChar char="y"/>
            </a:pPr>
            <a:endParaRPr lang="en-US" sz="2400" smtClean="0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Memory Unit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Store programs and data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Two classes of storage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smtClean="0"/>
              <a:t>Primary storage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smtClean="0"/>
              <a:t>Fast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smtClean="0"/>
              <a:t>Programs must be stored in memory while they are being executed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smtClean="0"/>
              <a:t>Large number of semiconductor storage cells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smtClean="0"/>
              <a:t>Processed in words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smtClean="0"/>
              <a:t>Address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smtClean="0"/>
              <a:t>RAM and memory access time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v"/>
            </a:pPr>
            <a:r>
              <a:rPr lang="en-US" sz="2000" smtClean="0"/>
              <a:t>Memory hierarchy – cache, main memory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Char char="Ø"/>
            </a:pPr>
            <a:r>
              <a:rPr lang="en-US" sz="2400" smtClean="0"/>
              <a:t>Secondary storage – larger and cheaper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Arithmetic and Logic Unit (ALU)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Most computer operations are executed in ALU of the processor.</a:t>
            </a:r>
          </a:p>
          <a:p>
            <a:pPr eaLnBrk="1" hangingPunct="1"/>
            <a:r>
              <a:rPr lang="en-US" smtClean="0"/>
              <a:t>Load the operands into memory – bring them to the processor – perform operation in ALU – store the result back to memory or retain in the processor.</a:t>
            </a:r>
          </a:p>
          <a:p>
            <a:pPr eaLnBrk="1" hangingPunct="1"/>
            <a:r>
              <a:rPr lang="en-US" smtClean="0"/>
              <a:t>Registers</a:t>
            </a:r>
          </a:p>
          <a:p>
            <a:pPr eaLnBrk="1" hangingPunct="1"/>
            <a:r>
              <a:rPr lang="en-US" smtClean="0"/>
              <a:t>Fast control of ALU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Control Unit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600" smtClean="0"/>
              <a:t>All computer operations are controlled by the control unit.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The timing signals that govern the I/O transfers are also generated by the control unit.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Control unit is usually distributed throughout the machine instead of standing alone.</a:t>
            </a:r>
          </a:p>
          <a:p>
            <a:pPr eaLnBrk="1" hangingPunct="1">
              <a:lnSpc>
                <a:spcPct val="80000"/>
              </a:lnSpc>
            </a:pPr>
            <a:r>
              <a:rPr lang="en-US" sz="2600" smtClean="0"/>
              <a:t>Operations of a computer: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smtClean="0"/>
              <a:t>Accept information in the form of programs and data through an input unit and store it in the memory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smtClean="0"/>
              <a:t>Fetch the information stored in the memory, under program control, into an ALU, where the information is processed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smtClean="0"/>
              <a:t>Output the processed information through an output unit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000" smtClean="0"/>
              <a:t>Control all activities inside the machine through a control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Operational Concepts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Review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 smtClean="0"/>
              <a:t>Activity in a computer is governed by instructions.</a:t>
            </a:r>
          </a:p>
          <a:p>
            <a:pPr eaLnBrk="1" hangingPunct="1"/>
            <a:r>
              <a:rPr lang="en-US" sz="2600" smtClean="0"/>
              <a:t>To perform a task, an appropriate program consisting of a list of instructions is stored in the memory.</a:t>
            </a:r>
          </a:p>
          <a:p>
            <a:pPr eaLnBrk="1" hangingPunct="1"/>
            <a:r>
              <a:rPr lang="en-US" sz="2600" smtClean="0"/>
              <a:t>Individual instructions are brought from the memory into the processor, which executes the specified operations.</a:t>
            </a:r>
          </a:p>
          <a:p>
            <a:pPr eaLnBrk="1" hangingPunct="1"/>
            <a:r>
              <a:rPr lang="en-US" sz="2600" smtClean="0"/>
              <a:t>Data to be used as operands are also stored in the memory.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Typical Instruction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solidFill>
                  <a:srgbClr val="CC0000"/>
                </a:solidFill>
              </a:rPr>
              <a:t>Add LOCA, R0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Add the operand at memory location LOCA to the operand in a register R0 in the processor.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Place the sum into register R0.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The original contents of LOCA are preserved.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The original contents of R0 is overwritten.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Instruction is fetched from the memory into the processor – the operand at LOCA is fetched and added to the contents of R0 – the resulting sum is stored in register R0.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1228</Words>
  <Application>Microsoft Office PowerPoint</Application>
  <PresentationFormat>On-screen Show (4:3)</PresentationFormat>
  <Paragraphs>258</Paragraphs>
  <Slides>39</Slides>
  <Notes>23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Chapter 1. Basic Structure of Computers</vt:lpstr>
      <vt:lpstr>Functional Units</vt:lpstr>
      <vt:lpstr>Information Handled by a Computer</vt:lpstr>
      <vt:lpstr>Memory Unit</vt:lpstr>
      <vt:lpstr>Arithmetic and Logic Unit (ALU)</vt:lpstr>
      <vt:lpstr>Control Unit</vt:lpstr>
      <vt:lpstr>Basic Operational Concepts</vt:lpstr>
      <vt:lpstr>Review</vt:lpstr>
      <vt:lpstr>A Typical Instruction</vt:lpstr>
      <vt:lpstr>Separate Memory Access and ALU Operation</vt:lpstr>
      <vt:lpstr>Connection Between the Processor and the Memory</vt:lpstr>
      <vt:lpstr>Computer Components: Top-Level View</vt:lpstr>
      <vt:lpstr>Registers</vt:lpstr>
      <vt:lpstr>Instruction Execution</vt:lpstr>
      <vt:lpstr>Basic Instruction Cycle</vt:lpstr>
      <vt:lpstr>Instruction Fetch and Execute</vt:lpstr>
      <vt:lpstr>Instruction Register</vt:lpstr>
      <vt:lpstr>Typical Operating Steps</vt:lpstr>
      <vt:lpstr>Typical Operating Steps (Cont’)</vt:lpstr>
      <vt:lpstr>Bus Structures</vt:lpstr>
      <vt:lpstr>Bus Structure</vt:lpstr>
      <vt:lpstr>Addressing Modes</vt:lpstr>
      <vt:lpstr>Immediate Addressing</vt:lpstr>
      <vt:lpstr>Immediate Addressing Diagram</vt:lpstr>
      <vt:lpstr>Direct Addressing</vt:lpstr>
      <vt:lpstr>Direct Addressing Diagram</vt:lpstr>
      <vt:lpstr>Indirect Addressing (1)</vt:lpstr>
      <vt:lpstr>Indirect Addressing (2)</vt:lpstr>
      <vt:lpstr>Indirect Addressing Diagram</vt:lpstr>
      <vt:lpstr>Register Addressing (1)</vt:lpstr>
      <vt:lpstr>Register Addressing (2)</vt:lpstr>
      <vt:lpstr>Register Addressing Diagram</vt:lpstr>
      <vt:lpstr>Register Indirect Addressing</vt:lpstr>
      <vt:lpstr>Register Indirect Addressing Diagram</vt:lpstr>
      <vt:lpstr>Displacement Addressing</vt:lpstr>
      <vt:lpstr>Displacement Addressing Diagram</vt:lpstr>
      <vt:lpstr>Relative Addressing</vt:lpstr>
      <vt:lpstr>Base-Register Addressing</vt:lpstr>
      <vt:lpstr>Indexed Addressing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 Basic Structure of Computers</dc:title>
  <dc:creator>rumpa</dc:creator>
  <cp:lastModifiedBy>rumpa</cp:lastModifiedBy>
  <cp:revision>4</cp:revision>
  <dcterms:created xsi:type="dcterms:W3CDTF">2018-01-25T04:32:16Z</dcterms:created>
  <dcterms:modified xsi:type="dcterms:W3CDTF">2018-01-25T05:03:34Z</dcterms:modified>
</cp:coreProperties>
</file>