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3" r:id="rId3"/>
    <p:sldId id="279" r:id="rId4"/>
    <p:sldId id="295" r:id="rId5"/>
    <p:sldId id="288" r:id="rId6"/>
    <p:sldId id="282" r:id="rId7"/>
    <p:sldId id="291" r:id="rId8"/>
    <p:sldId id="292" r:id="rId9"/>
    <p:sldId id="29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B65"/>
    <a:srgbClr val="0000FF"/>
    <a:srgbClr val="79DBE6"/>
    <a:srgbClr val="F26DD7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98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66B327B9-2A6C-4DDE-9A77-9A98A22A22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3120A36-ED37-42A9-978A-988CC8ED7D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9693-A3DE-5748-A4CE-CFDC2C9D583A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29A6AB-C636-4DFF-B532-8310C9E665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57DC0A-7124-4261-BBC7-523061695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002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483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DE2E6E-17C4-4FF6-9F32-A01BF5CBA6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B77713-5D8E-40F7-8E3A-3E749A74E4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19C45C-5B4B-40D8-B271-3A34B6D17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9856B6-E264-4C1B-9060-54BB236DF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459BC2-570C-4EA3-B4D5-145C50B0A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C8C1E3-92FF-4120-8824-3E94E3F31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6DBDA-2854-456C-A61C-0E8AFA1D12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C5B2B7-3E4F-449A-B553-F1D0DCE18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30D3AB-FA1E-4E9C-9517-C263CD194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D65C279-7DA8-48AE-8907-708D9436C9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3700" y="88900"/>
            <a:ext cx="8509000" cy="637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026150" y="6330950"/>
            <a:ext cx="2730500" cy="368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949950" y="6254750"/>
            <a:ext cx="27305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03925" y="6232525"/>
            <a:ext cx="26527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EECC551 - Shaaban</a:t>
            </a:r>
            <a:endParaRPr lang="en-US" sz="240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400800" y="6662738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000" b="1"/>
              <a:t>#</a:t>
            </a:r>
            <a:fld id="{9C72682E-B8BD-4D9D-87F6-11B482DCF5CA}" type="slidenum">
              <a:rPr lang="en-US" sz="1000" b="1"/>
              <a:pPr/>
              <a:t>‹#›</a:t>
            </a:fld>
            <a:r>
              <a:rPr lang="en-US" sz="1000" b="1"/>
              <a:t>   Lec # 10    Winter2000    1-23-2000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80988"/>
            <a:ext cx="8001000" cy="533400"/>
          </a:xfrm>
          <a:noFill/>
          <a:ln/>
        </p:spPr>
        <p:txBody>
          <a:bodyPr/>
          <a:lstStyle/>
          <a:p>
            <a:r>
              <a:rPr 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Types of Cache Misses: </a:t>
            </a:r>
            <a:r>
              <a:rPr lang="en-US" sz="3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The Three C’s</a:t>
            </a:r>
            <a:endParaRPr lang="en-US" i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992188"/>
            <a:ext cx="8001000" cy="4953000"/>
          </a:xfrm>
          <a:noFill/>
          <a:ln/>
        </p:spPr>
        <p:txBody>
          <a:bodyPr/>
          <a:lstStyle/>
          <a:p>
            <a:pPr>
              <a:buClr>
                <a:srgbClr val="0000FF"/>
              </a:buClr>
              <a:buSzPct val="145000"/>
              <a:buFontTx/>
              <a:buChar char="1"/>
            </a:pPr>
            <a:r>
              <a:rPr lang="en-US" sz="3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Compulsory:</a:t>
            </a:r>
            <a:r>
              <a:rPr lang="en-US"/>
              <a:t>  On the first access to a block; the block must be brought into the cache; also called cold start misses, or first reference misses.</a:t>
            </a:r>
          </a:p>
          <a:p>
            <a:pPr>
              <a:buFontTx/>
              <a:buNone/>
            </a:pPr>
            <a:endParaRPr lang="en-US" sz="1200"/>
          </a:p>
          <a:p>
            <a:pPr>
              <a:buClr>
                <a:srgbClr val="0000FF"/>
              </a:buClr>
              <a:buSzPct val="145000"/>
              <a:buFontTx/>
              <a:buChar char="2"/>
            </a:pPr>
            <a:r>
              <a:rPr lang="en-US" sz="3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Capacity:</a:t>
            </a:r>
            <a:r>
              <a:rPr lang="en-US"/>
              <a:t>  Occur because blocks are being discarded from cache because cache cannot contain all blocks needed for program execution (program working set is much larger than cache capacity).</a:t>
            </a:r>
          </a:p>
          <a:p>
            <a:pPr>
              <a:buFontTx/>
              <a:buNone/>
            </a:pPr>
            <a:endParaRPr lang="en-US" sz="1200"/>
          </a:p>
          <a:p>
            <a:pPr>
              <a:buClr>
                <a:srgbClr val="0000FF"/>
              </a:buClr>
              <a:buSzPct val="130000"/>
              <a:buFontTx/>
              <a:buChar char="3"/>
            </a:pPr>
            <a:r>
              <a:rPr lang="en-US" sz="3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Conflict:</a:t>
            </a:r>
            <a:r>
              <a:rPr lang="en-US"/>
              <a:t>  In the case of set associative or direct mapped block placement strategies,  conflict misses occur when several blocks are mapped to the same set or block frame; also called collision misses or interference misses.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334963"/>
            <a:ext cx="8356600" cy="1112837"/>
          </a:xfrm>
          <a:noFill/>
          <a:ln/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Miss Rate Reduction Techniques:</a:t>
            </a:r>
            <a:endParaRPr lang="en-US" sz="4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905000"/>
            <a:ext cx="8229600" cy="4286250"/>
          </a:xfrm>
          <a:noFill/>
          <a:ln/>
        </p:spPr>
        <p:txBody>
          <a:bodyPr/>
          <a:lstStyle/>
          <a:p>
            <a:endParaRPr lang="en-US" sz="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Clr>
                <a:schemeClr val="hlink"/>
              </a:buClr>
              <a:buFontTx/>
              <a:buChar char="*"/>
            </a:pPr>
            <a:r>
              <a:rPr lang="en-US" b="1" dirty="0"/>
              <a:t>Increased cache capacity		         </a:t>
            </a:r>
            <a:endParaRPr lang="en-US" b="1" dirty="0" smtClean="0"/>
          </a:p>
          <a:p>
            <a:pPr lvl="1">
              <a:buClr>
                <a:schemeClr val="hlink"/>
              </a:buClr>
              <a:buFontTx/>
              <a:buChar char="*"/>
            </a:pPr>
            <a:r>
              <a:rPr lang="en-US" b="1" dirty="0" smtClean="0"/>
              <a:t>Larger </a:t>
            </a:r>
            <a:r>
              <a:rPr lang="en-US" b="1" dirty="0"/>
              <a:t>block size </a:t>
            </a:r>
          </a:p>
          <a:p>
            <a:pPr lvl="1">
              <a:buClr>
                <a:schemeClr val="hlink"/>
              </a:buClr>
              <a:buFontTx/>
              <a:buChar char="*"/>
            </a:pPr>
            <a:r>
              <a:rPr lang="en-US" b="1" dirty="0"/>
              <a:t>Higher </a:t>
            </a:r>
            <a:r>
              <a:rPr lang="en-US" b="1" dirty="0" smtClean="0"/>
              <a:t>associatively                                                   </a:t>
            </a:r>
            <a:endParaRPr lang="en-US" b="1" dirty="0"/>
          </a:p>
          <a:p>
            <a:pPr lvl="1">
              <a:buClr>
                <a:schemeClr val="hlink"/>
              </a:buClr>
              <a:buNone/>
            </a:pPr>
            <a:r>
              <a:rPr lang="en-US" b="1" dirty="0" smtClean="0">
                <a:solidFill>
                  <a:schemeClr val="hlink"/>
                </a:solidFill>
              </a:rPr>
              <a:t>*  </a:t>
            </a:r>
            <a:r>
              <a:rPr lang="en-US" b="1" dirty="0" smtClean="0"/>
              <a:t>Compiler </a:t>
            </a:r>
            <a:r>
              <a:rPr lang="en-US" b="1" dirty="0"/>
              <a:t>optimizations </a:t>
            </a:r>
          </a:p>
          <a:p>
            <a:pPr lvl="1"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0"/>
            <a:ext cx="7556500" cy="3511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609600"/>
          </a:xfrm>
          <a:noFill/>
          <a:ln/>
        </p:spPr>
        <p:txBody>
          <a:bodyPr/>
          <a:lstStyle/>
          <a:p>
            <a:pPr algn="l"/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Miss Rate Reduction Techniques:  </a:t>
            </a:r>
            <a:b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Reduce Misses by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Larger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Block Size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62000" y="838200"/>
            <a:ext cx="76962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   </a:t>
            </a:r>
            <a:r>
              <a:rPr lang="en-US" sz="2000" b="1" dirty="0"/>
              <a:t>A larger block size improves cache performance by </a:t>
            </a:r>
            <a:r>
              <a:rPr lang="en-US" sz="2000" b="1" dirty="0" smtClean="0"/>
              <a:t>taking advantage </a:t>
            </a:r>
            <a:r>
              <a:rPr lang="en-US" sz="2000" b="1" dirty="0"/>
              <a:t>of spatial locality</a:t>
            </a:r>
          </a:p>
          <a:p>
            <a:pPr>
              <a:buFontTx/>
              <a:buChar char="•"/>
            </a:pPr>
            <a:r>
              <a:rPr lang="en-US" sz="2000" b="1" dirty="0"/>
              <a:t>  For a fixed cache size, larger block sizes mean fewer cache block frames  </a:t>
            </a:r>
          </a:p>
          <a:p>
            <a:pPr lvl="1"/>
            <a:r>
              <a:rPr lang="en-US" sz="2000" b="1" dirty="0" smtClean="0"/>
              <a:t>Performance </a:t>
            </a:r>
            <a:r>
              <a:rPr lang="en-US" sz="2000" b="1" dirty="0"/>
              <a:t>keeps improving to a limit  when  the fewer number of cache </a:t>
            </a:r>
            <a:r>
              <a:rPr lang="en-US" sz="2000" b="1" dirty="0" smtClean="0"/>
              <a:t>block frames </a:t>
            </a:r>
            <a:r>
              <a:rPr lang="en-US" sz="2000" b="1" dirty="0"/>
              <a:t>increases conflict misses and thus overall cache miss rate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295400" y="2057400"/>
            <a:ext cx="6477000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  Reduce Misses by Increasing Cache Size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cache size reduces cache misses</a:t>
            </a:r>
          </a:p>
          <a:p>
            <a:pPr lvl="1"/>
            <a:r>
              <a:rPr lang="en-US" dirty="0" smtClean="0"/>
              <a:t>both capacity misses and conflict misses reduced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32437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98500" y="368300"/>
            <a:ext cx="8001000" cy="838200"/>
          </a:xfrm>
        </p:spPr>
        <p:txBody>
          <a:bodyPr/>
          <a:lstStyle/>
          <a:p>
            <a:pPr algn="l"/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Miss Rate Reduction Techniques:  </a:t>
            </a:r>
            <a:b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</a:t>
            </a:r>
            <a:r>
              <a:rPr 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Higher Cache Associativity</a:t>
            </a:r>
            <a:r>
              <a:rPr lang="en-US" sz="2000" b="1"/>
              <a:t>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9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4114800"/>
          </a:xfrm>
          <a:noFill/>
          <a:ln/>
        </p:spPr>
        <p:txBody>
          <a:bodyPr lIns="90488" tIns="44450" rIns="90488" bIns="44450"/>
          <a:lstStyle/>
          <a:p>
            <a:pPr lvl="2"/>
            <a:r>
              <a:rPr lang="en-US" sz="1800" dirty="0"/>
              <a:t>	</a:t>
            </a:r>
            <a:r>
              <a:rPr lang="en-US" sz="2400" dirty="0" smtClean="0"/>
              <a:t>Reduces conflict misses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               Cache Size	</a:t>
            </a:r>
            <a:r>
              <a:rPr lang="en-US" sz="1800" dirty="0" err="1"/>
              <a:t>Associativity</a:t>
            </a:r>
            <a:r>
              <a:rPr lang="en-US" sz="1800" dirty="0"/>
              <a:t>			</a:t>
            </a:r>
          </a:p>
          <a:p>
            <a:pPr>
              <a:buFontTx/>
              <a:buNone/>
            </a:pPr>
            <a:r>
              <a:rPr lang="en-US" sz="1800" dirty="0"/>
              <a:t>	       	(KB)	1-way	2-way	4-way	8-way</a:t>
            </a:r>
          </a:p>
          <a:p>
            <a:pPr>
              <a:buFontTx/>
              <a:buNone/>
            </a:pPr>
            <a:r>
              <a:rPr lang="en-US" sz="1800" dirty="0"/>
              <a:t> 		1	2.33	2.15	2.07	2.01</a:t>
            </a:r>
          </a:p>
          <a:p>
            <a:pPr>
              <a:buFontTx/>
              <a:buNone/>
            </a:pPr>
            <a:r>
              <a:rPr lang="en-US" sz="1800" dirty="0"/>
              <a:t> 		2	1.98	1.86	1.76	1.68</a:t>
            </a:r>
          </a:p>
          <a:p>
            <a:pPr>
              <a:buFontTx/>
              <a:buNone/>
            </a:pPr>
            <a:r>
              <a:rPr lang="en-US" sz="1800" dirty="0"/>
              <a:t> 		4	1.72	1.67	1.61	1.53</a:t>
            </a:r>
          </a:p>
          <a:p>
            <a:pPr>
              <a:buFontTx/>
              <a:buNone/>
            </a:pPr>
            <a:r>
              <a:rPr lang="en-US" sz="1800" dirty="0"/>
              <a:t> 		8	1.46	</a:t>
            </a:r>
            <a:r>
              <a:rPr lang="en-US" sz="1800" u="sng" dirty="0">
                <a:solidFill>
                  <a:schemeClr val="hlink"/>
                </a:solidFill>
              </a:rPr>
              <a:t>1.48</a:t>
            </a:r>
            <a:r>
              <a:rPr lang="en-US" sz="1800" u="sng" dirty="0"/>
              <a:t>	</a:t>
            </a:r>
            <a:r>
              <a:rPr lang="en-US" sz="1800" u="sng" dirty="0">
                <a:solidFill>
                  <a:schemeClr val="hlink"/>
                </a:solidFill>
              </a:rPr>
              <a:t>1.47</a:t>
            </a:r>
            <a:r>
              <a:rPr lang="en-US" sz="1800" dirty="0"/>
              <a:t>	1.43</a:t>
            </a:r>
          </a:p>
          <a:p>
            <a:pPr>
              <a:buFontTx/>
              <a:buNone/>
            </a:pPr>
            <a:r>
              <a:rPr lang="en-US" sz="1800" dirty="0"/>
              <a:t> 		</a:t>
            </a:r>
            <a:r>
              <a:rPr lang="en-US" sz="1800" u="sng" dirty="0">
                <a:solidFill>
                  <a:schemeClr val="hlink"/>
                </a:solidFill>
              </a:rPr>
              <a:t>16</a:t>
            </a:r>
            <a:r>
              <a:rPr lang="en-US" sz="1800" u="sng" dirty="0"/>
              <a:t>	</a:t>
            </a:r>
            <a:r>
              <a:rPr lang="en-US" sz="1800" u="sng" dirty="0">
                <a:solidFill>
                  <a:schemeClr val="hlink"/>
                </a:solidFill>
              </a:rPr>
              <a:t>1.29</a:t>
            </a:r>
            <a:r>
              <a:rPr lang="en-US" sz="1800" u="sng" dirty="0"/>
              <a:t>	</a:t>
            </a:r>
            <a:r>
              <a:rPr lang="en-US" sz="1800" u="sng" dirty="0">
                <a:solidFill>
                  <a:schemeClr val="hlink"/>
                </a:solidFill>
              </a:rPr>
              <a:t>1.32</a:t>
            </a:r>
            <a:r>
              <a:rPr lang="en-US" sz="1800" u="sng" dirty="0"/>
              <a:t>	</a:t>
            </a:r>
            <a:r>
              <a:rPr lang="en-US" sz="1800" u="sng" dirty="0">
                <a:solidFill>
                  <a:schemeClr val="hlink"/>
                </a:solidFill>
              </a:rPr>
              <a:t>1.32	1.32</a:t>
            </a:r>
            <a:endParaRPr lang="en-US" sz="1800" u="sng" dirty="0"/>
          </a:p>
          <a:p>
            <a:pPr>
              <a:buFontTx/>
              <a:buNone/>
            </a:pPr>
            <a:r>
              <a:rPr lang="en-US" sz="1800" u="sng" dirty="0">
                <a:solidFill>
                  <a:schemeClr val="hlink"/>
                </a:solidFill>
              </a:rPr>
              <a:t> 		32	1.20	1.24	1.25	1.27</a:t>
            </a:r>
          </a:p>
          <a:p>
            <a:pPr>
              <a:buFontTx/>
              <a:buNone/>
            </a:pPr>
            <a:r>
              <a:rPr lang="en-US" sz="1800" u="sng" dirty="0">
                <a:solidFill>
                  <a:schemeClr val="hlink"/>
                </a:solidFill>
              </a:rPr>
              <a:t> 		64	1.14	1.20	1.21	1.23</a:t>
            </a:r>
          </a:p>
          <a:p>
            <a:pPr>
              <a:buFontTx/>
              <a:buNone/>
            </a:pPr>
            <a:r>
              <a:rPr lang="en-US" sz="1800" u="sng" dirty="0">
                <a:solidFill>
                  <a:schemeClr val="hlink"/>
                </a:solidFill>
              </a:rPr>
              <a:t> 		128	1.10	1.17	1.18	1.20</a:t>
            </a:r>
            <a:endParaRPr lang="en-US" sz="18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18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	    (</a:t>
            </a:r>
            <a:r>
              <a:rPr lang="en-US" sz="1800" u="sng" dirty="0">
                <a:solidFill>
                  <a:schemeClr val="hlink"/>
                </a:solidFill>
              </a:rPr>
              <a:t>Red</a:t>
            </a:r>
            <a:r>
              <a:rPr lang="en-US" sz="1800" dirty="0">
                <a:solidFill>
                  <a:schemeClr val="hlink"/>
                </a:solidFill>
              </a:rPr>
              <a:t> means  A.M.A.T. </a:t>
            </a:r>
            <a:r>
              <a:rPr lang="en-US" sz="1800" u="sng" dirty="0">
                <a:solidFill>
                  <a:schemeClr val="hlink"/>
                </a:solidFill>
              </a:rPr>
              <a:t>not</a:t>
            </a:r>
            <a:r>
              <a:rPr lang="en-US" sz="1800" dirty="0">
                <a:solidFill>
                  <a:schemeClr val="hlink"/>
                </a:solidFill>
              </a:rPr>
              <a:t> improved by more </a:t>
            </a:r>
            <a:r>
              <a:rPr lang="en-US" sz="1800" dirty="0" err="1">
                <a:solidFill>
                  <a:schemeClr val="hlink"/>
                </a:solidFill>
              </a:rPr>
              <a:t>associativity</a:t>
            </a:r>
            <a:r>
              <a:rPr lang="en-US" sz="1800" dirty="0">
                <a:solidFill>
                  <a:schemeClr val="hlink"/>
                </a:solidFill>
              </a:rPr>
              <a:t>)</a:t>
            </a:r>
          </a:p>
        </p:txBody>
      </p:sp>
      <p:grpSp>
        <p:nvGrpSpPr>
          <p:cNvPr id="21517" name="Group 2061"/>
          <p:cNvGrpSpPr>
            <a:grpSpLocks/>
          </p:cNvGrpSpPr>
          <p:nvPr/>
        </p:nvGrpSpPr>
        <p:grpSpPr bwMode="auto">
          <a:xfrm>
            <a:off x="1219200" y="1917700"/>
            <a:ext cx="4705350" cy="3340100"/>
            <a:chOff x="796" y="1696"/>
            <a:chExt cx="2968" cy="2068"/>
          </a:xfrm>
        </p:grpSpPr>
        <p:sp>
          <p:nvSpPr>
            <p:cNvPr id="21518" name="Rectangle 2062"/>
            <p:cNvSpPr>
              <a:spLocks noChangeArrowheads="1"/>
            </p:cNvSpPr>
            <p:nvPr/>
          </p:nvSpPr>
          <p:spPr bwMode="auto">
            <a:xfrm>
              <a:off x="808" y="1696"/>
              <a:ext cx="2956" cy="20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2063"/>
            <p:cNvSpPr>
              <a:spLocks noChangeShapeType="1"/>
            </p:cNvSpPr>
            <p:nvPr/>
          </p:nvSpPr>
          <p:spPr bwMode="auto">
            <a:xfrm>
              <a:off x="796" y="2052"/>
              <a:ext cx="2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2064"/>
            <p:cNvSpPr>
              <a:spLocks noChangeShapeType="1"/>
            </p:cNvSpPr>
            <p:nvPr/>
          </p:nvSpPr>
          <p:spPr bwMode="auto">
            <a:xfrm>
              <a:off x="1404" y="2044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2065"/>
            <p:cNvSpPr>
              <a:spLocks noChangeShapeType="1"/>
            </p:cNvSpPr>
            <p:nvPr/>
          </p:nvSpPr>
          <p:spPr bwMode="auto">
            <a:xfrm>
              <a:off x="2004" y="2044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066"/>
            <p:cNvSpPr>
              <a:spLocks noChangeShapeType="1"/>
            </p:cNvSpPr>
            <p:nvPr/>
          </p:nvSpPr>
          <p:spPr bwMode="auto">
            <a:xfrm>
              <a:off x="2580" y="2044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067"/>
            <p:cNvSpPr>
              <a:spLocks noChangeShapeType="1"/>
            </p:cNvSpPr>
            <p:nvPr/>
          </p:nvSpPr>
          <p:spPr bwMode="auto">
            <a:xfrm>
              <a:off x="3180" y="2044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369300" cy="4927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Compiler cache optimizations improve access locality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characteristics of the generated code and include:</a:t>
            </a:r>
          </a:p>
          <a:p>
            <a:pPr>
              <a:buFontTx/>
              <a:buNone/>
            </a:pPr>
            <a:endParaRPr lang="en-US" sz="300" dirty="0"/>
          </a:p>
          <a:p>
            <a:pPr>
              <a:buClr>
                <a:schemeClr val="tx1"/>
              </a:buClr>
            </a:pPr>
            <a:endParaRPr lang="en-US" sz="300" dirty="0"/>
          </a:p>
          <a:p>
            <a:pPr>
              <a:buClr>
                <a:schemeClr val="tx1"/>
              </a:buClr>
            </a:pPr>
            <a:endParaRPr lang="en-US" sz="300" dirty="0"/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n-US" i="1" dirty="0">
                <a:solidFill>
                  <a:schemeClr val="hlink"/>
                </a:solidFill>
              </a:rPr>
              <a:t>Merging Arrays</a:t>
            </a:r>
            <a:r>
              <a:rPr lang="en-US" dirty="0"/>
              <a:t>:  Improve spatial locality by single array of compound elements vs. 2 arrays.</a:t>
            </a:r>
          </a:p>
          <a:p>
            <a:endParaRPr lang="en-US" sz="300" dirty="0"/>
          </a:p>
          <a:p>
            <a:pPr>
              <a:buClr>
                <a:schemeClr val="tx1"/>
              </a:buClr>
            </a:pPr>
            <a:r>
              <a:rPr lang="en-US" i="1" dirty="0">
                <a:solidFill>
                  <a:schemeClr val="hlink"/>
                </a:solidFill>
              </a:rPr>
              <a:t>Loop Interchange</a:t>
            </a:r>
            <a:r>
              <a:rPr lang="en-US" dirty="0"/>
              <a:t>:  Change nesting of loops to access data in the order stored in memory.</a:t>
            </a:r>
          </a:p>
          <a:p>
            <a:pPr>
              <a:buClr>
                <a:schemeClr val="tx1"/>
              </a:buClr>
            </a:pPr>
            <a:endParaRPr lang="en-US" sz="300" dirty="0"/>
          </a:p>
          <a:p>
            <a:endParaRPr lang="en-US" sz="300" dirty="0"/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n-US" i="1" dirty="0">
                <a:solidFill>
                  <a:schemeClr val="hlink"/>
                </a:solidFill>
              </a:rPr>
              <a:t>Loop Fusion</a:t>
            </a:r>
            <a:r>
              <a:rPr lang="en-US" dirty="0"/>
              <a:t>:  Combine 2 or more independent loops that have the same looping and some variables overlap.</a:t>
            </a:r>
          </a:p>
          <a:p>
            <a:pPr>
              <a:spcBef>
                <a:spcPct val="0"/>
              </a:spcBef>
              <a:buClr>
                <a:schemeClr val="tx1"/>
              </a:buClr>
            </a:pPr>
            <a:endParaRPr lang="en-US" sz="300" dirty="0"/>
          </a:p>
          <a:p>
            <a:pPr>
              <a:buClr>
                <a:schemeClr val="tx1"/>
              </a:buClr>
            </a:pPr>
            <a:endParaRPr lang="en-US" sz="300" dirty="0"/>
          </a:p>
          <a:p>
            <a:endParaRPr lang="en-US" sz="300" dirty="0"/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n-US" i="1" dirty="0">
                <a:solidFill>
                  <a:schemeClr val="hlink"/>
                </a:solidFill>
              </a:rPr>
              <a:t>Blocking</a:t>
            </a:r>
            <a:r>
              <a:rPr lang="en-US" dirty="0"/>
              <a:t>:  Improve temporal locality by accessing “blocks” of data repeatedly vs. going down whole columns or rows.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885825" y="492125"/>
            <a:ext cx="7696200" cy="857250"/>
          </a:xfrm>
          <a:noFill/>
          <a:ln/>
        </p:spPr>
        <p:txBody>
          <a:bodyPr/>
          <a:lstStyle/>
          <a:p>
            <a:pPr algn="l"/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Miss Rate Reduction Techniques:  </a:t>
            </a:r>
            <a:b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sz="5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Compiler Optimizations</a:t>
            </a:r>
            <a:r>
              <a:rPr 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23825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Before: 2 sequential arrays */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[SIZE];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key[SIZE];</a:t>
            </a:r>
          </a:p>
          <a:p>
            <a:pPr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/* After: 1 array of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stuctures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struct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merge {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val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key;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struct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merge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merged_array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[SIZE</a:t>
            </a: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1600" b="0" dirty="0" smtClean="0"/>
              <a:t>combines </a:t>
            </a:r>
            <a:r>
              <a:rPr lang="en-US" sz="1600" b="0" dirty="0" smtClean="0"/>
              <a:t>two separate arrays (that might conflict for a single block in the cache) into a single interleaved array. </a:t>
            </a:r>
            <a:endParaRPr lang="en-US" sz="1600" b="0" dirty="0" smtClean="0"/>
          </a:p>
          <a:p>
            <a:pPr marL="342900" lvl="2" indent="-342900"/>
            <a:r>
              <a:rPr lang="en-US" sz="1600" b="0" dirty="0" smtClean="0"/>
              <a:t>This brings together corresponding elements in both arrays, which are likely to be referenced together. </a:t>
            </a:r>
          </a:p>
          <a:p>
            <a:pPr marL="342900" lvl="2" indent="-342900"/>
            <a:r>
              <a:rPr lang="en-US" sz="1600" b="0" dirty="0" smtClean="0"/>
              <a:t>reduces misses by improving spatial locality. </a:t>
            </a:r>
          </a:p>
          <a:p>
            <a:pPr lvl="1">
              <a:buNone/>
            </a:pPr>
            <a:r>
              <a:rPr lang="en-US" sz="2200" b="1" dirty="0" smtClean="0"/>
              <a:t> </a:t>
            </a:r>
            <a:endParaRPr lang="en-US" sz="2200" b="1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01000" cy="609600"/>
          </a:xfrm>
        </p:spPr>
        <p:txBody>
          <a:bodyPr/>
          <a:lstStyle/>
          <a:p>
            <a:pPr lvl="1"/>
            <a:r>
              <a:rPr lang="en-US" b="1" dirty="0" smtClean="0"/>
              <a:t>Merging </a:t>
            </a:r>
            <a:r>
              <a:rPr lang="en-US" b="1" dirty="0" smtClean="0"/>
              <a:t>Arrays</a:t>
            </a:r>
            <a:r>
              <a:rPr lang="en-US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2954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/* Before */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for (k = 0; k &lt; 100; k = k+1)</a:t>
            </a:r>
            <a:endParaRPr lang="en-US" sz="12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 (j = 0; j &lt; 100; j = j+1)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		for (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= 0;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&lt; 5000;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= i+1)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			x[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][j] = 2 * x[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][j];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/* After */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for (k = 0; k &lt; 100; k = k+1)</a:t>
            </a:r>
            <a:endParaRPr lang="en-US" sz="12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200" u="sng" dirty="0">
                <a:solidFill>
                  <a:schemeClr val="hlink"/>
                </a:solidFill>
                <a:latin typeface="Courier New" pitchFamily="49" charset="0"/>
              </a:rPr>
              <a:t>for (</a:t>
            </a:r>
            <a:r>
              <a:rPr lang="en-US" sz="12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200" u="sng" dirty="0">
                <a:solidFill>
                  <a:schemeClr val="hlink"/>
                </a:solidFill>
                <a:latin typeface="Courier New" pitchFamily="49" charset="0"/>
              </a:rPr>
              <a:t> = 0; </a:t>
            </a:r>
            <a:r>
              <a:rPr lang="en-US" sz="12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200" u="sng" dirty="0">
                <a:solidFill>
                  <a:schemeClr val="hlink"/>
                </a:solidFill>
                <a:latin typeface="Courier New" pitchFamily="49" charset="0"/>
              </a:rPr>
              <a:t> &lt; 5000; </a:t>
            </a:r>
            <a:r>
              <a:rPr lang="en-US" sz="12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200" u="sng" dirty="0">
                <a:solidFill>
                  <a:schemeClr val="hlink"/>
                </a:solidFill>
                <a:latin typeface="Courier New" pitchFamily="49" charset="0"/>
              </a:rPr>
              <a:t> = i+1)</a:t>
            </a:r>
            <a:endParaRPr lang="en-US" sz="12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u="sng" dirty="0">
                <a:solidFill>
                  <a:schemeClr val="hlink"/>
                </a:solidFill>
                <a:latin typeface="Courier New" pitchFamily="49" charset="0"/>
              </a:rPr>
              <a:t>for (j = 0; j &lt; 100; j = j+1)</a:t>
            </a: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			x[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][j] = 2 * x[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][j];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endParaRPr lang="en-US" dirty="0"/>
          </a:p>
          <a:p>
            <a:pPr>
              <a:buFontTx/>
              <a:buNone/>
            </a:pPr>
            <a:r>
              <a:rPr lang="en-US" dirty="0"/>
              <a:t>     Sequential accesses instead of striding through memory every 100 words in this case improves spatial locality.</a:t>
            </a:r>
          </a:p>
          <a:p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514350" y="409575"/>
            <a:ext cx="8220075" cy="742950"/>
          </a:xfrm>
          <a:noFill/>
          <a:ln/>
        </p:spPr>
        <p:txBody>
          <a:bodyPr/>
          <a:lstStyle/>
          <a:p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Miss Rate Reduction Techniques: 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Compiler-Based Cache Optimizations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Loop Interchange Example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/* Before */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i+1)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	for (j = 0; j &lt; N; j = j+1)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		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4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400" u="sng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1/b[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 * 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4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i+1)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	for (j = 0; j &lt; N; j = j+1)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		d[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 = 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4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400" u="sng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+ 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4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/* After */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i+1)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	for (j = 0; j &lt; N; j = j+1)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{	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a[</a:t>
            </a:r>
            <a:r>
              <a:rPr lang="en-US" sz="14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][j] = 1/b[</a:t>
            </a:r>
            <a:r>
              <a:rPr lang="en-US" sz="14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][j] * c[</a:t>
            </a:r>
            <a:r>
              <a:rPr lang="en-US" sz="14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][j]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d[</a:t>
            </a:r>
            <a:r>
              <a:rPr lang="en-US" sz="14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][j] = a[</a:t>
            </a:r>
            <a:r>
              <a:rPr lang="en-US" sz="14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][j] + c[</a:t>
            </a:r>
            <a:r>
              <a:rPr lang="en-US" sz="14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400" u="sng" dirty="0">
                <a:solidFill>
                  <a:schemeClr val="hlink"/>
                </a:solidFill>
                <a:latin typeface="Courier New" pitchFamily="49" charset="0"/>
              </a:rPr>
              <a:t>][j</a:t>
            </a:r>
            <a:r>
              <a:rPr lang="en-US" sz="1400" u="sng" dirty="0" smtClean="0">
                <a:solidFill>
                  <a:schemeClr val="hlink"/>
                </a:solidFill>
                <a:latin typeface="Courier New" pitchFamily="49" charset="0"/>
              </a:rPr>
              <a:t>]</a:t>
            </a:r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;}</a:t>
            </a:r>
          </a:p>
          <a:p>
            <a:pPr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1400" i="1" dirty="0" smtClean="0"/>
              <a:t>Many </a:t>
            </a:r>
            <a:r>
              <a:rPr lang="en-US" sz="1400" i="1" dirty="0" smtClean="0"/>
              <a:t>programs have separate loops that operate on the same data.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i="1" dirty="0" smtClean="0"/>
              <a:t>Combining </a:t>
            </a:r>
            <a:r>
              <a:rPr lang="en-US" sz="1400" i="1" dirty="0" smtClean="0"/>
              <a:t>these loops </a:t>
            </a:r>
            <a:r>
              <a:rPr lang="en-US" sz="1400" i="1" dirty="0" smtClean="0"/>
              <a:t> by </a:t>
            </a:r>
            <a:r>
              <a:rPr lang="en-US" sz="1400" i="1" dirty="0" smtClean="0"/>
              <a:t>grouping operations on the same (cached) data together.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257175"/>
            <a:ext cx="8220075" cy="74295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Miss Rate Reduction Techniques: 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Compiler-Based Cache Optimizations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Loop Fusion Example</a:t>
            </a:r>
            <a:endParaRPr lang="en-US" sz="3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551-winter97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e551-winter97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551-winter9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551-winter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551-winter9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551-winter9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551-winter9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551-winter9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551-winter9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1490420080</TotalTime>
  <Pages>10</Pages>
  <Words>370</Words>
  <Application>Microsoft PowerPoint 4.0</Application>
  <PresentationFormat>On-screen Show (4:3)</PresentationFormat>
  <Paragraphs>95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ce551-winter97</vt:lpstr>
      <vt:lpstr>Types of Cache Misses: The Three C’s</vt:lpstr>
      <vt:lpstr>Miss Rate Reduction Techniques:</vt:lpstr>
      <vt:lpstr>Miss Rate Reduction Techniques:    Reduce Misses by Larger Block Size </vt:lpstr>
      <vt:lpstr>2.  Reduce Misses by Increasing Cache Size</vt:lpstr>
      <vt:lpstr>Miss Rate Reduction Techniques:                     Higher Cache Associativity  </vt:lpstr>
      <vt:lpstr>Miss Rate Reduction Techniques:        Compiler Optimizations </vt:lpstr>
      <vt:lpstr>Merging Arrays  </vt:lpstr>
      <vt:lpstr>Miss Rate Reduction Techniques:  Compiler-Based Cache Optimizations   Loop Interchange Example</vt:lpstr>
      <vt:lpstr>Miss Rate Reduction Techniques:  Compiler-Based Cache Optimizations    Loop Fusion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CECS470</dc:title>
  <dc:subject>Perl</dc:subject>
  <dc:creator>Shaaban</dc:creator>
  <cp:lastModifiedBy>Admin</cp:lastModifiedBy>
  <cp:revision>1053</cp:revision>
  <cp:lastPrinted>2001-01-18T20:37:11Z</cp:lastPrinted>
  <dcterms:created xsi:type="dcterms:W3CDTF">1996-10-07T23:03:44Z</dcterms:created>
  <dcterms:modified xsi:type="dcterms:W3CDTF">2018-03-20T07:15:57Z</dcterms:modified>
</cp:coreProperties>
</file>