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72" r:id="rId5"/>
    <p:sldId id="302" r:id="rId6"/>
    <p:sldId id="273" r:id="rId7"/>
    <p:sldId id="274" r:id="rId8"/>
    <p:sldId id="287" r:id="rId9"/>
    <p:sldId id="303" r:id="rId10"/>
    <p:sldId id="275" r:id="rId11"/>
    <p:sldId id="276" r:id="rId12"/>
    <p:sldId id="296" r:id="rId13"/>
    <p:sldId id="292" r:id="rId14"/>
    <p:sldId id="290" r:id="rId15"/>
    <p:sldId id="299" r:id="rId16"/>
    <p:sldId id="289" r:id="rId17"/>
    <p:sldId id="293" r:id="rId18"/>
    <p:sldId id="307" r:id="rId19"/>
    <p:sldId id="308" r:id="rId20"/>
    <p:sldId id="295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0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36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9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2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1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B32A3C-4E60-4A8A-9C70-BB4B8E98B9CE}" type="datetimeFigureOut">
              <a:rPr lang="en-GB" smtClean="0"/>
              <a:pPr/>
              <a:t>21/02/2017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5BE931-7E63-453D-896D-CDA996573CB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8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are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Architecture,ship</a:t>
            </a:r>
            <a:r>
              <a:rPr lang="en-GB" sz="6000" dirty="0" smtClean="0"/>
              <a:t> </a:t>
            </a:r>
            <a:r>
              <a:rPr lang="en-GB" sz="6000" dirty="0" err="1" smtClean="0"/>
              <a:t>building,international</a:t>
            </a:r>
            <a:r>
              <a:rPr lang="en-GB" sz="6000" dirty="0" smtClean="0"/>
              <a:t> </a:t>
            </a:r>
            <a:r>
              <a:rPr lang="en-GB" sz="6000" dirty="0" err="1" smtClean="0"/>
              <a:t>trade,mining</a:t>
            </a:r>
            <a:r>
              <a:rPr lang="en-GB" sz="6000" dirty="0" smtClean="0"/>
              <a:t> and agriculture  </a:t>
            </a:r>
            <a:r>
              <a:rPr lang="en-GB" sz="6000" dirty="0"/>
              <a:t>in </a:t>
            </a:r>
            <a:r>
              <a:rPr lang="en-GB" sz="6000" dirty="0" smtClean="0"/>
              <a:t>Ancient </a:t>
            </a:r>
            <a:r>
              <a:rPr lang="en-GB" sz="6000" dirty="0"/>
              <a:t>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4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Religious monuments: Hindu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During the </a:t>
            </a:r>
            <a:r>
              <a:rPr lang="en-IN" sz="1800" b="1" dirty="0"/>
              <a:t>Gupta period(300-600 </a:t>
            </a:r>
            <a:r>
              <a:rPr lang="en-IN" sz="1800" b="1" dirty="0" err="1"/>
              <a:t>ce</a:t>
            </a:r>
            <a:r>
              <a:rPr lang="en-IN" sz="1800" b="1" dirty="0"/>
              <a:t>), </a:t>
            </a:r>
            <a:r>
              <a:rPr lang="en-IN" sz="1800" dirty="0"/>
              <a:t>temples  were constructed on the basis of the following structural principles</a:t>
            </a:r>
            <a:endParaRPr lang="en-US" sz="1800" dirty="0"/>
          </a:p>
          <a:p>
            <a:pPr marL="810133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A square  sanctum(</a:t>
            </a:r>
            <a:r>
              <a:rPr lang="en-IN" dirty="0" err="1"/>
              <a:t>garbha-grha</a:t>
            </a:r>
            <a:r>
              <a:rPr lang="en-IN" dirty="0"/>
              <a:t>) for the image</a:t>
            </a:r>
            <a:endParaRPr lang="en-US" dirty="0"/>
          </a:p>
          <a:p>
            <a:pPr marL="810133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A small pillared portico(</a:t>
            </a:r>
            <a:r>
              <a:rPr lang="en-IN" dirty="0" err="1"/>
              <a:t>mukhamandapa</a:t>
            </a:r>
            <a:r>
              <a:rPr lang="en-IN" dirty="0"/>
              <a:t>)</a:t>
            </a:r>
            <a:endParaRPr lang="en-US" dirty="0"/>
          </a:p>
          <a:p>
            <a:pPr marL="810133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A covered circumambulatory passage(</a:t>
            </a:r>
            <a:r>
              <a:rPr lang="en-IN" dirty="0" err="1"/>
              <a:t>pradikshinapatha</a:t>
            </a:r>
            <a:r>
              <a:rPr lang="en-IN" dirty="0"/>
              <a:t>) around the sanctum.</a:t>
            </a:r>
            <a:endParaRPr lang="en-US" dirty="0"/>
          </a:p>
          <a:p>
            <a:pPr marL="810133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The early temples had a flat </a:t>
            </a:r>
            <a:r>
              <a:rPr lang="en-IN" dirty="0" smtClean="0"/>
              <a:t>roof. Spire type (</a:t>
            </a:r>
            <a:r>
              <a:rPr lang="en-IN" dirty="0" err="1" smtClean="0"/>
              <a:t>Sikhara</a:t>
            </a:r>
            <a:r>
              <a:rPr lang="en-IN" dirty="0" smtClean="0"/>
              <a:t>) </a:t>
            </a:r>
            <a:r>
              <a:rPr lang="en-IN" dirty="0"/>
              <a:t>came up later.</a:t>
            </a:r>
            <a:endParaRPr lang="en-US" dirty="0"/>
          </a:p>
          <a:p>
            <a:pPr marL="810133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Early temples were built of stone. Later use of bricks came in </a:t>
            </a:r>
            <a:r>
              <a:rPr lang="en-IN" dirty="0" smtClean="0"/>
              <a:t>vogue </a:t>
            </a:r>
          </a:p>
          <a:p>
            <a:pPr marL="517525" indent="-3429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dirty="0" smtClean="0"/>
              <a:t>Two  </a:t>
            </a:r>
            <a:r>
              <a:rPr lang="en-IN" dirty="0"/>
              <a:t>broad temple architectural </a:t>
            </a:r>
            <a:r>
              <a:rPr lang="en-IN" dirty="0" smtClean="0"/>
              <a:t>styles emerged</a:t>
            </a:r>
          </a:p>
          <a:p>
            <a:pPr marL="810133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2000" dirty="0" smtClean="0"/>
              <a:t>North  </a:t>
            </a:r>
            <a:r>
              <a:rPr lang="en-IN" sz="2000" dirty="0"/>
              <a:t>Indian style called </a:t>
            </a:r>
            <a:r>
              <a:rPr lang="en-IN" sz="2000" b="1" i="1" dirty="0" err="1"/>
              <a:t>nagara</a:t>
            </a:r>
            <a:r>
              <a:rPr lang="en-IN" sz="2000" b="1" i="1" dirty="0"/>
              <a:t> </a:t>
            </a:r>
            <a:r>
              <a:rPr lang="en-IN" sz="2000" dirty="0" smtClean="0"/>
              <a:t>and </a:t>
            </a:r>
          </a:p>
          <a:p>
            <a:pPr marL="810133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sz="2000" dirty="0" smtClean="0"/>
              <a:t>South </a:t>
            </a:r>
            <a:r>
              <a:rPr lang="en-IN" sz="2000" dirty="0"/>
              <a:t>Indian style  known as </a:t>
            </a:r>
            <a:r>
              <a:rPr lang="en-IN" sz="2000" b="1" i="1" dirty="0" err="1"/>
              <a:t>vimana</a:t>
            </a:r>
            <a:r>
              <a:rPr lang="en-IN" sz="2000" b="1" i="1" dirty="0"/>
              <a:t> </a:t>
            </a:r>
            <a:r>
              <a:rPr lang="en-IN" sz="2000" dirty="0"/>
              <a:t>or </a:t>
            </a:r>
            <a:r>
              <a:rPr lang="en-IN" sz="2000" b="1" i="1" dirty="0"/>
              <a:t> </a:t>
            </a:r>
            <a:r>
              <a:rPr lang="en-IN" sz="2000" b="1" i="1" dirty="0" err="1"/>
              <a:t>dravida</a:t>
            </a:r>
            <a:endParaRPr lang="en-US" sz="2000" dirty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2896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Religious monuments: Hindu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28257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600" dirty="0"/>
              <a:t>The North Indian temples showed vaulted roof </a:t>
            </a:r>
            <a:r>
              <a:rPr lang="en-IN" sz="2600" dirty="0" err="1"/>
              <a:t>sikharas</a:t>
            </a:r>
            <a:r>
              <a:rPr lang="en-IN" sz="2600" dirty="0"/>
              <a:t>, </a:t>
            </a:r>
            <a:r>
              <a:rPr lang="en-IN" sz="2600" dirty="0" smtClean="0"/>
              <a:t>linear </a:t>
            </a:r>
            <a:r>
              <a:rPr lang="en-IN" sz="2600" dirty="0"/>
              <a:t>in elevation. </a:t>
            </a:r>
            <a:r>
              <a:rPr lang="en-IN" sz="2600" b="1" dirty="0" smtClean="0"/>
              <a:t>The </a:t>
            </a:r>
            <a:r>
              <a:rPr lang="en-IN" sz="2600" b="1" dirty="0" err="1"/>
              <a:t>Rajarani</a:t>
            </a:r>
            <a:r>
              <a:rPr lang="en-IN" sz="2600" b="1" dirty="0"/>
              <a:t> temple </a:t>
            </a:r>
            <a:r>
              <a:rPr lang="en-IN" sz="2600" dirty="0"/>
              <a:t>&amp; </a:t>
            </a:r>
            <a:r>
              <a:rPr lang="en-IN" sz="2600" b="1" dirty="0" err="1"/>
              <a:t>Lingaraj</a:t>
            </a:r>
            <a:r>
              <a:rPr lang="en-IN" sz="2600" b="1" dirty="0"/>
              <a:t> temples</a:t>
            </a:r>
            <a:r>
              <a:rPr lang="en-IN" sz="2600" dirty="0"/>
              <a:t> have </a:t>
            </a:r>
            <a:r>
              <a:rPr lang="en-IN" sz="2600" dirty="0" err="1"/>
              <a:t>sikharas</a:t>
            </a:r>
            <a:r>
              <a:rPr lang="en-IN" sz="2600" dirty="0"/>
              <a:t> clustered around the </a:t>
            </a:r>
            <a:r>
              <a:rPr lang="en-IN" sz="2600" dirty="0" err="1" smtClean="0"/>
              <a:t>Janga</a:t>
            </a:r>
            <a:r>
              <a:rPr lang="en-IN" sz="2600" dirty="0" smtClean="0"/>
              <a:t> (bottom </a:t>
            </a:r>
            <a:r>
              <a:rPr lang="en-IN" sz="2600" dirty="0"/>
              <a:t>portion of the spire). The temple components are </a:t>
            </a:r>
            <a:r>
              <a:rPr lang="en-IN" sz="2600" b="1" dirty="0" err="1" smtClean="0"/>
              <a:t>Ardha-mandapa</a:t>
            </a:r>
            <a:r>
              <a:rPr lang="en-IN" sz="2600" dirty="0" smtClean="0"/>
              <a:t> (</a:t>
            </a:r>
            <a:r>
              <a:rPr lang="en-IN" sz="2600" dirty="0"/>
              <a:t>entrance porch</a:t>
            </a:r>
            <a:r>
              <a:rPr lang="en-IN" sz="2600" dirty="0" smtClean="0"/>
              <a:t>), </a:t>
            </a:r>
            <a:r>
              <a:rPr lang="en-IN" sz="2600" b="1" dirty="0" err="1" smtClean="0"/>
              <a:t>mandapa</a:t>
            </a:r>
            <a:r>
              <a:rPr lang="en-IN" sz="2600" dirty="0" smtClean="0"/>
              <a:t> (hall</a:t>
            </a:r>
            <a:r>
              <a:rPr lang="en-IN" sz="2600" dirty="0"/>
              <a:t>), </a:t>
            </a:r>
            <a:r>
              <a:rPr lang="en-IN" sz="2600" b="1" dirty="0" err="1" smtClean="0"/>
              <a:t>antarala</a:t>
            </a:r>
            <a:r>
              <a:rPr lang="en-IN" sz="2600" b="1" dirty="0" smtClean="0"/>
              <a:t> </a:t>
            </a:r>
            <a:r>
              <a:rPr lang="en-IN" sz="2600" dirty="0" smtClean="0"/>
              <a:t>(</a:t>
            </a:r>
            <a:r>
              <a:rPr lang="en-IN" sz="2600" dirty="0"/>
              <a:t>vestibule</a:t>
            </a:r>
            <a:r>
              <a:rPr lang="en-IN" sz="2600" dirty="0" smtClean="0"/>
              <a:t>) and </a:t>
            </a:r>
            <a:r>
              <a:rPr lang="en-IN" sz="2600" dirty="0"/>
              <a:t>the </a:t>
            </a:r>
            <a:r>
              <a:rPr lang="en-IN" sz="2600" b="1" dirty="0" err="1" smtClean="0"/>
              <a:t>garbhagrha</a:t>
            </a:r>
            <a:r>
              <a:rPr lang="en-IN" sz="2600" b="1" dirty="0" smtClean="0"/>
              <a:t> (</a:t>
            </a:r>
            <a:r>
              <a:rPr lang="en-IN" sz="2600" dirty="0"/>
              <a:t>sanctum).</a:t>
            </a:r>
            <a:endParaRPr lang="en-US" sz="2600" dirty="0"/>
          </a:p>
          <a:p>
            <a:pPr marL="457200" indent="-28257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600" b="1" dirty="0" err="1" smtClean="0"/>
              <a:t>Khajuraho’s</a:t>
            </a:r>
            <a:r>
              <a:rPr lang="en-IN" sz="2600" b="1" dirty="0" smtClean="0"/>
              <a:t> </a:t>
            </a:r>
            <a:r>
              <a:rPr lang="en-IN" sz="2600" b="1" dirty="0" err="1" smtClean="0"/>
              <a:t>nagara</a:t>
            </a:r>
            <a:r>
              <a:rPr lang="en-IN" sz="2600" dirty="0" smtClean="0"/>
              <a:t> (970-1030ce)style temple in Madhya </a:t>
            </a:r>
            <a:r>
              <a:rPr lang="en-IN" sz="2600" dirty="0" err="1" smtClean="0"/>
              <a:t>pradesh</a:t>
            </a:r>
            <a:r>
              <a:rPr lang="en-IN" sz="2600" dirty="0" smtClean="0"/>
              <a:t> has a plain </a:t>
            </a:r>
            <a:r>
              <a:rPr lang="en-IN" sz="2600" dirty="0" err="1" smtClean="0"/>
              <a:t>Sikhara</a:t>
            </a:r>
            <a:r>
              <a:rPr lang="en-IN" sz="2600" dirty="0" smtClean="0"/>
              <a:t> with no embellishment of miniature spires (</a:t>
            </a:r>
            <a:r>
              <a:rPr lang="en-IN" sz="2600" dirty="0" err="1" smtClean="0"/>
              <a:t>uru-srngas</a:t>
            </a:r>
            <a:r>
              <a:rPr lang="en-IN" sz="1800" dirty="0" smtClean="0"/>
              <a:t>).</a:t>
            </a:r>
            <a:endParaRPr lang="en-US" sz="1800" dirty="0" smtClean="0"/>
          </a:p>
          <a:p>
            <a:pPr marL="457200" indent="-282575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IN" sz="1800" dirty="0" smtClean="0"/>
          </a:p>
          <a:p>
            <a:pPr marL="457200" indent="-282575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indent="-282575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24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Lingaraj</a:t>
            </a:r>
            <a:r>
              <a:rPr lang="en-US" dirty="0" smtClean="0"/>
              <a:t> </a:t>
            </a:r>
            <a:r>
              <a:rPr lang="en-US" dirty="0" err="1" smtClean="0"/>
              <a:t>temple,Orissa</a:t>
            </a:r>
            <a:endParaRPr lang="en-US" dirty="0"/>
          </a:p>
        </p:txBody>
      </p:sp>
      <p:pic>
        <p:nvPicPr>
          <p:cNvPr id="5122" name="Picture 2" descr="C:\Documents and Settings\user.ANURADHA.000\Desktop\Lingaraj temp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7100" y="1864893"/>
            <a:ext cx="8939778" cy="4223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186" y="-423260"/>
            <a:ext cx="10058400" cy="1450757"/>
          </a:xfrm>
        </p:spPr>
        <p:txBody>
          <a:bodyPr/>
          <a:lstStyle/>
          <a:p>
            <a:r>
              <a:rPr lang="en-US" dirty="0" err="1" smtClean="0"/>
              <a:t>Khajuraho</a:t>
            </a:r>
            <a:r>
              <a:rPr lang="en-US" dirty="0" smtClean="0"/>
              <a:t> temple –</a:t>
            </a:r>
            <a:r>
              <a:rPr lang="en-US" dirty="0" err="1" smtClean="0"/>
              <a:t>nagara</a:t>
            </a:r>
            <a:r>
              <a:rPr lang="en-US" dirty="0" smtClean="0"/>
              <a:t> style</a:t>
            </a:r>
            <a:endParaRPr lang="en-US" dirty="0"/>
          </a:p>
        </p:txBody>
      </p:sp>
      <p:pic>
        <p:nvPicPr>
          <p:cNvPr id="1026" name="Picture 2" descr="C:\Documents and Settings\user.ANURADHA.000\Desktop\khajuraho temple_files\400px-Architecture_of_the_Khajuraho_temple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6137" y="920417"/>
            <a:ext cx="7916778" cy="5937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Brahmanical</a:t>
            </a:r>
            <a:r>
              <a:rPr lang="en-US" dirty="0" smtClean="0"/>
              <a:t> temple in </a:t>
            </a:r>
            <a:r>
              <a:rPr lang="en-US" dirty="0" err="1" smtClean="0"/>
              <a:t>Ellora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28257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400" b="1" dirty="0" err="1" smtClean="0"/>
              <a:t>Kailasa</a:t>
            </a:r>
            <a:r>
              <a:rPr lang="en-IN" sz="2400" b="1" dirty="0" smtClean="0"/>
              <a:t> temple at </a:t>
            </a:r>
            <a:r>
              <a:rPr lang="en-IN" sz="2400" b="1" dirty="0" err="1" smtClean="0"/>
              <a:t>Ellora</a:t>
            </a:r>
            <a:r>
              <a:rPr lang="en-IN" sz="2400" b="1" dirty="0" smtClean="0"/>
              <a:t> (556-773ce),</a:t>
            </a:r>
            <a:r>
              <a:rPr lang="en-IN" sz="2400" dirty="0" smtClean="0"/>
              <a:t>in Maharashtra</a:t>
            </a:r>
            <a:r>
              <a:rPr lang="en-IN" sz="2400" b="1" dirty="0" smtClean="0"/>
              <a:t> </a:t>
            </a:r>
            <a:r>
              <a:rPr lang="en-IN" sz="2400" dirty="0" smtClean="0"/>
              <a:t>show the highest artistry and craftsmanship. It was made by cutting away more than 50 million tonnes of rock from the slopping hill by means of hammer and chisel. First, a massive block of stone (60mx30mx30m) was to be  isolated, it was then carved from the top downwards and hollowed out in the form of a temple with its intricate carvings.</a:t>
            </a:r>
            <a:endParaRPr lang="en-US" sz="2400" dirty="0" smtClean="0"/>
          </a:p>
          <a:p>
            <a:pPr marL="457200" indent="-28257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800" dirty="0" err="1" smtClean="0"/>
              <a:t>Brahmanical</a:t>
            </a:r>
            <a:r>
              <a:rPr lang="en-IN" sz="2800" dirty="0" smtClean="0"/>
              <a:t> caves at </a:t>
            </a:r>
            <a:r>
              <a:rPr lang="en-IN" sz="2800" b="1" dirty="0" err="1" smtClean="0"/>
              <a:t>Badami</a:t>
            </a:r>
            <a:r>
              <a:rPr lang="en-IN" sz="2800" b="1" dirty="0" smtClean="0"/>
              <a:t>, </a:t>
            </a:r>
            <a:r>
              <a:rPr lang="en-IN" sz="2800" b="1" dirty="0" err="1" smtClean="0"/>
              <a:t>Ellora</a:t>
            </a:r>
            <a:r>
              <a:rPr lang="en-IN" sz="2800" b="1" dirty="0" smtClean="0"/>
              <a:t>, </a:t>
            </a:r>
            <a:r>
              <a:rPr lang="en-IN" sz="2800" b="1" dirty="0" err="1" smtClean="0"/>
              <a:t>Elephanta</a:t>
            </a:r>
            <a:r>
              <a:rPr lang="en-IN" sz="2800" b="1" dirty="0" smtClean="0"/>
              <a:t> and </a:t>
            </a:r>
            <a:r>
              <a:rPr lang="en-IN" sz="2800" b="1" dirty="0" err="1" smtClean="0"/>
              <a:t>Mahabalipuram</a:t>
            </a:r>
            <a:r>
              <a:rPr lang="en-IN" sz="2800" b="1" dirty="0" smtClean="0"/>
              <a:t>  </a:t>
            </a:r>
            <a:r>
              <a:rPr lang="en-IN" sz="2800" dirty="0" smtClean="0"/>
              <a:t>have beautifully curved-out sculpture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kailashnath</a:t>
            </a:r>
            <a:r>
              <a:rPr lang="en-US" dirty="0" smtClean="0"/>
              <a:t> temple ,</a:t>
            </a:r>
            <a:r>
              <a:rPr lang="en-US" dirty="0" err="1" smtClean="0"/>
              <a:t>Ellora</a:t>
            </a:r>
            <a:endParaRPr lang="en-US" dirty="0"/>
          </a:p>
        </p:txBody>
      </p:sp>
      <p:pic>
        <p:nvPicPr>
          <p:cNvPr id="6146" name="Picture 2" descr="C:\Documents and Settings\user.ANURADHA.000\Desktop\Kailashnath temple,Ellor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04397" y="1846263"/>
            <a:ext cx="6043531" cy="4022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south Indian temples(</a:t>
            </a:r>
            <a:r>
              <a:rPr lang="en-US" sz="4400" dirty="0" err="1" smtClean="0"/>
              <a:t>Vimana</a:t>
            </a:r>
            <a:r>
              <a:rPr lang="en-US" sz="4400" dirty="0" smtClean="0"/>
              <a:t> style 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282575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IN" sz="2400" dirty="0" smtClean="0"/>
              <a:t>The South Indian temples are characterised by </a:t>
            </a:r>
            <a:r>
              <a:rPr lang="en-IN" sz="2400" b="1" dirty="0" smtClean="0"/>
              <a:t>pyramidal </a:t>
            </a:r>
            <a:r>
              <a:rPr lang="en-IN" sz="2400" b="1" dirty="0" err="1" smtClean="0"/>
              <a:t>sikharas</a:t>
            </a:r>
            <a:r>
              <a:rPr lang="en-IN" sz="2400" dirty="0" smtClean="0"/>
              <a:t>, </a:t>
            </a:r>
            <a:r>
              <a:rPr lang="en-IN" sz="2400" b="1" dirty="0" smtClean="0"/>
              <a:t>large </a:t>
            </a:r>
            <a:r>
              <a:rPr lang="en-IN" sz="2400" b="1" dirty="0" err="1" smtClean="0"/>
              <a:t>mandapas</a:t>
            </a:r>
            <a:r>
              <a:rPr lang="en-IN" sz="2400" dirty="0" smtClean="0"/>
              <a:t>, </a:t>
            </a:r>
            <a:r>
              <a:rPr lang="en-IN" sz="2400" b="1" dirty="0" err="1" smtClean="0"/>
              <a:t>Gopuram</a:t>
            </a:r>
            <a:r>
              <a:rPr lang="en-IN" sz="2400" dirty="0" smtClean="0"/>
              <a:t>(gateway to the temple enclosure) and </a:t>
            </a:r>
            <a:r>
              <a:rPr lang="en-IN" sz="2400" b="1" dirty="0" err="1" smtClean="0"/>
              <a:t>nasikas</a:t>
            </a:r>
            <a:r>
              <a:rPr lang="en-IN" sz="2400" b="1" dirty="0" smtClean="0"/>
              <a:t>(</a:t>
            </a:r>
            <a:r>
              <a:rPr lang="en-IN" sz="2400" dirty="0" smtClean="0"/>
              <a:t>arched opening above the superstructure wall, projecting over the façade). The shrine is either of </a:t>
            </a:r>
            <a:r>
              <a:rPr lang="en-IN" sz="2400" b="1" dirty="0" err="1" smtClean="0"/>
              <a:t>salas</a:t>
            </a:r>
            <a:r>
              <a:rPr lang="en-IN" sz="2400" dirty="0" smtClean="0"/>
              <a:t> type (miniature oblong  shrine with barrel vault roof or </a:t>
            </a:r>
            <a:r>
              <a:rPr lang="en-IN" sz="2400" b="1" dirty="0" err="1" smtClean="0"/>
              <a:t>karna-kutas</a:t>
            </a:r>
            <a:r>
              <a:rPr lang="en-IN" sz="2400" b="1" dirty="0" smtClean="0"/>
              <a:t> </a:t>
            </a:r>
            <a:r>
              <a:rPr lang="en-IN" sz="2400" dirty="0" smtClean="0"/>
              <a:t>(miniature square shrine at the corner of the roof). A typical temple of this category is found in the </a:t>
            </a:r>
            <a:r>
              <a:rPr lang="en-IN" sz="2400" b="1" dirty="0" err="1" smtClean="0"/>
              <a:t>Mahabalipuram</a:t>
            </a:r>
            <a:r>
              <a:rPr lang="en-IN" sz="2400" b="1" dirty="0" smtClean="0"/>
              <a:t>(Tamil Nadu).</a:t>
            </a:r>
            <a:endParaRPr lang="en-US" sz="2400" b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</a:t>
            </a:r>
            <a:r>
              <a:rPr lang="en-US" dirty="0" err="1" smtClean="0"/>
              <a:t>rathas</a:t>
            </a:r>
            <a:r>
              <a:rPr lang="en-US" dirty="0" smtClean="0"/>
              <a:t> in </a:t>
            </a:r>
            <a:r>
              <a:rPr lang="en-US" dirty="0" err="1" smtClean="0"/>
              <a:t>Mahabalipuram</a:t>
            </a:r>
            <a:endParaRPr lang="en-US" dirty="0"/>
          </a:p>
        </p:txBody>
      </p:sp>
      <p:pic>
        <p:nvPicPr>
          <p:cNvPr id="4098" name="Picture 2" descr="C:\Documents and Settings\user.ANURADHA.000\Desktop\heritage Institute\1024px-Five_Rathas_in_Mahabalipura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10591" y="1846263"/>
            <a:ext cx="6031143" cy="4022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Taj-Mahal,the</a:t>
            </a:r>
            <a:r>
              <a:rPr lang="en-US" dirty="0" smtClean="0"/>
              <a:t> </a:t>
            </a:r>
            <a:r>
              <a:rPr lang="en-US" dirty="0" err="1" smtClean="0"/>
              <a:t>muslim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Today it is one of the most famous and recognizable buildings in the world </a:t>
            </a:r>
          </a:p>
          <a:p>
            <a:r>
              <a:rPr lang="en-US" dirty="0" smtClean="0"/>
              <a:t>It extends over 55.5 acres  and was complete by 1648 </a:t>
            </a:r>
            <a:r>
              <a:rPr lang="en-US" dirty="0" err="1" smtClean="0"/>
              <a:t>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Components of the complex:</a:t>
            </a:r>
            <a:endParaRPr lang="en-US" b="1" dirty="0" smtClean="0"/>
          </a:p>
          <a:p>
            <a:r>
              <a:rPr lang="en-US" b="1" dirty="0" smtClean="0"/>
              <a:t>Mausoleum</a:t>
            </a:r>
            <a:r>
              <a:rPr lang="en-US" dirty="0" smtClean="0"/>
              <a:t>: is the symmetrical white marble tomb; a cubic building with chamfered corners, with arched recesses . In plan, it has a near perfect symmetry about 4 axes</a:t>
            </a:r>
          </a:p>
          <a:p>
            <a:r>
              <a:rPr lang="en-US" dirty="0" smtClean="0"/>
              <a:t>It is topped by a large </a:t>
            </a:r>
            <a:r>
              <a:rPr lang="en-US" b="1" dirty="0" smtClean="0"/>
              <a:t>dome</a:t>
            </a:r>
            <a:r>
              <a:rPr lang="en-US" dirty="0" smtClean="0"/>
              <a:t>(35m in height) and several pillared, roofed </a:t>
            </a:r>
            <a:r>
              <a:rPr lang="en-US" dirty="0" err="1" smtClean="0"/>
              <a:t>chhatris</a:t>
            </a:r>
            <a:r>
              <a:rPr lang="en-US" dirty="0" smtClean="0"/>
              <a:t>. The dome shape is </a:t>
            </a:r>
            <a:r>
              <a:rPr lang="en-US" dirty="0" err="1" smtClean="0"/>
              <a:t>emphasised</a:t>
            </a:r>
            <a:r>
              <a:rPr lang="en-US" dirty="0" smtClean="0"/>
              <a:t> by four smaller domed </a:t>
            </a:r>
            <a:r>
              <a:rPr lang="en-US" dirty="0" err="1" smtClean="0"/>
              <a:t>chhatris</a:t>
            </a:r>
            <a:r>
              <a:rPr lang="en-US" dirty="0" smtClean="0"/>
              <a:t> placed at its corners.</a:t>
            </a:r>
          </a:p>
          <a:p>
            <a:r>
              <a:rPr lang="en-US" b="1" dirty="0" smtClean="0"/>
              <a:t>the lower basement chamber </a:t>
            </a:r>
            <a:r>
              <a:rPr lang="en-US" dirty="0" smtClean="0"/>
              <a:t>containing the </a:t>
            </a:r>
            <a:r>
              <a:rPr lang="en-US" b="1" dirty="0" smtClean="0"/>
              <a:t>tombs of </a:t>
            </a:r>
            <a:r>
              <a:rPr lang="en-US" b="1" dirty="0" err="1" smtClean="0"/>
              <a:t>Jahan</a:t>
            </a:r>
            <a:r>
              <a:rPr lang="en-US" b="1" dirty="0" smtClean="0"/>
              <a:t> and </a:t>
            </a:r>
            <a:r>
              <a:rPr lang="en-US" b="1" dirty="0" err="1" smtClean="0"/>
              <a:t>Mumtaz</a:t>
            </a:r>
            <a:r>
              <a:rPr lang="en-US" dirty="0" smtClean="0"/>
              <a:t>, </a:t>
            </a:r>
          </a:p>
          <a:p>
            <a:r>
              <a:rPr lang="en-US" b="1" dirty="0" smtClean="0"/>
              <a:t>The main </a:t>
            </a:r>
            <a:r>
              <a:rPr lang="en-US" b="1" dirty="0" err="1" smtClean="0"/>
              <a:t>chamber</a:t>
            </a:r>
            <a:r>
              <a:rPr lang="en-US" dirty="0" err="1" smtClean="0"/>
              <a:t>containing</a:t>
            </a:r>
            <a:r>
              <a:rPr lang="en-US" dirty="0" smtClean="0"/>
              <a:t> identical </a:t>
            </a:r>
            <a:r>
              <a:rPr lang="en-US" b="1" dirty="0" smtClean="0"/>
              <a:t>cenotaphs of the tombs </a:t>
            </a:r>
            <a:r>
              <a:rPr lang="en-US" dirty="0" smtClean="0"/>
              <a:t>below in a much more elaborate chamber, an ambulatory storey and a roof terrace.</a:t>
            </a:r>
          </a:p>
          <a:p>
            <a:r>
              <a:rPr lang="en-US" dirty="0" smtClean="0"/>
              <a:t>At the corners of the plinth stand</a:t>
            </a:r>
            <a:r>
              <a:rPr lang="en-US" b="1" dirty="0" smtClean="0"/>
              <a:t> </a:t>
            </a:r>
            <a:r>
              <a:rPr lang="en-US" b="1" dirty="0" smtClean="0">
                <a:solidFill>
                  <a:schemeClr val="tx1"/>
                </a:solidFill>
                <a:hlinkClick r:id="rId2" tooltip="Minaret"/>
              </a:rPr>
              <a:t>minarets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/>
              <a:t> four large towers each more than 40 </a:t>
            </a:r>
            <a:r>
              <a:rPr lang="en-US" dirty="0" err="1" smtClean="0"/>
              <a:t>metres</a:t>
            </a:r>
            <a:r>
              <a:rPr lang="en-US" dirty="0" smtClean="0"/>
              <a:t> tall.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aj_Mahal_(Edited).jpeg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786260"/>
            <a:ext cx="6624130" cy="434984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2400" dirty="0"/>
              <a:t>The people of ancient India were </a:t>
            </a:r>
            <a:r>
              <a:rPr lang="en-US" sz="2400" dirty="0" smtClean="0"/>
              <a:t>well versed with what </a:t>
            </a:r>
            <a:r>
              <a:rPr lang="en-US" sz="2400" dirty="0"/>
              <a:t>we </a:t>
            </a:r>
            <a:r>
              <a:rPr lang="en-US" sz="2400" dirty="0" smtClean="0"/>
              <a:t>today call </a:t>
            </a:r>
            <a:r>
              <a:rPr lang="en-US" sz="2400" b="1" dirty="0" smtClean="0"/>
              <a:t>Architecture,  Engineering </a:t>
            </a:r>
            <a:r>
              <a:rPr lang="en-US" sz="2400" b="1" dirty="0"/>
              <a:t>and Technology</a:t>
            </a:r>
            <a:endParaRPr lang="en-US" sz="2400" b="1" dirty="0" smtClean="0"/>
          </a:p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2400" dirty="0" smtClean="0"/>
              <a:t>The proof of such knowledge can be seen in:</a:t>
            </a:r>
            <a:endParaRPr lang="en-US" sz="2400" dirty="0"/>
          </a:p>
          <a:p>
            <a:pPr marL="752983" lvl="1" indent="-285750">
              <a:buFont typeface="Wingdings" panose="05000000000000000000" pitchFamily="2" charset="2"/>
              <a:buChar char="ü"/>
            </a:pPr>
            <a:r>
              <a:rPr lang="en-IN" sz="2400" dirty="0"/>
              <a:t>Remains of </a:t>
            </a:r>
            <a:r>
              <a:rPr lang="en-IN" sz="2400" b="1" dirty="0" err="1" smtClean="0"/>
              <a:t>Mohenjo-daro</a:t>
            </a:r>
            <a:r>
              <a:rPr lang="en-IN" sz="2400" b="1" dirty="0"/>
              <a:t>,,</a:t>
            </a:r>
            <a:r>
              <a:rPr lang="en-IN" sz="2400" b="1" dirty="0" smtClean="0"/>
              <a:t>Harappa</a:t>
            </a:r>
            <a:endParaRPr lang="en-IN" sz="2400" b="1" dirty="0"/>
          </a:p>
          <a:p>
            <a:pPr marL="752983" lvl="1" indent="-285750">
              <a:buFont typeface="Wingdings" panose="05000000000000000000" pitchFamily="2" charset="2"/>
              <a:buChar char="ü"/>
            </a:pPr>
            <a:r>
              <a:rPr lang="en-IN" sz="2400" dirty="0" smtClean="0"/>
              <a:t>Literature </a:t>
            </a:r>
            <a:r>
              <a:rPr lang="en-IN" sz="2400" dirty="0"/>
              <a:t>sources like </a:t>
            </a:r>
            <a:r>
              <a:rPr lang="en-IN" sz="2400" b="1" dirty="0" err="1" smtClean="0"/>
              <a:t>Kautilya’s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Arthasastra</a:t>
            </a:r>
            <a:r>
              <a:rPr lang="en-IN" sz="2400" dirty="0" smtClean="0"/>
              <a:t> and many more</a:t>
            </a:r>
            <a:endParaRPr lang="en-IN" sz="2400" b="1" dirty="0"/>
          </a:p>
          <a:p>
            <a:pPr marL="752983" lvl="1" indent="-285750">
              <a:buFont typeface="Wingdings" panose="05000000000000000000" pitchFamily="2" charset="2"/>
              <a:buChar char="ü"/>
            </a:pPr>
            <a:r>
              <a:rPr lang="en-IN" sz="2400" dirty="0" smtClean="0"/>
              <a:t>Religious </a:t>
            </a:r>
            <a:r>
              <a:rPr lang="en-IN" sz="2400" dirty="0"/>
              <a:t>monuments like </a:t>
            </a:r>
            <a:r>
              <a:rPr lang="en-IN" sz="2400" b="1" dirty="0"/>
              <a:t>Buddhist Stupas</a:t>
            </a:r>
            <a:r>
              <a:rPr lang="en-IN" sz="2400" b="1" dirty="0" smtClean="0"/>
              <a:t>, </a:t>
            </a:r>
            <a:r>
              <a:rPr lang="en-IN" sz="2400" b="1" dirty="0" err="1" smtClean="0"/>
              <a:t>Lingaraj</a:t>
            </a:r>
            <a:r>
              <a:rPr lang="en-IN" sz="2400" b="1" dirty="0" smtClean="0"/>
              <a:t> temple</a:t>
            </a:r>
            <a:endParaRPr lang="en-IN" sz="2400" b="1" dirty="0"/>
          </a:p>
          <a:p>
            <a:pPr marL="752983" lvl="1" indent="-285750">
              <a:buFont typeface="Wingdings" panose="05000000000000000000" pitchFamily="2" charset="2"/>
              <a:buChar char="ü"/>
            </a:pPr>
            <a:r>
              <a:rPr lang="en-IN" sz="2400" dirty="0" smtClean="0"/>
              <a:t>Historical </a:t>
            </a:r>
            <a:r>
              <a:rPr lang="en-IN" sz="2400" dirty="0"/>
              <a:t>monuments like </a:t>
            </a:r>
            <a:r>
              <a:rPr lang="en-IN" sz="2400" b="1" dirty="0"/>
              <a:t>Ajanta </a:t>
            </a:r>
            <a:r>
              <a:rPr lang="en-IN" sz="2400" b="1" dirty="0" smtClean="0"/>
              <a:t>&amp; </a:t>
            </a:r>
            <a:r>
              <a:rPr lang="en-IN" sz="2400" b="1" dirty="0" err="1" smtClean="0"/>
              <a:t>Ellora</a:t>
            </a:r>
            <a:r>
              <a:rPr lang="en-IN" sz="2400" b="1" dirty="0" smtClean="0"/>
              <a:t>, Taj Mahal </a:t>
            </a:r>
            <a:r>
              <a:rPr lang="en-IN" sz="2400" dirty="0" err="1"/>
              <a:t>etc</a:t>
            </a:r>
            <a:endParaRPr lang="en-IN" sz="2400" dirty="0"/>
          </a:p>
          <a:p>
            <a:r>
              <a:rPr lang="en-IN" sz="2400" dirty="0" smtClean="0"/>
              <a:t> 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2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Shipbuilding </a:t>
            </a:r>
            <a:r>
              <a:rPr lang="en-US" dirty="0" smtClean="0"/>
              <a:t>&amp; sea voyages of Ancient India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52246" cy="4506940"/>
          </a:xfrm>
        </p:spPr>
        <p:txBody>
          <a:bodyPr>
            <a:noAutofit/>
          </a:bodyPr>
          <a:lstStyle/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Shipbuilding too has an ancient tradition. We know these from </a:t>
            </a:r>
            <a:r>
              <a:rPr lang="en-IN" sz="1800" b="1" dirty="0"/>
              <a:t>archaeological finds, indigenous literature and accounts of foreigners.</a:t>
            </a:r>
            <a:endParaRPr lang="en-US" sz="1800" b="1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There are evidences that </a:t>
            </a:r>
            <a:r>
              <a:rPr lang="en-IN" sz="1800" b="1" dirty="0"/>
              <a:t>Indus Valley people </a:t>
            </a:r>
            <a:r>
              <a:rPr lang="en-IN" sz="1800" dirty="0"/>
              <a:t>carried on trade with civilisations  of </a:t>
            </a:r>
            <a:r>
              <a:rPr lang="en-IN" sz="1800" b="1" dirty="0"/>
              <a:t>Egypt, Sumer, </a:t>
            </a:r>
            <a:r>
              <a:rPr lang="en-IN" sz="1800" b="1" dirty="0" smtClean="0"/>
              <a:t>Persia, </a:t>
            </a:r>
            <a:r>
              <a:rPr lang="en-IN" sz="1800" b="1" dirty="0"/>
              <a:t>Crete and Central Asia</a:t>
            </a:r>
            <a:r>
              <a:rPr lang="en-IN" sz="1800" dirty="0"/>
              <a:t>.  Ruins  unearthed at Lothal (once on Arabian Sea)shows the existence of a huge dock. Also seals discovered at Harappa depict ships and anchors meant for  deep water use.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b="1" dirty="0"/>
              <a:t>Rig-Veda c</a:t>
            </a:r>
            <a:r>
              <a:rPr lang="en-IN" sz="1800" dirty="0"/>
              <a:t>learly indicates existence of sea vessels and merchants that journeyed across the ocean to distant countries in pursuit of wealth. A kind of vessel called </a:t>
            </a:r>
            <a:r>
              <a:rPr lang="en-IN" sz="1800" b="1" dirty="0" err="1"/>
              <a:t>plava</a:t>
            </a:r>
            <a:r>
              <a:rPr lang="en-IN" sz="1800" b="1" dirty="0"/>
              <a:t> </a:t>
            </a:r>
            <a:r>
              <a:rPr lang="en-IN" sz="1800" dirty="0"/>
              <a:t>is described which can withstand battering of storms. There are descriptions of archaic stabilisers and rudders of a ship.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b="1" dirty="0" err="1"/>
              <a:t>Astadhyayi</a:t>
            </a:r>
            <a:r>
              <a:rPr lang="en-IN" sz="1800" b="1" dirty="0"/>
              <a:t> </a:t>
            </a:r>
            <a:r>
              <a:rPr lang="en-IN" sz="1800" dirty="0"/>
              <a:t>makes  distinctions were made between coastal island cargoes and mid-ocean Island cargoes</a:t>
            </a:r>
            <a:r>
              <a:rPr lang="en-IN" sz="1800" b="1" dirty="0"/>
              <a:t>.</a:t>
            </a:r>
            <a:r>
              <a:rPr lang="en-US" sz="1800" b="1" dirty="0"/>
              <a:t> </a:t>
            </a:r>
            <a:r>
              <a:rPr lang="en-IN" sz="1800" b="1" dirty="0" err="1"/>
              <a:t>Digha</a:t>
            </a:r>
            <a:r>
              <a:rPr lang="en-IN" sz="1800" b="1" dirty="0"/>
              <a:t> </a:t>
            </a:r>
            <a:r>
              <a:rPr lang="en-IN" sz="1800" b="1" dirty="0" err="1"/>
              <a:t>Nakaya</a:t>
            </a:r>
            <a:r>
              <a:rPr lang="en-IN" sz="1800" b="1" dirty="0"/>
              <a:t>( fifth century </a:t>
            </a:r>
            <a:r>
              <a:rPr lang="en-IN" sz="1800" b="1" dirty="0" err="1"/>
              <a:t>bce</a:t>
            </a:r>
            <a:r>
              <a:rPr lang="en-IN" sz="1800" b="1" dirty="0"/>
              <a:t>) </a:t>
            </a:r>
            <a:r>
              <a:rPr lang="en-IN" sz="1800" dirty="0"/>
              <a:t>mentions use of birds by Mariners to ascertain directions.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b="1" dirty="0" err="1"/>
              <a:t>Arthasastra</a:t>
            </a:r>
            <a:r>
              <a:rPr lang="en-IN" sz="1800" b="1" dirty="0"/>
              <a:t> </a:t>
            </a:r>
            <a:r>
              <a:rPr lang="en-IN" sz="1800" dirty="0"/>
              <a:t>mentions ship building activities. The </a:t>
            </a:r>
            <a:r>
              <a:rPr lang="en-IN" sz="1800" b="1" i="1" dirty="0" err="1"/>
              <a:t>navadhyaksa</a:t>
            </a:r>
            <a:r>
              <a:rPr lang="en-IN" sz="1800" b="1" i="1" dirty="0"/>
              <a:t>  </a:t>
            </a:r>
            <a:r>
              <a:rPr lang="en-IN" sz="1800" dirty="0"/>
              <a:t>was in charge of  navigation in the ocean along </a:t>
            </a:r>
            <a:r>
              <a:rPr lang="en-IN" sz="1800"/>
              <a:t>with </a:t>
            </a:r>
            <a:r>
              <a:rPr lang="en-IN" sz="1800" smtClean="0"/>
              <a:t>port </a:t>
            </a:r>
            <a:r>
              <a:rPr lang="en-IN" sz="1800" dirty="0"/>
              <a:t>duties. Vessels were made of timber, </a:t>
            </a:r>
            <a:r>
              <a:rPr lang="en-IN" sz="1800" dirty="0" smtClean="0"/>
              <a:t>bamboo and inflated </a:t>
            </a:r>
            <a:r>
              <a:rPr lang="en-IN" sz="1800" dirty="0"/>
              <a:t>leather </a:t>
            </a:r>
            <a:r>
              <a:rPr lang="en-IN" sz="1800" dirty="0" smtClean="0"/>
              <a:t>bags.</a:t>
            </a:r>
          </a:p>
        </p:txBody>
      </p:sp>
    </p:spTree>
    <p:extLst>
      <p:ext uri="{BB962C8B-B14F-4D97-AF65-F5344CB8AC3E}">
        <p14:creationId xmlns:p14="http://schemas.microsoft.com/office/powerpoint/2010/main" val="361299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Shipbuilding </a:t>
            </a:r>
            <a:r>
              <a:rPr lang="en-US" dirty="0" smtClean="0"/>
              <a:t>&amp; sea voyages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260531" cy="4518971"/>
          </a:xfrm>
        </p:spPr>
        <p:txBody>
          <a:bodyPr>
            <a:noAutofit/>
          </a:bodyPr>
          <a:lstStyle/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b="1" dirty="0" smtClean="0"/>
              <a:t>Stone Inscriptions </a:t>
            </a:r>
            <a:r>
              <a:rPr lang="en-IN" sz="1800" dirty="0" smtClean="0"/>
              <a:t>speak of </a:t>
            </a:r>
            <a:r>
              <a:rPr lang="en-IN" sz="1800" b="1" dirty="0" smtClean="0"/>
              <a:t>Emperor Asoka</a:t>
            </a:r>
            <a:r>
              <a:rPr lang="en-IN" sz="1800" dirty="0" smtClean="0"/>
              <a:t> sending abroad missionaries to propagate Buddhism to </a:t>
            </a:r>
            <a:r>
              <a:rPr lang="en-IN" sz="1800" b="1" dirty="0" smtClean="0"/>
              <a:t>Sri Lanka</a:t>
            </a:r>
            <a:r>
              <a:rPr lang="en-IN" sz="1800" dirty="0" smtClean="0"/>
              <a:t>. </a:t>
            </a:r>
            <a:r>
              <a:rPr lang="en-US" sz="1800" b="1" dirty="0" smtClean="0"/>
              <a:t>The </a:t>
            </a:r>
            <a:r>
              <a:rPr lang="en-US" sz="1800" b="1" dirty="0" err="1"/>
              <a:t>Pali</a:t>
            </a:r>
            <a:r>
              <a:rPr lang="en-US" sz="1800" b="1" dirty="0"/>
              <a:t> chronicle </a:t>
            </a:r>
            <a:r>
              <a:rPr lang="en-US" sz="1800" b="1" dirty="0" err="1"/>
              <a:t>Mahavamsa</a:t>
            </a:r>
            <a:r>
              <a:rPr lang="en-US" sz="1800" b="1" dirty="0"/>
              <a:t>  </a:t>
            </a:r>
            <a:r>
              <a:rPr lang="en-US" sz="1800" dirty="0"/>
              <a:t>narrates the conquer of Sri Lanka by </a:t>
            </a:r>
            <a:r>
              <a:rPr lang="en-US" sz="1800" b="1" dirty="0" err="1"/>
              <a:t>Vijaysimha</a:t>
            </a:r>
            <a:r>
              <a:rPr lang="en-US" sz="1800" b="1" dirty="0"/>
              <a:t> of Bengal </a:t>
            </a:r>
            <a:r>
              <a:rPr lang="en-US" sz="1800" dirty="0"/>
              <a:t>with seven hundred </a:t>
            </a:r>
            <a:r>
              <a:rPr lang="en-US" sz="1800" dirty="0" smtClean="0"/>
              <a:t>men. It </a:t>
            </a:r>
            <a:r>
              <a:rPr lang="en-US" sz="1800" dirty="0"/>
              <a:t>was later named </a:t>
            </a:r>
            <a:r>
              <a:rPr lang="en-US" sz="1800" b="1" dirty="0" err="1"/>
              <a:t>Simhala</a:t>
            </a:r>
            <a:r>
              <a:rPr lang="en-US" sz="1800" dirty="0"/>
              <a:t> after his name.</a:t>
            </a:r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The  </a:t>
            </a:r>
            <a:r>
              <a:rPr lang="en-US" sz="1800" b="1" dirty="0"/>
              <a:t>cave paintings of Ajanta </a:t>
            </a:r>
            <a:r>
              <a:rPr lang="en-US" sz="1800" dirty="0"/>
              <a:t>bear evidence of shipbuilding activities </a:t>
            </a:r>
            <a:r>
              <a:rPr lang="en-US" sz="1800" dirty="0" smtClean="0"/>
              <a:t>between </a:t>
            </a:r>
            <a:r>
              <a:rPr lang="en-US" sz="1800" dirty="0"/>
              <a:t>2nd </a:t>
            </a:r>
            <a:r>
              <a:rPr lang="en-US" sz="1800" dirty="0" smtClean="0"/>
              <a:t>and </a:t>
            </a:r>
            <a:r>
              <a:rPr lang="en-US" sz="1800" dirty="0"/>
              <a:t>8th century </a:t>
            </a:r>
            <a:r>
              <a:rPr lang="en-US" sz="1800" dirty="0" err="1" smtClean="0"/>
              <a:t>bce</a:t>
            </a:r>
            <a:r>
              <a:rPr lang="en-US" sz="1800" dirty="0"/>
              <a:t>.</a:t>
            </a:r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 </a:t>
            </a:r>
            <a:r>
              <a:rPr lang="en-US" sz="1800" dirty="0" smtClean="0"/>
              <a:t>The </a:t>
            </a:r>
            <a:r>
              <a:rPr lang="en-US" sz="1800" b="1" dirty="0" err="1" smtClean="0"/>
              <a:t>Yukti-kalpataru</a:t>
            </a:r>
            <a:r>
              <a:rPr lang="en-US" sz="1800" b="1" dirty="0" smtClean="0"/>
              <a:t> </a:t>
            </a:r>
            <a:r>
              <a:rPr lang="en-US" sz="1800" b="1" dirty="0"/>
              <a:t>attributed to king </a:t>
            </a:r>
            <a:r>
              <a:rPr lang="en-US" sz="1800" b="1" dirty="0" err="1" smtClean="0"/>
              <a:t>Bhoja</a:t>
            </a:r>
            <a:r>
              <a:rPr lang="en-US" sz="1800" b="1" dirty="0" smtClean="0"/>
              <a:t> (</a:t>
            </a:r>
            <a:r>
              <a:rPr lang="en-US" sz="1800" b="1" dirty="0"/>
              <a:t>11th century </a:t>
            </a:r>
            <a:r>
              <a:rPr lang="en-US" sz="1800" b="1" dirty="0" err="1" smtClean="0"/>
              <a:t>bce</a:t>
            </a:r>
            <a:r>
              <a:rPr lang="en-US" sz="1800" b="1" dirty="0" smtClean="0"/>
              <a:t>), </a:t>
            </a:r>
            <a:r>
              <a:rPr lang="en-US" sz="1800" dirty="0" smtClean="0"/>
              <a:t>offers </a:t>
            </a:r>
            <a:r>
              <a:rPr lang="en-US" sz="1800" dirty="0"/>
              <a:t>an elaborate and analytical study of </a:t>
            </a:r>
            <a:r>
              <a:rPr lang="en-US" sz="1800" dirty="0" smtClean="0"/>
              <a:t>shipbuilding. It </a:t>
            </a:r>
            <a:r>
              <a:rPr lang="en-US" sz="1800" dirty="0"/>
              <a:t>mentions four classes of </a:t>
            </a:r>
            <a:r>
              <a:rPr lang="en-US" sz="1800" dirty="0" smtClean="0"/>
              <a:t>wood, but only </a:t>
            </a:r>
            <a:r>
              <a:rPr lang="en-US" sz="1800" b="1" dirty="0" err="1" smtClean="0"/>
              <a:t>Ksatriya</a:t>
            </a:r>
            <a:r>
              <a:rPr lang="en-US" sz="1800" b="1" dirty="0" smtClean="0"/>
              <a:t>  wood </a:t>
            </a:r>
            <a:r>
              <a:rPr lang="en-US" sz="1800" dirty="0"/>
              <a:t>which is light but hard and can be joined only with difficulty is </a:t>
            </a:r>
            <a:r>
              <a:rPr lang="en-US" sz="1800" dirty="0" smtClean="0"/>
              <a:t>recommended </a:t>
            </a:r>
            <a:r>
              <a:rPr lang="en-US" sz="1800" dirty="0"/>
              <a:t>for making of ships</a:t>
            </a:r>
            <a:r>
              <a:rPr lang="en-US" sz="1800" dirty="0" smtClean="0"/>
              <a:t>. It warns </a:t>
            </a:r>
            <a:r>
              <a:rPr lang="en-US" sz="1800" dirty="0"/>
              <a:t>about use of iron at the </a:t>
            </a:r>
            <a:r>
              <a:rPr lang="en-US" sz="1800" dirty="0" smtClean="0"/>
              <a:t>ship bottom. The </a:t>
            </a:r>
            <a:r>
              <a:rPr lang="en-US" sz="1800" dirty="0"/>
              <a:t>text divide ships into </a:t>
            </a:r>
            <a:r>
              <a:rPr lang="en-US" sz="1800" dirty="0" smtClean="0"/>
              <a:t>2 </a:t>
            </a:r>
            <a:r>
              <a:rPr lang="en-US" sz="1800" dirty="0"/>
              <a:t>major categories</a:t>
            </a:r>
            <a:r>
              <a:rPr lang="en-US" sz="1800" b="1" dirty="0" smtClean="0"/>
              <a:t>: </a:t>
            </a:r>
            <a:r>
              <a:rPr lang="en-US" sz="1800" b="1" dirty="0" err="1" smtClean="0"/>
              <a:t>Samanya</a:t>
            </a:r>
            <a:r>
              <a:rPr lang="en-US" sz="1800" b="1" dirty="0" smtClean="0"/>
              <a:t> </a:t>
            </a:r>
            <a:r>
              <a:rPr lang="en-US" sz="1800" dirty="0" smtClean="0"/>
              <a:t>for </a:t>
            </a:r>
            <a:r>
              <a:rPr lang="en-US" sz="1800" dirty="0"/>
              <a:t>inland river traffic </a:t>
            </a:r>
            <a:r>
              <a:rPr lang="en-US" sz="1800" dirty="0" smtClean="0"/>
              <a:t>&amp; </a:t>
            </a:r>
            <a:r>
              <a:rPr lang="en-US" sz="1800" b="1" dirty="0" err="1" smtClean="0"/>
              <a:t>Visesa</a:t>
            </a:r>
            <a:r>
              <a:rPr lang="en-US" sz="1800" b="1" dirty="0" smtClean="0"/>
              <a:t> </a:t>
            </a:r>
            <a:r>
              <a:rPr lang="en-US" sz="1800" dirty="0" smtClean="0"/>
              <a:t>for sea vessels. These two  </a:t>
            </a:r>
            <a:r>
              <a:rPr lang="en-US" sz="1800" dirty="0"/>
              <a:t>types are again divided into several types and detailed  measurement of each of them with their advantages and disadvantages are given in details in this very book.</a:t>
            </a:r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Also the above  text suggests that a ship with four masts should be painted white</a:t>
            </a:r>
            <a:r>
              <a:rPr lang="en-US" sz="1800" dirty="0" smtClean="0"/>
              <a:t>, that </a:t>
            </a:r>
            <a:r>
              <a:rPr lang="en-US" sz="1800" dirty="0"/>
              <a:t>with three red</a:t>
            </a:r>
            <a:r>
              <a:rPr lang="en-US" sz="1800" dirty="0" smtClean="0"/>
              <a:t>, with </a:t>
            </a:r>
            <a:r>
              <a:rPr lang="en-US" sz="1800" dirty="0"/>
              <a:t>two yellow and ship with a single mast should be of blue </a:t>
            </a:r>
            <a:r>
              <a:rPr lang="en-US" sz="1800" dirty="0" err="1"/>
              <a:t>colour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6682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Shipbuilding </a:t>
            </a:r>
            <a:r>
              <a:rPr lang="en-US" dirty="0" smtClean="0"/>
              <a:t>&amp; sea voyages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689317"/>
            <a:ext cx="10236467" cy="4687419"/>
          </a:xfrm>
        </p:spPr>
        <p:txBody>
          <a:bodyPr>
            <a:noAutofit/>
          </a:bodyPr>
          <a:lstStyle/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dirty="0" smtClean="0"/>
              <a:t>The </a:t>
            </a:r>
            <a:r>
              <a:rPr lang="en-US" sz="1800" dirty="0"/>
              <a:t>Indian ship builders used various metals like </a:t>
            </a:r>
            <a:r>
              <a:rPr lang="en-US" sz="1800" dirty="0" smtClean="0"/>
              <a:t>gold, silver, copper to </a:t>
            </a:r>
            <a:r>
              <a:rPr lang="en-US" sz="1800" dirty="0"/>
              <a:t>decorate their vessels</a:t>
            </a:r>
            <a:r>
              <a:rPr lang="en-US" sz="1800" dirty="0" smtClean="0"/>
              <a:t>. Figures </a:t>
            </a:r>
            <a:r>
              <a:rPr lang="en-US" sz="1800" dirty="0"/>
              <a:t>of many animals along with celestial figures were </a:t>
            </a:r>
            <a:r>
              <a:rPr lang="en-US" sz="1800" dirty="0" smtClean="0"/>
              <a:t>carved </a:t>
            </a:r>
            <a:r>
              <a:rPr lang="en-US" sz="1800" dirty="0"/>
              <a:t>on the ship body</a:t>
            </a:r>
            <a:r>
              <a:rPr lang="en-US" sz="1800" dirty="0" smtClean="0"/>
              <a:t>.</a:t>
            </a:r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b="1" dirty="0" err="1"/>
              <a:t>Magasthenes’s</a:t>
            </a:r>
            <a:r>
              <a:rPr lang="en-US" sz="1800" dirty="0"/>
              <a:t>  account speaks of shipbuilders of the </a:t>
            </a:r>
            <a:r>
              <a:rPr lang="en-US" sz="1800" dirty="0" err="1"/>
              <a:t>Maurya</a:t>
            </a:r>
            <a:r>
              <a:rPr lang="en-US" sz="1800" dirty="0"/>
              <a:t> kings</a:t>
            </a:r>
            <a:r>
              <a:rPr lang="en-US" sz="1800" dirty="0" smtClean="0"/>
              <a:t>. The </a:t>
            </a:r>
            <a:r>
              <a:rPr lang="en-US" sz="1800" dirty="0"/>
              <a:t>admiral of the fleet used to let out ships on hire for the </a:t>
            </a:r>
            <a:r>
              <a:rPr lang="en-US" sz="1800" dirty="0" smtClean="0"/>
              <a:t>transport </a:t>
            </a:r>
            <a:r>
              <a:rPr lang="en-US" sz="1800" dirty="0"/>
              <a:t>of passengers and merchandise</a:t>
            </a:r>
            <a:r>
              <a:rPr lang="en-US" sz="1800" dirty="0" smtClean="0"/>
              <a:t>. </a:t>
            </a:r>
            <a:r>
              <a:rPr lang="en-US" sz="1800" b="1" dirty="0" smtClean="0"/>
              <a:t>Pliny</a:t>
            </a:r>
            <a:r>
              <a:rPr lang="en-US" sz="1800" dirty="0" smtClean="0"/>
              <a:t> </a:t>
            </a:r>
            <a:r>
              <a:rPr lang="en-US" sz="1800" dirty="0"/>
              <a:t>observed that </a:t>
            </a:r>
            <a:r>
              <a:rPr lang="en-US" sz="1800" dirty="0" err="1" smtClean="0"/>
              <a:t>Maurya</a:t>
            </a:r>
            <a:r>
              <a:rPr lang="en-US" sz="1800" dirty="0" smtClean="0"/>
              <a:t> ships weighed 75 </a:t>
            </a:r>
            <a:r>
              <a:rPr lang="en-US" sz="1800" dirty="0"/>
              <a:t>tons</a:t>
            </a:r>
            <a:r>
              <a:rPr lang="en-US" sz="1800" dirty="0" smtClean="0"/>
              <a:t>. Navigators </a:t>
            </a:r>
            <a:r>
              <a:rPr lang="en-US" sz="1800" dirty="0"/>
              <a:t>were aware of the fact that sea between mainland India and island Sri Lanka is not of equal </a:t>
            </a:r>
            <a:r>
              <a:rPr lang="en-US" sz="1800" dirty="0" smtClean="0"/>
              <a:t>depth and </a:t>
            </a:r>
            <a:r>
              <a:rPr lang="en-US" sz="1800" dirty="0"/>
              <a:t>ships were like wise constructed.</a:t>
            </a:r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b="1" dirty="0"/>
              <a:t>The Greek historian </a:t>
            </a:r>
            <a:r>
              <a:rPr lang="en-US" sz="1800" b="1" dirty="0" err="1"/>
              <a:t>Arrian</a:t>
            </a:r>
            <a:r>
              <a:rPr lang="en-US" sz="1800" b="1" dirty="0"/>
              <a:t>  </a:t>
            </a:r>
            <a:r>
              <a:rPr lang="en-US" sz="1800" dirty="0"/>
              <a:t>mentions the construction of Dockyard and existence of a tribe called </a:t>
            </a:r>
            <a:r>
              <a:rPr lang="en-US" sz="1800" b="1" dirty="0" err="1"/>
              <a:t>Xathroi</a:t>
            </a:r>
            <a:r>
              <a:rPr lang="en-US" sz="1800" b="1" dirty="0"/>
              <a:t>(</a:t>
            </a:r>
            <a:r>
              <a:rPr lang="en-US" sz="1800" dirty="0"/>
              <a:t>most probably </a:t>
            </a:r>
            <a:r>
              <a:rPr lang="en-US" sz="1800" dirty="0" err="1"/>
              <a:t>Ksatriyas</a:t>
            </a:r>
            <a:r>
              <a:rPr lang="en-US" sz="1800" dirty="0" smtClean="0"/>
              <a:t>), who specialized </a:t>
            </a:r>
            <a:r>
              <a:rPr lang="en-US" sz="1800" dirty="0"/>
              <a:t>in making oars and transport </a:t>
            </a:r>
            <a:r>
              <a:rPr lang="en-US" sz="1800" dirty="0" smtClean="0"/>
              <a:t>vessels. They </a:t>
            </a:r>
            <a:r>
              <a:rPr lang="en-US" sz="1800" dirty="0"/>
              <a:t>had built </a:t>
            </a:r>
            <a:r>
              <a:rPr lang="en-US" sz="1800" dirty="0" smtClean="0"/>
              <a:t>Alexander’s </a:t>
            </a:r>
            <a:r>
              <a:rPr lang="en-US" sz="1800" dirty="0"/>
              <a:t>thirty-pared galleys and trading vessels to carry the Greek army down the Indus.</a:t>
            </a:r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b="1" dirty="0" smtClean="0"/>
              <a:t>The </a:t>
            </a:r>
            <a:r>
              <a:rPr lang="en-US" sz="1800" b="1" dirty="0"/>
              <a:t>Ain-I-Akbari </a:t>
            </a:r>
            <a:r>
              <a:rPr lang="en-US" sz="1800" b="1" dirty="0" smtClean="0"/>
              <a:t>by </a:t>
            </a:r>
            <a:r>
              <a:rPr lang="en-US" sz="1800" b="1" dirty="0" err="1" smtClean="0"/>
              <a:t>Abul</a:t>
            </a:r>
            <a:r>
              <a:rPr lang="en-US" sz="1800" b="1" dirty="0" smtClean="0"/>
              <a:t> </a:t>
            </a:r>
            <a:r>
              <a:rPr lang="en-US" sz="1800" b="1" dirty="0"/>
              <a:t>I </a:t>
            </a:r>
            <a:r>
              <a:rPr lang="en-US" sz="1800" b="1" dirty="0" err="1"/>
              <a:t>Fazl</a:t>
            </a:r>
            <a:r>
              <a:rPr lang="en-US" sz="1800" b="1" dirty="0"/>
              <a:t> </a:t>
            </a:r>
            <a:r>
              <a:rPr lang="en-US" sz="1800" dirty="0"/>
              <a:t>speaks of maintenance  of a naval department by Akbar where sea going ships were </a:t>
            </a:r>
            <a:r>
              <a:rPr lang="en-US" sz="1800" dirty="0" smtClean="0"/>
              <a:t>constructed. Mogul </a:t>
            </a:r>
            <a:r>
              <a:rPr lang="en-US" sz="1800" dirty="0"/>
              <a:t>emperors </a:t>
            </a:r>
            <a:r>
              <a:rPr lang="en-US" sz="1800" dirty="0" smtClean="0"/>
              <a:t>maintained </a:t>
            </a:r>
            <a:r>
              <a:rPr lang="en-US" sz="1800" dirty="0"/>
              <a:t>a well functioning naval department</a:t>
            </a:r>
            <a:r>
              <a:rPr lang="en-US" sz="1800" dirty="0" smtClean="0"/>
              <a:t>. 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800" b="1" dirty="0"/>
              <a:t>Thomas </a:t>
            </a:r>
            <a:r>
              <a:rPr lang="en-US" sz="1800" b="1" dirty="0" err="1"/>
              <a:t>Bowrey</a:t>
            </a:r>
            <a:r>
              <a:rPr lang="en-US" sz="1800" b="1" dirty="0" smtClean="0"/>
              <a:t>, </a:t>
            </a:r>
            <a:r>
              <a:rPr lang="en-US" sz="1800" dirty="0" smtClean="0"/>
              <a:t>an </a:t>
            </a:r>
            <a:r>
              <a:rPr lang="en-US" sz="1800" dirty="0"/>
              <a:t>English </a:t>
            </a:r>
            <a:r>
              <a:rPr lang="en-US" sz="1800" dirty="0" smtClean="0"/>
              <a:t>traveler </a:t>
            </a:r>
            <a:r>
              <a:rPr lang="en-US" sz="1800" dirty="0"/>
              <a:t>to India between 1669 and 1679, has left an account of various types is ships and boats that were made in India.</a:t>
            </a:r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151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trade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61510"/>
            <a:ext cx="10236467" cy="4579132"/>
          </a:xfrm>
        </p:spPr>
        <p:txBody>
          <a:bodyPr>
            <a:noAutofit/>
          </a:bodyPr>
          <a:lstStyle/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 smtClean="0"/>
              <a:t>Though </a:t>
            </a:r>
            <a:r>
              <a:rPr lang="en-IN" sz="1800" dirty="0"/>
              <a:t>India is guarded in the north by massive mountain ranges, yet a number of mountain passes provided natural access from </a:t>
            </a:r>
            <a:r>
              <a:rPr lang="en-IN" sz="1800" b="1" dirty="0"/>
              <a:t>India to Central Asia </a:t>
            </a:r>
            <a:r>
              <a:rPr lang="en-IN" sz="1800" dirty="0"/>
              <a:t>and </a:t>
            </a:r>
            <a:r>
              <a:rPr lang="en-IN" sz="1800" dirty="0" smtClean="0"/>
              <a:t>to </a:t>
            </a:r>
            <a:r>
              <a:rPr lang="en-IN" sz="1800" b="1" dirty="0"/>
              <a:t>West Asia </a:t>
            </a:r>
            <a:r>
              <a:rPr lang="en-IN" sz="1800" b="1" dirty="0" smtClean="0"/>
              <a:t>and </a:t>
            </a:r>
            <a:r>
              <a:rPr lang="en-IN" sz="1800" b="1" dirty="0"/>
              <a:t>China</a:t>
            </a:r>
            <a:endParaRPr lang="en-US" sz="1800" b="1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India’s commercial and cultural contacts </a:t>
            </a:r>
            <a:r>
              <a:rPr lang="en-IN" sz="1800" b="1" dirty="0"/>
              <a:t>with Central Asia, West Asia and Egypt </a:t>
            </a:r>
            <a:r>
              <a:rPr lang="en-IN" sz="1800" dirty="0"/>
              <a:t>extended to prehistoric times. </a:t>
            </a:r>
            <a:r>
              <a:rPr lang="en-IN" sz="1800" dirty="0" smtClean="0"/>
              <a:t>International maritime trade </a:t>
            </a:r>
            <a:r>
              <a:rPr lang="en-IN" sz="1800" dirty="0"/>
              <a:t>with the </a:t>
            </a:r>
            <a:r>
              <a:rPr lang="en-IN" sz="1800" b="1" dirty="0"/>
              <a:t>Roman Empire </a:t>
            </a:r>
            <a:r>
              <a:rPr lang="en-IN" sz="1800" dirty="0" smtClean="0"/>
              <a:t>flourished</a:t>
            </a:r>
            <a:endParaRPr lang="en-US" sz="1800" dirty="0"/>
          </a:p>
          <a:p>
            <a:pPr marL="457200" lvl="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A national highway, </a:t>
            </a:r>
            <a:r>
              <a:rPr lang="en-IN" sz="1800" b="1" dirty="0" err="1" smtClean="0"/>
              <a:t>Uttarapatha</a:t>
            </a:r>
            <a:r>
              <a:rPr lang="en-IN" sz="1800" b="1" dirty="0"/>
              <a:t>,</a:t>
            </a:r>
            <a:r>
              <a:rPr lang="en-IN" sz="1800" dirty="0"/>
              <a:t> </a:t>
            </a:r>
            <a:r>
              <a:rPr lang="en-IN" sz="1800" dirty="0" smtClean="0"/>
              <a:t>spanned </a:t>
            </a:r>
            <a:r>
              <a:rPr lang="en-IN" sz="1800" dirty="0"/>
              <a:t>the whole of </a:t>
            </a:r>
            <a:r>
              <a:rPr lang="en-IN" sz="1800" dirty="0" smtClean="0"/>
              <a:t>North </a:t>
            </a:r>
            <a:r>
              <a:rPr lang="en-IN" sz="1800" dirty="0"/>
              <a:t>India from </a:t>
            </a:r>
            <a:r>
              <a:rPr lang="en-IN" sz="1800" b="1" dirty="0"/>
              <a:t>Manipur in the north-east </a:t>
            </a:r>
            <a:r>
              <a:rPr lang="en-IN" sz="1800" dirty="0"/>
              <a:t>to </a:t>
            </a:r>
            <a:r>
              <a:rPr lang="en-IN" sz="1800" b="1" dirty="0" err="1"/>
              <a:t>Purusapura</a:t>
            </a:r>
            <a:r>
              <a:rPr lang="en-IN" sz="1800" b="1" dirty="0"/>
              <a:t> (near Peshawar in Pakistan) in the north </a:t>
            </a:r>
            <a:r>
              <a:rPr lang="en-IN" sz="1800" b="1" dirty="0" smtClean="0"/>
              <a:t>west</a:t>
            </a:r>
            <a:r>
              <a:rPr lang="en-IN" sz="1800" dirty="0" smtClean="0"/>
              <a:t>. </a:t>
            </a:r>
            <a:r>
              <a:rPr lang="en-IN" sz="1800" dirty="0"/>
              <a:t>It passed through </a:t>
            </a:r>
            <a:r>
              <a:rPr lang="en-IN" sz="1800" b="1" dirty="0"/>
              <a:t>Maharashtra, </a:t>
            </a:r>
            <a:r>
              <a:rPr lang="en-IN" sz="1800" b="1" dirty="0" err="1"/>
              <a:t>Gauda</a:t>
            </a:r>
            <a:r>
              <a:rPr lang="en-IN" sz="1800" b="1" dirty="0"/>
              <a:t>, </a:t>
            </a:r>
            <a:r>
              <a:rPr lang="en-IN" sz="1800" b="1" dirty="0" err="1"/>
              <a:t>Pundravardhana</a:t>
            </a:r>
            <a:r>
              <a:rPr lang="en-IN" sz="1800" b="1" dirty="0"/>
              <a:t>, </a:t>
            </a:r>
            <a:r>
              <a:rPr lang="en-IN" sz="1800" b="1" dirty="0" err="1"/>
              <a:t>Vaishali</a:t>
            </a:r>
            <a:r>
              <a:rPr lang="en-IN" sz="1800" b="1" dirty="0"/>
              <a:t>, </a:t>
            </a:r>
            <a:r>
              <a:rPr lang="en-IN" sz="1800" b="1" dirty="0" err="1"/>
              <a:t>Kapilavastu</a:t>
            </a:r>
            <a:r>
              <a:rPr lang="en-IN" sz="1800" b="1" dirty="0"/>
              <a:t>, </a:t>
            </a:r>
            <a:r>
              <a:rPr lang="en-IN" sz="1800" b="1" dirty="0" err="1"/>
              <a:t>Indrapastha,Takxila</a:t>
            </a:r>
            <a:r>
              <a:rPr lang="en-IN" sz="1800" b="1" dirty="0"/>
              <a:t> and </a:t>
            </a:r>
            <a:r>
              <a:rPr lang="en-IN" sz="1800" b="1" dirty="0" err="1" smtClean="0"/>
              <a:t>Purusapura</a:t>
            </a:r>
            <a:r>
              <a:rPr lang="en-IN" sz="1800" dirty="0" smtClean="0"/>
              <a:t>. From </a:t>
            </a:r>
            <a:r>
              <a:rPr lang="en-IN" sz="1800" b="1" dirty="0" err="1"/>
              <a:t>Indraprastha</a:t>
            </a:r>
            <a:r>
              <a:rPr lang="en-IN" sz="1800" b="1" dirty="0"/>
              <a:t>, </a:t>
            </a:r>
            <a:r>
              <a:rPr lang="en-IN" sz="1800" dirty="0"/>
              <a:t>a branch extended towards </a:t>
            </a:r>
            <a:r>
              <a:rPr lang="en-IN" sz="1800" b="1" dirty="0"/>
              <a:t>Bolan Pass </a:t>
            </a:r>
            <a:r>
              <a:rPr lang="en-IN" sz="1800" dirty="0"/>
              <a:t>connecting </a:t>
            </a:r>
            <a:r>
              <a:rPr lang="en-IN" sz="1800" b="1" dirty="0" err="1"/>
              <a:t>Agroha,and</a:t>
            </a:r>
            <a:r>
              <a:rPr lang="en-IN" sz="1800" b="1" dirty="0"/>
              <a:t> </a:t>
            </a:r>
            <a:r>
              <a:rPr lang="en-IN" sz="1800" b="1" dirty="0" err="1"/>
              <a:t>Mulastana</a:t>
            </a:r>
            <a:r>
              <a:rPr lang="en-IN" sz="1800" b="1" dirty="0"/>
              <a:t> (Multan);</a:t>
            </a:r>
            <a:r>
              <a:rPr lang="en-IN" sz="1800" dirty="0"/>
              <a:t>another turned south towards </a:t>
            </a:r>
            <a:r>
              <a:rPr lang="en-IN" sz="1800" b="1" dirty="0"/>
              <a:t>Arabian Sea </a:t>
            </a:r>
            <a:r>
              <a:rPr lang="en-IN" sz="1800" dirty="0"/>
              <a:t>via </a:t>
            </a:r>
            <a:r>
              <a:rPr lang="en-IN" sz="1800" b="1" dirty="0"/>
              <a:t>Mathura </a:t>
            </a:r>
            <a:r>
              <a:rPr lang="en-IN" sz="1800" dirty="0"/>
              <a:t>and </a:t>
            </a:r>
            <a:r>
              <a:rPr lang="en-IN" sz="1800" b="1" dirty="0" err="1"/>
              <a:t>Ujjaini</a:t>
            </a:r>
            <a:r>
              <a:rPr lang="en-IN" sz="1800" dirty="0"/>
              <a:t>. </a:t>
            </a:r>
            <a:r>
              <a:rPr lang="en-IN" sz="1800" b="1" dirty="0" err="1"/>
              <a:t>Taxila</a:t>
            </a:r>
            <a:r>
              <a:rPr lang="en-IN" sz="1800" dirty="0"/>
              <a:t> and </a:t>
            </a:r>
            <a:r>
              <a:rPr lang="en-IN" sz="1800" b="1" dirty="0" err="1"/>
              <a:t>Purusapura</a:t>
            </a:r>
            <a:r>
              <a:rPr lang="en-IN" sz="1800" b="1" dirty="0"/>
              <a:t> </a:t>
            </a:r>
            <a:r>
              <a:rPr lang="en-IN" sz="1800" dirty="0"/>
              <a:t>on either side of the Indus was linked with </a:t>
            </a:r>
            <a:r>
              <a:rPr lang="en-IN" sz="1800" b="1" dirty="0" err="1"/>
              <a:t>Tamralipta</a:t>
            </a:r>
            <a:r>
              <a:rPr lang="en-IN" sz="1800" b="1" dirty="0"/>
              <a:t> </a:t>
            </a:r>
            <a:r>
              <a:rPr lang="en-IN" sz="1800" dirty="0"/>
              <a:t> on </a:t>
            </a:r>
            <a:r>
              <a:rPr lang="en-IN" sz="1800" b="1" dirty="0"/>
              <a:t>Bay of Bengal </a:t>
            </a:r>
            <a:r>
              <a:rPr lang="en-IN" sz="1800" dirty="0"/>
              <a:t>and with </a:t>
            </a:r>
            <a:r>
              <a:rPr lang="en-IN" sz="1800" b="1" dirty="0"/>
              <a:t>Broach </a:t>
            </a:r>
            <a:r>
              <a:rPr lang="en-IN" sz="1800" dirty="0"/>
              <a:t>and </a:t>
            </a:r>
            <a:r>
              <a:rPr lang="en-IN" sz="1800" b="1" dirty="0" err="1"/>
              <a:t>Minnagara</a:t>
            </a:r>
            <a:r>
              <a:rPr lang="en-IN" sz="1800" b="1" dirty="0"/>
              <a:t> </a:t>
            </a:r>
            <a:r>
              <a:rPr lang="en-IN" sz="1800" dirty="0"/>
              <a:t>on </a:t>
            </a:r>
            <a:r>
              <a:rPr lang="en-IN" sz="1800" b="1" dirty="0"/>
              <a:t>Arabian Sea.</a:t>
            </a:r>
            <a:endParaRPr lang="en-US" sz="1800" b="1" dirty="0"/>
          </a:p>
          <a:p>
            <a:pPr marL="457200" lvl="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b="1" dirty="0" err="1"/>
              <a:t>Taxila</a:t>
            </a:r>
            <a:r>
              <a:rPr lang="en-IN" sz="1800" dirty="0" err="1"/>
              <a:t>,the</a:t>
            </a:r>
            <a:r>
              <a:rPr lang="en-IN" sz="1800" dirty="0"/>
              <a:t> capital city of </a:t>
            </a:r>
            <a:r>
              <a:rPr lang="en-IN" sz="1800" b="1" dirty="0" err="1"/>
              <a:t>Gandhar</a:t>
            </a:r>
            <a:r>
              <a:rPr lang="en-IN" sz="1800" dirty="0" err="1"/>
              <a:t>a</a:t>
            </a:r>
            <a:r>
              <a:rPr lang="en-IN" sz="1800" dirty="0"/>
              <a:t>, played an important and strategic position in the inland and foreign trade. The most important western route passed through </a:t>
            </a:r>
            <a:r>
              <a:rPr lang="en-IN" sz="1800" b="1" dirty="0" err="1"/>
              <a:t>Purusapur</a:t>
            </a:r>
            <a:r>
              <a:rPr lang="en-IN" sz="1800" dirty="0" err="1"/>
              <a:t>a</a:t>
            </a:r>
            <a:r>
              <a:rPr lang="en-IN" sz="1800" dirty="0"/>
              <a:t> and </a:t>
            </a:r>
            <a:r>
              <a:rPr lang="en-IN" sz="1800" b="1" dirty="0" err="1"/>
              <a:t>Kapista</a:t>
            </a:r>
            <a:r>
              <a:rPr lang="en-IN" sz="1800" b="1" dirty="0"/>
              <a:t> to Bactria.  </a:t>
            </a:r>
            <a:r>
              <a:rPr lang="en-IN" sz="1800" b="1" dirty="0" err="1"/>
              <a:t>Purusapura</a:t>
            </a:r>
            <a:r>
              <a:rPr lang="en-IN" sz="1800" b="1" dirty="0"/>
              <a:t> </a:t>
            </a:r>
            <a:r>
              <a:rPr lang="en-IN" sz="1800" dirty="0"/>
              <a:t>was like gateway to India, being situated at the entrance of the all weather </a:t>
            </a:r>
            <a:r>
              <a:rPr lang="en-IN" sz="1800" b="1" dirty="0"/>
              <a:t>Khyber Pass</a:t>
            </a:r>
            <a:r>
              <a:rPr lang="en-IN" sz="1800" b="1" dirty="0" smtClean="0"/>
              <a:t>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25038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trade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Around 2nd century </a:t>
            </a:r>
            <a:r>
              <a:rPr lang="en-IN" sz="1800" dirty="0" err="1"/>
              <a:t>bce</a:t>
            </a:r>
            <a:r>
              <a:rPr lang="en-IN" sz="1800" dirty="0"/>
              <a:t>, </a:t>
            </a:r>
            <a:r>
              <a:rPr lang="en-IN" sz="1800" b="1" dirty="0"/>
              <a:t>Bactria </a:t>
            </a:r>
            <a:r>
              <a:rPr lang="en-IN" sz="1800" dirty="0"/>
              <a:t>developed into an international trading centre and a clearing mart for Indian goods</a:t>
            </a:r>
            <a:r>
              <a:rPr lang="en-IN" sz="1800" dirty="0" smtClean="0"/>
              <a:t>. It </a:t>
            </a:r>
            <a:r>
              <a:rPr lang="en-IN" sz="1800" dirty="0"/>
              <a:t>was the normal converging point of several routes like </a:t>
            </a:r>
            <a:r>
              <a:rPr lang="en-IN" sz="1800" b="1" dirty="0"/>
              <a:t>Babylon-Bactria</a:t>
            </a:r>
            <a:r>
              <a:rPr lang="en-IN" sz="1800" b="1" dirty="0" smtClean="0"/>
              <a:t>, Susa-Heart-Bactria </a:t>
            </a:r>
            <a:r>
              <a:rPr lang="en-IN" sz="1800" b="1" dirty="0"/>
              <a:t>in  the west and Tashkent-Samarkand –Bactria in the north</a:t>
            </a:r>
            <a:r>
              <a:rPr lang="en-IN" sz="1800" b="1" dirty="0" smtClean="0"/>
              <a:t>, </a:t>
            </a:r>
            <a:r>
              <a:rPr lang="en-IN" sz="1800" dirty="0" smtClean="0"/>
              <a:t>and </a:t>
            </a:r>
            <a:r>
              <a:rPr lang="en-IN" sz="1800" dirty="0"/>
              <a:t>a number of routes from </a:t>
            </a:r>
            <a:r>
              <a:rPr lang="en-IN" sz="1800" dirty="0" err="1"/>
              <a:t>Kashgarh</a:t>
            </a:r>
            <a:r>
              <a:rPr lang="en-IN" sz="1800" dirty="0"/>
              <a:t> on the west.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b="1" dirty="0"/>
              <a:t>Sea  </a:t>
            </a:r>
            <a:r>
              <a:rPr lang="en-IN" sz="1800" b="1" dirty="0" smtClean="0"/>
              <a:t>route</a:t>
            </a:r>
            <a:r>
              <a:rPr lang="en-IN" sz="1800" dirty="0" smtClean="0"/>
              <a:t>: India </a:t>
            </a:r>
            <a:r>
              <a:rPr lang="en-IN" sz="1800" dirty="0"/>
              <a:t>had a trade relation with Sumerian cities through maritime activities along the </a:t>
            </a:r>
            <a:r>
              <a:rPr lang="en-IN" sz="1800" b="1" dirty="0"/>
              <a:t>Persian Gulf</a:t>
            </a:r>
            <a:r>
              <a:rPr lang="en-IN" sz="1800" b="1" dirty="0" smtClean="0"/>
              <a:t>.</a:t>
            </a:r>
            <a:r>
              <a:rPr lang="en-IN" sz="1800" dirty="0" smtClean="0"/>
              <a:t> These </a:t>
            </a:r>
            <a:r>
              <a:rPr lang="en-IN" sz="1800" dirty="0"/>
              <a:t>can  be ascertained from </a:t>
            </a:r>
            <a:r>
              <a:rPr lang="en-IN" sz="1800" dirty="0" smtClean="0"/>
              <a:t>archaeological </a:t>
            </a:r>
            <a:r>
              <a:rPr lang="en-IN" sz="1800" dirty="0"/>
              <a:t>finds at </a:t>
            </a:r>
            <a:r>
              <a:rPr lang="en-IN" sz="1800" dirty="0" err="1"/>
              <a:t>Mohenjo-daro</a:t>
            </a:r>
            <a:r>
              <a:rPr lang="en-IN" sz="1800" dirty="0" smtClean="0"/>
              <a:t>, Harappa, and </a:t>
            </a:r>
            <a:r>
              <a:rPr lang="en-IN" sz="1800" dirty="0"/>
              <a:t>extensive literature dug up in the cities of Mesopotamia.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The most popular items of International trade were  </a:t>
            </a:r>
            <a:r>
              <a:rPr lang="en-IN" sz="1800" b="1" dirty="0"/>
              <a:t>Pepper</a:t>
            </a:r>
            <a:r>
              <a:rPr lang="en-IN" sz="1800" b="1" dirty="0" smtClean="0"/>
              <a:t>, Ginger, Cardamom, Cinnamon, Gum-resins, Indigo, sugar, fragrant </a:t>
            </a:r>
            <a:r>
              <a:rPr lang="en-IN" sz="1800" b="1" dirty="0"/>
              <a:t>woods like ebony</a:t>
            </a:r>
            <a:r>
              <a:rPr lang="en-IN" sz="1800" b="1" dirty="0" smtClean="0"/>
              <a:t>, teak </a:t>
            </a:r>
            <a:r>
              <a:rPr lang="en-IN" sz="1800" b="1" dirty="0"/>
              <a:t>and </a:t>
            </a:r>
            <a:r>
              <a:rPr lang="en-IN" sz="1800" b="1" dirty="0" smtClean="0"/>
              <a:t>sandalwood, Copper ,</a:t>
            </a:r>
            <a:r>
              <a:rPr lang="en-IN" sz="1800" b="1" dirty="0"/>
              <a:t>Iron and steel</a:t>
            </a:r>
            <a:r>
              <a:rPr lang="en-IN" sz="1800" b="1" dirty="0" smtClean="0"/>
              <a:t>, precious </a:t>
            </a:r>
            <a:r>
              <a:rPr lang="en-IN" sz="1800" b="1" dirty="0"/>
              <a:t>stones like diamond</a:t>
            </a:r>
            <a:r>
              <a:rPr lang="en-IN" sz="1800" b="1" dirty="0" smtClean="0"/>
              <a:t>, quartz, opal  </a:t>
            </a:r>
            <a:r>
              <a:rPr lang="en-IN" sz="1800" b="1" dirty="0"/>
              <a:t>and crystallised silica.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9355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272562" cy="4350529"/>
          </a:xfrm>
        </p:spPr>
        <p:txBody>
          <a:bodyPr>
            <a:noAutofit/>
          </a:bodyPr>
          <a:lstStyle/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Evidence of mining in </a:t>
            </a:r>
            <a:r>
              <a:rPr lang="en-IN" sz="1800" dirty="0" smtClean="0"/>
              <a:t>ancient India </a:t>
            </a:r>
            <a:r>
              <a:rPr lang="en-IN" sz="1800" dirty="0"/>
              <a:t>is strictly circumstantial. </a:t>
            </a:r>
            <a:r>
              <a:rPr lang="en-IN" sz="1800" b="1" dirty="0"/>
              <a:t>Hatti gold mine (c760bce)in Karnataka and the </a:t>
            </a:r>
            <a:r>
              <a:rPr lang="en-IN" sz="1800" b="1" dirty="0" err="1"/>
              <a:t>Dariba</a:t>
            </a:r>
            <a:r>
              <a:rPr lang="en-IN" sz="1800" b="1" dirty="0"/>
              <a:t> copper mine area in </a:t>
            </a:r>
            <a:r>
              <a:rPr lang="en-IN" sz="1800" b="1" dirty="0" err="1"/>
              <a:t>Rajastan</a:t>
            </a:r>
            <a:r>
              <a:rPr lang="en-IN" sz="1800" b="1" dirty="0"/>
              <a:t>(c1260bce)</a:t>
            </a:r>
            <a:r>
              <a:rPr lang="en-IN" sz="1800" dirty="0"/>
              <a:t> have been properly dated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Gold, silver, copper, tin and lead were known to the Indus Valley people. </a:t>
            </a:r>
            <a:r>
              <a:rPr lang="en-IN" sz="1800" b="1" dirty="0" err="1"/>
              <a:t>Ganeshwaran</a:t>
            </a:r>
            <a:r>
              <a:rPr lang="en-IN" sz="1800" b="1" dirty="0"/>
              <a:t> site in </a:t>
            </a:r>
            <a:r>
              <a:rPr lang="en-IN" sz="1800" b="1" dirty="0" err="1"/>
              <a:t>Rajastan</a:t>
            </a:r>
            <a:r>
              <a:rPr lang="en-IN" sz="1800" b="1" dirty="0"/>
              <a:t> </a:t>
            </a:r>
            <a:r>
              <a:rPr lang="en-IN" sz="1800" dirty="0"/>
              <a:t>yielded about one thousand copper objects belonging to middle of third millennium </a:t>
            </a:r>
            <a:r>
              <a:rPr lang="en-IN" sz="1800" dirty="0" err="1"/>
              <a:t>bce</a:t>
            </a:r>
            <a:r>
              <a:rPr lang="en-IN" sz="1800" dirty="0"/>
              <a:t>. Use of iron started in the middle of 2nd millennium </a:t>
            </a:r>
            <a:r>
              <a:rPr lang="en-IN" sz="1800" dirty="0" err="1"/>
              <a:t>bce</a:t>
            </a:r>
            <a:r>
              <a:rPr lang="en-IN" sz="1800" dirty="0" smtClean="0"/>
              <a:t>.</a:t>
            </a:r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 smtClean="0"/>
              <a:t> </a:t>
            </a:r>
            <a:r>
              <a:rPr lang="en-IN" sz="1800" dirty="0"/>
              <a:t>Literary data supports this archaeological evidence. </a:t>
            </a:r>
            <a:r>
              <a:rPr lang="en-IN" sz="1800" b="1" dirty="0" err="1" smtClean="0"/>
              <a:t>Arthashastra</a:t>
            </a:r>
            <a:r>
              <a:rPr lang="en-IN" sz="1800" b="1" dirty="0" smtClean="0"/>
              <a:t> </a:t>
            </a:r>
            <a:r>
              <a:rPr lang="en-IN" sz="1800" dirty="0"/>
              <a:t>captures in detail issues like gems- testing, mining equipment, mineral handling etc. There are references to mines of diamond, gold, ruby, diamond, copper, lead and iron </a:t>
            </a:r>
            <a:r>
              <a:rPr lang="en-IN" sz="1800" b="1" dirty="0"/>
              <a:t>in Ain-I-Akbari</a:t>
            </a:r>
            <a:endParaRPr lang="en-US" sz="1800" b="1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Geological literature has many references to ancient mine workings encountered in course of field work. Some of these sites are:- a) </a:t>
            </a:r>
            <a:r>
              <a:rPr lang="en-IN" sz="1800" dirty="0" err="1"/>
              <a:t>Baragunda</a:t>
            </a:r>
            <a:r>
              <a:rPr lang="en-IN" sz="1800" dirty="0"/>
              <a:t> &amp; </a:t>
            </a:r>
            <a:r>
              <a:rPr lang="en-IN" sz="1800" dirty="0" err="1"/>
              <a:t>Moasbani</a:t>
            </a:r>
            <a:r>
              <a:rPr lang="en-IN" sz="1800" dirty="0"/>
              <a:t> copper mines (</a:t>
            </a:r>
            <a:r>
              <a:rPr lang="en-IN" sz="1800" dirty="0" err="1"/>
              <a:t>Singbhum</a:t>
            </a:r>
            <a:r>
              <a:rPr lang="en-IN" sz="1800" dirty="0"/>
              <a:t>), b) </a:t>
            </a:r>
            <a:r>
              <a:rPr lang="en-IN" sz="1800" dirty="0" err="1"/>
              <a:t>Gnigundala</a:t>
            </a:r>
            <a:r>
              <a:rPr lang="en-IN" sz="1800" dirty="0"/>
              <a:t> copper mine (Guntur), c) </a:t>
            </a:r>
            <a:r>
              <a:rPr lang="en-IN" sz="1800" dirty="0" err="1"/>
              <a:t>Wynad</a:t>
            </a:r>
            <a:r>
              <a:rPr lang="en-IN" sz="1800" dirty="0"/>
              <a:t> goldfields (South India), d) </a:t>
            </a:r>
            <a:r>
              <a:rPr lang="en-IN" sz="1800" dirty="0" err="1"/>
              <a:t>Gavulabhavi</a:t>
            </a:r>
            <a:r>
              <a:rPr lang="en-IN" sz="1800" dirty="0"/>
              <a:t> lead deposit(Andhra Pradesh, e) copper workings in </a:t>
            </a:r>
            <a:r>
              <a:rPr lang="en-IN" sz="1800" dirty="0" err="1"/>
              <a:t>Kulu</a:t>
            </a:r>
            <a:r>
              <a:rPr lang="en-IN" sz="1800" dirty="0"/>
              <a:t> (Himachal Pradesh)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825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Agriculture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1510"/>
            <a:ext cx="10116152" cy="4182090"/>
          </a:xfrm>
        </p:spPr>
        <p:txBody>
          <a:bodyPr>
            <a:noAutofit/>
          </a:bodyPr>
          <a:lstStyle/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Agriculture was the corner stone of the </a:t>
            </a:r>
            <a:r>
              <a:rPr lang="en-IN" sz="1800" b="1" dirty="0"/>
              <a:t>Indus Valley Civilisation </a:t>
            </a:r>
            <a:r>
              <a:rPr lang="en-IN" sz="1800" dirty="0"/>
              <a:t>economy. The crops cultivated were wheat, barley, peas, lentils, flax and cotton while among the fruits grown were date and melon. </a:t>
            </a:r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The variety of wheat unearthed at </a:t>
            </a:r>
            <a:r>
              <a:rPr lang="en-IN" sz="1800" dirty="0" err="1" smtClean="0"/>
              <a:t>Mohenjo-daro</a:t>
            </a:r>
            <a:r>
              <a:rPr lang="en-IN" sz="1800" dirty="0" smtClean="0"/>
              <a:t> &amp; </a:t>
            </a:r>
            <a:r>
              <a:rPr lang="en-IN" sz="1800" dirty="0"/>
              <a:t>Harappa  is still cultivated in Punjab. Charred rice grains was discovered in Lothal </a:t>
            </a:r>
            <a:r>
              <a:rPr lang="en-IN" sz="1800" dirty="0" smtClean="0"/>
              <a:t>&amp; </a:t>
            </a:r>
            <a:r>
              <a:rPr lang="en-IN" sz="1800" dirty="0"/>
              <a:t>Rangpur in Gujrat. This is the oldest record of use of rice in the world.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dirty="0"/>
              <a:t>In </a:t>
            </a:r>
            <a:r>
              <a:rPr lang="en-IN" sz="1800" b="1" dirty="0"/>
              <a:t>the Vedic period </a:t>
            </a:r>
            <a:r>
              <a:rPr lang="en-IN" sz="1800" dirty="0"/>
              <a:t>agriculture was the chief occupation of people. Rig Veda </a:t>
            </a:r>
            <a:r>
              <a:rPr lang="en-IN" sz="1800" dirty="0" smtClean="0"/>
              <a:t>mentions: </a:t>
            </a:r>
            <a:endParaRPr lang="en-IN" sz="1800" dirty="0"/>
          </a:p>
          <a:p>
            <a:pPr marL="752983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/>
              <a:t>Sowing of grain by means of </a:t>
            </a:r>
            <a:r>
              <a:rPr lang="en-IN" dirty="0" smtClean="0"/>
              <a:t>plough (</a:t>
            </a:r>
            <a:r>
              <a:rPr lang="en-IN" dirty="0"/>
              <a:t>drawn by 6, 8 or 12 oxen), </a:t>
            </a:r>
            <a:endParaRPr lang="en-IN" dirty="0" smtClean="0"/>
          </a:p>
          <a:p>
            <a:pPr marL="752983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use </a:t>
            </a:r>
            <a:r>
              <a:rPr lang="en-IN" dirty="0"/>
              <a:t>of </a:t>
            </a:r>
            <a:r>
              <a:rPr lang="en-IN" dirty="0" smtClean="0"/>
              <a:t>manure and importance </a:t>
            </a:r>
            <a:r>
              <a:rPr lang="en-IN" dirty="0"/>
              <a:t>of irrigation, </a:t>
            </a:r>
            <a:endParaRPr lang="en-IN" dirty="0" smtClean="0"/>
          </a:p>
          <a:p>
            <a:pPr marL="752983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conservation </a:t>
            </a:r>
            <a:r>
              <a:rPr lang="en-IN" dirty="0"/>
              <a:t>of rain water and digging wells, </a:t>
            </a:r>
            <a:endParaRPr lang="en-IN" dirty="0" smtClean="0"/>
          </a:p>
          <a:p>
            <a:pPr marL="752983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rotation  </a:t>
            </a:r>
            <a:r>
              <a:rPr lang="en-IN" dirty="0"/>
              <a:t>of crops in a particular land and fallowing to restore its fertility, </a:t>
            </a:r>
            <a:endParaRPr lang="en-IN" dirty="0" smtClean="0"/>
          </a:p>
          <a:p>
            <a:pPr marL="752983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use </a:t>
            </a:r>
            <a:r>
              <a:rPr lang="en-IN" dirty="0"/>
              <a:t>of sickle to cut ripe grains and binding  in bundles, </a:t>
            </a:r>
            <a:endParaRPr lang="en-IN" dirty="0" smtClean="0"/>
          </a:p>
          <a:p>
            <a:pPr marL="752983" lvl="1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beating </a:t>
            </a:r>
            <a:r>
              <a:rPr lang="en-IN" dirty="0"/>
              <a:t>the harvested crop  on the floor of the granary to separate the grain from the straw.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5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Agriculture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416942" cy="4783666"/>
          </a:xfrm>
        </p:spPr>
        <p:txBody>
          <a:bodyPr>
            <a:noAutofit/>
          </a:bodyPr>
          <a:lstStyle/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b="1" dirty="0" err="1"/>
              <a:t>Yajur</a:t>
            </a:r>
            <a:r>
              <a:rPr lang="en-IN" sz="1800" b="1" dirty="0"/>
              <a:t>-Veda</a:t>
            </a:r>
            <a:r>
              <a:rPr lang="en-IN" sz="1800" dirty="0"/>
              <a:t> mentions 12 grains: </a:t>
            </a:r>
            <a:r>
              <a:rPr lang="en-IN" sz="1800" dirty="0" err="1"/>
              <a:t>Vrihi</a:t>
            </a:r>
            <a:r>
              <a:rPr lang="en-IN" sz="1800" dirty="0"/>
              <a:t> (rice), </a:t>
            </a:r>
            <a:r>
              <a:rPr lang="en-IN" sz="1800" dirty="0" err="1"/>
              <a:t>yava</a:t>
            </a:r>
            <a:r>
              <a:rPr lang="en-IN" sz="1800" dirty="0"/>
              <a:t> (barley), </a:t>
            </a:r>
            <a:r>
              <a:rPr lang="en-IN" sz="1800" dirty="0" err="1"/>
              <a:t>godhuma</a:t>
            </a:r>
            <a:r>
              <a:rPr lang="en-IN" sz="1800" dirty="0"/>
              <a:t> (wheat), </a:t>
            </a:r>
            <a:r>
              <a:rPr lang="en-IN" sz="1800" dirty="0" err="1"/>
              <a:t>masura</a:t>
            </a:r>
            <a:r>
              <a:rPr lang="en-IN" sz="1800" dirty="0"/>
              <a:t> (lentil), </a:t>
            </a:r>
            <a:r>
              <a:rPr lang="en-IN" sz="1800" dirty="0" err="1"/>
              <a:t>tila</a:t>
            </a:r>
            <a:r>
              <a:rPr lang="en-IN" sz="1800" dirty="0"/>
              <a:t> (sesame</a:t>
            </a:r>
            <a:r>
              <a:rPr lang="en-IN" sz="1800" dirty="0" smtClean="0"/>
              <a:t>) etc some among them.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b="1" dirty="0" err="1"/>
              <a:t>Taittiriya</a:t>
            </a:r>
            <a:r>
              <a:rPr lang="en-IN" sz="1800" b="1" dirty="0"/>
              <a:t> Samhita </a:t>
            </a:r>
            <a:r>
              <a:rPr lang="en-IN" sz="1800" dirty="0" smtClean="0"/>
              <a:t>mentions </a:t>
            </a:r>
            <a:r>
              <a:rPr lang="en-IN" sz="1800" dirty="0"/>
              <a:t>agricultural seasons - barley to ripen in summer, rice in autumn, beans and sesame in winter. It is mentioned that in a course of year, two crops can be harvested in the same field.</a:t>
            </a:r>
            <a:endParaRPr lang="en-US" sz="1800" dirty="0"/>
          </a:p>
          <a:p>
            <a:pPr marL="457200" indent="-282575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800" b="1" dirty="0" smtClean="0"/>
              <a:t>The </a:t>
            </a:r>
            <a:r>
              <a:rPr lang="en-IN" sz="1800" b="1" dirty="0"/>
              <a:t>post Vedic literature </a:t>
            </a:r>
            <a:r>
              <a:rPr lang="en-IN" sz="1800" dirty="0"/>
              <a:t>provides more detailed information on agriculture in its different aspects: land and soil, manure, tillage ,crops and seeds, irrigation, protection of crops from diseases and pests.</a:t>
            </a:r>
            <a:endParaRPr lang="en-US" sz="1800" dirty="0"/>
          </a:p>
          <a:p>
            <a:pPr marL="752983" lvl="1" indent="-285750">
              <a:lnSpc>
                <a:spcPct val="105000"/>
              </a:lnSpc>
              <a:buFont typeface="Wingdings" panose="05000000000000000000" pitchFamily="2" charset="2"/>
              <a:buChar char="ü"/>
            </a:pPr>
            <a:r>
              <a:rPr lang="en-IN" dirty="0"/>
              <a:t>Land and soil: </a:t>
            </a:r>
            <a:r>
              <a:rPr lang="en-IN" b="1" dirty="0"/>
              <a:t>Panini(5th century </a:t>
            </a:r>
            <a:r>
              <a:rPr lang="en-IN" b="1" dirty="0" err="1"/>
              <a:t>bce</a:t>
            </a:r>
            <a:r>
              <a:rPr lang="en-IN" b="1" dirty="0"/>
              <a:t>) </a:t>
            </a:r>
            <a:r>
              <a:rPr lang="en-IN" dirty="0"/>
              <a:t>refers to cultivated land </a:t>
            </a:r>
            <a:r>
              <a:rPr lang="en-IN" dirty="0" smtClean="0"/>
              <a:t>(</a:t>
            </a:r>
            <a:r>
              <a:rPr lang="en-IN" i="1" dirty="0" err="1" smtClean="0"/>
              <a:t>karsa</a:t>
            </a:r>
            <a:r>
              <a:rPr lang="en-IN" dirty="0" smtClean="0"/>
              <a:t>), wasteland( </a:t>
            </a:r>
            <a:r>
              <a:rPr lang="en-IN" i="1" dirty="0" err="1" smtClean="0"/>
              <a:t>usara</a:t>
            </a:r>
            <a:r>
              <a:rPr lang="en-IN" i="1" dirty="0" smtClean="0"/>
              <a:t>)</a:t>
            </a:r>
            <a:r>
              <a:rPr lang="en-IN" dirty="0" smtClean="0"/>
              <a:t> </a:t>
            </a:r>
            <a:r>
              <a:rPr lang="en-IN" dirty="0"/>
              <a:t>and pasture </a:t>
            </a:r>
            <a:r>
              <a:rPr lang="en-IN" dirty="0" smtClean="0"/>
              <a:t>(</a:t>
            </a:r>
            <a:r>
              <a:rPr lang="en-IN" i="1" dirty="0" err="1" smtClean="0"/>
              <a:t>gocara</a:t>
            </a:r>
            <a:r>
              <a:rPr lang="en-IN" dirty="0" smtClean="0"/>
              <a:t>). </a:t>
            </a:r>
            <a:r>
              <a:rPr lang="en-IN" b="1" dirty="0" err="1"/>
              <a:t>Susruta</a:t>
            </a:r>
            <a:r>
              <a:rPr lang="en-IN" b="1" dirty="0"/>
              <a:t> &amp; </a:t>
            </a:r>
            <a:r>
              <a:rPr lang="en-IN" b="1" dirty="0" err="1"/>
              <a:t>Charaka</a:t>
            </a:r>
            <a:r>
              <a:rPr lang="en-IN" b="1" dirty="0"/>
              <a:t>(1st century </a:t>
            </a:r>
            <a:r>
              <a:rPr lang="en-IN" b="1" dirty="0" err="1"/>
              <a:t>ce</a:t>
            </a:r>
            <a:r>
              <a:rPr lang="en-IN" b="1" dirty="0"/>
              <a:t>) </a:t>
            </a:r>
            <a:r>
              <a:rPr lang="en-IN" dirty="0"/>
              <a:t>divided land into </a:t>
            </a:r>
            <a:r>
              <a:rPr lang="en-IN" i="1" dirty="0" err="1"/>
              <a:t>jangala</a:t>
            </a:r>
            <a:r>
              <a:rPr lang="en-IN" dirty="0"/>
              <a:t> (barren), </a:t>
            </a:r>
            <a:r>
              <a:rPr lang="en-IN" i="1" dirty="0" err="1"/>
              <a:t>anupa</a:t>
            </a:r>
            <a:r>
              <a:rPr lang="en-IN" dirty="0"/>
              <a:t> (moist) &amp; </a:t>
            </a:r>
            <a:r>
              <a:rPr lang="en-IN" i="1" dirty="0" err="1"/>
              <a:t>sadharana</a:t>
            </a:r>
            <a:r>
              <a:rPr lang="en-IN" i="1" dirty="0"/>
              <a:t> </a:t>
            </a:r>
            <a:r>
              <a:rPr lang="en-IN" dirty="0"/>
              <a:t>(ordinary)</a:t>
            </a:r>
            <a:endParaRPr lang="en-US" dirty="0"/>
          </a:p>
          <a:p>
            <a:pPr marL="752983" lvl="1" indent="-285750">
              <a:lnSpc>
                <a:spcPct val="105000"/>
              </a:lnSpc>
              <a:buFont typeface="Wingdings" panose="05000000000000000000" pitchFamily="2" charset="2"/>
              <a:buChar char="ü"/>
            </a:pPr>
            <a:r>
              <a:rPr lang="en-IN" dirty="0"/>
              <a:t>Manure: </a:t>
            </a:r>
            <a:r>
              <a:rPr lang="en-IN" b="1" dirty="0" err="1"/>
              <a:t>Kautilya</a:t>
            </a:r>
            <a:r>
              <a:rPr lang="en-IN" b="1" dirty="0"/>
              <a:t> </a:t>
            </a:r>
            <a:r>
              <a:rPr lang="en-IN" dirty="0" smtClean="0"/>
              <a:t>suggests </a:t>
            </a:r>
            <a:r>
              <a:rPr lang="en-IN" dirty="0"/>
              <a:t>use of bone </a:t>
            </a:r>
            <a:r>
              <a:rPr lang="en-IN" dirty="0" smtClean="0"/>
              <a:t>&amp; </a:t>
            </a:r>
            <a:r>
              <a:rPr lang="en-IN" dirty="0"/>
              <a:t>cow </a:t>
            </a:r>
            <a:r>
              <a:rPr lang="en-IN" dirty="0" smtClean="0"/>
              <a:t>dung</a:t>
            </a:r>
            <a:r>
              <a:rPr lang="en-IN" b="1" dirty="0" smtClean="0"/>
              <a:t>. </a:t>
            </a:r>
            <a:r>
              <a:rPr lang="en-IN" b="1" dirty="0"/>
              <a:t>Agni </a:t>
            </a:r>
            <a:r>
              <a:rPr lang="en-IN" b="1" dirty="0" err="1"/>
              <a:t>Purana</a:t>
            </a:r>
            <a:r>
              <a:rPr lang="en-IN" b="1" dirty="0"/>
              <a:t> </a:t>
            </a:r>
            <a:r>
              <a:rPr lang="en-IN" dirty="0"/>
              <a:t>refer to application </a:t>
            </a:r>
            <a:r>
              <a:rPr lang="en-IN" dirty="0" smtClean="0"/>
              <a:t>of fish, animal </a:t>
            </a:r>
            <a:r>
              <a:rPr lang="en-IN" dirty="0"/>
              <a:t>excreta, </a:t>
            </a:r>
            <a:r>
              <a:rPr lang="en-IN" dirty="0" smtClean="0"/>
              <a:t>bone</a:t>
            </a:r>
            <a:r>
              <a:rPr lang="en-IN" dirty="0"/>
              <a:t>, beef</a:t>
            </a:r>
            <a:r>
              <a:rPr lang="en-IN" b="1" dirty="0"/>
              <a:t>. Bharat Samhita </a:t>
            </a:r>
            <a:r>
              <a:rPr lang="en-IN" dirty="0" smtClean="0"/>
              <a:t>identified </a:t>
            </a:r>
            <a:r>
              <a:rPr lang="en-IN" dirty="0"/>
              <a:t>usefulness of seed treatment </a:t>
            </a:r>
            <a:r>
              <a:rPr lang="en-IN" dirty="0" smtClean="0"/>
              <a:t>prior to </a:t>
            </a:r>
            <a:r>
              <a:rPr lang="en-IN" dirty="0"/>
              <a:t>sowing</a:t>
            </a:r>
            <a:endParaRPr lang="en-US" dirty="0"/>
          </a:p>
          <a:p>
            <a:pPr marL="752983" lvl="1" indent="-285750">
              <a:lnSpc>
                <a:spcPct val="105000"/>
              </a:lnSpc>
              <a:buFont typeface="Wingdings" panose="05000000000000000000" pitchFamily="2" charset="2"/>
              <a:buChar char="ü"/>
            </a:pPr>
            <a:r>
              <a:rPr lang="en-IN" dirty="0"/>
              <a:t>Tillage: </a:t>
            </a:r>
            <a:r>
              <a:rPr lang="en-IN" b="1" dirty="0" err="1"/>
              <a:t>Arthasastra</a:t>
            </a:r>
            <a:r>
              <a:rPr lang="en-IN" b="1" dirty="0"/>
              <a:t> </a:t>
            </a:r>
            <a:r>
              <a:rPr lang="en-IN" dirty="0"/>
              <a:t>speaks </a:t>
            </a:r>
            <a:r>
              <a:rPr lang="en-IN" dirty="0" smtClean="0"/>
              <a:t>of field </a:t>
            </a:r>
            <a:r>
              <a:rPr lang="en-IN" dirty="0"/>
              <a:t>preparation by ploughing the field 3 times in heavy rains. </a:t>
            </a:r>
            <a:r>
              <a:rPr lang="en-IN" b="1" dirty="0" err="1"/>
              <a:t>Mahabhasya</a:t>
            </a:r>
            <a:r>
              <a:rPr lang="en-IN" dirty="0"/>
              <a:t> suggests the use of oxen for </a:t>
            </a:r>
            <a:r>
              <a:rPr lang="en-IN" dirty="0" smtClean="0"/>
              <a:t>ploughing </a:t>
            </a:r>
            <a:r>
              <a:rPr lang="en-IN" dirty="0"/>
              <a:t>and removal of weeds, stones, thorns prior to ploughing</a:t>
            </a:r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731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 Valley Civilization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(3000-1300) </a:t>
            </a:r>
            <a:r>
              <a:rPr lang="en-GB" dirty="0" err="1" smtClean="0"/>
              <a:t>bce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3100" dirty="0" smtClean="0"/>
              <a:t>This was the </a:t>
            </a:r>
            <a:r>
              <a:rPr lang="en-US" sz="3100" b="1" dirty="0" smtClean="0"/>
              <a:t>Bronze age</a:t>
            </a:r>
            <a:r>
              <a:rPr lang="en-US" sz="3100" dirty="0" smtClean="0"/>
              <a:t>. The </a:t>
            </a:r>
            <a:r>
              <a:rPr lang="en-US" sz="3100" dirty="0"/>
              <a:t>remains of </a:t>
            </a:r>
            <a:r>
              <a:rPr lang="en-US" sz="3100" dirty="0" smtClean="0"/>
              <a:t>this era have </a:t>
            </a:r>
            <a:r>
              <a:rPr lang="en-US" sz="3100" dirty="0"/>
              <a:t>been unearthed </a:t>
            </a:r>
            <a:r>
              <a:rPr lang="en-US" sz="3100" dirty="0" smtClean="0"/>
              <a:t>at </a:t>
            </a:r>
            <a:r>
              <a:rPr lang="en-US" sz="3100" b="1" dirty="0" err="1" smtClean="0"/>
              <a:t>Mohenja-daro</a:t>
            </a:r>
            <a:r>
              <a:rPr lang="en-US" sz="3100" b="1" dirty="0" smtClean="0"/>
              <a:t> </a:t>
            </a:r>
            <a:r>
              <a:rPr lang="en-US" sz="3100" b="1" dirty="0"/>
              <a:t>and Harappa-</a:t>
            </a:r>
            <a:r>
              <a:rPr lang="en-US" sz="3100" dirty="0"/>
              <a:t>now in </a:t>
            </a:r>
            <a:r>
              <a:rPr lang="en-US" sz="3100" b="1" dirty="0" smtClean="0"/>
              <a:t>Pakistan</a:t>
            </a:r>
            <a:r>
              <a:rPr lang="en-US" sz="3100" dirty="0" smtClean="0"/>
              <a:t>, </a:t>
            </a:r>
            <a:r>
              <a:rPr lang="en-US" sz="3100" b="1" dirty="0" smtClean="0"/>
              <a:t>Lothal</a:t>
            </a:r>
            <a:r>
              <a:rPr lang="en-US" sz="3100" dirty="0" smtClean="0"/>
              <a:t>- </a:t>
            </a:r>
            <a:r>
              <a:rPr lang="en-US" sz="3100" dirty="0"/>
              <a:t>in </a:t>
            </a:r>
            <a:r>
              <a:rPr lang="en-US" sz="3100" b="1" dirty="0" smtClean="0"/>
              <a:t>Gujrat</a:t>
            </a:r>
            <a:r>
              <a:rPr lang="en-US" sz="3100" dirty="0" smtClean="0"/>
              <a:t>, </a:t>
            </a:r>
            <a:r>
              <a:rPr lang="en-US" sz="3100" b="1" dirty="0" err="1" smtClean="0"/>
              <a:t>Kaliabagan</a:t>
            </a:r>
            <a:r>
              <a:rPr lang="en-US" sz="3100" b="1" dirty="0"/>
              <a:t> </a:t>
            </a:r>
            <a:r>
              <a:rPr lang="en-US" sz="3100" dirty="0" smtClean="0"/>
              <a:t>in </a:t>
            </a:r>
            <a:r>
              <a:rPr lang="en-US" sz="3100" b="1" dirty="0" smtClean="0"/>
              <a:t>Rajasthan</a:t>
            </a:r>
            <a:r>
              <a:rPr lang="en-US" sz="3100" dirty="0" smtClean="0"/>
              <a:t>. Highlights of the then cities were:</a:t>
            </a:r>
          </a:p>
          <a:p>
            <a:pPr marL="752983" lvl="1" indent="-28575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3100" dirty="0" smtClean="0"/>
              <a:t>Wide paved roads varying </a:t>
            </a:r>
            <a:r>
              <a:rPr lang="en-US" sz="3100" dirty="0"/>
              <a:t>from 10m to </a:t>
            </a:r>
            <a:r>
              <a:rPr lang="en-US" sz="3100" dirty="0" smtClean="0"/>
              <a:t>5.5m</a:t>
            </a:r>
            <a:r>
              <a:rPr lang="en-US" sz="3100" dirty="0"/>
              <a:t>; alignment </a:t>
            </a:r>
            <a:r>
              <a:rPr lang="en-US" sz="3100" dirty="0" smtClean="0"/>
              <a:t>either </a:t>
            </a:r>
            <a:r>
              <a:rPr lang="en-US" sz="3100" dirty="0"/>
              <a:t>north to South or east to west</a:t>
            </a:r>
            <a:r>
              <a:rPr lang="en-US" sz="3100" dirty="0" smtClean="0"/>
              <a:t>, crossing </a:t>
            </a:r>
            <a:r>
              <a:rPr lang="en-US" sz="3100" dirty="0"/>
              <a:t>each other at right angles.</a:t>
            </a:r>
          </a:p>
          <a:p>
            <a:pPr marL="752983" lvl="1" indent="-28575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3100" dirty="0" smtClean="0"/>
              <a:t>Houses </a:t>
            </a:r>
            <a:r>
              <a:rPr lang="en-US" sz="3100" dirty="0"/>
              <a:t>were </a:t>
            </a:r>
            <a:r>
              <a:rPr lang="en-US" sz="3100" dirty="0" smtClean="0"/>
              <a:t>made </a:t>
            </a:r>
            <a:r>
              <a:rPr lang="en-US" sz="3100" dirty="0"/>
              <a:t>from well burnt bricks of different sizes</a:t>
            </a:r>
            <a:r>
              <a:rPr lang="en-US" sz="3100" dirty="0" smtClean="0"/>
              <a:t>. Most had </a:t>
            </a:r>
            <a:r>
              <a:rPr lang="en-US" sz="3100" dirty="0"/>
              <a:t>more than one </a:t>
            </a:r>
            <a:r>
              <a:rPr lang="en-US" sz="3100" dirty="0" smtClean="0"/>
              <a:t>floor. They had mastered the </a:t>
            </a:r>
            <a:r>
              <a:rPr lang="en-US" sz="3100" dirty="0"/>
              <a:t>technique of load </a:t>
            </a:r>
            <a:r>
              <a:rPr lang="en-US" sz="3100" dirty="0" smtClean="0"/>
              <a:t>distribution. A </a:t>
            </a:r>
            <a:r>
              <a:rPr lang="en-US" sz="3100" dirty="0"/>
              <a:t>typical house included a central courtyard</a:t>
            </a:r>
            <a:r>
              <a:rPr lang="en-US" sz="3100" dirty="0" smtClean="0"/>
              <a:t>, 4-5  </a:t>
            </a:r>
            <a:r>
              <a:rPr lang="en-US" sz="3100" dirty="0"/>
              <a:t>living rooms</a:t>
            </a:r>
            <a:r>
              <a:rPr lang="en-US" sz="3100" dirty="0" smtClean="0"/>
              <a:t>, a </a:t>
            </a:r>
            <a:r>
              <a:rPr lang="en-US" sz="3100" dirty="0"/>
              <a:t>paved </a:t>
            </a:r>
            <a:r>
              <a:rPr lang="en-US" sz="3100" dirty="0" smtClean="0"/>
              <a:t>bath and due </a:t>
            </a:r>
            <a:r>
              <a:rPr lang="en-US" sz="3100" dirty="0"/>
              <a:t>provisions for sanitary </a:t>
            </a:r>
            <a:r>
              <a:rPr lang="en-US" sz="3100" dirty="0" smtClean="0"/>
              <a:t>amenities - a </a:t>
            </a:r>
            <a:r>
              <a:rPr lang="en-US" sz="3100" dirty="0"/>
              <a:t>sewer pipe protected by </a:t>
            </a:r>
            <a:r>
              <a:rPr lang="en-US" sz="3100" dirty="0" smtClean="0"/>
              <a:t>brick ran </a:t>
            </a:r>
            <a:r>
              <a:rPr lang="en-US" sz="3100" dirty="0"/>
              <a:t>beneath the floor into the public drains  in the street.</a:t>
            </a:r>
          </a:p>
          <a:p>
            <a:pPr marL="752983" lvl="1" indent="-28575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3100" dirty="0" smtClean="0"/>
              <a:t>Use </a:t>
            </a:r>
            <a:r>
              <a:rPr lang="en-US" sz="3100" dirty="0"/>
              <a:t>of pulley wheel for drawing water from the wells was </a:t>
            </a:r>
            <a:r>
              <a:rPr lang="en-US" sz="3100" dirty="0" smtClean="0"/>
              <a:t>known</a:t>
            </a:r>
          </a:p>
          <a:p>
            <a:pPr marL="752983" lvl="1" indent="-28575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3100" dirty="0" smtClean="0"/>
              <a:t>Well </a:t>
            </a:r>
            <a:r>
              <a:rPr lang="en-US" sz="3100" dirty="0"/>
              <a:t>defined system of weights and measurements were in vogue</a:t>
            </a:r>
            <a:r>
              <a:rPr lang="en-US" sz="3100" dirty="0" smtClean="0"/>
              <a:t>. Graduated </a:t>
            </a:r>
            <a:r>
              <a:rPr lang="en-US" sz="3100" dirty="0"/>
              <a:t>scales made of </a:t>
            </a:r>
            <a:r>
              <a:rPr lang="en-US" sz="3100" dirty="0" smtClean="0"/>
              <a:t>shell, bronze </a:t>
            </a:r>
            <a:r>
              <a:rPr lang="en-US" sz="3100" dirty="0"/>
              <a:t>and </a:t>
            </a:r>
            <a:r>
              <a:rPr lang="en-US" sz="3100" dirty="0" smtClean="0"/>
              <a:t>ivory have been found. </a:t>
            </a:r>
            <a:r>
              <a:rPr lang="en-US" sz="3100" dirty="0"/>
              <a:t>Tera-cotta plumb bobs and instruments for measuring angles of 45,90 &amp; 180 degrees </a:t>
            </a:r>
            <a:r>
              <a:rPr lang="en-US" sz="3100" dirty="0" smtClean="0"/>
              <a:t>have also been excavated.</a:t>
            </a:r>
            <a:endParaRPr lang="en-US" sz="3100" dirty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sz="3100" dirty="0" smtClean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21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Indus Valley </a:t>
            </a:r>
            <a:r>
              <a:rPr lang="en-GB" dirty="0" smtClean="0"/>
              <a:t>Civilization)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1900" b="1" dirty="0" smtClean="0"/>
              <a:t>Impressive structures include:</a:t>
            </a:r>
          </a:p>
          <a:p>
            <a:pPr marL="752983" lvl="1" indent="-28575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900" b="1" dirty="0"/>
              <a:t>Great Bath at </a:t>
            </a:r>
            <a:r>
              <a:rPr lang="en-US" sz="1900" b="1" dirty="0" err="1" smtClean="0"/>
              <a:t>Mohenjo-daro</a:t>
            </a:r>
            <a:r>
              <a:rPr lang="en-US" sz="1900" dirty="0"/>
              <a:t>: </a:t>
            </a:r>
            <a:r>
              <a:rPr lang="en-US" sz="1900" dirty="0" smtClean="0"/>
              <a:t>The </a:t>
            </a:r>
            <a:r>
              <a:rPr lang="en-US" sz="1900" dirty="0"/>
              <a:t>dimensions of the Great Bath is about 54mx33m,with a swimming pool measuring </a:t>
            </a:r>
            <a:r>
              <a:rPr lang="en-US" sz="1900" dirty="0" smtClean="0"/>
              <a:t>12m x 7m and </a:t>
            </a:r>
            <a:r>
              <a:rPr lang="en-US" sz="1900" dirty="0"/>
              <a:t>verandahs on all sides</a:t>
            </a:r>
            <a:r>
              <a:rPr lang="en-US" sz="1900" dirty="0" smtClean="0"/>
              <a:t>. On </a:t>
            </a:r>
            <a:r>
              <a:rPr lang="en-US" sz="1900" dirty="0"/>
              <a:t>each side the pool is a raised platform and flight of steps</a:t>
            </a:r>
            <a:r>
              <a:rPr lang="en-US" sz="1900" dirty="0" smtClean="0"/>
              <a:t>. The </a:t>
            </a:r>
            <a:r>
              <a:rPr lang="en-US" sz="1900" dirty="0"/>
              <a:t>pool was lined with bricks after proper damp proofing treatment.</a:t>
            </a:r>
            <a:endParaRPr lang="en-US" sz="1900" dirty="0" smtClean="0"/>
          </a:p>
          <a:p>
            <a:pPr marL="752983" lvl="1" indent="-28575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900" b="1" dirty="0"/>
              <a:t>Great Granary at </a:t>
            </a:r>
            <a:r>
              <a:rPr lang="en-US" sz="1900" b="1" dirty="0" smtClean="0"/>
              <a:t>Harappa</a:t>
            </a:r>
            <a:r>
              <a:rPr lang="en-US" sz="1900" dirty="0"/>
              <a:t>: The Great Granary consisted blocks of parallel walls </a:t>
            </a:r>
            <a:r>
              <a:rPr lang="en-US" sz="1900" dirty="0" smtClean="0"/>
              <a:t>2.7m </a:t>
            </a:r>
            <a:r>
              <a:rPr lang="en-US" sz="1900" dirty="0"/>
              <a:t>wide and 15.9 m long</a:t>
            </a:r>
            <a:r>
              <a:rPr lang="en-US" sz="1900" dirty="0" smtClean="0"/>
              <a:t>, divided </a:t>
            </a:r>
            <a:r>
              <a:rPr lang="en-US" sz="1900" dirty="0"/>
              <a:t>by a passage 7 m broad</a:t>
            </a:r>
            <a:r>
              <a:rPr lang="en-US" sz="1900" dirty="0" smtClean="0"/>
              <a:t>. The </a:t>
            </a:r>
            <a:r>
              <a:rPr lang="en-US" sz="1900" dirty="0"/>
              <a:t>total measurement was  51.5m x 41m</a:t>
            </a:r>
          </a:p>
          <a:p>
            <a:pPr marL="752983" lvl="1" indent="-285750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900" b="1" dirty="0" smtClean="0"/>
              <a:t>Marine architecture In Lothal</a:t>
            </a:r>
            <a:r>
              <a:rPr lang="en-US" sz="1900" dirty="0" smtClean="0"/>
              <a:t>:  Defense </a:t>
            </a:r>
            <a:r>
              <a:rPr lang="en-US" sz="1900" dirty="0"/>
              <a:t>mechanism against </a:t>
            </a:r>
            <a:r>
              <a:rPr lang="en-US" sz="1900" dirty="0" smtClean="0"/>
              <a:t>floods  - the town </a:t>
            </a:r>
            <a:r>
              <a:rPr lang="en-US" sz="1900" dirty="0"/>
              <a:t>was raised on mud bricks and thick mud walls reinforced with burnt </a:t>
            </a:r>
            <a:r>
              <a:rPr lang="en-US" sz="1900" dirty="0" smtClean="0"/>
              <a:t>bricks. Dock </a:t>
            </a:r>
            <a:r>
              <a:rPr lang="en-US" sz="1900" dirty="0"/>
              <a:t>with a wharf 260m long and a warehouses of floor area </a:t>
            </a:r>
            <a:r>
              <a:rPr lang="en-US" sz="1900" dirty="0" smtClean="0"/>
              <a:t>1,930m</a:t>
            </a:r>
            <a:r>
              <a:rPr lang="en-US" sz="1900" baseline="30000" dirty="0" smtClean="0"/>
              <a:t>2</a:t>
            </a:r>
            <a:r>
              <a:rPr lang="en-US" sz="1900" dirty="0" smtClean="0"/>
              <a:t>. The </a:t>
            </a:r>
            <a:r>
              <a:rPr lang="en-US" sz="1900" dirty="0"/>
              <a:t>dock was built off the main stream to avoid silting and flooding</a:t>
            </a:r>
            <a:r>
              <a:rPr lang="en-US" sz="1900" dirty="0" smtClean="0"/>
              <a:t>. Ships </a:t>
            </a:r>
            <a:r>
              <a:rPr lang="en-US" sz="1900" dirty="0"/>
              <a:t>would enter the dock at high </a:t>
            </a:r>
            <a:r>
              <a:rPr lang="en-US" sz="1900" dirty="0" smtClean="0"/>
              <a:t>tide and there was a mechanism to </a:t>
            </a:r>
            <a:r>
              <a:rPr lang="en-US" sz="1900" dirty="0"/>
              <a:t>float the ships at low tide</a:t>
            </a:r>
            <a:r>
              <a:rPr lang="en-US" sz="1900" dirty="0" smtClean="0"/>
              <a:t>. The </a:t>
            </a:r>
            <a:r>
              <a:rPr lang="en-US" sz="1900" dirty="0"/>
              <a:t>inner walls were </a:t>
            </a:r>
            <a:r>
              <a:rPr lang="en-US" sz="1900" dirty="0" smtClean="0"/>
              <a:t>vertical </a:t>
            </a:r>
            <a:r>
              <a:rPr lang="en-US" sz="1900" dirty="0"/>
              <a:t>so that cargo could be loaded and unloaded </a:t>
            </a:r>
            <a:r>
              <a:rPr lang="en-US" sz="1900" dirty="0" smtClean="0"/>
              <a:t>directly. The </a:t>
            </a:r>
            <a:r>
              <a:rPr lang="en-US" sz="1900" dirty="0"/>
              <a:t>warehouse was adjacent to the </a:t>
            </a:r>
            <a:r>
              <a:rPr lang="en-US" sz="1900" dirty="0" smtClean="0"/>
              <a:t>dock and stood </a:t>
            </a:r>
            <a:r>
              <a:rPr lang="en-US" sz="1900" dirty="0"/>
              <a:t>on a </a:t>
            </a:r>
            <a:r>
              <a:rPr lang="en-US" sz="1900" dirty="0" smtClean="0"/>
              <a:t>4m </a:t>
            </a:r>
            <a:r>
              <a:rPr lang="en-US" sz="1900" dirty="0"/>
              <a:t>high platform</a:t>
            </a:r>
            <a:r>
              <a:rPr lang="en-US" sz="1900" dirty="0" smtClean="0"/>
              <a:t>. There </a:t>
            </a:r>
            <a:r>
              <a:rPr lang="en-US" sz="1900" dirty="0"/>
              <a:t>were 64 blocks of mud-brick</a:t>
            </a:r>
            <a:r>
              <a:rPr lang="en-US" sz="1900" dirty="0" smtClean="0"/>
              <a:t>, each </a:t>
            </a:r>
            <a:r>
              <a:rPr lang="en-US" sz="1900" dirty="0"/>
              <a:t>block </a:t>
            </a:r>
            <a:r>
              <a:rPr lang="en-US" sz="1900" dirty="0" smtClean="0"/>
              <a:t>3.6m</a:t>
            </a:r>
            <a:r>
              <a:rPr lang="en-US" sz="1900" baseline="30000" dirty="0" smtClean="0"/>
              <a:t>2 </a:t>
            </a:r>
            <a:r>
              <a:rPr lang="en-US" sz="1900" dirty="0" smtClean="0"/>
              <a:t>and </a:t>
            </a:r>
            <a:r>
              <a:rPr lang="en-US" sz="1900" dirty="0"/>
              <a:t>1m high</a:t>
            </a:r>
            <a:r>
              <a:rPr lang="en-US" sz="1900" dirty="0" smtClean="0"/>
              <a:t>, interspersed </a:t>
            </a:r>
            <a:r>
              <a:rPr lang="en-US" sz="1900" dirty="0"/>
              <a:t>with </a:t>
            </a:r>
            <a:r>
              <a:rPr lang="en-US" sz="1900" dirty="0" smtClean="0"/>
              <a:t>1m </a:t>
            </a:r>
            <a:r>
              <a:rPr lang="en-US" sz="1900" dirty="0"/>
              <a:t>wide passages to allow ventilation and easy access to goods</a:t>
            </a:r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sz="1900" dirty="0" smtClean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6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Ruins of </a:t>
            </a:r>
            <a:r>
              <a:rPr lang="en-US" dirty="0" err="1" smtClean="0"/>
              <a:t>Mohen-ja-daro</a:t>
            </a:r>
            <a:endParaRPr lang="en-US" dirty="0"/>
          </a:p>
        </p:txBody>
      </p:sp>
      <p:pic>
        <p:nvPicPr>
          <p:cNvPr id="7170" name="Picture 2" descr="C:\Documents and Settings\user.ANURADHA.000\Desktop\Moenjodaro(a)_by_Usman_Ghani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5369" y="1816768"/>
            <a:ext cx="6686126" cy="44400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Literary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1800" dirty="0"/>
              <a:t>The Vedic people were mainly pastoral. Still </a:t>
            </a:r>
            <a:r>
              <a:rPr lang="en-US" sz="1800" dirty="0" smtClean="0"/>
              <a:t>there were references  </a:t>
            </a:r>
            <a:r>
              <a:rPr lang="en-US" sz="1800" dirty="0"/>
              <a:t>of private houses </a:t>
            </a:r>
            <a:r>
              <a:rPr lang="en-US" sz="1800" dirty="0" smtClean="0"/>
              <a:t>mainly </a:t>
            </a:r>
            <a:r>
              <a:rPr lang="en-US" sz="1800" dirty="0"/>
              <a:t>constructed of wood</a:t>
            </a:r>
            <a:r>
              <a:rPr lang="en-US" sz="1800" dirty="0" smtClean="0"/>
              <a:t>. The </a:t>
            </a:r>
            <a:r>
              <a:rPr lang="en-US" sz="1800" dirty="0"/>
              <a:t>houses were spacious with arrangement for water supply</a:t>
            </a:r>
            <a:r>
              <a:rPr lang="en-US" sz="1800" dirty="0" smtClean="0"/>
              <a:t>. References </a:t>
            </a:r>
            <a:r>
              <a:rPr lang="en-US" sz="1800" dirty="0"/>
              <a:t>of forts and detailed descriptions of chariots with names of its different parts were also found.</a:t>
            </a:r>
          </a:p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1800" dirty="0"/>
              <a:t>In the post Vedic period</a:t>
            </a:r>
            <a:r>
              <a:rPr lang="en-US" sz="1800" dirty="0" smtClean="0"/>
              <a:t>, references of </a:t>
            </a:r>
            <a:r>
              <a:rPr lang="en-US" sz="1800" dirty="0"/>
              <a:t>towns and cities (</a:t>
            </a:r>
            <a:r>
              <a:rPr lang="en-US" sz="1800" dirty="0" err="1"/>
              <a:t>janapadas</a:t>
            </a:r>
            <a:r>
              <a:rPr lang="en-US" sz="1800" dirty="0"/>
              <a:t>) are found</a:t>
            </a:r>
            <a:r>
              <a:rPr lang="en-US" sz="1800" dirty="0" smtClean="0"/>
              <a:t>. Around </a:t>
            </a:r>
            <a:r>
              <a:rPr lang="en-US" sz="1800" dirty="0"/>
              <a:t>7th century </a:t>
            </a:r>
            <a:r>
              <a:rPr lang="en-US" sz="1800" dirty="0" err="1"/>
              <a:t>bce</a:t>
            </a:r>
            <a:r>
              <a:rPr lang="en-US" sz="1800" dirty="0" smtClean="0"/>
              <a:t>, important </a:t>
            </a:r>
            <a:r>
              <a:rPr lang="en-US" sz="1800" b="1" dirty="0" err="1"/>
              <a:t>janapadas</a:t>
            </a:r>
            <a:r>
              <a:rPr lang="en-US" sz="1800" dirty="0"/>
              <a:t> </a:t>
            </a:r>
            <a:r>
              <a:rPr lang="en-US" sz="1800" dirty="0" smtClean="0"/>
              <a:t>like </a:t>
            </a:r>
            <a:r>
              <a:rPr lang="en-US" sz="1800" b="1" dirty="0" err="1" smtClean="0"/>
              <a:t>Ayodha</a:t>
            </a:r>
            <a:r>
              <a:rPr lang="en-US" sz="1800" b="1" dirty="0" smtClean="0"/>
              <a:t>, Varanasi, </a:t>
            </a:r>
            <a:r>
              <a:rPr lang="en-US" sz="1800" b="1" dirty="0" err="1" smtClean="0"/>
              <a:t>Ujjaini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Vaishali</a:t>
            </a:r>
            <a:r>
              <a:rPr lang="en-US" sz="1800" b="1" dirty="0" smtClean="0"/>
              <a:t> </a:t>
            </a:r>
            <a:r>
              <a:rPr lang="en-US" sz="1800" dirty="0" err="1"/>
              <a:t>etc</a:t>
            </a:r>
            <a:r>
              <a:rPr lang="en-US" sz="1800" dirty="0"/>
              <a:t> flourished</a:t>
            </a:r>
            <a:r>
              <a:rPr lang="en-US" sz="1800" dirty="0" smtClean="0"/>
              <a:t>.</a:t>
            </a:r>
          </a:p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1800" b="1" dirty="0" err="1"/>
              <a:t>Kautilya’s</a:t>
            </a:r>
            <a:r>
              <a:rPr lang="en-US" sz="1800" b="1" dirty="0"/>
              <a:t> </a:t>
            </a:r>
            <a:r>
              <a:rPr lang="en-US" sz="1800" b="1" dirty="0" err="1"/>
              <a:t>Arthasatra</a:t>
            </a:r>
            <a:r>
              <a:rPr lang="en-US" sz="1800" b="1" dirty="0"/>
              <a:t> </a:t>
            </a:r>
            <a:r>
              <a:rPr lang="en-US" sz="1800" b="1" dirty="0" smtClean="0"/>
              <a:t>(4</a:t>
            </a:r>
            <a:r>
              <a:rPr lang="en-US" sz="1800" b="1" baseline="30000" dirty="0" smtClean="0"/>
              <a:t>th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cebtury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bce</a:t>
            </a:r>
            <a:r>
              <a:rPr lang="en-US" sz="1800" b="1" dirty="0" smtClean="0"/>
              <a:t>)</a:t>
            </a:r>
            <a:r>
              <a:rPr lang="en-US" sz="1800" dirty="0" smtClean="0"/>
              <a:t>gives </a:t>
            </a:r>
            <a:r>
              <a:rPr lang="en-US" sz="1800" dirty="0"/>
              <a:t>us an idea of </a:t>
            </a:r>
            <a:r>
              <a:rPr lang="en-US" sz="1800" dirty="0" smtClean="0"/>
              <a:t>the Indian </a:t>
            </a:r>
            <a:r>
              <a:rPr lang="en-US" sz="1800" dirty="0"/>
              <a:t>approach to town </a:t>
            </a:r>
            <a:r>
              <a:rPr lang="en-US" sz="1800" dirty="0" smtClean="0"/>
              <a:t>planning. </a:t>
            </a:r>
            <a:r>
              <a:rPr lang="en-US" sz="1800" dirty="0"/>
              <a:t>Different chapters </a:t>
            </a:r>
            <a:r>
              <a:rPr lang="en-US" sz="1800" dirty="0" smtClean="0"/>
              <a:t>talk </a:t>
            </a:r>
            <a:r>
              <a:rPr lang="en-US" sz="1800" dirty="0"/>
              <a:t>construction of royal buildings and houses for different categories of </a:t>
            </a:r>
            <a:r>
              <a:rPr lang="en-US" sz="1800" dirty="0" smtClean="0"/>
              <a:t>citizen. Roads </a:t>
            </a:r>
            <a:r>
              <a:rPr lang="en-US" sz="1800" dirty="0"/>
              <a:t>of different dimensions were prescribed for different purposes</a:t>
            </a:r>
            <a:r>
              <a:rPr lang="en-US" sz="1800" dirty="0" smtClean="0"/>
              <a:t>. The layout </a:t>
            </a:r>
            <a:r>
              <a:rPr lang="en-US" sz="1800" dirty="0"/>
              <a:t>and </a:t>
            </a:r>
            <a:r>
              <a:rPr lang="en-US" sz="1800" dirty="0" smtClean="0"/>
              <a:t>organization </a:t>
            </a:r>
            <a:r>
              <a:rPr lang="en-US" sz="1800" dirty="0"/>
              <a:t>of forts are portrayed in a meticulous way.</a:t>
            </a:r>
          </a:p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1800" dirty="0"/>
              <a:t>From writings of </a:t>
            </a:r>
            <a:r>
              <a:rPr lang="en-US" sz="1800" b="1" dirty="0"/>
              <a:t>Fa Hien</a:t>
            </a:r>
            <a:r>
              <a:rPr lang="en-US" sz="1800" dirty="0" smtClean="0"/>
              <a:t>, we </a:t>
            </a:r>
            <a:r>
              <a:rPr lang="en-US" sz="1800" dirty="0"/>
              <a:t>know that by the time </a:t>
            </a:r>
            <a:r>
              <a:rPr lang="en-US" sz="1800" b="1" dirty="0"/>
              <a:t>Chandragupta </a:t>
            </a:r>
            <a:r>
              <a:rPr lang="en-US" sz="1800" b="1" dirty="0" smtClean="0"/>
              <a:t>II(380-413bce), </a:t>
            </a:r>
            <a:r>
              <a:rPr lang="en-US" sz="1800" dirty="0" smtClean="0"/>
              <a:t>city </a:t>
            </a:r>
            <a:r>
              <a:rPr lang="en-US" sz="1800" dirty="0"/>
              <a:t>life became more and more </a:t>
            </a:r>
            <a:r>
              <a:rPr lang="en-US" sz="1800" dirty="0" smtClean="0"/>
              <a:t>organized. From </a:t>
            </a:r>
            <a:r>
              <a:rPr lang="en-US" sz="1800" dirty="0"/>
              <a:t>the time of </a:t>
            </a:r>
            <a:r>
              <a:rPr lang="en-US" sz="1800" b="1" dirty="0"/>
              <a:t>Asoka(269-232bce), </a:t>
            </a:r>
            <a:r>
              <a:rPr lang="en-US" sz="1800" dirty="0"/>
              <a:t>use of stone became important in buildings</a:t>
            </a:r>
          </a:p>
          <a:p>
            <a:pPr marL="457200" lvl="0" indent="-282575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03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Religious monuments: Buddhist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2200" dirty="0"/>
              <a:t>In the construction of religious edifices like </a:t>
            </a:r>
            <a:r>
              <a:rPr lang="en-US" sz="2200" b="1" dirty="0"/>
              <a:t>stupas(to heap) </a:t>
            </a:r>
            <a:r>
              <a:rPr lang="en-US" sz="2200" dirty="0"/>
              <a:t>and </a:t>
            </a:r>
            <a:r>
              <a:rPr lang="en-US" sz="2200" b="1" dirty="0" err="1"/>
              <a:t>caiitya-grha</a:t>
            </a:r>
            <a:r>
              <a:rPr lang="en-US" sz="2200" b="1" dirty="0"/>
              <a:t>(altar room</a:t>
            </a:r>
            <a:r>
              <a:rPr lang="en-US" sz="2200" b="1" dirty="0" smtClean="0"/>
              <a:t>)</a:t>
            </a:r>
            <a:r>
              <a:rPr lang="en-US" sz="2200" dirty="0" smtClean="0"/>
              <a:t>, the </a:t>
            </a:r>
            <a:r>
              <a:rPr lang="en-US" sz="2200" dirty="0"/>
              <a:t>Buddhists showed their engineering skill</a:t>
            </a:r>
            <a:r>
              <a:rPr lang="en-US" sz="2200" dirty="0" smtClean="0"/>
              <a:t>. </a:t>
            </a:r>
          </a:p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2200" dirty="0" smtClean="0"/>
              <a:t>The </a:t>
            </a:r>
            <a:r>
              <a:rPr lang="en-US" sz="2200" dirty="0"/>
              <a:t>early </a:t>
            </a:r>
            <a:r>
              <a:rPr lang="en-US" sz="2200" b="1" dirty="0"/>
              <a:t>stupas</a:t>
            </a:r>
            <a:r>
              <a:rPr lang="en-US" sz="2200" dirty="0"/>
              <a:t> </a:t>
            </a:r>
            <a:r>
              <a:rPr lang="en-US" sz="2200" dirty="0" smtClean="0"/>
              <a:t>built </a:t>
            </a:r>
            <a:r>
              <a:rPr lang="en-US" sz="2200" dirty="0"/>
              <a:t>by </a:t>
            </a:r>
            <a:r>
              <a:rPr lang="en-US" sz="2200" dirty="0" smtClean="0"/>
              <a:t>Asoka </a:t>
            </a:r>
            <a:r>
              <a:rPr lang="en-US" sz="2200" dirty="0"/>
              <a:t>were made of bricks and mud mortar</a:t>
            </a:r>
            <a:r>
              <a:rPr lang="en-US" sz="2200" dirty="0" smtClean="0"/>
              <a:t>. Later stupas gained </a:t>
            </a:r>
            <a:r>
              <a:rPr lang="en-US" sz="2200" dirty="0"/>
              <a:t>in size </a:t>
            </a:r>
            <a:r>
              <a:rPr lang="en-US" sz="2200" dirty="0" smtClean="0"/>
              <a:t>&amp; </a:t>
            </a:r>
            <a:r>
              <a:rPr lang="en-US" sz="2200" dirty="0"/>
              <a:t>grandeur</a:t>
            </a:r>
            <a:r>
              <a:rPr lang="en-US" sz="2200" dirty="0" smtClean="0"/>
              <a:t>. A </a:t>
            </a:r>
            <a:r>
              <a:rPr lang="en-US" sz="2200" dirty="0"/>
              <a:t>solid hemispherical dome (</a:t>
            </a:r>
            <a:r>
              <a:rPr lang="en-US" sz="2200" dirty="0" err="1"/>
              <a:t>anda</a:t>
            </a:r>
            <a:r>
              <a:rPr lang="en-US" sz="2200" dirty="0" smtClean="0"/>
              <a:t>) was </a:t>
            </a:r>
            <a:r>
              <a:rPr lang="en-US" sz="2200" dirty="0"/>
              <a:t>placed on </a:t>
            </a:r>
            <a:r>
              <a:rPr lang="en-US" sz="2200" dirty="0" smtClean="0"/>
              <a:t>tiered </a:t>
            </a:r>
            <a:r>
              <a:rPr lang="en-US" sz="2200" dirty="0"/>
              <a:t>bases and surmounted by a railed </a:t>
            </a:r>
            <a:r>
              <a:rPr lang="en-US" sz="2200" dirty="0" smtClean="0"/>
              <a:t>pavilion (</a:t>
            </a:r>
            <a:r>
              <a:rPr lang="en-US" sz="2200" dirty="0" err="1"/>
              <a:t>Harmica</a:t>
            </a:r>
            <a:r>
              <a:rPr lang="en-US" sz="2200" dirty="0" smtClean="0"/>
              <a:t>)</a:t>
            </a:r>
            <a:endParaRPr lang="en-US" sz="2200" dirty="0"/>
          </a:p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2200" b="1" dirty="0"/>
              <a:t>The </a:t>
            </a:r>
            <a:r>
              <a:rPr lang="en-US" sz="2200" b="1" dirty="0" err="1" smtClean="0"/>
              <a:t>Sanchi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stupa</a:t>
            </a:r>
            <a:r>
              <a:rPr lang="en-US" sz="2200" b="1" dirty="0" smtClean="0"/>
              <a:t>(1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century </a:t>
            </a:r>
            <a:r>
              <a:rPr lang="en-US" sz="2200" b="1" dirty="0" err="1" smtClean="0"/>
              <a:t>bce</a:t>
            </a:r>
            <a:r>
              <a:rPr lang="en-US" sz="2200" b="1" dirty="0" smtClean="0"/>
              <a:t>) in </a:t>
            </a:r>
            <a:r>
              <a:rPr lang="en-US" sz="2200" b="1" dirty="0" err="1" smtClean="0"/>
              <a:t>Mdhya</a:t>
            </a:r>
            <a:r>
              <a:rPr lang="en-US" sz="2200" b="1" dirty="0" smtClean="0"/>
              <a:t> Pradesh </a:t>
            </a:r>
            <a:r>
              <a:rPr lang="en-US" sz="2200" dirty="0" smtClean="0"/>
              <a:t>is </a:t>
            </a:r>
            <a:r>
              <a:rPr lang="en-US" sz="2200" dirty="0"/>
              <a:t>of  developed form and included a circular passage and a railing around it with gates(</a:t>
            </a:r>
            <a:r>
              <a:rPr lang="en-US" sz="2200" dirty="0" err="1"/>
              <a:t>torana</a:t>
            </a:r>
            <a:r>
              <a:rPr lang="en-US" sz="2200" dirty="0" smtClean="0"/>
              <a:t>). Later </a:t>
            </a:r>
            <a:r>
              <a:rPr lang="en-US" sz="2200" dirty="0"/>
              <a:t>specimen showed more ornate  </a:t>
            </a:r>
            <a:r>
              <a:rPr lang="en-US" sz="2200" dirty="0" smtClean="0"/>
              <a:t>forms like in </a:t>
            </a:r>
            <a:r>
              <a:rPr lang="en-US" sz="2200" b="1" dirty="0" err="1"/>
              <a:t>Nalanda</a:t>
            </a:r>
            <a:r>
              <a:rPr lang="en-US" sz="2200" b="1" dirty="0"/>
              <a:t> and Ratnagiri</a:t>
            </a:r>
            <a:r>
              <a:rPr lang="en-US" sz="2200" dirty="0"/>
              <a:t>.</a:t>
            </a:r>
          </a:p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2200" dirty="0"/>
              <a:t>Another Buddhist structure is the </a:t>
            </a:r>
            <a:r>
              <a:rPr lang="en-US" sz="2200" b="1" dirty="0" err="1" smtClean="0"/>
              <a:t>caiitya-grha</a:t>
            </a:r>
            <a:r>
              <a:rPr lang="en-US" sz="2200" b="1" dirty="0" smtClean="0"/>
              <a:t>, a stupa–cum-sanctuary</a:t>
            </a:r>
            <a:r>
              <a:rPr lang="en-US" sz="2200" dirty="0" smtClean="0"/>
              <a:t>. Initially </a:t>
            </a:r>
            <a:r>
              <a:rPr lang="en-US" sz="2200" dirty="0"/>
              <a:t>the stupa was the object of worship</a:t>
            </a:r>
            <a:r>
              <a:rPr lang="en-US" sz="2200" dirty="0" smtClean="0"/>
              <a:t>. Later, an </a:t>
            </a:r>
            <a:r>
              <a:rPr lang="en-US" sz="2200" dirty="0"/>
              <a:t>image of Buddha was placed on </a:t>
            </a:r>
            <a:r>
              <a:rPr lang="en-US" sz="2200" dirty="0" smtClean="0"/>
              <a:t>it. A </a:t>
            </a:r>
            <a:r>
              <a:rPr lang="en-US" sz="2200" dirty="0" err="1" smtClean="0"/>
              <a:t>caiitya-grha</a:t>
            </a:r>
            <a:r>
              <a:rPr lang="en-US" sz="2200" dirty="0" smtClean="0"/>
              <a:t> </a:t>
            </a:r>
            <a:r>
              <a:rPr lang="en-US" sz="2200" dirty="0"/>
              <a:t>usually had an apsidal ground plan with stupa at its apsidal end and a central nave separated from the side aisles by a row of pillars</a:t>
            </a:r>
            <a:r>
              <a:rPr lang="en-US" sz="2200" dirty="0" smtClean="0"/>
              <a:t>. Many </a:t>
            </a:r>
            <a:r>
              <a:rPr lang="en-US" sz="2200" dirty="0"/>
              <a:t>examples of rock cut </a:t>
            </a:r>
            <a:r>
              <a:rPr lang="en-US" sz="2200" dirty="0" err="1"/>
              <a:t>caiitya-grha</a:t>
            </a:r>
            <a:r>
              <a:rPr lang="en-US" sz="2200" dirty="0"/>
              <a:t> still </a:t>
            </a:r>
            <a:r>
              <a:rPr lang="en-US" sz="2200" dirty="0" smtClean="0"/>
              <a:t>exists.</a:t>
            </a:r>
          </a:p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2200" dirty="0" smtClean="0"/>
              <a:t>At  </a:t>
            </a:r>
            <a:r>
              <a:rPr lang="en-US" sz="2200" b="1" dirty="0" err="1" smtClean="0"/>
              <a:t>Ellora</a:t>
            </a:r>
            <a:r>
              <a:rPr lang="en-US" sz="2200" b="1" dirty="0" smtClean="0"/>
              <a:t>, </a:t>
            </a:r>
            <a:r>
              <a:rPr lang="en-US" sz="2200" dirty="0" smtClean="0"/>
              <a:t>in </a:t>
            </a:r>
            <a:r>
              <a:rPr lang="en-US" sz="2200" dirty="0" err="1" smtClean="0"/>
              <a:t>Maharastra</a:t>
            </a:r>
            <a:r>
              <a:rPr lang="en-US" sz="2200" dirty="0" smtClean="0"/>
              <a:t>, </a:t>
            </a:r>
            <a:r>
              <a:rPr lang="en-US" sz="2200" b="1" dirty="0" smtClean="0"/>
              <a:t>the </a:t>
            </a:r>
            <a:r>
              <a:rPr lang="en-US" sz="2200" b="1" dirty="0" err="1" smtClean="0"/>
              <a:t>Bishwakarma</a:t>
            </a:r>
            <a:r>
              <a:rPr lang="en-US" sz="2200" b="1" dirty="0" smtClean="0"/>
              <a:t> cave  </a:t>
            </a:r>
            <a:r>
              <a:rPr lang="en-US" sz="2200" dirty="0" smtClean="0"/>
              <a:t>is </a:t>
            </a:r>
            <a:r>
              <a:rPr lang="en-US" sz="2200" dirty="0"/>
              <a:t>a developed </a:t>
            </a:r>
            <a:r>
              <a:rPr lang="en-US" sz="2200" dirty="0" smtClean="0"/>
              <a:t>example of </a:t>
            </a:r>
            <a:r>
              <a:rPr lang="en-US" sz="2200" dirty="0" err="1" smtClean="0"/>
              <a:t>Chaitya-grha</a:t>
            </a:r>
            <a:r>
              <a:rPr lang="en-US" sz="2200" dirty="0" smtClean="0"/>
              <a:t> with </a:t>
            </a:r>
            <a:r>
              <a:rPr lang="en-US" sz="2200" dirty="0"/>
              <a:t>two –tier roof .</a:t>
            </a:r>
          </a:p>
          <a:p>
            <a:pPr marL="457200" lvl="0" indent="-282575">
              <a:buFont typeface="Courier New" panose="02070309020205020404" pitchFamily="49" charset="0"/>
              <a:buChar char="o"/>
            </a:pPr>
            <a:r>
              <a:rPr lang="en-US" sz="2200" dirty="0"/>
              <a:t>The </a:t>
            </a:r>
            <a:r>
              <a:rPr lang="en-US" sz="2200" dirty="0" smtClean="0"/>
              <a:t>Buddhist </a:t>
            </a:r>
            <a:r>
              <a:rPr lang="en-US" sz="2200" dirty="0"/>
              <a:t>temple at </a:t>
            </a:r>
            <a:r>
              <a:rPr lang="en-US" sz="2200" b="1" dirty="0" err="1"/>
              <a:t>Sarnath</a:t>
            </a:r>
            <a:r>
              <a:rPr lang="en-US" sz="2200" dirty="0"/>
              <a:t> </a:t>
            </a:r>
            <a:r>
              <a:rPr lang="en-US" sz="2200" dirty="0" smtClean="0"/>
              <a:t>has a </a:t>
            </a:r>
            <a:r>
              <a:rPr lang="en-US" sz="2200" dirty="0"/>
              <a:t>tower 33.4 </a:t>
            </a:r>
            <a:r>
              <a:rPr lang="en-US" sz="2200" dirty="0" err="1"/>
              <a:t>metres</a:t>
            </a:r>
            <a:r>
              <a:rPr lang="en-US" sz="2200" dirty="0"/>
              <a:t> high and with seven clearly marked receding </a:t>
            </a:r>
            <a:r>
              <a:rPr lang="en-US" sz="2200" dirty="0" smtClean="0"/>
              <a:t>floors  demonstrates the </a:t>
            </a:r>
            <a:r>
              <a:rPr lang="en-US" sz="2200" dirty="0"/>
              <a:t>engineering </a:t>
            </a:r>
            <a:r>
              <a:rPr lang="en-US" sz="2200" dirty="0" smtClean="0"/>
              <a:t>skills of </a:t>
            </a:r>
            <a:r>
              <a:rPr lang="en-US" sz="2200" dirty="0"/>
              <a:t>those days</a:t>
            </a:r>
            <a:r>
              <a:rPr lang="en-US" sz="2200" dirty="0" smtClean="0"/>
              <a:t>. The </a:t>
            </a:r>
            <a:r>
              <a:rPr lang="en-US" sz="2200" dirty="0"/>
              <a:t>remains of </a:t>
            </a:r>
            <a:r>
              <a:rPr lang="en-US" sz="2200" b="1" dirty="0" err="1"/>
              <a:t>Nalanda</a:t>
            </a:r>
            <a:r>
              <a:rPr lang="en-US" sz="2200" dirty="0" smtClean="0"/>
              <a:t>, the </a:t>
            </a:r>
            <a:r>
              <a:rPr lang="en-US" sz="2200" dirty="0"/>
              <a:t>ancient University town shows a 33.4metre high </a:t>
            </a:r>
            <a:r>
              <a:rPr lang="en-US" sz="2200" dirty="0" err="1" smtClean="0"/>
              <a:t>stupa</a:t>
            </a:r>
            <a:r>
              <a:rPr lang="en-US" sz="2200" dirty="0" smtClean="0"/>
              <a:t>.</a:t>
            </a:r>
            <a:endParaRPr lang="en-US" sz="2200" dirty="0"/>
          </a:p>
          <a:p>
            <a:pPr marL="457200" lvl="0" indent="-282575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752983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27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Sanchi</a:t>
            </a:r>
            <a:r>
              <a:rPr lang="en-US" dirty="0" smtClean="0"/>
              <a:t> </a:t>
            </a:r>
            <a:r>
              <a:rPr lang="en-US" dirty="0" err="1" smtClean="0"/>
              <a:t>Stupa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C:\Documents and Settings\user.ANURADHA.000\Desktop\heritage Institute\sanchi stup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33337" y="2141621"/>
            <a:ext cx="6838432" cy="42740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Ellora</a:t>
            </a:r>
            <a:r>
              <a:rPr lang="en-US" sz="4400" dirty="0" smtClean="0"/>
              <a:t> </a:t>
            </a:r>
            <a:r>
              <a:rPr lang="en-US" sz="4400" dirty="0" err="1" smtClean="0"/>
              <a:t>Biswakarma</a:t>
            </a:r>
            <a:r>
              <a:rPr lang="en-US" sz="4400" dirty="0" smtClean="0"/>
              <a:t> </a:t>
            </a:r>
            <a:r>
              <a:rPr lang="en-US" sz="4400" dirty="0" err="1" smtClean="0"/>
              <a:t>cave.the</a:t>
            </a:r>
            <a:r>
              <a:rPr lang="en-US" sz="4400" dirty="0" smtClean="0"/>
              <a:t> Buddhist </a:t>
            </a:r>
            <a:r>
              <a:rPr lang="en-US" sz="4400" dirty="0" err="1" smtClean="0"/>
              <a:t>Chait-grha</a:t>
            </a:r>
            <a:endParaRPr lang="en-US" sz="4400" dirty="0"/>
          </a:p>
        </p:txBody>
      </p:sp>
      <p:pic>
        <p:nvPicPr>
          <p:cNvPr id="4" name="Content Placeholder 3" descr="ellora biswakarma cav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242" y="1828800"/>
            <a:ext cx="6894680" cy="474966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</TotalTime>
  <Words>2715</Words>
  <Application>Microsoft Office PowerPoint</Application>
  <PresentationFormat>Widescreen</PresentationFormat>
  <Paragraphs>127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Courier New</vt:lpstr>
      <vt:lpstr>Wingdings</vt:lpstr>
      <vt:lpstr>Retrospect</vt:lpstr>
      <vt:lpstr>Architecture,ship building,international trade,mining and agriculture  in Ancient India</vt:lpstr>
      <vt:lpstr>Introduction</vt:lpstr>
      <vt:lpstr>Indus Valley Civilization  (3000-1300) bce</vt:lpstr>
      <vt:lpstr>Indus Valley Civilization) II</vt:lpstr>
      <vt:lpstr>Ruins of Mohen-ja-daro</vt:lpstr>
      <vt:lpstr>Literary sources</vt:lpstr>
      <vt:lpstr>Religious monuments: Buddhist</vt:lpstr>
      <vt:lpstr>The Sanchi Stupa </vt:lpstr>
      <vt:lpstr>Ellora Biswakarma cave.the Buddhist Chait-grha</vt:lpstr>
      <vt:lpstr>Religious monuments: Hindu I</vt:lpstr>
      <vt:lpstr>Religious monuments: Hindu II</vt:lpstr>
      <vt:lpstr>Lingaraj temple,Orissa</vt:lpstr>
      <vt:lpstr>Khajuraho temple –nagara style</vt:lpstr>
      <vt:lpstr>The Brahmanical temple in Ellora</vt:lpstr>
      <vt:lpstr>The kailashnath temple ,Ellora</vt:lpstr>
      <vt:lpstr>The south Indian temples(Vimana style )</vt:lpstr>
      <vt:lpstr>Five rathas in Mahabalipuram</vt:lpstr>
      <vt:lpstr>Taj-Mahal,the muslim architecture</vt:lpstr>
      <vt:lpstr>PowerPoint Presentation</vt:lpstr>
      <vt:lpstr>Shipbuilding &amp; sea voyages of Ancient India I</vt:lpstr>
      <vt:lpstr>Shipbuilding &amp; sea voyages II</vt:lpstr>
      <vt:lpstr>Shipbuilding &amp; sea voyages III</vt:lpstr>
      <vt:lpstr>International trade I</vt:lpstr>
      <vt:lpstr>International trade II</vt:lpstr>
      <vt:lpstr>Mining </vt:lpstr>
      <vt:lpstr>Agriculture I</vt:lpstr>
      <vt:lpstr>Agriculture II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Indian Mathematics</dc:title>
  <dc:creator>Sumana Lahiry</dc:creator>
  <cp:lastModifiedBy>HUM-01</cp:lastModifiedBy>
  <cp:revision>119</cp:revision>
  <dcterms:created xsi:type="dcterms:W3CDTF">2016-02-20T03:02:56Z</dcterms:created>
  <dcterms:modified xsi:type="dcterms:W3CDTF">2017-02-21T06:03:09Z</dcterms:modified>
</cp:coreProperties>
</file>