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708" r:id="rId2"/>
  </p:sldMasterIdLst>
  <p:sldIdLst>
    <p:sldId id="256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Logo with Panels"/>
          <p:cNvGrpSpPr/>
          <p:nvPr/>
        </p:nvGrpSpPr>
        <p:grpSpPr>
          <a:xfrm>
            <a:off x="1370144" y="0"/>
            <a:ext cx="10821856" cy="6457244"/>
            <a:chOff x="1130368" y="0"/>
            <a:chExt cx="8928031" cy="7318210"/>
          </a:xfrm>
        </p:grpSpPr>
        <p:grpSp>
          <p:nvGrpSpPr>
            <p:cNvPr id="4" name="Logo Shapes"/>
            <p:cNvGrpSpPr/>
            <p:nvPr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gray">
              <a:xfrm>
                <a:off x="1828800" y="1057864"/>
                <a:ext cx="6492240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gray">
              <a:xfrm>
                <a:off x="1828800" y="1057864"/>
                <a:ext cx="6248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7" name="Rectangle 9"/>
              <p:cNvSpPr/>
              <p:nvPr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</p:grpSp>
        <p:grpSp>
          <p:nvGrpSpPr>
            <p:cNvPr id="36" name="Logo"/>
            <p:cNvGrpSpPr/>
            <p:nvPr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" name="Descriptor"/>
          <p:cNvSpPr txBox="1"/>
          <p:nvPr>
            <p:custDataLst>
              <p:tags r:id="rId1"/>
            </p:custDataLst>
          </p:nvPr>
        </p:nvSpPr>
        <p:spPr bwMode="white">
          <a:xfrm>
            <a:off x="2493818" y="598467"/>
            <a:ext cx="32060" cy="135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82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2493113" y="1112680"/>
            <a:ext cx="7204364" cy="391057"/>
          </a:xfrm>
        </p:spPr>
        <p:txBody>
          <a:bodyPr vert="horz" lIns="0" tIns="0" rIns="0" bIns="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4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2493113" y="1546412"/>
            <a:ext cx="7204364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45" name="Confidentiality Stamp"/>
          <p:cNvSpPr txBox="1"/>
          <p:nvPr>
            <p:custDataLst>
              <p:tags r:id="rId4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2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3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25" name="Frame Line"/>
          <p:cNvCxnSpPr/>
          <p:nvPr/>
        </p:nvCxnSpPr>
        <p:spPr>
          <a:xfrm flipV="1">
            <a:off x="461818" y="3171487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ver image"/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08284" y="3167623"/>
            <a:ext cx="8145368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3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642851" y="1815353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6184669" y="1815353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42851" y="4034118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6184669" y="4034118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50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51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4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6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0" name="Rectangle 29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33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7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3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" name="Date/Filepath" hidden="1"/>
          <p:cNvSpPr txBox="1"/>
          <p:nvPr>
            <p:custDataLst>
              <p:tags r:id="rId3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5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</p:spTree>
    <p:extLst>
      <p:ext uri="{BB962C8B-B14F-4D97-AF65-F5344CB8AC3E}">
        <p14:creationId xmlns:p14="http://schemas.microsoft.com/office/powerpoint/2010/main" val="279022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2" name="HeaderTOCPlaceholder"/>
          <p:cNvSpPr txBox="1"/>
          <p:nvPr>
            <p:custDataLst>
              <p:tags r:id="rId1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15" name="Rectangle 14"/>
          <p:cNvSpPr/>
          <p:nvPr>
            <p:custDataLst>
              <p:tags r:id="rId3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8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3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7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2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13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8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5" name="Rectangle 24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10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6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1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3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2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13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0" name="Draft stamp"/>
          <p:cNvSpPr txBox="1"/>
          <p:nvPr>
            <p:custDataLst>
              <p:tags r:id="rId5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6" name="Date/Filepath" hidden="1"/>
          <p:cNvSpPr txBox="1"/>
          <p:nvPr>
            <p:custDataLst>
              <p:tags r:id="rId6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7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5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62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1455" y="886235"/>
            <a:ext cx="3504394" cy="869212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add Section Divider Title</a:t>
            </a:r>
            <a:endParaRPr lang="en-GB" noProof="0" dirty="0"/>
          </a:p>
        </p:txBody>
      </p:sp>
      <p:sp>
        <p:nvSpPr>
          <p:cNvPr id="25" name="DividerTOCPlaceholder"/>
          <p:cNvSpPr txBox="1"/>
          <p:nvPr>
            <p:custDataLst>
              <p:tags r:id="rId2"/>
            </p:custDataLst>
          </p:nvPr>
        </p:nvSpPr>
        <p:spPr>
          <a:xfrm>
            <a:off x="4350545" y="908471"/>
            <a:ext cx="7204364" cy="52099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588" noProof="1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4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0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2850" y="886235"/>
            <a:ext cx="3513514" cy="869212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latin typeface="+mj-lt"/>
              </a:defRPr>
            </a:lvl1pPr>
          </a:lstStyle>
          <a:p>
            <a:r>
              <a:rPr lang="en-GB" noProof="0" dirty="0" smtClean="0"/>
              <a:t>Click to add Appendix Divider Title</a:t>
            </a:r>
            <a:endParaRPr lang="en-GB" noProof="0" dirty="0"/>
          </a:p>
        </p:txBody>
      </p:sp>
      <p:sp>
        <p:nvSpPr>
          <p:cNvPr id="18" name="DividerTOCPlaceholder"/>
          <p:cNvSpPr txBox="1"/>
          <p:nvPr>
            <p:custDataLst>
              <p:tags r:id="rId2"/>
            </p:custDataLst>
          </p:nvPr>
        </p:nvSpPr>
        <p:spPr>
          <a:xfrm>
            <a:off x="4350545" y="908470"/>
            <a:ext cx="7204364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588" noProof="1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0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5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7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3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7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6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8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80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At a glance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2967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 text here</a:t>
            </a:r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02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At a glance – our views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4364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Insert text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642851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4344785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8035636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7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78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At a glance – our views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4364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Insert text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642851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4344784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8035635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6" name="Content Placeholder 5"/>
          <p:cNvSpPr>
            <a:spLocks noGrp="1"/>
          </p:cNvSpPr>
          <p:nvPr>
            <p:ph sz="quarter" idx="34"/>
          </p:nvPr>
        </p:nvSpPr>
        <p:spPr>
          <a:xfrm>
            <a:off x="642851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8" name="Content Placeholder 6"/>
          <p:cNvSpPr>
            <a:spLocks noGrp="1"/>
          </p:cNvSpPr>
          <p:nvPr>
            <p:ph sz="quarter" idx="35"/>
          </p:nvPr>
        </p:nvSpPr>
        <p:spPr>
          <a:xfrm>
            <a:off x="4344784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0" name="Content Placeholder 7"/>
          <p:cNvSpPr>
            <a:spLocks noGrp="1"/>
          </p:cNvSpPr>
          <p:nvPr>
            <p:ph sz="quarter" idx="36"/>
          </p:nvPr>
        </p:nvSpPr>
        <p:spPr>
          <a:xfrm>
            <a:off x="8035635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7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10906298" cy="430843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5" name="Page Number"/>
          <p:cNvSpPr txBox="1"/>
          <p:nvPr>
            <p:custDataLst>
              <p:tags r:id="rId2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Presentation Disclaimer"/>
          <p:cNvSpPr txBox="1"/>
          <p:nvPr>
            <p:custDataLst>
              <p:tags r:id="rId4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35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>
            <p:custDataLst>
              <p:tags r:id="rId5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0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>
            <p:custDataLst>
              <p:tags r:id="rId8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1" name="Draft stamp"/>
          <p:cNvSpPr txBox="1"/>
          <p:nvPr>
            <p:custDataLst>
              <p:tags r:id="rId9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3" name="Date/Filepath" hidden="1"/>
          <p:cNvSpPr txBox="1"/>
          <p:nvPr>
            <p:custDataLst>
              <p:tags r:id="rId10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4" name="Slide Tags" hidden="1"/>
          <p:cNvSpPr txBox="1"/>
          <p:nvPr>
            <p:custDataLst>
              <p:tags r:id="rId11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</p:spTree>
    <p:extLst>
      <p:ext uri="{BB962C8B-B14F-4D97-AF65-F5344CB8AC3E}">
        <p14:creationId xmlns:p14="http://schemas.microsoft.com/office/powerpoint/2010/main" val="2130953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 with Panels"/>
          <p:cNvGrpSpPr/>
          <p:nvPr/>
        </p:nvGrpSpPr>
        <p:grpSpPr>
          <a:xfrm>
            <a:off x="1370144" y="0"/>
            <a:ext cx="10821856" cy="6457244"/>
            <a:chOff x="1130368" y="0"/>
            <a:chExt cx="8928031" cy="7318210"/>
          </a:xfrm>
        </p:grpSpPr>
        <p:grpSp>
          <p:nvGrpSpPr>
            <p:cNvPr id="5" name="Logo Shapes"/>
            <p:cNvGrpSpPr/>
            <p:nvPr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gray">
              <a:xfrm>
                <a:off x="1828800" y="1057382"/>
                <a:ext cx="6492240" cy="5708197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gray">
              <a:xfrm>
                <a:off x="1828800" y="1057382"/>
                <a:ext cx="6248400" cy="5708197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7" name="Rectangle 9"/>
              <p:cNvSpPr/>
              <p:nvPr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</p:grpSp>
        <p:grpSp>
          <p:nvGrpSpPr>
            <p:cNvPr id="6" name="Logo"/>
            <p:cNvGrpSpPr/>
            <p:nvPr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Descriptor"/>
          <p:cNvSpPr txBox="1"/>
          <p:nvPr>
            <p:custDataLst>
              <p:tags r:id="rId1"/>
            </p:custDataLst>
          </p:nvPr>
        </p:nvSpPr>
        <p:spPr bwMode="white">
          <a:xfrm>
            <a:off x="2493818" y="594041"/>
            <a:ext cx="32060" cy="135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82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2493113" y="1112680"/>
            <a:ext cx="7204364" cy="391057"/>
          </a:xfrm>
        </p:spPr>
        <p:txBody>
          <a:bodyPr vert="horz" lIns="0" tIns="0" rIns="0" bIns="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3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2493113" y="1546412"/>
            <a:ext cx="7204364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42" name="Confidentiality Stamp"/>
          <p:cNvSpPr txBox="1"/>
          <p:nvPr>
            <p:custDataLst>
              <p:tags r:id="rId4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4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25" name="Frame Line"/>
          <p:cNvCxnSpPr/>
          <p:nvPr/>
        </p:nvCxnSpPr>
        <p:spPr>
          <a:xfrm flipV="1">
            <a:off x="461818" y="3170816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/>
          <p:cNvSpPr>
            <a:spLocks noGrp="1"/>
          </p:cNvSpPr>
          <p:nvPr>
            <p:ph sz="quarter" idx="10" hasCustomPrompt="1"/>
            <p:custDataLst>
              <p:tags r:id="rId7"/>
            </p:custDataLst>
          </p:nvPr>
        </p:nvSpPr>
        <p:spPr>
          <a:xfrm>
            <a:off x="642851" y="4098664"/>
            <a:ext cx="1485207" cy="1145689"/>
          </a:xfrm>
        </p:spPr>
        <p:txBody>
          <a:bodyPr/>
          <a:lstStyle>
            <a:lvl1pPr>
              <a:defRPr sz="882" i="1"/>
            </a:lvl1pPr>
          </a:lstStyle>
          <a:p>
            <a:pPr lvl="0"/>
            <a:r>
              <a:rPr lang="en-GB" dirty="0" smtClean="0"/>
              <a:t>Click to enter text</a:t>
            </a:r>
            <a:endParaRPr lang="en-GB" dirty="0"/>
          </a:p>
        </p:txBody>
      </p:sp>
      <p:sp>
        <p:nvSpPr>
          <p:cNvPr id="36" name="Cover image"/>
          <p:cNvSpPr txBox="1"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308284" y="3167623"/>
            <a:ext cx="8145368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53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16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82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47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00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51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855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58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3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2" y="1815353"/>
            <a:ext cx="5359977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9327" y="1815353"/>
            <a:ext cx="5364480" cy="430843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7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8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41" name="Rectangle 40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5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6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04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74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24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5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53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</a:p>
        </p:txBody>
      </p:sp>
      <p:sp>
        <p:nvSpPr>
          <p:cNvPr id="41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6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7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2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4" name="Rectangle 23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44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30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1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5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10906298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2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4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5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6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>
            <p:custDataLst>
              <p:tags r:id="rId7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9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0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1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6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6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4669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7219758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8035637" y="1815353"/>
            <a:ext cx="3506124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0" y="1815353"/>
            <a:ext cx="5360787" cy="2084294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42850" y="4034118"/>
            <a:ext cx="5360787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188364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3" name="Page Number"/>
          <p:cNvSpPr txBox="1"/>
          <p:nvPr>
            <p:custDataLst>
              <p:tags r:id="rId4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4" name="HeaderTOCPlaceholder"/>
          <p:cNvSpPr txBox="1"/>
          <p:nvPr>
            <p:custDataLst>
              <p:tags r:id="rId5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6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0182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7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8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9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1" name="Rectangle 30"/>
          <p:cNvSpPr/>
          <p:nvPr>
            <p:custDataLst>
              <p:tags r:id="rId10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30" name="Draft stamp"/>
          <p:cNvSpPr txBox="1"/>
          <p:nvPr>
            <p:custDataLst>
              <p:tags r:id="rId11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5" name="Date/Filepath" hidden="1"/>
          <p:cNvSpPr txBox="1"/>
          <p:nvPr>
            <p:custDataLst>
              <p:tags r:id="rId12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0" name="Slide Tags" hidden="1"/>
          <p:cNvSpPr txBox="1"/>
          <p:nvPr>
            <p:custDataLst>
              <p:tags r:id="rId13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6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642851" y="1815353"/>
            <a:ext cx="5364480" cy="13473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6184669" y="1815353"/>
            <a:ext cx="5364480" cy="13473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642851" y="3294530"/>
            <a:ext cx="10906298" cy="2823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3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5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6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9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31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2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8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9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id" hidden="1"/>
          <p:cNvGrpSpPr/>
          <p:nvPr>
            <p:custDataLst>
              <p:tags r:id="rId23"/>
            </p:custDataLst>
          </p:nvPr>
        </p:nvGrpSpPr>
        <p:grpSpPr>
          <a:xfrm>
            <a:off x="642851" y="540572"/>
            <a:ext cx="10906298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7" name="Group 106" hidden="1"/>
            <p:cNvGrpSpPr/>
            <p:nvPr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GB" sz="1235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5" name="Group 500" hidden="1"/>
            <p:cNvGrpSpPr/>
            <p:nvPr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4" name="Group 400" hidden="1"/>
            <p:cNvGrpSpPr/>
            <p:nvPr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3" name="Group 300" hidden="1"/>
            <p:cNvGrpSpPr/>
            <p:nvPr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1" name="Group 200" hidden="1"/>
            <p:cNvGrpSpPr/>
            <p:nvPr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2" name="Group 100" hidden="1"/>
            <p:cNvGrpSpPr/>
            <p:nvPr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51" y="1815353"/>
            <a:ext cx="10906298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9760" y="625288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851" y="6252882"/>
            <a:ext cx="7004858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9760" y="639004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8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xStyles>
    <p:titleStyle>
      <a:lvl1pPr algn="l" defTabSz="899010" rtl="0" eaLnBrk="1" latinLnBrk="0" hangingPunct="1">
        <a:spcBef>
          <a:spcPct val="0"/>
        </a:spcBef>
        <a:buNone/>
        <a:defRPr sz="1235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971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971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D64A20-F4E4-4440-9EDE-8498D92FFAE6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8B5CE9-3ACB-467C-BACF-0872C4A2825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7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Ayurveda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The traditional system of Indian medicine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Principal Texts on Ayurveda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b="1" dirty="0" err="1" smtClean="0"/>
              <a:t>Caraka</a:t>
            </a:r>
            <a:r>
              <a:rPr lang="en-IN" sz="3200" b="1" dirty="0" smtClean="0"/>
              <a:t>-Samhita </a:t>
            </a:r>
            <a:r>
              <a:rPr lang="en-IN" sz="3200" b="1" dirty="0"/>
              <a:t>(between 2</a:t>
            </a:r>
            <a:r>
              <a:rPr lang="en-IN" sz="3200" b="1" baseline="30000" dirty="0"/>
              <a:t>nd</a:t>
            </a:r>
            <a:r>
              <a:rPr lang="en-IN" sz="3200" b="1" dirty="0"/>
              <a:t> century </a:t>
            </a:r>
            <a:r>
              <a:rPr lang="en-IN" sz="3200" b="1" dirty="0" err="1"/>
              <a:t>bce</a:t>
            </a:r>
            <a:r>
              <a:rPr lang="en-IN" sz="3200" b="1" dirty="0"/>
              <a:t> and 2</a:t>
            </a:r>
            <a:r>
              <a:rPr lang="en-IN" sz="3200" b="1" baseline="30000" dirty="0"/>
              <a:t>nd</a:t>
            </a:r>
            <a:r>
              <a:rPr lang="en-IN" sz="3200" b="1" dirty="0"/>
              <a:t> century </a:t>
            </a:r>
            <a:r>
              <a:rPr lang="en-IN" sz="3200" b="1" dirty="0" err="1"/>
              <a:t>ce</a:t>
            </a:r>
            <a:r>
              <a:rPr lang="en-IN" sz="3200" b="1" dirty="0"/>
              <a:t>) </a:t>
            </a:r>
            <a:endParaRPr lang="en-IN" sz="3200" b="1" dirty="0" smtClean="0"/>
          </a:p>
          <a:p>
            <a:r>
              <a:rPr lang="en-IN" sz="2800" dirty="0" smtClean="0"/>
              <a:t>Written by </a:t>
            </a:r>
            <a:r>
              <a:rPr lang="en-IN" sz="2800" b="1" dirty="0" err="1"/>
              <a:t>Caraka</a:t>
            </a:r>
            <a:r>
              <a:rPr lang="en-IN" sz="2800" b="1" dirty="0"/>
              <a:t> </a:t>
            </a:r>
            <a:r>
              <a:rPr lang="en-IN" sz="2800" dirty="0"/>
              <a:t> and redaction done by </a:t>
            </a:r>
            <a:r>
              <a:rPr lang="en-IN" sz="2800" b="1" dirty="0" err="1"/>
              <a:t>Drdhabala</a:t>
            </a:r>
            <a:r>
              <a:rPr lang="en-IN" sz="2800" b="1" dirty="0"/>
              <a:t>(9</a:t>
            </a:r>
            <a:r>
              <a:rPr lang="en-IN" sz="2800" b="1" baseline="30000" dirty="0"/>
              <a:t>th</a:t>
            </a:r>
            <a:r>
              <a:rPr lang="en-IN" sz="2800" b="1" dirty="0"/>
              <a:t> century </a:t>
            </a:r>
            <a:r>
              <a:rPr lang="en-IN" sz="2800" b="1" dirty="0" err="1" smtClean="0"/>
              <a:t>ce</a:t>
            </a:r>
            <a:r>
              <a:rPr lang="en-IN" sz="2800" b="1" dirty="0" smtClean="0"/>
              <a:t>). </a:t>
            </a:r>
          </a:p>
          <a:p>
            <a:r>
              <a:rPr lang="en-IN" sz="2800" dirty="0" smtClean="0"/>
              <a:t>This </a:t>
            </a:r>
            <a:r>
              <a:rPr lang="en-IN" sz="2800" dirty="0"/>
              <a:t>belongs to </a:t>
            </a:r>
            <a:r>
              <a:rPr lang="en-IN" sz="2800" b="1" dirty="0" err="1"/>
              <a:t>Atreya</a:t>
            </a:r>
            <a:r>
              <a:rPr lang="en-IN" sz="2800" b="1" dirty="0"/>
              <a:t> </a:t>
            </a:r>
            <a:r>
              <a:rPr lang="en-IN" sz="2800" dirty="0"/>
              <a:t> school dealing mainly with therapeutics</a:t>
            </a:r>
            <a:r>
              <a:rPr lang="en-IN" sz="2800" dirty="0" smtClean="0"/>
              <a:t>. </a:t>
            </a:r>
          </a:p>
          <a:p>
            <a:r>
              <a:rPr lang="en-IN" sz="2800" dirty="0" smtClean="0"/>
              <a:t>A </a:t>
            </a:r>
            <a:r>
              <a:rPr lang="en-IN" sz="2800" dirty="0"/>
              <a:t>15</a:t>
            </a:r>
            <a:r>
              <a:rPr lang="en-IN" sz="2800" baseline="30000" dirty="0"/>
              <a:t>th</a:t>
            </a:r>
            <a:r>
              <a:rPr lang="en-IN" sz="2800" dirty="0"/>
              <a:t> century commentary was done by </a:t>
            </a:r>
            <a:r>
              <a:rPr lang="en-IN" sz="2800" b="1" dirty="0" err="1"/>
              <a:t>Sivadasa</a:t>
            </a:r>
            <a:r>
              <a:rPr lang="en-IN" sz="2800" b="1" dirty="0"/>
              <a:t>.</a:t>
            </a:r>
            <a:endParaRPr lang="en-US" sz="2800" dirty="0"/>
          </a:p>
          <a:p>
            <a:r>
              <a:rPr lang="en-IN" sz="2800" b="1" dirty="0" err="1"/>
              <a:t>Caraka</a:t>
            </a:r>
            <a:r>
              <a:rPr lang="en-IN" sz="2800" b="1" dirty="0"/>
              <a:t>-Samhita</a:t>
            </a:r>
            <a:r>
              <a:rPr lang="en-IN" sz="2800" dirty="0"/>
              <a:t> was translated to many regional languages and even to foreign languages</a:t>
            </a:r>
            <a:r>
              <a:rPr lang="en-IN" sz="2800" dirty="0" smtClean="0"/>
              <a:t>.</a:t>
            </a:r>
          </a:p>
          <a:p>
            <a:r>
              <a:rPr lang="en-IN" sz="2800" dirty="0" err="1"/>
              <a:t>Caraka</a:t>
            </a:r>
            <a:r>
              <a:rPr lang="en-IN" sz="2800" dirty="0"/>
              <a:t> treatise is divided into 8 </a:t>
            </a:r>
            <a:r>
              <a:rPr lang="en-IN" sz="2800" b="1" dirty="0" err="1"/>
              <a:t>sthanas</a:t>
            </a:r>
            <a:r>
              <a:rPr lang="en-IN" sz="2800" b="1" dirty="0"/>
              <a:t>(</a:t>
            </a:r>
            <a:r>
              <a:rPr lang="en-IN" sz="2800" dirty="0"/>
              <a:t>books), namely : </a:t>
            </a:r>
            <a:r>
              <a:rPr lang="en-IN" sz="2800" b="1" dirty="0"/>
              <a:t>Sutra, </a:t>
            </a:r>
            <a:r>
              <a:rPr lang="en-IN" sz="2800" b="1" dirty="0" err="1"/>
              <a:t>Nidan</a:t>
            </a:r>
            <a:r>
              <a:rPr lang="en-IN" sz="2800" b="1" dirty="0"/>
              <a:t>, </a:t>
            </a:r>
            <a:r>
              <a:rPr lang="en-IN" sz="2800" b="1" dirty="0" err="1"/>
              <a:t>Vimana</a:t>
            </a:r>
            <a:r>
              <a:rPr lang="en-IN" sz="2800" b="1" dirty="0"/>
              <a:t>, </a:t>
            </a:r>
            <a:r>
              <a:rPr lang="en-IN" sz="2800" b="1" dirty="0" err="1"/>
              <a:t>Sarir</a:t>
            </a:r>
            <a:r>
              <a:rPr lang="en-IN" sz="2800" b="1" dirty="0"/>
              <a:t>,</a:t>
            </a:r>
            <a:r>
              <a:rPr lang="en-US" sz="2800" dirty="0"/>
              <a:t> </a:t>
            </a:r>
            <a:r>
              <a:rPr lang="en-IN" sz="2800" b="1" dirty="0" err="1"/>
              <a:t>Indriya</a:t>
            </a:r>
            <a:r>
              <a:rPr lang="en-IN" sz="2800" b="1" dirty="0" smtClean="0"/>
              <a:t>, </a:t>
            </a:r>
            <a:r>
              <a:rPr lang="en-IN" sz="2800" b="1" dirty="0" err="1" smtClean="0"/>
              <a:t>Cikitsa</a:t>
            </a:r>
            <a:r>
              <a:rPr lang="en-IN" sz="2800" b="1" dirty="0" smtClean="0"/>
              <a:t>, </a:t>
            </a:r>
            <a:r>
              <a:rPr lang="en-IN" sz="2800" b="1" dirty="0" err="1" smtClean="0"/>
              <a:t>Kalpa</a:t>
            </a:r>
            <a:r>
              <a:rPr lang="en-IN" sz="2800" b="1" dirty="0" smtClean="0"/>
              <a:t> </a:t>
            </a:r>
            <a:r>
              <a:rPr lang="en-IN" sz="2800" b="1" dirty="0"/>
              <a:t>and Siddhi.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04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Texts on Ayurveda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Other </a:t>
            </a:r>
            <a:r>
              <a:rPr lang="en-IN" sz="2800" dirty="0"/>
              <a:t>works on </a:t>
            </a:r>
            <a:r>
              <a:rPr lang="en-IN" sz="2800" b="1" dirty="0" err="1"/>
              <a:t>Atreya</a:t>
            </a:r>
            <a:r>
              <a:rPr lang="en-IN" sz="2800" b="1" dirty="0"/>
              <a:t> </a:t>
            </a:r>
            <a:r>
              <a:rPr lang="en-IN" sz="2800" dirty="0"/>
              <a:t>school were  </a:t>
            </a:r>
            <a:endParaRPr lang="en-IN" sz="2800" dirty="0" smtClean="0"/>
          </a:p>
          <a:p>
            <a:r>
              <a:rPr lang="en-IN" sz="2800" b="1" dirty="0" err="1" smtClean="0"/>
              <a:t>Agnivesha</a:t>
            </a:r>
            <a:r>
              <a:rPr lang="en-IN" sz="2800" b="1" dirty="0" smtClean="0"/>
              <a:t> </a:t>
            </a:r>
            <a:r>
              <a:rPr lang="en-IN" sz="2800" b="1" dirty="0" err="1"/>
              <a:t>tantra</a:t>
            </a:r>
            <a:r>
              <a:rPr lang="en-IN" sz="2800" b="1" dirty="0"/>
              <a:t> </a:t>
            </a:r>
            <a:r>
              <a:rPr lang="en-IN" sz="2800" dirty="0"/>
              <a:t>by </a:t>
            </a:r>
            <a:r>
              <a:rPr lang="en-IN" sz="2800" b="1" dirty="0" err="1"/>
              <a:t>Agnivesha</a:t>
            </a:r>
            <a:r>
              <a:rPr lang="en-IN" sz="2800" b="1" dirty="0"/>
              <a:t>,  </a:t>
            </a:r>
            <a:endParaRPr lang="en-IN" sz="2800" b="1" dirty="0" smtClean="0"/>
          </a:p>
          <a:p>
            <a:r>
              <a:rPr lang="en-IN" sz="2800" b="1" dirty="0" err="1" smtClean="0"/>
              <a:t>Bhela</a:t>
            </a:r>
            <a:r>
              <a:rPr lang="en-IN" sz="2800" b="1" dirty="0" smtClean="0"/>
              <a:t> </a:t>
            </a:r>
            <a:r>
              <a:rPr lang="en-IN" sz="2800" b="1" dirty="0"/>
              <a:t>Samhita</a:t>
            </a:r>
            <a:r>
              <a:rPr lang="en-IN" sz="2800" b="1" dirty="0" smtClean="0"/>
              <a:t>, </a:t>
            </a:r>
            <a:r>
              <a:rPr lang="en-IN" sz="2800" dirty="0" smtClean="0"/>
              <a:t>believed </a:t>
            </a:r>
            <a:r>
              <a:rPr lang="en-IN" sz="2800" dirty="0"/>
              <a:t>to be written by </a:t>
            </a:r>
            <a:r>
              <a:rPr lang="en-IN" sz="2800" b="1" dirty="0" err="1"/>
              <a:t>Atreya</a:t>
            </a:r>
            <a:r>
              <a:rPr lang="en-IN" sz="2800" b="1" dirty="0"/>
              <a:t> </a:t>
            </a:r>
            <a:r>
              <a:rPr lang="en-IN" sz="2800" dirty="0"/>
              <a:t>himself</a:t>
            </a:r>
            <a:r>
              <a:rPr lang="en-IN" sz="2800" dirty="0" smtClean="0"/>
              <a:t>. 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Both </a:t>
            </a:r>
            <a:r>
              <a:rPr lang="en-IN" sz="2800" dirty="0">
                <a:solidFill>
                  <a:schemeClr val="tx1"/>
                </a:solidFill>
              </a:rPr>
              <a:t>are now extant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800" b="1" dirty="0" smtClean="0"/>
              <a:t>Ayurveda-</a:t>
            </a:r>
            <a:r>
              <a:rPr lang="en-IN" sz="2800" b="1" dirty="0" err="1" smtClean="0"/>
              <a:t>Dipika</a:t>
            </a:r>
            <a:r>
              <a:rPr lang="en-IN" sz="2800" b="1" dirty="0" smtClean="0"/>
              <a:t> </a:t>
            </a:r>
            <a:r>
              <a:rPr lang="en-IN" sz="2800" b="1" dirty="0"/>
              <a:t>,</a:t>
            </a:r>
            <a:r>
              <a:rPr lang="en-IN" sz="2800" dirty="0"/>
              <a:t>composed by </a:t>
            </a:r>
            <a:r>
              <a:rPr lang="en-IN" sz="2800" b="1" dirty="0" err="1"/>
              <a:t>Cakrapanidatta</a:t>
            </a:r>
            <a:r>
              <a:rPr lang="en-IN" sz="2800" b="1" dirty="0"/>
              <a:t>(11</a:t>
            </a:r>
            <a:r>
              <a:rPr lang="en-IN" sz="2800" b="1" baseline="30000" dirty="0"/>
              <a:t>th</a:t>
            </a:r>
            <a:r>
              <a:rPr lang="en-IN" sz="2800" b="1" dirty="0"/>
              <a:t> Century</a:t>
            </a:r>
            <a:r>
              <a:rPr lang="en-IN" sz="2800" b="1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35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the </a:t>
            </a:r>
            <a:r>
              <a:rPr lang="en-GB" dirty="0" err="1" smtClean="0"/>
              <a:t>Samhitas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Each of these two </a:t>
            </a:r>
            <a:r>
              <a:rPr lang="en-IN" sz="2400" b="1" dirty="0" err="1"/>
              <a:t>Samhitas</a:t>
            </a:r>
            <a:r>
              <a:rPr lang="en-IN" sz="2400" b="1" dirty="0"/>
              <a:t> </a:t>
            </a:r>
            <a:r>
              <a:rPr lang="en-IN" sz="2400" dirty="0"/>
              <a:t>deal </a:t>
            </a:r>
            <a:r>
              <a:rPr lang="en-IN" sz="2400" b="1" dirty="0"/>
              <a:t>with Anatomy, Physiology, Toxicology, Psychic Therapy, Personal Hygiene and Medical Ethics.</a:t>
            </a:r>
            <a:endParaRPr lang="en-US" sz="2400" b="1" dirty="0"/>
          </a:p>
          <a:p>
            <a:r>
              <a:rPr lang="en-IN" sz="2400" dirty="0" smtClean="0"/>
              <a:t>In their treatise, Both </a:t>
            </a:r>
            <a:r>
              <a:rPr lang="en-IN" sz="2400" b="1" dirty="0" err="1"/>
              <a:t>Caraka</a:t>
            </a:r>
            <a:r>
              <a:rPr lang="en-IN" sz="2400" dirty="0"/>
              <a:t> and </a:t>
            </a:r>
            <a:r>
              <a:rPr lang="en-IN" sz="2400" b="1" dirty="0" err="1"/>
              <a:t>Susruta</a:t>
            </a:r>
            <a:r>
              <a:rPr lang="en-IN" sz="2400" dirty="0"/>
              <a:t> </a:t>
            </a:r>
            <a:r>
              <a:rPr lang="en-IN" sz="2400" dirty="0" smtClean="0"/>
              <a:t>discussed </a:t>
            </a:r>
            <a:r>
              <a:rPr lang="en-IN" sz="2400" dirty="0"/>
              <a:t>the following </a:t>
            </a:r>
            <a:r>
              <a:rPr lang="en-IN" sz="2400" dirty="0" smtClean="0"/>
              <a:t>for the treatment </a:t>
            </a:r>
            <a:r>
              <a:rPr lang="en-IN" sz="2400" dirty="0"/>
              <a:t>of a suffering patient.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6466113" y="3368546"/>
            <a:ext cx="4974773" cy="380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Effect(</a:t>
            </a:r>
            <a:r>
              <a:rPr lang="en-IN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karma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  <a:r>
              <a:rPr lang="en-IN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i.e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restoration of patient to his normal state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Time(</a:t>
            </a:r>
            <a:r>
              <a:rPr lang="en-IN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kala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),with due regards to influence of seasons in persons mind and body.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Agent(</a:t>
            </a:r>
            <a:r>
              <a:rPr lang="en-IN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katri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the physician and his associates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Means and instruments(</a:t>
            </a:r>
            <a:r>
              <a:rPr lang="en-IN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karana</a:t>
            </a:r>
            <a:r>
              <a:rPr lang="en-IN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en-US" sz="2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Prescription.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3454585"/>
            <a:ext cx="5151120" cy="313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organism(</a:t>
            </a:r>
            <a:r>
              <a:rPr lang="en-IN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Sarira</a:t>
            </a:r>
            <a:r>
              <a:rPr lang="en-IN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en-US" sz="2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Means of maintenance(</a:t>
            </a:r>
            <a:r>
              <a:rPr lang="en-IN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Vritti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</a:t>
            </a:r>
            <a:r>
              <a:rPr lang="en-IN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i.e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proper conduct both mental and physical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Causes of diseases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Nature of pain and disease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Action(</a:t>
            </a:r>
            <a:r>
              <a:rPr lang="en-IN" sz="24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kriya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of Inspection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b="1" dirty="0"/>
              <a:t>To diagnose illness in a patient</a:t>
            </a:r>
            <a:r>
              <a:rPr lang="en-IN" sz="2400" b="1" dirty="0" smtClean="0"/>
              <a:t>, Ayurveda </a:t>
            </a:r>
            <a:r>
              <a:rPr lang="en-IN" sz="2400" b="1" dirty="0"/>
              <a:t>suggests eight ways of inspection:</a:t>
            </a:r>
            <a:endParaRPr lang="en-US" sz="2400" dirty="0"/>
          </a:p>
          <a:p>
            <a:r>
              <a:rPr lang="en-IN" sz="2400" b="1" dirty="0"/>
              <a:t>1.Nadi(pulses)</a:t>
            </a:r>
            <a:endParaRPr lang="en-US" sz="2400" b="1" dirty="0"/>
          </a:p>
          <a:p>
            <a:r>
              <a:rPr lang="en-IN" sz="2400" b="1" dirty="0"/>
              <a:t>2.Mootra(urine)</a:t>
            </a:r>
            <a:endParaRPr lang="en-US" sz="2400" b="1" dirty="0"/>
          </a:p>
          <a:p>
            <a:r>
              <a:rPr lang="en-IN" sz="2400" b="1" dirty="0"/>
              <a:t>3.Mala(stool)</a:t>
            </a:r>
            <a:endParaRPr lang="en-US" sz="2400" b="1" dirty="0"/>
          </a:p>
          <a:p>
            <a:r>
              <a:rPr lang="en-IN" sz="2400" b="1" dirty="0"/>
              <a:t>4.Jhiva(tongue)</a:t>
            </a:r>
            <a:endParaRPr lang="en-US" sz="2400" b="1" dirty="0"/>
          </a:p>
          <a:p>
            <a:r>
              <a:rPr lang="en-IN" sz="2400" b="1" dirty="0"/>
              <a:t>5.Shabda(sound)</a:t>
            </a:r>
            <a:endParaRPr lang="en-US" sz="2400" b="1" dirty="0"/>
          </a:p>
          <a:p>
            <a:r>
              <a:rPr lang="en-IN" sz="2400" b="1" dirty="0"/>
              <a:t>6.Sparsha(touch)</a:t>
            </a:r>
            <a:endParaRPr lang="en-US" sz="2400" b="1" dirty="0"/>
          </a:p>
          <a:p>
            <a:r>
              <a:rPr lang="en-IN" sz="2400" b="1" dirty="0"/>
              <a:t>7.Druk(vision)</a:t>
            </a:r>
            <a:endParaRPr lang="en-US" sz="2400" b="1" dirty="0"/>
          </a:p>
          <a:p>
            <a:r>
              <a:rPr lang="en-IN" sz="2400" b="1" dirty="0"/>
              <a:t>8.aakruti(appearance)</a:t>
            </a:r>
            <a:endParaRPr lang="en-US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98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According </a:t>
            </a:r>
            <a:r>
              <a:rPr lang="en-IN" sz="2400" dirty="0"/>
              <a:t>to both </a:t>
            </a:r>
            <a:r>
              <a:rPr lang="en-IN" sz="2400" b="1" dirty="0" err="1"/>
              <a:t>Caraka</a:t>
            </a:r>
            <a:r>
              <a:rPr lang="en-IN" sz="2400" dirty="0"/>
              <a:t> and </a:t>
            </a:r>
            <a:r>
              <a:rPr lang="en-IN" sz="2400" b="1" dirty="0" err="1" smtClean="0"/>
              <a:t>Susruta</a:t>
            </a:r>
            <a:r>
              <a:rPr lang="en-IN" sz="2400" b="1" dirty="0" smtClean="0"/>
              <a:t>,</a:t>
            </a:r>
            <a:r>
              <a:rPr lang="en-IN" sz="2400" dirty="0" smtClean="0"/>
              <a:t> </a:t>
            </a:r>
            <a:r>
              <a:rPr lang="en-IN" sz="2400" dirty="0" err="1"/>
              <a:t>Ayurvedic</a:t>
            </a:r>
            <a:r>
              <a:rPr lang="en-IN" sz="2400" dirty="0"/>
              <a:t> </a:t>
            </a:r>
            <a:r>
              <a:rPr lang="en-IN" sz="2400" dirty="0" smtClean="0"/>
              <a:t> treatment  depends on  factors </a:t>
            </a:r>
            <a:r>
              <a:rPr lang="en-IN" sz="2400" dirty="0"/>
              <a:t>like </a:t>
            </a:r>
            <a:r>
              <a:rPr lang="en-IN" sz="2400" dirty="0" smtClean="0"/>
              <a:t>:</a:t>
            </a:r>
            <a:endParaRPr lang="en-US" sz="2400" dirty="0"/>
          </a:p>
          <a:p>
            <a:r>
              <a:rPr lang="en-IN" sz="2400" b="1" dirty="0" err="1"/>
              <a:t>Purusha</a:t>
            </a:r>
            <a:r>
              <a:rPr lang="en-IN" sz="2400" b="1" dirty="0"/>
              <a:t>(</a:t>
            </a:r>
            <a:r>
              <a:rPr lang="en-IN" sz="2400" dirty="0"/>
              <a:t>patient)</a:t>
            </a:r>
            <a:endParaRPr lang="en-US" sz="2400" dirty="0"/>
          </a:p>
          <a:p>
            <a:r>
              <a:rPr lang="en-IN" sz="2400" b="1" dirty="0" err="1"/>
              <a:t>Vyadhi</a:t>
            </a:r>
            <a:r>
              <a:rPr lang="en-IN" sz="2400" b="1" dirty="0"/>
              <a:t>(</a:t>
            </a:r>
            <a:r>
              <a:rPr lang="en-IN" sz="2400" dirty="0"/>
              <a:t>disease)</a:t>
            </a:r>
            <a:endParaRPr lang="en-US" sz="2400" dirty="0"/>
          </a:p>
          <a:p>
            <a:r>
              <a:rPr lang="en-IN" sz="2400" b="1" dirty="0" err="1"/>
              <a:t>Osadhi</a:t>
            </a:r>
            <a:r>
              <a:rPr lang="en-IN" sz="2400" b="1" dirty="0"/>
              <a:t>(</a:t>
            </a:r>
            <a:r>
              <a:rPr lang="en-IN" sz="2400" dirty="0"/>
              <a:t>medicine)</a:t>
            </a:r>
            <a:endParaRPr lang="en-US" sz="2400" dirty="0"/>
          </a:p>
          <a:p>
            <a:r>
              <a:rPr lang="en-IN" sz="2400" b="1" dirty="0" err="1"/>
              <a:t>Kriya</a:t>
            </a:r>
            <a:r>
              <a:rPr lang="en-IN" sz="2400" b="1" dirty="0"/>
              <a:t>(</a:t>
            </a:r>
            <a:r>
              <a:rPr lang="en-IN" sz="2400" dirty="0"/>
              <a:t>process)</a:t>
            </a:r>
            <a:endParaRPr lang="en-US" sz="2400" dirty="0"/>
          </a:p>
          <a:p>
            <a:r>
              <a:rPr lang="en-IN" sz="2400" b="1" dirty="0"/>
              <a:t>Kala(</a:t>
            </a:r>
            <a:r>
              <a:rPr lang="en-IN" sz="2400" dirty="0"/>
              <a:t>season and climatic factors as well as time and frequency of medicine or process applied.)</a:t>
            </a:r>
            <a:endParaRPr lang="en-U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081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Osadhi</a:t>
            </a:r>
            <a:r>
              <a:rPr lang="en-GB" dirty="0" smtClean="0"/>
              <a:t>(medicines)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86889" cy="4761128"/>
          </a:xfrm>
        </p:spPr>
        <p:txBody>
          <a:bodyPr>
            <a:normAutofit/>
          </a:bodyPr>
          <a:lstStyle/>
          <a:p>
            <a:r>
              <a:rPr lang="en-IN" sz="2400" b="1" dirty="0"/>
              <a:t>Ayurveda classifies drugs into two types:</a:t>
            </a:r>
            <a:endParaRPr lang="en-US" sz="2400" b="1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b="1" dirty="0"/>
              <a:t>Those cure diseases</a:t>
            </a:r>
            <a:endParaRPr lang="en-US" sz="2400" b="1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b="1" dirty="0"/>
              <a:t>Those give </a:t>
            </a:r>
            <a:r>
              <a:rPr lang="en-IN" sz="2400" b="1" dirty="0" smtClean="0"/>
              <a:t>strengths</a:t>
            </a:r>
          </a:p>
          <a:p>
            <a:pPr lvl="0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r>
              <a:rPr lang="en-IN" sz="2400" b="1" dirty="0"/>
              <a:t> </a:t>
            </a:r>
            <a:endParaRPr lang="en-US" sz="2400" b="1" dirty="0" smtClean="0"/>
          </a:p>
          <a:p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21078" y="3839106"/>
            <a:ext cx="10496006" cy="3110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Ayurvedic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medicines are generally compounded with bases like </a:t>
            </a:r>
            <a:r>
              <a:rPr lang="en-IN" sz="2400" i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ghrta</a:t>
            </a:r>
            <a:r>
              <a:rPr lang="en-IN" sz="24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clarified butter),</a:t>
            </a:r>
            <a:r>
              <a:rPr lang="en-IN" sz="2400" i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taila</a:t>
            </a:r>
            <a:r>
              <a:rPr lang="en-IN" sz="24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(oil), water 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 </a:t>
            </a:r>
            <a:r>
              <a:rPr lang="en-IN" sz="24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milk.</a:t>
            </a:r>
            <a:endParaRPr lang="en-IN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preparation of medicines play a very important role  in Ayurveda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with 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full reference to the tastes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potency, inherent 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efficiency and reactionary properties of the raw materials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 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According 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</a:t>
            </a:r>
            <a:r>
              <a:rPr lang="en-IN" sz="2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Caraka</a:t>
            </a:r>
            <a:r>
              <a:rPr lang="en-IN" sz="24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 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medicine has to be administered after taking into full consideration of patient’s age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physical 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condition</a:t>
            </a:r>
            <a:r>
              <a:rPr lang="en-I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digestive 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power, state of </a:t>
            </a:r>
            <a:r>
              <a:rPr lang="en-IN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dosas</a:t>
            </a:r>
            <a:r>
              <a:rPr lang="en-I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and blood condition.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1457" y="1841478"/>
            <a:ext cx="6096000" cy="2250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endParaRPr lang="en-IN" sz="2000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Plant </a:t>
            </a:r>
            <a:r>
              <a:rPr lang="en-I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origin</a:t>
            </a:r>
            <a:endParaRPr lang="en-US" sz="20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Animal products</a:t>
            </a:r>
            <a:endParaRPr lang="en-US" sz="20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Drugs in </a:t>
            </a:r>
            <a:r>
              <a:rPr lang="en-IN" sz="20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Ayurveda</a:t>
            </a:r>
            <a:r>
              <a:rPr lang="en-I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come from mainly three sources:</a:t>
            </a:r>
            <a:endParaRPr lang="en-US" sz="2000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Minerals</a:t>
            </a:r>
            <a:r>
              <a:rPr lang="en-IN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n-US" sz="2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8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Kriya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 err="1" smtClean="0"/>
              <a:t>Kriya</a:t>
            </a:r>
            <a:r>
              <a:rPr lang="en-IN" sz="2400" dirty="0" smtClean="0"/>
              <a:t> are the processes </a:t>
            </a:r>
            <a:r>
              <a:rPr lang="en-IN" sz="2400" dirty="0"/>
              <a:t>involved in treatment aim at correction and pacification of deranged </a:t>
            </a:r>
            <a:r>
              <a:rPr lang="en-IN" sz="2400" i="1" dirty="0" err="1" smtClean="0"/>
              <a:t>dosas</a:t>
            </a:r>
            <a:r>
              <a:rPr lang="en-IN" sz="2400" i="1" dirty="0" smtClean="0"/>
              <a:t>. </a:t>
            </a:r>
            <a:r>
              <a:rPr lang="en-IN" sz="2400" dirty="0"/>
              <a:t>The four processes as suggested </a:t>
            </a:r>
            <a:r>
              <a:rPr lang="en-IN" sz="2400" b="1" dirty="0"/>
              <a:t>by </a:t>
            </a:r>
            <a:r>
              <a:rPr lang="en-IN" sz="2400" b="1" dirty="0" err="1"/>
              <a:t>Caraka</a:t>
            </a:r>
            <a:r>
              <a:rPr lang="en-IN" sz="2400" b="1" dirty="0"/>
              <a:t> </a:t>
            </a:r>
            <a:r>
              <a:rPr lang="en-IN" sz="2400" dirty="0"/>
              <a:t>are:</a:t>
            </a:r>
            <a:endParaRPr lang="en-US" sz="2400" dirty="0"/>
          </a:p>
          <a:p>
            <a:pPr marL="403225" lvl="0" indent="-284163">
              <a:buFont typeface="Courier New" panose="02070309020205020404" pitchFamily="49" charset="0"/>
              <a:buChar char="o"/>
            </a:pPr>
            <a:r>
              <a:rPr lang="en-IN" sz="2400" b="1" dirty="0" err="1"/>
              <a:t>Ahara</a:t>
            </a:r>
            <a:r>
              <a:rPr lang="en-IN" sz="2400" b="1" dirty="0"/>
              <a:t> (</a:t>
            </a:r>
            <a:r>
              <a:rPr lang="en-IN" sz="2400" dirty="0"/>
              <a:t>proper diet): Eating food and drink agreeing with constitutional element of the patient.</a:t>
            </a:r>
            <a:endParaRPr lang="en-US" sz="2400" dirty="0"/>
          </a:p>
          <a:p>
            <a:pPr marL="403225" lvl="0" indent="-284163">
              <a:buFont typeface="Courier New" panose="02070309020205020404" pitchFamily="49" charset="0"/>
              <a:buChar char="o"/>
            </a:pPr>
            <a:r>
              <a:rPr lang="en-IN" sz="2400" b="1" dirty="0"/>
              <a:t>Acara ( </a:t>
            </a:r>
            <a:r>
              <a:rPr lang="en-IN" sz="2400" dirty="0"/>
              <a:t>right conduct and medical regimen): observing hygienic rules like washing face and feet</a:t>
            </a:r>
            <a:r>
              <a:rPr lang="en-IN" sz="2400" dirty="0" smtClean="0"/>
              <a:t>, bathing, nail </a:t>
            </a:r>
            <a:r>
              <a:rPr lang="en-IN" sz="2400" dirty="0"/>
              <a:t>cutting</a:t>
            </a:r>
            <a:r>
              <a:rPr lang="en-IN" sz="2400" dirty="0" smtClean="0"/>
              <a:t>, hair </a:t>
            </a:r>
            <a:r>
              <a:rPr lang="en-IN" sz="2400" dirty="0"/>
              <a:t>trimming </a:t>
            </a:r>
            <a:r>
              <a:rPr lang="en-IN" sz="2400" dirty="0" err="1"/>
              <a:t>etc</a:t>
            </a:r>
            <a:r>
              <a:rPr lang="en-IN" sz="2400" dirty="0"/>
              <a:t> and correct code of conduct like correct posture of sitting</a:t>
            </a:r>
            <a:r>
              <a:rPr lang="en-IN" sz="2400" dirty="0" smtClean="0"/>
              <a:t>, regulating </a:t>
            </a:r>
            <a:r>
              <a:rPr lang="en-IN" sz="2400" dirty="0"/>
              <a:t>sex life </a:t>
            </a:r>
            <a:r>
              <a:rPr lang="en-IN" sz="2400" dirty="0" err="1" smtClean="0"/>
              <a:t>etc</a:t>
            </a:r>
            <a:endParaRPr lang="en-US" sz="2400" dirty="0"/>
          </a:p>
          <a:p>
            <a:pPr marL="403225" lvl="0" indent="-284163">
              <a:buFont typeface="Courier New" panose="02070309020205020404" pitchFamily="49" charset="0"/>
              <a:buChar char="o"/>
            </a:pPr>
            <a:r>
              <a:rPr lang="en-IN" sz="2400" b="1" dirty="0" err="1"/>
              <a:t>Samsodhana</a:t>
            </a:r>
            <a:r>
              <a:rPr lang="en-IN" sz="2400" b="1" dirty="0"/>
              <a:t> :</a:t>
            </a:r>
            <a:r>
              <a:rPr lang="en-IN" sz="2400" dirty="0"/>
              <a:t>done to rectify the deranged </a:t>
            </a:r>
            <a:r>
              <a:rPr lang="en-IN" sz="2400" dirty="0" err="1"/>
              <a:t>dosas</a:t>
            </a:r>
            <a:r>
              <a:rPr lang="en-IN" sz="2400" dirty="0" smtClean="0"/>
              <a:t>. Some </a:t>
            </a:r>
            <a:r>
              <a:rPr lang="en-IN" sz="2400" dirty="0"/>
              <a:t>processes for cleaning up the accumulated </a:t>
            </a:r>
            <a:r>
              <a:rPr lang="en-IN" sz="2400" dirty="0" err="1" smtClean="0"/>
              <a:t>dosas</a:t>
            </a:r>
            <a:r>
              <a:rPr lang="en-IN" sz="2400" dirty="0"/>
              <a:t> </a:t>
            </a:r>
            <a:r>
              <a:rPr lang="en-IN" sz="2400" dirty="0" smtClean="0"/>
              <a:t>are </a:t>
            </a:r>
            <a:r>
              <a:rPr lang="en-IN" sz="2400" dirty="0"/>
              <a:t>u</a:t>
            </a:r>
            <a:r>
              <a:rPr lang="en-IN" sz="2400" dirty="0" smtClean="0"/>
              <a:t>se </a:t>
            </a:r>
            <a:r>
              <a:rPr lang="en-IN" sz="2400" dirty="0"/>
              <a:t>of </a:t>
            </a:r>
            <a:r>
              <a:rPr lang="en-IN" sz="2400" dirty="0" smtClean="0"/>
              <a:t>purgatives, use </a:t>
            </a:r>
            <a:r>
              <a:rPr lang="en-IN" sz="2400" dirty="0"/>
              <a:t>of </a:t>
            </a:r>
            <a:r>
              <a:rPr lang="en-IN" sz="2400" dirty="0" smtClean="0"/>
              <a:t>emetics, blood </a:t>
            </a:r>
            <a:r>
              <a:rPr lang="en-IN" sz="2400" dirty="0"/>
              <a:t>letting etc</a:t>
            </a:r>
            <a:r>
              <a:rPr lang="en-IN" sz="2400" dirty="0" smtClean="0"/>
              <a:t>. Fasting </a:t>
            </a:r>
            <a:r>
              <a:rPr lang="en-IN" sz="2400" dirty="0"/>
              <a:t>and massaging are also </a:t>
            </a:r>
            <a:r>
              <a:rPr lang="en-IN" sz="2400" dirty="0" smtClean="0"/>
              <a:t>suggested.</a:t>
            </a:r>
            <a:endParaRPr lang="en-US" sz="2400" dirty="0"/>
          </a:p>
          <a:p>
            <a:pPr marL="403225" lvl="0" indent="-284163">
              <a:buFont typeface="Courier New" panose="02070309020205020404" pitchFamily="49" charset="0"/>
              <a:buChar char="o"/>
            </a:pPr>
            <a:r>
              <a:rPr lang="en-IN" sz="2400" b="1" dirty="0" err="1" smtClean="0"/>
              <a:t>Samsamana</a:t>
            </a:r>
            <a:r>
              <a:rPr lang="en-IN" sz="2400" b="1" dirty="0" smtClean="0"/>
              <a:t>:  </a:t>
            </a:r>
            <a:r>
              <a:rPr lang="en-IN" sz="2400" dirty="0"/>
              <a:t>administration of medicines to neutralise imbalance of </a:t>
            </a:r>
            <a:r>
              <a:rPr lang="en-IN" sz="2400" dirty="0" err="1" smtClean="0"/>
              <a:t>dosas</a:t>
            </a:r>
            <a:r>
              <a:rPr lang="en-IN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571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Surgical </a:t>
            </a:r>
            <a:r>
              <a:rPr lang="en-IN" dirty="0" smtClean="0"/>
              <a:t>processes 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90675" cy="4452035"/>
          </a:xfrm>
        </p:spPr>
        <p:txBody>
          <a:bodyPr>
            <a:noAutofit/>
          </a:bodyPr>
          <a:lstStyle/>
          <a:p>
            <a:r>
              <a:rPr lang="en-IN" sz="2400" dirty="0"/>
              <a:t>Surgical processes </a:t>
            </a:r>
            <a:r>
              <a:rPr lang="en-IN" sz="2400" dirty="0" smtClean="0"/>
              <a:t> as indicated in </a:t>
            </a:r>
            <a:r>
              <a:rPr lang="en-IN" sz="2400" b="1" dirty="0" err="1" smtClean="0"/>
              <a:t>Susruta-Samhita</a:t>
            </a:r>
            <a:r>
              <a:rPr lang="en-IN" sz="2400" b="1" dirty="0" smtClean="0"/>
              <a:t> </a:t>
            </a:r>
            <a:r>
              <a:rPr lang="en-IN" sz="2400" dirty="0" smtClean="0"/>
              <a:t>consists </a:t>
            </a:r>
            <a:r>
              <a:rPr lang="en-IN" sz="2400" dirty="0"/>
              <a:t>of three stages:</a:t>
            </a:r>
            <a:endParaRPr lang="en-US" sz="2400" dirty="0"/>
          </a:p>
          <a:p>
            <a:pPr marL="511175" lvl="0" indent="-336550">
              <a:buFont typeface="Courier New" panose="02070309020205020404" pitchFamily="49" charset="0"/>
              <a:buChar char="o"/>
            </a:pPr>
            <a:r>
              <a:rPr lang="en-IN" sz="2400" b="1" dirty="0" err="1" smtClean="0"/>
              <a:t>Purvakarma</a:t>
            </a:r>
            <a:r>
              <a:rPr lang="en-IN" sz="2400" b="1" dirty="0" smtClean="0"/>
              <a:t> (</a:t>
            </a:r>
            <a:r>
              <a:rPr lang="en-IN" sz="2400" dirty="0"/>
              <a:t>preparatory measures),consisting of fasting or light food for the </a:t>
            </a:r>
            <a:r>
              <a:rPr lang="en-IN" sz="2400" dirty="0" smtClean="0"/>
              <a:t>patient on day or days before the surgery, keeping </a:t>
            </a:r>
            <a:r>
              <a:rPr lang="en-IN" sz="2400" dirty="0"/>
              <a:t>surgical instruments ready</a:t>
            </a:r>
            <a:r>
              <a:rPr lang="en-IN" sz="2400" dirty="0" smtClean="0"/>
              <a:t>, placing </a:t>
            </a:r>
            <a:r>
              <a:rPr lang="en-IN" sz="2400" dirty="0"/>
              <a:t>the patient in a suitable posture </a:t>
            </a:r>
            <a:r>
              <a:rPr lang="en-IN" sz="2400" dirty="0" smtClean="0"/>
              <a:t> on the bed or </a:t>
            </a:r>
            <a:r>
              <a:rPr lang="en-IN" sz="2400" dirty="0" err="1" smtClean="0"/>
              <a:t>table,etc</a:t>
            </a:r>
            <a:r>
              <a:rPr lang="en-IN" sz="2400" dirty="0" smtClean="0"/>
              <a:t>.</a:t>
            </a:r>
            <a:endParaRPr lang="en-US" sz="2400" dirty="0"/>
          </a:p>
          <a:p>
            <a:pPr marL="511175" lvl="0" indent="-336550">
              <a:buFont typeface="Courier New" panose="02070309020205020404" pitchFamily="49" charset="0"/>
              <a:buChar char="o"/>
            </a:pPr>
            <a:r>
              <a:rPr lang="en-IN" sz="2400" b="1" dirty="0" err="1"/>
              <a:t>Pradhanakarma</a:t>
            </a:r>
            <a:r>
              <a:rPr lang="en-IN" sz="2400" dirty="0" smtClean="0"/>
              <a:t>( principal </a:t>
            </a:r>
            <a:r>
              <a:rPr lang="en-IN" sz="2400" dirty="0"/>
              <a:t>measure), consisting of surgical operation</a:t>
            </a:r>
            <a:r>
              <a:rPr lang="en-IN" sz="2400" dirty="0" smtClean="0"/>
              <a:t>, expulsion </a:t>
            </a:r>
            <a:r>
              <a:rPr lang="en-IN" sz="2400" dirty="0"/>
              <a:t>of morbid matter</a:t>
            </a:r>
            <a:r>
              <a:rPr lang="en-IN" sz="2400" dirty="0" smtClean="0"/>
              <a:t>, application </a:t>
            </a:r>
            <a:r>
              <a:rPr lang="en-IN" sz="2400" dirty="0"/>
              <a:t>of medicinal pastes</a:t>
            </a:r>
            <a:r>
              <a:rPr lang="en-IN" sz="2400" dirty="0" smtClean="0"/>
              <a:t>, bandaging etc.</a:t>
            </a:r>
            <a:endParaRPr lang="en-US" sz="2400" dirty="0"/>
          </a:p>
          <a:p>
            <a:pPr marL="511175" lvl="0" indent="-336550">
              <a:buFont typeface="Courier New" panose="02070309020205020404" pitchFamily="49" charset="0"/>
              <a:buChar char="o"/>
            </a:pPr>
            <a:r>
              <a:rPr lang="en-IN" sz="2400" b="1" dirty="0" err="1" smtClean="0"/>
              <a:t>Pascatkarma</a:t>
            </a:r>
            <a:r>
              <a:rPr lang="en-IN" sz="2400" b="1" dirty="0" smtClean="0"/>
              <a:t> (</a:t>
            </a:r>
            <a:r>
              <a:rPr lang="en-IN" sz="2400" dirty="0"/>
              <a:t>post operative </a:t>
            </a:r>
            <a:r>
              <a:rPr lang="en-IN" sz="2400" dirty="0" smtClean="0"/>
              <a:t>measure), applying paste or medicine on the operated </a:t>
            </a:r>
            <a:r>
              <a:rPr lang="en-IN" sz="2400" dirty="0" err="1" smtClean="0"/>
              <a:t>part,bandaging,etc.A</a:t>
            </a:r>
            <a:r>
              <a:rPr lang="en-IN" sz="2400" dirty="0" smtClean="0"/>
              <a:t> </a:t>
            </a:r>
            <a:r>
              <a:rPr lang="en-IN" sz="2400" dirty="0"/>
              <a:t>great emphasis is given on this part as it relates to healing </a:t>
            </a:r>
            <a:endParaRPr lang="en-US" sz="2400" dirty="0"/>
          </a:p>
          <a:p>
            <a:r>
              <a:rPr lang="en-IN" sz="2400" b="1" dirty="0"/>
              <a:t> 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4680857" y="434090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20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Surgical processes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13402" cy="455506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There are eight principal types of surgical operations that are included in </a:t>
            </a:r>
            <a:r>
              <a:rPr lang="en-IN" dirty="0" err="1" smtClean="0"/>
              <a:t>Ayurveda</a:t>
            </a:r>
            <a:r>
              <a:rPr lang="en-IN" dirty="0" smtClean="0"/>
              <a:t>.</a:t>
            </a:r>
          </a:p>
          <a:p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(a) </a:t>
            </a:r>
            <a:r>
              <a:rPr lang="en-IN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Chedana</a:t>
            </a:r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(excision)                                 </a:t>
            </a:r>
          </a:p>
          <a:p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(b) </a:t>
            </a:r>
            <a:r>
              <a:rPr lang="en-IN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Bhedana</a:t>
            </a:r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(incision)</a:t>
            </a:r>
          </a:p>
          <a:p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(c) </a:t>
            </a:r>
            <a:r>
              <a:rPr lang="en-IN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Lakhana</a:t>
            </a:r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(scraping)</a:t>
            </a:r>
          </a:p>
          <a:p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(d) </a:t>
            </a:r>
            <a:r>
              <a:rPr lang="en-IN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Esana</a:t>
            </a:r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(probing)</a:t>
            </a:r>
            <a:endParaRPr lang="en-US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(e) </a:t>
            </a:r>
            <a:r>
              <a:rPr lang="en-IN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Vedhana</a:t>
            </a:r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(puncturing)</a:t>
            </a:r>
          </a:p>
          <a:p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(f) </a:t>
            </a:r>
            <a:r>
              <a:rPr lang="en-IN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Arahana</a:t>
            </a:r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(extraction)</a:t>
            </a:r>
          </a:p>
          <a:p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(g) </a:t>
            </a:r>
            <a:r>
              <a:rPr lang="en-IN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Visramana</a:t>
            </a:r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(draining of fluids) and </a:t>
            </a:r>
          </a:p>
          <a:p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(h) </a:t>
            </a:r>
            <a:r>
              <a:rPr lang="en-IN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Sivana</a:t>
            </a:r>
            <a:r>
              <a:rPr lang="en-I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(suturing). </a:t>
            </a:r>
          </a:p>
          <a:p>
            <a:r>
              <a:rPr lang="en-IN" sz="2200" dirty="0" smtClean="0"/>
              <a:t>24 other processes are associated with operation. These include different methods of pulling out the extraneous matter; injecting into or filling a cavity; cleaning or draining a body canal; cleansing the wound etc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Medicinal Plants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2091" cy="4023360"/>
          </a:xfrm>
        </p:spPr>
        <p:txBody>
          <a:bodyPr/>
          <a:lstStyle/>
          <a:p>
            <a:r>
              <a:rPr lang="en-IN" dirty="0"/>
              <a:t>India, with its ecological, geographical and climatic diversities is perhaps the richest nation with herbal medicinal wealth. In India the therapeutic use of herbal plants dates back to the </a:t>
            </a:r>
            <a:r>
              <a:rPr lang="en-IN" dirty="0" smtClean="0"/>
              <a:t>Vedic </a:t>
            </a:r>
            <a:r>
              <a:rPr lang="en-IN" dirty="0"/>
              <a:t>period. </a:t>
            </a:r>
            <a:r>
              <a:rPr lang="en-IN" dirty="0" smtClean="0"/>
              <a:t>Today the entire world acknowledges the process of preparation of medicines from plant origin.</a:t>
            </a:r>
            <a:endParaRPr lang="en-US" dirty="0"/>
          </a:p>
          <a:p>
            <a:r>
              <a:rPr lang="en-IN" b="1" dirty="0"/>
              <a:t>The Rig Veda has documented about 67 medicinal plants, </a:t>
            </a:r>
            <a:r>
              <a:rPr lang="en-IN" b="1" dirty="0" err="1"/>
              <a:t>Yajur</a:t>
            </a:r>
            <a:r>
              <a:rPr lang="en-IN" b="1" dirty="0"/>
              <a:t> Veda 81 species and </a:t>
            </a:r>
            <a:r>
              <a:rPr lang="en-IN" b="1" dirty="0" err="1"/>
              <a:t>Atharva</a:t>
            </a:r>
            <a:r>
              <a:rPr lang="en-IN" b="1" dirty="0"/>
              <a:t> Veda 290 species. </a:t>
            </a:r>
            <a:r>
              <a:rPr lang="en-IN" b="1" dirty="0" smtClean="0"/>
              <a:t>To cite a few:</a:t>
            </a:r>
            <a:endParaRPr lang="en-US" b="1" dirty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08835"/>
              </p:ext>
            </p:extLst>
          </p:nvPr>
        </p:nvGraphicFramePr>
        <p:xfrm>
          <a:off x="1081825" y="3927248"/>
          <a:ext cx="10086735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2458530"/>
                <a:gridCol w="2938271"/>
                <a:gridCol w="4689934"/>
              </a:tblGrid>
              <a:tr h="2396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Used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Medicinal Use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Amla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Fruit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Vitamin C, Cough, Cold, Diabetes, Laxative and Hyper-acidity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Aswagandha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Root, Leaves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Restorative tonic, Stress, Aphrodisiac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Bramhi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 plant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Memory enhancer, mental disorder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Chiraita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 plant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Skin disease, burning sensation, fever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Guggul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Gum Raisin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Arthritis, Paralysis, Laxative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Sandalwood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Oil, Heart Wood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Skin disorder, burning sensation, jaundice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07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97492" cy="4503552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Ayurveda </a:t>
            </a:r>
            <a:r>
              <a:rPr lang="en-IN" sz="2400" dirty="0"/>
              <a:t>owes its name to two Sanskrit words:</a:t>
            </a:r>
            <a:endParaRPr lang="en-US" sz="2400" dirty="0"/>
          </a:p>
          <a:p>
            <a:r>
              <a:rPr lang="en-IN" sz="2400" b="1" dirty="0" err="1"/>
              <a:t>Ayus</a:t>
            </a:r>
            <a:r>
              <a:rPr lang="en-IN" sz="2400" b="1" dirty="0"/>
              <a:t>  –</a:t>
            </a:r>
            <a:r>
              <a:rPr lang="en-IN" sz="2400" dirty="0"/>
              <a:t>meaning </a:t>
            </a:r>
            <a:r>
              <a:rPr lang="en-IN" sz="2400" b="1" dirty="0"/>
              <a:t>life</a:t>
            </a:r>
            <a:endParaRPr lang="en-US" sz="2400" dirty="0"/>
          </a:p>
          <a:p>
            <a:r>
              <a:rPr lang="en-IN" sz="2400" b="1" dirty="0"/>
              <a:t>Veda- </a:t>
            </a:r>
            <a:r>
              <a:rPr lang="en-IN" sz="2400" dirty="0"/>
              <a:t>meaning </a:t>
            </a:r>
            <a:r>
              <a:rPr lang="en-IN" sz="2400" b="1" dirty="0"/>
              <a:t>knowledge</a:t>
            </a:r>
            <a:endParaRPr lang="en-US" sz="2400" dirty="0"/>
          </a:p>
          <a:p>
            <a:r>
              <a:rPr lang="en-IN" sz="2400" dirty="0"/>
              <a:t>Ayurveda originated around </a:t>
            </a:r>
            <a:r>
              <a:rPr lang="en-IN" sz="2400" b="1" dirty="0"/>
              <a:t>5000</a:t>
            </a:r>
            <a:r>
              <a:rPr lang="en-IN" sz="2400" dirty="0"/>
              <a:t> </a:t>
            </a:r>
            <a:r>
              <a:rPr lang="en-IN" sz="2400" b="1" dirty="0" err="1"/>
              <a:t>bce</a:t>
            </a:r>
            <a:r>
              <a:rPr lang="en-IN" sz="2400" dirty="0"/>
              <a:t>(before common era) .It then  existed in oral traditions.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continued through Indus Valley Civilizations</a:t>
            </a:r>
            <a:r>
              <a:rPr lang="en-IN" sz="2400" dirty="0" smtClean="0"/>
              <a:t>, Vedic </a:t>
            </a:r>
            <a:r>
              <a:rPr lang="en-IN" sz="2400" dirty="0"/>
              <a:t>period</a:t>
            </a:r>
            <a:r>
              <a:rPr lang="en-IN" sz="2400" dirty="0" smtClean="0"/>
              <a:t>, Jain </a:t>
            </a:r>
            <a:r>
              <a:rPr lang="en-IN" sz="2400" dirty="0"/>
              <a:t>and the Buddha period.</a:t>
            </a:r>
            <a:endParaRPr lang="en-US" sz="2400" dirty="0"/>
          </a:p>
          <a:p>
            <a:r>
              <a:rPr lang="en-IN" sz="2400" dirty="0"/>
              <a:t>Ayurveda derived its </a:t>
            </a:r>
            <a:r>
              <a:rPr lang="en-IN" sz="2400" b="1" dirty="0"/>
              <a:t>notion</a:t>
            </a:r>
            <a:r>
              <a:rPr lang="en-IN" sz="2400" dirty="0"/>
              <a:t> from </a:t>
            </a:r>
            <a:r>
              <a:rPr lang="en-IN" sz="2400" b="1" dirty="0" err="1" smtClean="0"/>
              <a:t>Rg</a:t>
            </a:r>
            <a:r>
              <a:rPr lang="en-IN" sz="2400" b="1" dirty="0" smtClean="0"/>
              <a:t> Veda </a:t>
            </a:r>
            <a:r>
              <a:rPr lang="en-IN" sz="2400" dirty="0"/>
              <a:t>but </a:t>
            </a:r>
            <a:r>
              <a:rPr lang="en-IN" sz="2400" b="1" dirty="0"/>
              <a:t>practice </a:t>
            </a:r>
            <a:r>
              <a:rPr lang="en-IN" sz="2400" dirty="0"/>
              <a:t>from </a:t>
            </a:r>
            <a:r>
              <a:rPr lang="en-IN" sz="2400" b="1" dirty="0" err="1" smtClean="0"/>
              <a:t>Atharva</a:t>
            </a:r>
            <a:r>
              <a:rPr lang="en-IN" sz="2400" b="1" dirty="0" smtClean="0"/>
              <a:t> Veda</a:t>
            </a:r>
            <a:endParaRPr lang="en-US" sz="2400" dirty="0"/>
          </a:p>
          <a:p>
            <a:r>
              <a:rPr lang="en-IN" sz="2400" b="1" dirty="0"/>
              <a:t>Ayurveda </a:t>
            </a:r>
            <a:r>
              <a:rPr lang="en-IN" sz="2400" dirty="0"/>
              <a:t>is called </a:t>
            </a:r>
            <a:r>
              <a:rPr lang="en-IN" sz="2400" b="1" dirty="0" err="1"/>
              <a:t>Upaveda</a:t>
            </a:r>
            <a:r>
              <a:rPr lang="en-IN" sz="2400" b="1" dirty="0"/>
              <a:t> </a:t>
            </a:r>
            <a:r>
              <a:rPr lang="en-IN" sz="2400" dirty="0"/>
              <a:t>or auxiliary knowledge.  </a:t>
            </a:r>
            <a:endParaRPr lang="en-IN" sz="2400" dirty="0" smtClean="0"/>
          </a:p>
          <a:p>
            <a:r>
              <a:rPr lang="en-IN" sz="2400" b="1" dirty="0" err="1" smtClean="0"/>
              <a:t>Ayurveda</a:t>
            </a:r>
            <a:r>
              <a:rPr lang="en-IN" sz="2400" b="1" dirty="0" smtClean="0"/>
              <a:t>  </a:t>
            </a:r>
            <a:r>
              <a:rPr lang="en-IN" sz="2400" dirty="0"/>
              <a:t>is also called the </a:t>
            </a:r>
            <a:r>
              <a:rPr lang="en-IN" sz="2400" b="1" dirty="0" err="1"/>
              <a:t>Pancam</a:t>
            </a:r>
            <a:r>
              <a:rPr lang="en-IN" sz="2400" b="1" dirty="0"/>
              <a:t>-Veda </a:t>
            </a:r>
            <a:r>
              <a:rPr lang="en-IN" sz="2400" dirty="0"/>
              <a:t> or the fifth Veda.</a:t>
            </a:r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4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Medicinal Plants II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7214"/>
              </p:ext>
            </p:extLst>
          </p:nvPr>
        </p:nvGraphicFramePr>
        <p:xfrm>
          <a:off x="1262742" y="1948545"/>
          <a:ext cx="9764487" cy="3439887"/>
        </p:xfrm>
        <a:graphic>
          <a:graphicData uri="http://schemas.openxmlformats.org/drawingml/2006/table">
            <a:tbl>
              <a:tblPr firstRow="1" firstCol="1" bandRow="1"/>
              <a:tblGrid>
                <a:gridCol w="2358838"/>
                <a:gridCol w="2852546"/>
                <a:gridCol w="4553103"/>
              </a:tblGrid>
              <a:tr h="429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Used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Medicinal Use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Sarpagandha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Hypertension, Insomnia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Tulsi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Leaves, seeds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Cough, Cold, Expectorant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Peppermint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Leaves, flower, oil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Digestive, Painkiller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Vringraj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Seed, Whole plant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Anti-inflammatory, digestive, hair tonic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Rhizome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Sedative, Analgesic, Epilepsy, Hypertension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Nagchampa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Bark, Leaf, Flower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Vomiting, Dysentery, Piles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12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Atharva</a:t>
            </a:r>
            <a:r>
              <a:rPr lang="en-GB" dirty="0" smtClean="0"/>
              <a:t> Vega Vs Ayurveda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435" y="2206343"/>
            <a:ext cx="10058400" cy="402336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Difference between </a:t>
            </a:r>
            <a:r>
              <a:rPr lang="en-IN" sz="2400" b="1" dirty="0" err="1" smtClean="0"/>
              <a:t>Atharva</a:t>
            </a:r>
            <a:r>
              <a:rPr lang="en-IN" sz="2400" b="1" dirty="0" smtClean="0"/>
              <a:t> Veda </a:t>
            </a:r>
            <a:r>
              <a:rPr lang="en-IN" sz="2400" dirty="0" smtClean="0"/>
              <a:t>(which contains 114 hymns on magical cure of diseases) and 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Ayurveda</a:t>
            </a:r>
            <a:r>
              <a:rPr lang="en-IN" sz="2400" b="1" dirty="0" smtClean="0"/>
              <a:t>:</a:t>
            </a:r>
            <a:endParaRPr lang="en-US" sz="2400" dirty="0" smtClean="0"/>
          </a:p>
          <a:p>
            <a:r>
              <a:rPr lang="en-IN" sz="2400" b="1" i="1" dirty="0" smtClean="0"/>
              <a:t>1. As </a:t>
            </a:r>
            <a:r>
              <a:rPr lang="en-IN" sz="2400" b="1" i="1" dirty="0"/>
              <a:t>regards cause of disease:</a:t>
            </a:r>
            <a:endParaRPr lang="en-US" sz="2400" b="1" i="1" dirty="0"/>
          </a:p>
          <a:p>
            <a:r>
              <a:rPr lang="en-IN" sz="2400" b="1" dirty="0" err="1"/>
              <a:t>ArharvaVeda</a:t>
            </a:r>
            <a:r>
              <a:rPr lang="en-IN" sz="2400" b="1" dirty="0"/>
              <a:t> </a:t>
            </a:r>
            <a:r>
              <a:rPr lang="en-IN" sz="2400" dirty="0"/>
              <a:t>stresses on wrath of God and influence of </a:t>
            </a:r>
            <a:r>
              <a:rPr lang="en-IN" sz="2400" dirty="0" smtClean="0"/>
              <a:t>malefic </a:t>
            </a:r>
            <a:r>
              <a:rPr lang="en-IN" sz="2400" dirty="0"/>
              <a:t>agents.</a:t>
            </a:r>
            <a:endParaRPr lang="en-US" sz="2400" dirty="0"/>
          </a:p>
          <a:p>
            <a:r>
              <a:rPr lang="en-IN" sz="2400" b="1" dirty="0" err="1" smtClean="0"/>
              <a:t>AyurVeda</a:t>
            </a:r>
            <a:r>
              <a:rPr lang="en-IN" sz="2400" b="1" dirty="0" smtClean="0"/>
              <a:t>  </a:t>
            </a:r>
            <a:r>
              <a:rPr lang="en-IN" sz="2400" dirty="0"/>
              <a:t>emphasise on imbalance of bodily elements.</a:t>
            </a:r>
            <a:endParaRPr lang="en-US" sz="2400" dirty="0"/>
          </a:p>
          <a:p>
            <a:r>
              <a:rPr lang="en-IN" sz="2400" b="1" i="1" dirty="0"/>
              <a:t>2</a:t>
            </a:r>
            <a:r>
              <a:rPr lang="en-IN" sz="2400" b="1" i="1" dirty="0" smtClean="0"/>
              <a:t>. As </a:t>
            </a:r>
            <a:r>
              <a:rPr lang="en-IN" sz="2400" b="1" i="1" dirty="0"/>
              <a:t>regards treatment:</a:t>
            </a:r>
            <a:endParaRPr lang="en-US" sz="2400" b="1" i="1" dirty="0"/>
          </a:p>
          <a:p>
            <a:r>
              <a:rPr lang="en-IN" sz="2400" b="1" dirty="0" err="1" smtClean="0"/>
              <a:t>Arharva</a:t>
            </a:r>
            <a:r>
              <a:rPr lang="en-IN" sz="2400" b="1" dirty="0" smtClean="0"/>
              <a:t> Veda </a:t>
            </a:r>
            <a:r>
              <a:rPr lang="en-IN" sz="2400" dirty="0"/>
              <a:t>suggests appeasement of God and other agents</a:t>
            </a:r>
            <a:endParaRPr lang="en-US" sz="2400" dirty="0"/>
          </a:p>
          <a:p>
            <a:r>
              <a:rPr lang="en-IN" sz="2400" b="1" dirty="0" err="1" smtClean="0"/>
              <a:t>Ayurveda</a:t>
            </a:r>
            <a:r>
              <a:rPr lang="en-IN" sz="2400" b="1" dirty="0" smtClean="0"/>
              <a:t> </a:t>
            </a:r>
            <a:r>
              <a:rPr lang="en-IN" sz="2400" dirty="0"/>
              <a:t>stresses on application of drug.</a:t>
            </a:r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Philosophy of Ayurveda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03554" cy="4490672"/>
          </a:xfrm>
        </p:spPr>
        <p:txBody>
          <a:bodyPr>
            <a:noAutofit/>
          </a:bodyPr>
          <a:lstStyle/>
          <a:p>
            <a:pPr lvl="8"/>
            <a:r>
              <a:rPr lang="en-IN" sz="2800" dirty="0"/>
              <a:t>B</a:t>
            </a:r>
            <a:r>
              <a:rPr lang="en-IN" sz="2800" dirty="0" smtClean="0"/>
              <a:t>ased on  </a:t>
            </a:r>
            <a:r>
              <a:rPr lang="en-IN" sz="2800" b="1" dirty="0" err="1"/>
              <a:t>Samkhya</a:t>
            </a:r>
            <a:r>
              <a:rPr lang="en-IN" sz="2800" b="1" dirty="0"/>
              <a:t> </a:t>
            </a:r>
            <a:r>
              <a:rPr lang="en-IN" sz="2800" b="1" dirty="0" smtClean="0"/>
              <a:t> </a:t>
            </a:r>
            <a:r>
              <a:rPr lang="en-IN" sz="2800" dirty="0" smtClean="0"/>
              <a:t>and  </a:t>
            </a:r>
            <a:r>
              <a:rPr lang="en-IN" sz="2800" b="1" dirty="0" smtClean="0"/>
              <a:t>Vedanta </a:t>
            </a:r>
            <a:r>
              <a:rPr lang="en-IN" sz="2800" dirty="0"/>
              <a:t>philosophy of the Vedic Hindus. </a:t>
            </a:r>
            <a:r>
              <a:rPr lang="en-IN" sz="2800" b="1" dirty="0" smtClean="0"/>
              <a:t>It accepts</a:t>
            </a:r>
            <a:endParaRPr lang="en-IN" sz="2800" dirty="0" smtClean="0"/>
          </a:p>
          <a:p>
            <a:pPr lvl="1"/>
            <a:r>
              <a:rPr lang="en-IN" sz="2800" b="1" dirty="0" smtClean="0"/>
              <a:t>That man </a:t>
            </a:r>
            <a:r>
              <a:rPr lang="en-IN" sz="2800" b="1" dirty="0"/>
              <a:t>is a part of the cosmic existence</a:t>
            </a:r>
            <a:r>
              <a:rPr lang="en-IN" sz="2800" dirty="0"/>
              <a:t>. Each individual soul is composed of</a:t>
            </a:r>
            <a:r>
              <a:rPr lang="en-IN" sz="2800" b="1" dirty="0"/>
              <a:t> mind</a:t>
            </a:r>
            <a:r>
              <a:rPr lang="en-IN" sz="2800" b="1" dirty="0" smtClean="0"/>
              <a:t>, sense </a:t>
            </a:r>
            <a:r>
              <a:rPr lang="en-IN" sz="2800" b="1" dirty="0"/>
              <a:t>organs and material body</a:t>
            </a:r>
            <a:r>
              <a:rPr lang="en-IN" sz="2800" b="1" dirty="0" smtClean="0"/>
              <a:t>.</a:t>
            </a:r>
          </a:p>
          <a:p>
            <a:pPr lvl="1"/>
            <a:r>
              <a:rPr lang="en-IN" sz="2800" dirty="0" smtClean="0"/>
              <a:t>That all material body are evolved from interaction </a:t>
            </a:r>
            <a:r>
              <a:rPr lang="en-IN" sz="2800" dirty="0"/>
              <a:t>of </a:t>
            </a:r>
            <a:r>
              <a:rPr lang="en-IN" sz="2800" b="1" dirty="0"/>
              <a:t>PURUSHA </a:t>
            </a:r>
            <a:r>
              <a:rPr lang="en-IN" sz="2800" dirty="0"/>
              <a:t>(static but conscious) and </a:t>
            </a:r>
            <a:r>
              <a:rPr lang="en-IN" sz="2800" b="1" dirty="0"/>
              <a:t>PRAKRITI</a:t>
            </a:r>
            <a:r>
              <a:rPr lang="en-IN" sz="2800" dirty="0"/>
              <a:t>(dynamic but material).</a:t>
            </a:r>
            <a:r>
              <a:rPr lang="en-IN" sz="2800" b="1" dirty="0"/>
              <a:t> </a:t>
            </a:r>
            <a:endParaRPr lang="en-IN" sz="2800" b="1" dirty="0" smtClean="0"/>
          </a:p>
          <a:p>
            <a:pPr lvl="2"/>
            <a:r>
              <a:rPr lang="en-IN" sz="2400" b="1" dirty="0" smtClean="0"/>
              <a:t>PRAKRITI </a:t>
            </a:r>
            <a:r>
              <a:rPr lang="en-IN" sz="2400" dirty="0"/>
              <a:t>is the substratum of three elementary components </a:t>
            </a:r>
            <a:r>
              <a:rPr lang="en-IN" sz="2400" b="1" dirty="0" err="1"/>
              <a:t>gunas</a:t>
            </a:r>
            <a:r>
              <a:rPr lang="en-IN" sz="2400" dirty="0"/>
              <a:t> of creation</a:t>
            </a:r>
            <a:r>
              <a:rPr lang="en-IN" sz="2400" dirty="0" smtClean="0"/>
              <a:t>, </a:t>
            </a:r>
            <a:r>
              <a:rPr lang="en-IN" sz="2400" dirty="0" err="1" smtClean="0"/>
              <a:t>viz</a:t>
            </a:r>
            <a:r>
              <a:rPr lang="en-IN" sz="2400" dirty="0" smtClean="0"/>
              <a:t> </a:t>
            </a:r>
          </a:p>
          <a:p>
            <a:pPr lvl="2"/>
            <a:r>
              <a:rPr lang="en-IN" sz="2400" b="1" dirty="0" err="1" smtClean="0"/>
              <a:t>Sattva</a:t>
            </a:r>
            <a:r>
              <a:rPr lang="en-IN" sz="2400" dirty="0" smtClean="0"/>
              <a:t>(intelligence),</a:t>
            </a:r>
          </a:p>
          <a:p>
            <a:pPr lvl="2"/>
            <a:r>
              <a:rPr lang="en-IN" sz="2400" b="1" dirty="0" smtClean="0"/>
              <a:t>Rajas(</a:t>
            </a:r>
            <a:r>
              <a:rPr lang="en-IN" sz="2400" dirty="0" smtClean="0"/>
              <a:t>energy</a:t>
            </a:r>
            <a:r>
              <a:rPr lang="en-IN" sz="2400" dirty="0"/>
              <a:t>) and </a:t>
            </a:r>
            <a:endParaRPr lang="en-IN" sz="2400" dirty="0" smtClean="0"/>
          </a:p>
          <a:p>
            <a:pPr lvl="2"/>
            <a:r>
              <a:rPr lang="en-IN" sz="2400" b="1" dirty="0" err="1" smtClean="0"/>
              <a:t>Tamas</a:t>
            </a:r>
            <a:r>
              <a:rPr lang="en-IN" sz="2400" dirty="0" smtClean="0"/>
              <a:t>(matter).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809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Philosophy of </a:t>
            </a:r>
            <a:r>
              <a:rPr lang="en-GB" dirty="0" err="1" smtClean="0"/>
              <a:t>Ayurveda</a:t>
            </a:r>
            <a:r>
              <a:rPr lang="en-GB" dirty="0" smtClean="0"/>
              <a:t>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IN" sz="2400" dirty="0" err="1" smtClean="0"/>
              <a:t>Ayurveda</a:t>
            </a:r>
            <a:r>
              <a:rPr lang="en-IN" sz="2400" dirty="0" smtClean="0"/>
              <a:t> says this material body is composed of gross elements in the form of </a:t>
            </a:r>
            <a:r>
              <a:rPr lang="en-IN" sz="2400" b="1" i="1" dirty="0" err="1" smtClean="0"/>
              <a:t>kala</a:t>
            </a:r>
            <a:r>
              <a:rPr lang="en-IN" sz="2400" b="1" i="1" dirty="0" smtClean="0"/>
              <a:t>(</a:t>
            </a:r>
            <a:r>
              <a:rPr lang="en-IN" sz="2400" b="1" dirty="0" smtClean="0"/>
              <a:t>protective layer), </a:t>
            </a:r>
            <a:r>
              <a:rPr lang="en-IN" sz="2400" b="1" i="1" dirty="0" err="1" smtClean="0"/>
              <a:t>dhatu</a:t>
            </a:r>
            <a:r>
              <a:rPr lang="en-IN" sz="2400" b="1" i="1" dirty="0" smtClean="0"/>
              <a:t>(</a:t>
            </a:r>
            <a:r>
              <a:rPr lang="en-IN" sz="2400" b="1" dirty="0" smtClean="0"/>
              <a:t>component matter), </a:t>
            </a:r>
            <a:r>
              <a:rPr lang="en-IN" sz="2400" b="1" i="1" dirty="0" smtClean="0"/>
              <a:t>mala</a:t>
            </a:r>
            <a:r>
              <a:rPr lang="en-IN" sz="2400" b="1" dirty="0" smtClean="0"/>
              <a:t>(eliminations),three </a:t>
            </a:r>
            <a:r>
              <a:rPr lang="en-IN" sz="2400" b="1" i="1" dirty="0" err="1" smtClean="0"/>
              <a:t>dosas</a:t>
            </a:r>
            <a:r>
              <a:rPr lang="en-IN" sz="2400" b="1" i="1" dirty="0" smtClean="0"/>
              <a:t> </a:t>
            </a:r>
            <a:r>
              <a:rPr lang="en-IN" sz="2400" b="1" dirty="0" smtClean="0"/>
              <a:t>(humours), </a:t>
            </a:r>
            <a:r>
              <a:rPr lang="en-IN" sz="2400" b="1" i="1" dirty="0" err="1" smtClean="0"/>
              <a:t>agni</a:t>
            </a:r>
            <a:r>
              <a:rPr lang="en-IN" sz="2400" b="1" i="1" dirty="0" smtClean="0"/>
              <a:t> (</a:t>
            </a:r>
            <a:r>
              <a:rPr lang="en-IN" sz="2400" b="1" dirty="0" smtClean="0"/>
              <a:t>digestive fire) and </a:t>
            </a:r>
            <a:r>
              <a:rPr lang="en-IN" sz="2400" b="1" i="1" dirty="0" err="1" smtClean="0"/>
              <a:t>Kriya</a:t>
            </a:r>
            <a:r>
              <a:rPr lang="en-IN" sz="2400" b="1" i="1" dirty="0" smtClean="0"/>
              <a:t>.</a:t>
            </a:r>
          </a:p>
          <a:p>
            <a:pPr lvl="1"/>
            <a:r>
              <a:rPr lang="en-IN" sz="2800" b="1" dirty="0" smtClean="0"/>
              <a:t>Disease</a:t>
            </a:r>
            <a:r>
              <a:rPr lang="en-IN" sz="2800" dirty="0" smtClean="0"/>
              <a:t>s are a condition of body and mind which results due to </a:t>
            </a:r>
            <a:r>
              <a:rPr lang="en-IN" sz="2800" b="1" dirty="0" smtClean="0"/>
              <a:t>imbalance of </a:t>
            </a:r>
            <a:r>
              <a:rPr lang="en-IN" sz="2800" b="1" dirty="0" err="1" smtClean="0"/>
              <a:t>dosas</a:t>
            </a:r>
            <a:r>
              <a:rPr lang="en-IN" sz="2800" b="1" dirty="0" smtClean="0"/>
              <a:t> </a:t>
            </a:r>
            <a:r>
              <a:rPr lang="en-IN" sz="2800" dirty="0" smtClean="0"/>
              <a:t>/three fundamental elements which are generated in our body as waste products.</a:t>
            </a:r>
          </a:p>
          <a:p>
            <a:pPr lvl="2"/>
            <a:r>
              <a:rPr lang="en-IN" sz="2400" b="1" dirty="0" err="1" smtClean="0"/>
              <a:t>Pitta</a:t>
            </a:r>
            <a:r>
              <a:rPr lang="en-IN" sz="2400" b="1" dirty="0" smtClean="0"/>
              <a:t>(</a:t>
            </a:r>
            <a:r>
              <a:rPr lang="en-IN" sz="2400" dirty="0" smtClean="0"/>
              <a:t>bile</a:t>
            </a:r>
            <a:r>
              <a:rPr lang="en-IN" sz="2400" b="1" dirty="0" smtClean="0"/>
              <a:t>)</a:t>
            </a:r>
          </a:p>
          <a:p>
            <a:pPr lvl="2"/>
            <a:r>
              <a:rPr lang="en-IN" sz="2400" b="1" dirty="0" err="1" smtClean="0"/>
              <a:t>Kapha</a:t>
            </a:r>
            <a:r>
              <a:rPr lang="en-IN" sz="2400" b="1" dirty="0" smtClean="0"/>
              <a:t>(</a:t>
            </a:r>
            <a:r>
              <a:rPr lang="en-IN" sz="2400" dirty="0" smtClean="0"/>
              <a:t>phlegm).</a:t>
            </a:r>
          </a:p>
          <a:p>
            <a:pPr lvl="2"/>
            <a:r>
              <a:rPr lang="en-IN" sz="2400" b="1" dirty="0" err="1" smtClean="0"/>
              <a:t>Vayu</a:t>
            </a:r>
            <a:r>
              <a:rPr lang="en-IN" sz="2400" b="1" dirty="0" smtClean="0"/>
              <a:t>/</a:t>
            </a:r>
            <a:r>
              <a:rPr lang="en-IN" sz="2400" b="1" dirty="0" err="1" smtClean="0"/>
              <a:t>Vata</a:t>
            </a:r>
            <a:r>
              <a:rPr lang="en-IN" sz="2400" b="1" dirty="0" smtClean="0"/>
              <a:t>(</a:t>
            </a:r>
            <a:r>
              <a:rPr lang="en-IN" sz="2400" dirty="0" smtClean="0"/>
              <a:t>wind)</a:t>
            </a:r>
            <a:endParaRPr lang="en-IN" sz="2400" b="1" dirty="0" smtClean="0"/>
          </a:p>
          <a:p>
            <a:pPr lvl="1"/>
            <a:r>
              <a:rPr lang="en-IN" sz="2400" dirty="0" smtClean="0"/>
              <a:t>These are the three  basic  elements activating, sustaining, nourishing and maintaining  the life principle.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24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Philosophy of </a:t>
            </a:r>
            <a:r>
              <a:rPr lang="en-GB" dirty="0" smtClean="0"/>
              <a:t>Ayurveda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97492" cy="4387641"/>
          </a:xfrm>
        </p:spPr>
        <p:txBody>
          <a:bodyPr>
            <a:noAutofit/>
          </a:bodyPr>
          <a:lstStyle/>
          <a:p>
            <a:pPr lvl="1"/>
            <a:r>
              <a:rPr lang="en-IN" sz="2400" dirty="0" smtClean="0"/>
              <a:t>These </a:t>
            </a:r>
            <a:r>
              <a:rPr lang="en-IN" sz="2400" dirty="0"/>
              <a:t>three </a:t>
            </a:r>
            <a:r>
              <a:rPr lang="en-IN" sz="2400" dirty="0" err="1"/>
              <a:t>dosas</a:t>
            </a:r>
            <a:r>
              <a:rPr lang="en-IN" sz="2400" dirty="0"/>
              <a:t> corresponds to </a:t>
            </a:r>
            <a:endParaRPr lang="en-IN" sz="2400" dirty="0" smtClean="0"/>
          </a:p>
          <a:p>
            <a:pPr lvl="1"/>
            <a:r>
              <a:rPr lang="en-IN" sz="2400" b="1" dirty="0" err="1" smtClean="0"/>
              <a:t>Vayu</a:t>
            </a:r>
            <a:r>
              <a:rPr lang="en-IN" sz="2400" dirty="0" smtClean="0"/>
              <a:t>(gaseous </a:t>
            </a:r>
            <a:r>
              <a:rPr lang="en-IN" sz="2400" dirty="0"/>
              <a:t>substance</a:t>
            </a:r>
            <a:r>
              <a:rPr lang="en-IN" sz="2400" dirty="0" smtClean="0"/>
              <a:t>),</a:t>
            </a:r>
          </a:p>
          <a:p>
            <a:pPr lvl="1"/>
            <a:r>
              <a:rPr lang="en-IN" sz="2400" b="1" dirty="0" err="1" smtClean="0"/>
              <a:t>Tejas</a:t>
            </a:r>
            <a:r>
              <a:rPr lang="en-IN" sz="2400" b="1" dirty="0" smtClean="0"/>
              <a:t>(</a:t>
            </a:r>
            <a:r>
              <a:rPr lang="en-IN" sz="2400" dirty="0" smtClean="0"/>
              <a:t>fiery </a:t>
            </a:r>
            <a:r>
              <a:rPr lang="en-IN" sz="2400" dirty="0"/>
              <a:t>substance) and </a:t>
            </a:r>
            <a:endParaRPr lang="en-IN" sz="2400" dirty="0" smtClean="0"/>
          </a:p>
          <a:p>
            <a:pPr lvl="1"/>
            <a:r>
              <a:rPr lang="en-IN" sz="2400" b="1" dirty="0" err="1" smtClean="0"/>
              <a:t>Ap</a:t>
            </a:r>
            <a:r>
              <a:rPr lang="en-IN" sz="2400" dirty="0" smtClean="0"/>
              <a:t>(liquid </a:t>
            </a:r>
            <a:r>
              <a:rPr lang="en-IN" sz="2400" dirty="0"/>
              <a:t>substance </a:t>
            </a:r>
            <a:r>
              <a:rPr lang="en-IN" sz="2400" dirty="0" smtClean="0"/>
              <a:t>)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of </a:t>
            </a:r>
            <a:r>
              <a:rPr lang="en-IN" sz="2400" b="1" dirty="0" err="1"/>
              <a:t>Panca-bhutas</a:t>
            </a:r>
            <a:r>
              <a:rPr lang="en-IN" sz="2400" b="1" dirty="0"/>
              <a:t> </a:t>
            </a:r>
            <a:r>
              <a:rPr lang="en-IN" sz="2400" b="1" dirty="0" smtClean="0"/>
              <a:t>,of which each and everything in this universe is made of:  </a:t>
            </a:r>
          </a:p>
          <a:p>
            <a:pPr lvl="2"/>
            <a:r>
              <a:rPr lang="en-IN" sz="2400" b="1" dirty="0" err="1" smtClean="0"/>
              <a:t>khitis</a:t>
            </a:r>
            <a:r>
              <a:rPr lang="en-IN" sz="2400" b="1" dirty="0" smtClean="0"/>
              <a:t> (</a:t>
            </a:r>
            <a:r>
              <a:rPr lang="en-IN" sz="2400" b="1" dirty="0"/>
              <a:t>earth</a:t>
            </a:r>
            <a:r>
              <a:rPr lang="en-IN" sz="2400" b="1" dirty="0" smtClean="0"/>
              <a:t>)</a:t>
            </a:r>
          </a:p>
          <a:p>
            <a:pPr lvl="2"/>
            <a:r>
              <a:rPr lang="en-IN" sz="2400" b="1" dirty="0" err="1" smtClean="0"/>
              <a:t>ap</a:t>
            </a:r>
            <a:r>
              <a:rPr lang="en-IN" sz="2400" b="1" dirty="0" smtClean="0"/>
              <a:t> (</a:t>
            </a:r>
            <a:r>
              <a:rPr lang="en-IN" sz="2400" b="1" dirty="0"/>
              <a:t>water</a:t>
            </a:r>
            <a:r>
              <a:rPr lang="en-IN" sz="2400" b="1" dirty="0" smtClean="0"/>
              <a:t>)</a:t>
            </a:r>
          </a:p>
          <a:p>
            <a:pPr lvl="2"/>
            <a:r>
              <a:rPr lang="en-IN" sz="2400" b="1" dirty="0" err="1" smtClean="0"/>
              <a:t>tejas</a:t>
            </a:r>
            <a:r>
              <a:rPr lang="en-IN" sz="2400" b="1" dirty="0" smtClean="0"/>
              <a:t> (</a:t>
            </a:r>
            <a:r>
              <a:rPr lang="en-IN" sz="2400" b="1" dirty="0"/>
              <a:t>fire</a:t>
            </a:r>
            <a:r>
              <a:rPr lang="en-IN" sz="2400" b="1" dirty="0" smtClean="0"/>
              <a:t>)</a:t>
            </a:r>
          </a:p>
          <a:p>
            <a:pPr lvl="2"/>
            <a:r>
              <a:rPr lang="en-IN" sz="2400" b="1" dirty="0" err="1" smtClean="0"/>
              <a:t>vayu</a:t>
            </a:r>
            <a:r>
              <a:rPr lang="en-IN" sz="2400" b="1" dirty="0" smtClean="0"/>
              <a:t> (</a:t>
            </a:r>
            <a:r>
              <a:rPr lang="en-IN" sz="2400" b="1" dirty="0"/>
              <a:t>air) </a:t>
            </a:r>
            <a:r>
              <a:rPr lang="en-IN" sz="2400" b="1" dirty="0" smtClean="0"/>
              <a:t>and</a:t>
            </a:r>
          </a:p>
          <a:p>
            <a:pPr lvl="2"/>
            <a:r>
              <a:rPr lang="en-IN" sz="2400" b="1" dirty="0" smtClean="0"/>
              <a:t> </a:t>
            </a:r>
            <a:r>
              <a:rPr lang="en-IN" sz="2400" b="1" dirty="0" err="1" smtClean="0"/>
              <a:t>akash</a:t>
            </a:r>
            <a:r>
              <a:rPr lang="en-IN" sz="2400" b="1" dirty="0" smtClean="0"/>
              <a:t> (</a:t>
            </a:r>
            <a:r>
              <a:rPr lang="en-IN" sz="2400" b="1" dirty="0"/>
              <a:t>space</a:t>
            </a:r>
            <a:r>
              <a:rPr lang="en-IN" sz="2400" b="1" dirty="0" smtClean="0"/>
              <a:t>)</a:t>
            </a:r>
            <a:endParaRPr lang="en-IN" sz="2400" dirty="0" smtClean="0"/>
          </a:p>
          <a:p>
            <a:pPr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71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Legends  about transmission of medical </a:t>
            </a:r>
            <a:r>
              <a:rPr lang="en-IN" dirty="0" smtClean="0"/>
              <a:t>knowledge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b="1" dirty="0" smtClean="0"/>
          </a:p>
          <a:p>
            <a:r>
              <a:rPr lang="en-IN" sz="2800" b="1" dirty="0" smtClean="0"/>
              <a:t>Gods</a:t>
            </a:r>
            <a:r>
              <a:rPr lang="en-IN" sz="2800" b="1" dirty="0"/>
              <a:t>&gt;&gt;&gt;&gt;Sages&gt;&gt;&gt;&gt;two mythological personages</a:t>
            </a:r>
            <a:r>
              <a:rPr lang="en-IN" sz="2800" b="1" dirty="0" smtClean="0"/>
              <a:t>:</a:t>
            </a:r>
          </a:p>
          <a:p>
            <a:endParaRPr lang="en-US" sz="2800" dirty="0"/>
          </a:p>
          <a:p>
            <a:r>
              <a:rPr lang="en-IN" sz="2400" b="1" dirty="0"/>
              <a:t>1.Punarvasu </a:t>
            </a:r>
            <a:r>
              <a:rPr lang="en-IN" sz="2400" b="1" dirty="0" err="1" smtClean="0"/>
              <a:t>Atreya</a:t>
            </a:r>
            <a:r>
              <a:rPr lang="en-IN" sz="2400" b="1" dirty="0"/>
              <a:t>: </a:t>
            </a:r>
            <a:r>
              <a:rPr lang="en-IN" sz="2400" dirty="0"/>
              <a:t>led </a:t>
            </a:r>
            <a:r>
              <a:rPr lang="en-IN" sz="2400" b="1" dirty="0"/>
              <a:t>to medicine school </a:t>
            </a:r>
            <a:r>
              <a:rPr lang="en-IN" sz="2400" dirty="0"/>
              <a:t>of Ayurveda</a:t>
            </a:r>
            <a:r>
              <a:rPr lang="en-IN" sz="2400" dirty="0" smtClean="0"/>
              <a:t>.</a:t>
            </a:r>
          </a:p>
          <a:p>
            <a:endParaRPr lang="en-US" dirty="0"/>
          </a:p>
          <a:p>
            <a:r>
              <a:rPr lang="en-IN" sz="2400" dirty="0"/>
              <a:t>2.</a:t>
            </a:r>
            <a:r>
              <a:rPr lang="en-IN" sz="2400" b="1" dirty="0"/>
              <a:t>Dhanvantari : </a:t>
            </a:r>
            <a:r>
              <a:rPr lang="en-IN" sz="2400" dirty="0"/>
              <a:t>led to </a:t>
            </a:r>
            <a:r>
              <a:rPr lang="en-IN" sz="2400" b="1" dirty="0"/>
              <a:t>surgery school </a:t>
            </a:r>
            <a:r>
              <a:rPr lang="en-IN" sz="2400" dirty="0"/>
              <a:t>of Ayurveda</a:t>
            </a:r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1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Ayurveda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21" y="1755581"/>
            <a:ext cx="10352039" cy="4516429"/>
          </a:xfrm>
        </p:spPr>
        <p:txBody>
          <a:bodyPr>
            <a:noAutofit/>
          </a:bodyPr>
          <a:lstStyle/>
          <a:p>
            <a:r>
              <a:rPr lang="en-IN" sz="2400" b="1" dirty="0"/>
              <a:t>Ayurveda divides medical science into eight categories:</a:t>
            </a:r>
            <a:endParaRPr lang="en-US" sz="2400" dirty="0"/>
          </a:p>
          <a:p>
            <a:r>
              <a:rPr lang="en-IN" sz="1800" b="1" dirty="0"/>
              <a:t> </a:t>
            </a:r>
            <a:r>
              <a:rPr lang="en-IN" b="1" dirty="0" err="1" smtClean="0"/>
              <a:t>Kayacikitsa</a:t>
            </a:r>
            <a:r>
              <a:rPr lang="en-IN" b="1" dirty="0" smtClean="0"/>
              <a:t>-</a:t>
            </a:r>
            <a:r>
              <a:rPr lang="en-IN" dirty="0" smtClean="0"/>
              <a:t>treatment </a:t>
            </a:r>
            <a:r>
              <a:rPr lang="en-IN" dirty="0"/>
              <a:t>of diseases affecting the whole body</a:t>
            </a:r>
            <a:endParaRPr lang="en-US" dirty="0"/>
          </a:p>
          <a:p>
            <a:pPr lvl="0"/>
            <a:r>
              <a:rPr lang="en-IN" b="1" dirty="0" err="1"/>
              <a:t>Kaumarabhrtya</a:t>
            </a:r>
            <a:r>
              <a:rPr lang="en-IN" b="1" dirty="0"/>
              <a:t>-</a:t>
            </a:r>
            <a:r>
              <a:rPr lang="en-IN" dirty="0"/>
              <a:t>treatment of children and females.</a:t>
            </a:r>
            <a:endParaRPr lang="en-US" dirty="0"/>
          </a:p>
          <a:p>
            <a:pPr lvl="0"/>
            <a:r>
              <a:rPr lang="en-IN" b="1" dirty="0" err="1"/>
              <a:t>Salya-tantra</a:t>
            </a:r>
            <a:r>
              <a:rPr lang="en-IN" b="1" dirty="0"/>
              <a:t>-</a:t>
            </a:r>
            <a:r>
              <a:rPr lang="en-IN" dirty="0"/>
              <a:t> surgical techniques and extraction of foreign bodies.</a:t>
            </a:r>
            <a:endParaRPr lang="en-US" dirty="0"/>
          </a:p>
          <a:p>
            <a:pPr lvl="0"/>
            <a:r>
              <a:rPr lang="en-IN" b="1" dirty="0" err="1"/>
              <a:t>Salakya</a:t>
            </a:r>
            <a:r>
              <a:rPr lang="en-IN" b="1" dirty="0"/>
              <a:t>-</a:t>
            </a:r>
            <a:r>
              <a:rPr lang="en-IN" b="1" dirty="0" err="1"/>
              <a:t>tantra</a:t>
            </a:r>
            <a:r>
              <a:rPr lang="en-IN" b="1" dirty="0"/>
              <a:t>-</a:t>
            </a:r>
            <a:r>
              <a:rPr lang="en-IN" dirty="0"/>
              <a:t>treatment of ailments affecting ears</a:t>
            </a:r>
            <a:r>
              <a:rPr lang="en-IN" dirty="0" smtClean="0"/>
              <a:t>, nose, eyes, mouth </a:t>
            </a:r>
            <a:r>
              <a:rPr lang="en-IN" dirty="0" err="1"/>
              <a:t>etc</a:t>
            </a:r>
            <a:r>
              <a:rPr lang="en-IN" dirty="0"/>
              <a:t>(ENT)</a:t>
            </a:r>
            <a:endParaRPr lang="en-US" dirty="0"/>
          </a:p>
          <a:p>
            <a:pPr lvl="0"/>
            <a:r>
              <a:rPr lang="en-IN" b="1" dirty="0" err="1"/>
              <a:t>Bhutavidya</a:t>
            </a:r>
            <a:r>
              <a:rPr lang="en-IN" b="1" dirty="0"/>
              <a:t>-</a:t>
            </a:r>
            <a:r>
              <a:rPr lang="en-IN" dirty="0"/>
              <a:t>treatment of mental disorder ,pacification of  possessing spirits</a:t>
            </a:r>
            <a:endParaRPr lang="en-US" dirty="0"/>
          </a:p>
          <a:p>
            <a:pPr lvl="0"/>
            <a:r>
              <a:rPr lang="en-IN" b="1" dirty="0" err="1"/>
              <a:t>Agada-tantra</a:t>
            </a:r>
            <a:r>
              <a:rPr lang="en-IN" b="1" dirty="0"/>
              <a:t>- </a:t>
            </a:r>
            <a:r>
              <a:rPr lang="en-IN" dirty="0"/>
              <a:t>treatment of bites of poisonous snakes </a:t>
            </a:r>
            <a:r>
              <a:rPr lang="en-IN" dirty="0" err="1"/>
              <a:t>etc</a:t>
            </a:r>
            <a:r>
              <a:rPr lang="en-IN" dirty="0"/>
              <a:t> and also herbal and other poison </a:t>
            </a:r>
            <a:r>
              <a:rPr lang="en-IN" sz="1800" dirty="0"/>
              <a:t>cases(TOXILOGY)</a:t>
            </a:r>
            <a:endParaRPr lang="en-US" sz="1800" dirty="0"/>
          </a:p>
          <a:p>
            <a:pPr lvl="0"/>
            <a:r>
              <a:rPr lang="en-IN" b="1" dirty="0" err="1"/>
              <a:t>Rasayana-tantra</a:t>
            </a:r>
            <a:r>
              <a:rPr lang="en-IN" b="1" dirty="0"/>
              <a:t>- </a:t>
            </a:r>
            <a:r>
              <a:rPr lang="en-IN" dirty="0"/>
              <a:t>Rejuvenation</a:t>
            </a:r>
            <a:r>
              <a:rPr lang="en-IN" dirty="0" smtClean="0"/>
              <a:t>, increase </a:t>
            </a:r>
            <a:r>
              <a:rPr lang="en-IN" dirty="0"/>
              <a:t>in life span</a:t>
            </a:r>
            <a:r>
              <a:rPr lang="en-IN" dirty="0" smtClean="0"/>
              <a:t>, vigour, intellect, </a:t>
            </a:r>
            <a:r>
              <a:rPr lang="en-IN" dirty="0"/>
              <a:t>prevention of diseases.</a:t>
            </a:r>
            <a:endParaRPr lang="en-US" dirty="0"/>
          </a:p>
          <a:p>
            <a:pPr lvl="0"/>
            <a:r>
              <a:rPr lang="en-IN" b="1" dirty="0" err="1"/>
              <a:t>Vajikarana</a:t>
            </a:r>
            <a:r>
              <a:rPr lang="en-IN" b="1" dirty="0"/>
              <a:t>-</a:t>
            </a:r>
            <a:r>
              <a:rPr lang="en-IN" dirty="0"/>
              <a:t>means of increasing virile powers.</a:t>
            </a:r>
            <a:endParaRPr lang="en-US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974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Principal Texts on Ayurveda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800" b="1" dirty="0" err="1" smtClean="0"/>
              <a:t>Susruta</a:t>
            </a:r>
            <a:r>
              <a:rPr lang="en-IN" sz="3800" b="1" dirty="0" smtClean="0"/>
              <a:t>-Samhita(6</a:t>
            </a:r>
            <a:r>
              <a:rPr lang="en-IN" sz="3800" b="1" baseline="30000" dirty="0" smtClean="0"/>
              <a:t>th</a:t>
            </a:r>
            <a:r>
              <a:rPr lang="en-IN" sz="3800" b="1" dirty="0" smtClean="0"/>
              <a:t> </a:t>
            </a:r>
            <a:r>
              <a:rPr lang="en-IN" sz="3800" b="1" dirty="0"/>
              <a:t>century </a:t>
            </a:r>
            <a:r>
              <a:rPr lang="en-IN" sz="3800" b="1" dirty="0" err="1"/>
              <a:t>bce</a:t>
            </a:r>
            <a:r>
              <a:rPr lang="en-IN" sz="3800" b="1" dirty="0"/>
              <a:t>) </a:t>
            </a:r>
            <a:endParaRPr lang="en-IN" sz="3800" b="1" dirty="0" smtClean="0"/>
          </a:p>
          <a:p>
            <a:pPr lvl="1"/>
            <a:r>
              <a:rPr lang="en-IN" sz="3300" dirty="0"/>
              <a:t>O</a:t>
            </a:r>
            <a:r>
              <a:rPr lang="en-IN" sz="3300" dirty="0" smtClean="0"/>
              <a:t>ne </a:t>
            </a:r>
            <a:r>
              <a:rPr lang="en-IN" sz="3300" dirty="0"/>
              <a:t>of the greatest  treatise on  </a:t>
            </a:r>
            <a:r>
              <a:rPr lang="en-IN" sz="3300" b="1" dirty="0"/>
              <a:t>Indian surgery</a:t>
            </a:r>
            <a:r>
              <a:rPr lang="en-IN" sz="3300" dirty="0" smtClean="0"/>
              <a:t>, written </a:t>
            </a:r>
            <a:r>
              <a:rPr lang="en-IN" sz="3300" dirty="0"/>
              <a:t>by </a:t>
            </a:r>
            <a:r>
              <a:rPr lang="en-IN" sz="3300" b="1" dirty="0" err="1"/>
              <a:t>Susruta</a:t>
            </a:r>
            <a:r>
              <a:rPr lang="en-IN" sz="3300" dirty="0" smtClean="0"/>
              <a:t>, </a:t>
            </a:r>
          </a:p>
          <a:p>
            <a:pPr lvl="1"/>
            <a:r>
              <a:rPr lang="en-IN" sz="3300" dirty="0"/>
              <a:t>B</a:t>
            </a:r>
            <a:r>
              <a:rPr lang="en-IN" sz="3300" dirty="0" smtClean="0"/>
              <a:t>elongs </a:t>
            </a:r>
            <a:r>
              <a:rPr lang="en-IN" sz="3300" dirty="0"/>
              <a:t>to </a:t>
            </a:r>
            <a:r>
              <a:rPr lang="en-IN" sz="3300" b="1" dirty="0" err="1"/>
              <a:t>Divodasa-Dhanvantari</a:t>
            </a:r>
            <a:r>
              <a:rPr lang="en-IN" sz="3300" b="1" dirty="0"/>
              <a:t> </a:t>
            </a:r>
            <a:r>
              <a:rPr lang="en-IN" sz="3300" dirty="0"/>
              <a:t>school</a:t>
            </a:r>
            <a:r>
              <a:rPr lang="en-IN" sz="3300" dirty="0" smtClean="0"/>
              <a:t>. </a:t>
            </a:r>
          </a:p>
          <a:p>
            <a:pPr lvl="1"/>
            <a:r>
              <a:rPr lang="en-IN" sz="3300" dirty="0" smtClean="0"/>
              <a:t>Redaction </a:t>
            </a:r>
            <a:r>
              <a:rPr lang="en-IN" sz="3300" dirty="0"/>
              <a:t>on this was done by Buddhist scholar </a:t>
            </a:r>
            <a:r>
              <a:rPr lang="en-IN" sz="3300" b="1" dirty="0" err="1"/>
              <a:t>Nagarjuna</a:t>
            </a:r>
            <a:r>
              <a:rPr lang="en-IN" sz="3300" b="1" dirty="0"/>
              <a:t>(2</a:t>
            </a:r>
            <a:r>
              <a:rPr lang="en-IN" sz="3300" b="1" baseline="30000" dirty="0"/>
              <a:t>nd</a:t>
            </a:r>
            <a:r>
              <a:rPr lang="en-IN" sz="3300" b="1" dirty="0"/>
              <a:t> century </a:t>
            </a:r>
            <a:r>
              <a:rPr lang="en-IN" sz="3300" b="1" dirty="0" err="1"/>
              <a:t>ce</a:t>
            </a:r>
            <a:r>
              <a:rPr lang="en-IN" sz="3300" b="1" dirty="0" smtClean="0"/>
              <a:t>).</a:t>
            </a:r>
          </a:p>
          <a:p>
            <a:pPr lvl="1"/>
            <a:r>
              <a:rPr lang="en-IN" sz="3300" dirty="0" smtClean="0"/>
              <a:t>A  </a:t>
            </a:r>
            <a:r>
              <a:rPr lang="en-IN" sz="3300" dirty="0"/>
              <a:t>12</a:t>
            </a:r>
            <a:r>
              <a:rPr lang="en-IN" sz="3300" baseline="30000" dirty="0"/>
              <a:t>th</a:t>
            </a:r>
            <a:r>
              <a:rPr lang="en-IN" sz="3300" dirty="0"/>
              <a:t> century commentary on </a:t>
            </a:r>
            <a:r>
              <a:rPr lang="en-IN" sz="3300" dirty="0" err="1"/>
              <a:t>Susruta</a:t>
            </a:r>
            <a:r>
              <a:rPr lang="en-IN" sz="3300" dirty="0"/>
              <a:t> –</a:t>
            </a:r>
            <a:r>
              <a:rPr lang="en-IN" sz="3300" dirty="0" err="1"/>
              <a:t>Samhta</a:t>
            </a:r>
            <a:r>
              <a:rPr lang="en-IN" sz="3300" dirty="0"/>
              <a:t> is </a:t>
            </a:r>
            <a:r>
              <a:rPr lang="en-IN" sz="3300" b="1" dirty="0" err="1"/>
              <a:t>Nibandha</a:t>
            </a:r>
            <a:r>
              <a:rPr lang="en-IN" sz="3300" b="1" dirty="0"/>
              <a:t> –</a:t>
            </a:r>
            <a:r>
              <a:rPr lang="en-IN" sz="3300" b="1" dirty="0" err="1"/>
              <a:t>Sangraha</a:t>
            </a:r>
            <a:r>
              <a:rPr lang="en-IN" sz="3300" b="1" dirty="0"/>
              <a:t> </a:t>
            </a:r>
            <a:r>
              <a:rPr lang="en-IN" sz="3300" b="1" dirty="0" smtClean="0"/>
              <a:t>,</a:t>
            </a:r>
            <a:r>
              <a:rPr lang="en-IN" sz="3300" dirty="0" smtClean="0"/>
              <a:t> </a:t>
            </a:r>
            <a:r>
              <a:rPr lang="en-IN" sz="3300" dirty="0"/>
              <a:t>done by </a:t>
            </a:r>
            <a:r>
              <a:rPr lang="en-IN" sz="3300" b="1" dirty="0" err="1"/>
              <a:t>Dallanacarya</a:t>
            </a:r>
            <a:r>
              <a:rPr lang="en-IN" sz="3300" b="1" dirty="0" smtClean="0"/>
              <a:t>.</a:t>
            </a:r>
          </a:p>
          <a:p>
            <a:pPr lvl="1"/>
            <a:r>
              <a:rPr lang="en-IN" sz="3300" dirty="0" err="1"/>
              <a:t>Susruta</a:t>
            </a:r>
            <a:r>
              <a:rPr lang="en-IN" sz="3300" dirty="0"/>
              <a:t> treatise has 5 </a:t>
            </a:r>
            <a:r>
              <a:rPr lang="en-IN" sz="3300" dirty="0" err="1" smtClean="0"/>
              <a:t>Sthanas</a:t>
            </a:r>
            <a:r>
              <a:rPr lang="en-IN" sz="3300" dirty="0" smtClean="0"/>
              <a:t>(books): </a:t>
            </a:r>
            <a:r>
              <a:rPr lang="en-IN" sz="3300" b="1" dirty="0"/>
              <a:t>Sutra</a:t>
            </a:r>
            <a:r>
              <a:rPr lang="en-IN" sz="3300" b="1" dirty="0" smtClean="0"/>
              <a:t>, </a:t>
            </a:r>
            <a:r>
              <a:rPr lang="en-IN" sz="3300" b="1" dirty="0" err="1" smtClean="0"/>
              <a:t>Nidana</a:t>
            </a:r>
            <a:r>
              <a:rPr lang="en-IN" sz="3300" b="1" dirty="0" smtClean="0"/>
              <a:t>, </a:t>
            </a:r>
            <a:r>
              <a:rPr lang="en-IN" sz="3300" b="1" dirty="0" err="1" smtClean="0"/>
              <a:t>Sarira</a:t>
            </a:r>
            <a:r>
              <a:rPr lang="en-IN" sz="3300" b="1" dirty="0" smtClean="0"/>
              <a:t>, </a:t>
            </a:r>
            <a:r>
              <a:rPr lang="en-IN" sz="3300" b="1" dirty="0" err="1" smtClean="0"/>
              <a:t>Cikitsa</a:t>
            </a:r>
            <a:r>
              <a:rPr lang="en-IN" sz="3300" b="1" dirty="0" smtClean="0"/>
              <a:t> </a:t>
            </a:r>
            <a:r>
              <a:rPr lang="en-IN" sz="3300" b="1" dirty="0"/>
              <a:t>and </a:t>
            </a:r>
            <a:r>
              <a:rPr lang="en-IN" sz="3300" b="1" dirty="0" err="1"/>
              <a:t>Kalpa</a:t>
            </a:r>
            <a:r>
              <a:rPr lang="en-IN" sz="3300" b="1" dirty="0" smtClean="0"/>
              <a:t>.</a:t>
            </a:r>
          </a:p>
          <a:p>
            <a:pPr lvl="1"/>
            <a:r>
              <a:rPr lang="en-IN" sz="3300" dirty="0" smtClean="0"/>
              <a:t>The </a:t>
            </a:r>
            <a:r>
              <a:rPr lang="en-IN" sz="3300" dirty="0"/>
              <a:t>sixth </a:t>
            </a:r>
            <a:r>
              <a:rPr lang="en-IN" sz="3300" dirty="0" err="1" smtClean="0"/>
              <a:t>sthana</a:t>
            </a:r>
            <a:r>
              <a:rPr lang="en-IN" sz="3300" dirty="0" smtClean="0"/>
              <a:t> </a:t>
            </a:r>
            <a:r>
              <a:rPr lang="en-IN" sz="3300" dirty="0"/>
              <a:t>is a supplementary work called </a:t>
            </a:r>
            <a:r>
              <a:rPr lang="en-IN" sz="3300" b="1" dirty="0" err="1"/>
              <a:t>Uttaratantra</a:t>
            </a:r>
            <a:r>
              <a:rPr lang="en-IN" sz="3300" b="1" dirty="0" smtClean="0"/>
              <a:t>, </a:t>
            </a:r>
            <a:r>
              <a:rPr lang="en-IN" sz="3300" dirty="0" smtClean="0"/>
              <a:t>in </a:t>
            </a:r>
            <a:r>
              <a:rPr lang="en-IN" sz="3300" dirty="0"/>
              <a:t>which subjects like </a:t>
            </a:r>
            <a:r>
              <a:rPr lang="en-IN" sz="3300" dirty="0" err="1" smtClean="0"/>
              <a:t>Salakya-tantra</a:t>
            </a:r>
            <a:r>
              <a:rPr lang="en-IN" sz="3300" dirty="0" smtClean="0"/>
              <a:t>, </a:t>
            </a:r>
            <a:r>
              <a:rPr lang="en-IN" sz="3300" dirty="0" err="1" smtClean="0"/>
              <a:t>Kaumarabhrtya</a:t>
            </a:r>
            <a:r>
              <a:rPr lang="en-IN" sz="3300" dirty="0" smtClean="0"/>
              <a:t> </a:t>
            </a:r>
            <a:r>
              <a:rPr lang="en-IN" sz="3300" dirty="0"/>
              <a:t>and </a:t>
            </a:r>
            <a:r>
              <a:rPr lang="en-IN" sz="3300" dirty="0" err="1"/>
              <a:t>Bhutavidya</a:t>
            </a:r>
            <a:r>
              <a:rPr lang="en-IN" sz="3300" dirty="0"/>
              <a:t>  are taken up</a:t>
            </a:r>
            <a:r>
              <a:rPr lang="en-IN" sz="3300" dirty="0" smtClean="0"/>
              <a:t>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5802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Non-branded Theme">
  <a:themeElements>
    <a:clrScheme name="Non-Brande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on-Brand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n-branded Theme" id="{CF1F50EC-A457-45B7-95AA-421C0E2416E9}" vid="{0B7CBF24-3A20-4AF6-85C2-BDDE7AE7F52C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Non-branded Theme</Template>
  <TotalTime>1429</TotalTime>
  <Words>1499</Words>
  <Application>Microsoft Office PowerPoint</Application>
  <PresentationFormat>Widescreen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Georgia</vt:lpstr>
      <vt:lpstr>Times New Roman</vt:lpstr>
      <vt:lpstr>Wingdings</vt:lpstr>
      <vt:lpstr>Non-branded Theme</vt:lpstr>
      <vt:lpstr>Retrospect</vt:lpstr>
      <vt:lpstr>Ayurveda</vt:lpstr>
      <vt:lpstr>History</vt:lpstr>
      <vt:lpstr>Atharva Vega Vs Ayurveda</vt:lpstr>
      <vt:lpstr>Philosophy of Ayurveda</vt:lpstr>
      <vt:lpstr>Philosophy of Ayurveda (Contd.)</vt:lpstr>
      <vt:lpstr>Philosophy of Ayurveda (Contd.)</vt:lpstr>
      <vt:lpstr>Legends  about transmission of medical knowledge</vt:lpstr>
      <vt:lpstr>Categories of Ayurveda</vt:lpstr>
      <vt:lpstr>Principal Texts on Ayurveda</vt:lpstr>
      <vt:lpstr>Principal Texts on Ayurveda</vt:lpstr>
      <vt:lpstr>Other Texts on Ayurveda</vt:lpstr>
      <vt:lpstr>More on the Samhitas</vt:lpstr>
      <vt:lpstr>Ways of Inspection</vt:lpstr>
      <vt:lpstr>Treatment</vt:lpstr>
      <vt:lpstr>Osadhi(medicines)</vt:lpstr>
      <vt:lpstr>Kriya</vt:lpstr>
      <vt:lpstr>Surgical processes I </vt:lpstr>
      <vt:lpstr>Surgical processes II</vt:lpstr>
      <vt:lpstr>Medicinal Plants I</vt:lpstr>
      <vt:lpstr>Medicinal Plants II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Ayurveda</dc:title>
  <dc:creator>Sumana Lahiry</dc:creator>
  <cp:lastModifiedBy>HUM-01</cp:lastModifiedBy>
  <cp:revision>85</cp:revision>
  <dcterms:created xsi:type="dcterms:W3CDTF">2016-02-19T04:54:53Z</dcterms:created>
  <dcterms:modified xsi:type="dcterms:W3CDTF">2017-02-21T06:01:51Z</dcterms:modified>
</cp:coreProperties>
</file>