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0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8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1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8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4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56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1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9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4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7C3C2-75D7-4B32-BA5E-58E27868D44F}" type="datetimeFigureOut">
              <a:rPr lang="en-IN" smtClean="0"/>
              <a:t>08-04-16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E274-2ACD-44FD-9513-FFE37705A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4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NP-Complete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Recall, F</a:t>
                </a:r>
                <a:r>
                  <a:rPr lang="en-IN" baseline="30000" dirty="0" smtClean="0"/>
                  <a:t>*</a:t>
                </a:r>
                <a:r>
                  <a:rPr lang="en-IN" dirty="0" smtClean="0"/>
                  <a:t>(I) = </a:t>
                </a:r>
                <a:r>
                  <a:rPr lang="en-IN" i="1" dirty="0" smtClean="0"/>
                  <a:t>r </a:t>
                </a:r>
                <a:r>
                  <a:rPr lang="en-IN" dirty="0" smtClean="0"/>
                  <a:t>and</a:t>
                </a:r>
                <a:r>
                  <a:rPr lang="en-IN" i="1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=2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This is a maximization problem, so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dirty="0" smtClean="0"/>
                            <m:t>F</m:t>
                          </m:r>
                          <m:r>
                            <m:rPr>
                              <m:nor/>
                            </m:rPr>
                            <a:rPr lang="en-IN" baseline="30000" dirty="0" smtClean="0"/>
                            <m:t>∗</m:t>
                          </m:r>
                          <m:r>
                            <m:rPr>
                              <m:nor/>
                            </m:rPr>
                            <a:rPr lang="en-IN" dirty="0" smtClean="0"/>
                            <m:t>(</m:t>
                          </m:r>
                          <m:r>
                            <m:rPr>
                              <m:nor/>
                            </m:rPr>
                            <a:rPr lang="en-IN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en-IN" dirty="0" smtClean="0"/>
                            <m:t>)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</m:den>
                      </m:f>
                      <m:r>
                        <a:rPr lang="en-IN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IN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i="1" dirty="0" smtClean="0"/>
              </a:p>
              <a:p>
                <a:pPr marL="0" indent="0">
                  <a:buNone/>
                </a:pPr>
                <a:r>
                  <a:rPr lang="en-IN" dirty="0" smtClean="0"/>
                  <a:t>Since </a:t>
                </a:r>
                <a:r>
                  <a:rPr lang="en-IN" i="1" dirty="0" smtClean="0"/>
                  <a:t>r </a:t>
                </a:r>
                <a:r>
                  <a:rPr lang="en-IN" dirty="0" smtClean="0"/>
                  <a:t>can be anything, this doesn’t guarantee any approximation bound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6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06089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Approx</a:t>
            </a:r>
            <a:r>
              <a:rPr lang="en-IN" dirty="0" smtClean="0"/>
              <a:t> Scheme for 0/1 Knapsack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 descr="C:\Users\satya\OneDrive\Documents\kn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" y="1123949"/>
            <a:ext cx="9112130" cy="519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4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satya\OneDrive\Documents\lb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45" y="44624"/>
            <a:ext cx="7185876" cy="681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Traveling Salesman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856" y="1600201"/>
                <a:ext cx="8229600" cy="514116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Given a complete undirected graph </a:t>
                </a:r>
                <a:r>
                  <a:rPr lang="en-IN" i="1" dirty="0" smtClean="0"/>
                  <a:t>G</a:t>
                </a:r>
                <a:r>
                  <a:rPr lang="en-IN" dirty="0" smtClean="0"/>
                  <a:t> = (</a:t>
                </a:r>
                <a:r>
                  <a:rPr lang="en-IN" i="1" dirty="0" smtClean="0"/>
                  <a:t>V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E</a:t>
                </a:r>
                <a:r>
                  <a:rPr lang="en-IN" dirty="0" smtClean="0"/>
                  <a:t>) that has a cost </a:t>
                </a:r>
                <a:r>
                  <a:rPr lang="en-IN" i="1" dirty="0" smtClean="0"/>
                  <a:t>c(u, v</a:t>
                </a:r>
                <a:r>
                  <a:rPr lang="en-IN" i="1" dirty="0" smtClean="0"/>
                  <a:t>)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c(u, v)</a:t>
                </a:r>
                <a:r>
                  <a:rPr lang="en-IN" dirty="0" smtClean="0"/>
                  <a:t> </a:t>
                </a:r>
                <a:r>
                  <a:rPr lang="en-IN" i="1" dirty="0" smtClean="0">
                    <a:ea typeface="MS Gothic"/>
                  </a:rPr>
                  <a:t>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  <a:ea typeface="MS Gothic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  <a:ea typeface="MS Gothic"/>
                          </a:rPr>
                          <m:t>𝑍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MS Gothic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IN" dirty="0" smtClean="0"/>
                  <a:t>  </a:t>
                </a:r>
                <a:r>
                  <a:rPr lang="en-IN" dirty="0" smtClean="0"/>
                  <a:t>for each edge </a:t>
                </a:r>
                <a:r>
                  <a:rPr lang="en-IN" i="1" dirty="0" smtClean="0"/>
                  <a:t>(u, v) ɛ E, </a:t>
                </a:r>
                <a:r>
                  <a:rPr lang="en-IN" dirty="0" smtClean="0"/>
                  <a:t>we have to find a </a:t>
                </a:r>
                <a:r>
                  <a:rPr lang="en-IN" i="1" dirty="0" smtClean="0"/>
                  <a:t>Hamiltonian </a:t>
                </a:r>
                <a:r>
                  <a:rPr lang="en-IN" dirty="0" smtClean="0"/>
                  <a:t>cycle of </a:t>
                </a:r>
                <a:r>
                  <a:rPr lang="en-IN" i="1" dirty="0" smtClean="0"/>
                  <a:t>G </a:t>
                </a:r>
                <a:r>
                  <a:rPr lang="en-IN" dirty="0" smtClean="0"/>
                  <a:t>with min. cost. </a:t>
                </a:r>
              </a:p>
              <a:p>
                <a:r>
                  <a:rPr lang="en-IN" dirty="0" smtClean="0"/>
                  <a:t>Let </a:t>
                </a:r>
                <a:r>
                  <a:rPr lang="en-IN" i="1" dirty="0" smtClean="0"/>
                  <a:t>C(A) </a:t>
                </a:r>
                <a:r>
                  <a:rPr lang="en-IN" dirty="0" smtClean="0"/>
                  <a:t>denote the total cost of the edges in the </a:t>
                </a:r>
                <a:r>
                  <a:rPr lang="en-IN" dirty="0" smtClean="0"/>
                  <a:t>subset </a:t>
                </a:r>
                <a:r>
                  <a:rPr lang="en-IN" dirty="0" smtClean="0"/>
                  <a:t>A </a:t>
                </a:r>
                <a:r>
                  <a:rPr lang="en-IN" dirty="0" smtClean="0">
                    <a:ea typeface="MS Gothic"/>
                  </a:rPr>
                  <a:t>⊆E.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/>
                          <a:ea typeface="MS Gothic"/>
                        </a:rPr>
                        <m:t>𝐶</m:t>
                      </m:r>
                      <m:d>
                        <m:dPr>
                          <m:ctrlPr>
                            <a:rPr lang="en-IN" b="0" i="1" smtClean="0">
                              <a:latin typeface="Cambria Math"/>
                              <a:ea typeface="MS Gothic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/>
                          <a:ea typeface="MS Gothic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/>
                              <a:ea typeface="MS Gothic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  <a:ea typeface="MS Gothic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/>
                                  <a:ea typeface="MS Gothic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/>
                                  <a:ea typeface="MS Gothic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/>
                                  <a:ea typeface="MS Gothic"/>
                                </a:rPr>
                                <m:t>𝑣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𝑐</m:t>
                          </m:r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𝑣</m:t>
                          </m:r>
                          <m:r>
                            <a:rPr lang="en-IN" b="0" i="1" smtClean="0">
                              <a:latin typeface="Cambria Math"/>
                              <a:ea typeface="MS Gothic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b="0" dirty="0" smtClean="0">
                  <a:ea typeface="MS Gothic"/>
                </a:endParaRPr>
              </a:p>
              <a:p>
                <a:r>
                  <a:rPr lang="en-IN" dirty="0" smtClean="0"/>
                  <a:t>If </a:t>
                </a:r>
                <a:r>
                  <a:rPr lang="en-IN" i="1" dirty="0" smtClean="0"/>
                  <a:t>c(u, w) </a:t>
                </a:r>
                <a:r>
                  <a:rPr lang="en-IN" dirty="0" smtClean="0">
                    <a:ea typeface="MS Gothic"/>
                  </a:rPr>
                  <a:t>≤ c(u, v)</a:t>
                </a:r>
                <a:r>
                  <a:rPr lang="en-IN" i="1" dirty="0" smtClean="0">
                    <a:ea typeface="MS Gothic"/>
                  </a:rPr>
                  <a:t> + c(v, w) ∀ u, v, w ɛ V, </a:t>
                </a:r>
                <a:r>
                  <a:rPr lang="en-IN" dirty="0" smtClean="0">
                    <a:ea typeface="MS Gothic"/>
                  </a:rPr>
                  <a:t>we say the TSP satisfies </a:t>
                </a:r>
                <a:r>
                  <a:rPr lang="en-IN" i="1" dirty="0" smtClean="0">
                    <a:ea typeface="MS Gothic"/>
                  </a:rPr>
                  <a:t>Triangle Inequality. </a:t>
                </a:r>
                <a:br>
                  <a:rPr lang="en-IN" i="1" dirty="0" smtClean="0">
                    <a:ea typeface="MS Gothic"/>
                  </a:rPr>
                </a:br>
                <a:endParaRPr lang="en-IN" i="1" dirty="0" smtClean="0">
                  <a:ea typeface="MS Gothic"/>
                </a:endParaRPr>
              </a:p>
              <a:p>
                <a:r>
                  <a:rPr lang="en-IN" dirty="0" smtClean="0">
                    <a:ea typeface="MS Gothic"/>
                  </a:rPr>
                  <a:t>If the vertices are geometrical points on a plane, then </a:t>
                </a:r>
                <a:r>
                  <a:rPr lang="en-IN" i="1" dirty="0" err="1" smtClean="0">
                    <a:ea typeface="MS Gothic"/>
                  </a:rPr>
                  <a:t>Eucledian</a:t>
                </a:r>
                <a:r>
                  <a:rPr lang="en-IN" i="1" dirty="0" smtClean="0">
                    <a:ea typeface="MS Gothic"/>
                  </a:rPr>
                  <a:t> </a:t>
                </a:r>
                <a:r>
                  <a:rPr lang="en-IN" dirty="0" smtClean="0">
                    <a:ea typeface="MS Gothic"/>
                  </a:rPr>
                  <a:t>distance as cost obeys the triangle inequality</a:t>
                </a:r>
                <a:endParaRPr lang="en-IN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856" y="1600201"/>
                <a:ext cx="8229600" cy="5141167"/>
              </a:xfrm>
              <a:blipFill rotWithShape="1">
                <a:blip r:embed="rId2"/>
                <a:stretch>
                  <a:fillRect l="-1333" t="-1779" r="-444" b="-1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</a:t>
            </a:r>
            <a:r>
              <a:rPr lang="en-IN" dirty="0" err="1" smtClean="0"/>
              <a:t>pprox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r>
              <a:rPr lang="en-IN" dirty="0" smtClean="0"/>
              <a:t> for </a:t>
            </a:r>
            <a:r>
              <a:rPr lang="en-IN" dirty="0" smtClean="0"/>
              <a:t>TSP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general TSP doesn’t have a constant </a:t>
            </a:r>
            <a:r>
              <a:rPr lang="en-IN" dirty="0" err="1" smtClean="0"/>
              <a:t>approx</a:t>
            </a:r>
            <a:r>
              <a:rPr lang="en-IN" dirty="0" smtClean="0"/>
              <a:t> </a:t>
            </a:r>
            <a:r>
              <a:rPr lang="en-IN" dirty="0" err="1" smtClean="0"/>
              <a:t>algo</a:t>
            </a:r>
            <a:endParaRPr lang="en-IN" dirty="0" smtClean="0"/>
          </a:p>
          <a:p>
            <a:r>
              <a:rPr lang="en-IN" dirty="0" smtClean="0"/>
              <a:t>But the TSP with triangle inequality has a 2-approx </a:t>
            </a:r>
            <a:r>
              <a:rPr lang="en-IN" dirty="0" err="1" smtClean="0"/>
              <a:t>algo</a:t>
            </a:r>
            <a:endParaRPr lang="en-IN" dirty="0"/>
          </a:p>
        </p:txBody>
      </p:sp>
      <p:pic>
        <p:nvPicPr>
          <p:cNvPr id="3074" name="Picture 2" descr="C:\Users\satya\OneDrive\Documents\t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" y="3717031"/>
            <a:ext cx="9105015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NP-</a:t>
            </a:r>
            <a:r>
              <a:rPr lang="en-IN" dirty="0"/>
              <a:t>c</a:t>
            </a:r>
            <a:r>
              <a:rPr lang="en-IN" dirty="0" smtClean="0"/>
              <a:t>omplete! What’s next?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93161"/>
          </a:xfrm>
        </p:spPr>
        <p:txBody>
          <a:bodyPr>
            <a:normAutofit/>
          </a:bodyPr>
          <a:lstStyle/>
          <a:p>
            <a:r>
              <a:rPr lang="en-IN" dirty="0" smtClean="0"/>
              <a:t>Lots of practical applications generate problems that are NP-complete </a:t>
            </a:r>
          </a:p>
          <a:p>
            <a:r>
              <a:rPr lang="en-IN" dirty="0" smtClean="0"/>
              <a:t>We can’t afford to give up</a:t>
            </a:r>
          </a:p>
          <a:p>
            <a:r>
              <a:rPr lang="en-IN" dirty="0" smtClean="0"/>
              <a:t>Three workarounds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For small inputs, write an exponential algorithm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Isolate important special cases that are solvable in polynomial time</a:t>
            </a:r>
          </a:p>
          <a:p>
            <a:pPr marL="971550" lvl="1" indent="-514350">
              <a:buAutoNum type="arabicPeriod"/>
            </a:pPr>
            <a:r>
              <a:rPr lang="en-IN" dirty="0" smtClean="0"/>
              <a:t>Find near optimal solutions in poly time, if you can guarantee the bound of near optimality, it’s an Approximation Algorithm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Approximation Ratio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43528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An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for a problem has an approximation ratio of </a:t>
                </a:r>
                <a:r>
                  <a:rPr lang="en-IN" i="1" dirty="0" smtClean="0"/>
                  <a:t>p(n)</a:t>
                </a:r>
                <a:r>
                  <a:rPr lang="en-IN" dirty="0" smtClean="0"/>
                  <a:t>, </a:t>
                </a:r>
                <a:r>
                  <a:rPr lang="en-IN" dirty="0" smtClean="0"/>
                  <a:t>if for any input size 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, the cost </a:t>
                </a:r>
                <a:r>
                  <a:rPr lang="en-IN" i="1" dirty="0" smtClean="0"/>
                  <a:t>C</a:t>
                </a:r>
                <a:r>
                  <a:rPr lang="en-IN" dirty="0" smtClean="0"/>
                  <a:t> of the solution produced by the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is within a factor of </a:t>
                </a:r>
                <a:r>
                  <a:rPr lang="en-IN" i="1" dirty="0" smtClean="0"/>
                  <a:t>p(n)</a:t>
                </a:r>
                <a:r>
                  <a:rPr lang="en-IN" dirty="0" smtClean="0"/>
                  <a:t> </a:t>
                </a:r>
                <a:r>
                  <a:rPr lang="en-IN" dirty="0" smtClean="0"/>
                  <a:t>of the cost </a:t>
                </a:r>
                <a:r>
                  <a:rPr lang="en-IN" i="1" dirty="0" smtClean="0"/>
                  <a:t>C</a:t>
                </a:r>
                <a:r>
                  <a:rPr lang="en-IN" i="1" baseline="30000" dirty="0" smtClean="0"/>
                  <a:t>*</a:t>
                </a:r>
                <a:r>
                  <a:rPr lang="en-IN" baseline="30000" dirty="0" smtClean="0"/>
                  <a:t> </a:t>
                </a:r>
                <a:r>
                  <a:rPr lang="en-IN" dirty="0" smtClean="0"/>
                  <a:t>of an optimal solution, i.e.,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IN" b="0" i="1" smtClean="0">
                              <a:latin typeface="Cambria Math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𝐶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IN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435280" cy="4525963"/>
              </a:xfrm>
              <a:blipFill rotWithShape="1">
                <a:blip r:embed="rId2"/>
                <a:stretch>
                  <a:fillRect l="-1806" t="-1752" r="-2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10" idx="0"/>
          </p:cNvCxnSpPr>
          <p:nvPr/>
        </p:nvCxnSpPr>
        <p:spPr>
          <a:xfrm flipV="1">
            <a:off x="3239852" y="5301208"/>
            <a:ext cx="756084" cy="722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1" idx="0"/>
          </p:cNvCxnSpPr>
          <p:nvPr/>
        </p:nvCxnSpPr>
        <p:spPr>
          <a:xfrm flipH="1" flipV="1">
            <a:off x="4644008" y="5301209"/>
            <a:ext cx="90010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95736" y="6023610"/>
            <a:ext cx="208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Minimization</a:t>
            </a:r>
          </a:p>
          <a:p>
            <a:r>
              <a:rPr lang="en-IN" sz="2400" dirty="0" smtClean="0"/>
              <a:t>problems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6021289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Maximization</a:t>
            </a:r>
          </a:p>
          <a:p>
            <a:r>
              <a:rPr lang="en-IN" sz="2400" dirty="0" smtClean="0"/>
              <a:t>problems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6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IN" sz="3400" dirty="0" smtClean="0"/>
                  <a:t>We call this a </a:t>
                </a:r>
                <a:r>
                  <a:rPr lang="en-IN" sz="3400" i="1" dirty="0" smtClean="0"/>
                  <a:t>p(n)-</a:t>
                </a:r>
                <a:r>
                  <a:rPr lang="en-IN" sz="3400" i="1" dirty="0" smtClean="0"/>
                  <a:t>approximation </a:t>
                </a:r>
                <a:r>
                  <a:rPr lang="en-IN" sz="3400" dirty="0" smtClean="0"/>
                  <a:t>problem</a:t>
                </a:r>
              </a:p>
              <a:p>
                <a:r>
                  <a:rPr lang="en-IN" sz="3400" dirty="0" smtClean="0"/>
                  <a:t>So, </a:t>
                </a:r>
                <a:r>
                  <a:rPr lang="en-IN" sz="3400" i="1" dirty="0" smtClean="0"/>
                  <a:t>p(n) </a:t>
                </a:r>
                <a:r>
                  <a:rPr lang="en-IN" sz="3400" dirty="0" smtClean="0"/>
                  <a:t>&gt; 1 always </a:t>
                </a:r>
              </a:p>
              <a:p>
                <a:r>
                  <a:rPr lang="en-IN" sz="3400" dirty="0" smtClean="0"/>
                  <a:t>A </a:t>
                </a:r>
                <a:r>
                  <a:rPr lang="en-IN" sz="3400" i="1" dirty="0"/>
                  <a:t>1</a:t>
                </a:r>
                <a:r>
                  <a:rPr lang="en-IN" sz="3400" i="1" dirty="0" smtClean="0"/>
                  <a:t>-approximation </a:t>
                </a:r>
                <a:r>
                  <a:rPr lang="en-IN" sz="3400" dirty="0" err="1" smtClean="0"/>
                  <a:t>algo</a:t>
                </a:r>
                <a:r>
                  <a:rPr lang="en-IN" sz="3400" dirty="0" smtClean="0"/>
                  <a:t> is the </a:t>
                </a:r>
                <a:r>
                  <a:rPr lang="en-IN" sz="3400" i="1" dirty="0" smtClean="0"/>
                  <a:t>optimal </a:t>
                </a:r>
                <a:r>
                  <a:rPr lang="en-IN" sz="3400" dirty="0" smtClean="0"/>
                  <a:t>solution</a:t>
                </a:r>
              </a:p>
              <a:p>
                <a:r>
                  <a:rPr lang="en-IN" sz="3400" dirty="0" smtClean="0"/>
                  <a:t>For some problems, </a:t>
                </a:r>
                <a:r>
                  <a:rPr lang="en-IN" sz="3400" i="1" dirty="0" smtClean="0"/>
                  <a:t>constant-approximation </a:t>
                </a:r>
                <a:r>
                  <a:rPr lang="en-IN" sz="3400" dirty="0" smtClean="0"/>
                  <a:t>exists, for some others </a:t>
                </a:r>
                <a:r>
                  <a:rPr lang="en-IN" sz="3400" i="1" dirty="0" smtClean="0"/>
                  <a:t>p(n) </a:t>
                </a:r>
                <a:r>
                  <a:rPr lang="en-IN" sz="3400" dirty="0" smtClean="0"/>
                  <a:t>is a function of </a:t>
                </a:r>
                <a:r>
                  <a:rPr lang="en-IN" sz="3400" i="1" dirty="0" smtClean="0"/>
                  <a:t>n</a:t>
                </a:r>
              </a:p>
              <a:p>
                <a:pPr lvl="1"/>
                <a:r>
                  <a:rPr lang="en-IN" sz="3400" dirty="0" err="1" smtClean="0"/>
                  <a:t>Eg</a:t>
                </a:r>
                <a:r>
                  <a:rPr lang="en-IN" sz="3400" dirty="0" smtClean="0"/>
                  <a:t>: For set cover problem, </a:t>
                </a:r>
                <a:r>
                  <a:rPr lang="en-IN" sz="3400" i="1" dirty="0" smtClean="0"/>
                  <a:t>p(n) </a:t>
                </a:r>
                <a:r>
                  <a:rPr lang="en-IN" sz="3400" dirty="0" smtClean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340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3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40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IN" sz="3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IN" sz="3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IN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78" t="-1887" b="-7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7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Approximation Algorithms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507288" cy="49971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Some NP-complete problems allow poly-time </a:t>
                </a:r>
                <a:r>
                  <a:rPr lang="en-IN" dirty="0" err="1" smtClean="0"/>
                  <a:t>approx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algos</a:t>
                </a:r>
                <a:r>
                  <a:rPr lang="en-IN" dirty="0" smtClean="0"/>
                  <a:t> to achieve increasingly smaller </a:t>
                </a:r>
                <a:r>
                  <a:rPr lang="en-IN" dirty="0" err="1" smtClean="0"/>
                  <a:t>approx</a:t>
                </a:r>
                <a:r>
                  <a:rPr lang="en-IN" dirty="0" smtClean="0"/>
                  <a:t> ratios using more and more time</a:t>
                </a:r>
              </a:p>
              <a:p>
                <a:r>
                  <a:rPr lang="en-IN" dirty="0" smtClean="0"/>
                  <a:t>An Approximation Scheme for an opt. problem is an </a:t>
                </a:r>
                <a:r>
                  <a:rPr lang="en-IN" dirty="0" err="1" smtClean="0"/>
                  <a:t>approx</a:t>
                </a:r>
                <a:r>
                  <a:rPr lang="en-IN" dirty="0" smtClean="0"/>
                  <a:t>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that takes as input, an instance of the problem as well as a value ɛ &gt; 0, such that for </a:t>
                </a:r>
                <a:r>
                  <a:rPr lang="en-IN" dirty="0" smtClean="0"/>
                  <a:t>any </a:t>
                </a:r>
                <a:r>
                  <a:rPr lang="en-IN" dirty="0" smtClean="0"/>
                  <a:t>fixed ɛ, the scheme is a (1 + ɛ)-approximation algorithm</a:t>
                </a:r>
              </a:p>
              <a:p>
                <a:r>
                  <a:rPr lang="en-IN" dirty="0" smtClean="0"/>
                  <a:t>It is called a poly-time </a:t>
                </a:r>
                <a:r>
                  <a:rPr lang="en-IN" dirty="0" err="1" smtClean="0"/>
                  <a:t>approx</a:t>
                </a:r>
                <a:r>
                  <a:rPr lang="en-IN" dirty="0" smtClean="0"/>
                  <a:t> scheme if for any fixed ɛ &gt; 0, the scheme runs in time polynomial in </a:t>
                </a:r>
                <a:r>
                  <a:rPr lang="en-IN" i="1" dirty="0" smtClean="0"/>
                  <a:t>n</a:t>
                </a:r>
              </a:p>
              <a:p>
                <a:pPr lvl="1"/>
                <a:r>
                  <a:rPr lang="en-IN" dirty="0" err="1" smtClean="0"/>
                  <a:t>Eg</a:t>
                </a:r>
                <a:r>
                  <a:rPr lang="en-IN" dirty="0" smtClean="0"/>
                  <a:t>: Sometimes the running time can rise very fast with ɛ like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IN" sz="3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3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ctrlPr>
                                  <a:rPr lang="en-IN" sz="3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3000" b="0" i="1" smtClean="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IN" sz="3000" dirty="0">
                                    <a:ea typeface="Cambria Math"/>
                                  </a:rPr>
                                  <m:t>ε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507288" cy="4997151"/>
              </a:xfrm>
              <a:blipFill rotWithShape="1">
                <a:blip r:embed="rId2"/>
                <a:stretch>
                  <a:fillRect l="-1433" t="-3175" r="-1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686800" cy="4525963"/>
              </a:xfrm>
            </p:spPr>
            <p:txBody>
              <a:bodyPr/>
              <a:lstStyle/>
              <a:p>
                <a:r>
                  <a:rPr lang="en-IN" dirty="0" smtClean="0"/>
                  <a:t>We would like it to be polynomial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 smtClean="0"/>
                          <m:t>ɛ</m:t>
                        </m:r>
                      </m:den>
                    </m:f>
                  </m:oMath>
                </a14:m>
                <a:r>
                  <a:rPr lang="en-IN" dirty="0" smtClean="0"/>
                  <a:t> as well as in </a:t>
                </a:r>
                <a:r>
                  <a:rPr lang="en-IN" i="1" dirty="0" smtClean="0"/>
                  <a:t>n</a:t>
                </a:r>
              </a:p>
              <a:p>
                <a:r>
                  <a:rPr lang="en-IN" dirty="0" smtClean="0"/>
                  <a:t>We call the </a:t>
                </a:r>
                <a:r>
                  <a:rPr lang="en-IN" dirty="0" err="1" smtClean="0"/>
                  <a:t>approx</a:t>
                </a:r>
                <a:r>
                  <a:rPr lang="en-IN" dirty="0" smtClean="0"/>
                  <a:t> scheme fully polynomial time if it’s running time is polynomial in both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dirty="0" smtClean="0"/>
                          <m:t>ɛ</m:t>
                        </m:r>
                      </m:den>
                    </m:f>
                  </m:oMath>
                </a14:m>
                <a:r>
                  <a:rPr lang="en-IN" dirty="0" smtClean="0"/>
                  <a:t> and </a:t>
                </a:r>
                <a:r>
                  <a:rPr lang="en-IN" i="1" dirty="0" smtClean="0"/>
                  <a:t>n</a:t>
                </a:r>
              </a:p>
              <a:p>
                <a:pPr lvl="1"/>
                <a:r>
                  <a:rPr lang="en-IN" dirty="0" err="1" smtClean="0"/>
                  <a:t>Eg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IN" dirty="0" smtClean="0"/>
                                      <m:t>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 - a constant factor decrease is possible by a </a:t>
                </a:r>
                <a:r>
                  <a:rPr lang="en-IN" i="1" dirty="0" smtClean="0"/>
                  <a:t>C </a:t>
                </a:r>
                <a:r>
                  <a:rPr lang="en-IN" dirty="0" smtClean="0"/>
                  <a:t>factor increase in running time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686800" cy="4525963"/>
              </a:xfrm>
              <a:blipFill rotWithShape="1">
                <a:blip r:embed="rId2"/>
                <a:stretch>
                  <a:fillRect l="-1544" r="-1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7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9" name="Picture 5" descr="C:\Users\satya\OneDrive\Documents\vertex co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908720"/>
            <a:ext cx="9139064" cy="537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73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908720"/>
            <a:ext cx="8964488" cy="706089"/>
          </a:xfrm>
        </p:spPr>
        <p:txBody>
          <a:bodyPr>
            <a:noAutofit/>
          </a:bodyPr>
          <a:lstStyle/>
          <a:p>
            <a:r>
              <a:rPr lang="en-IN" sz="3800" dirty="0" smtClean="0"/>
              <a:t>Theorem: The </a:t>
            </a:r>
            <a:r>
              <a:rPr lang="en-IN" sz="3800" dirty="0" err="1" smtClean="0"/>
              <a:t>algo</a:t>
            </a:r>
            <a:r>
              <a:rPr lang="en-IN" sz="3800" dirty="0" smtClean="0"/>
              <a:t> is 2-approximation </a:t>
            </a:r>
            <a:r>
              <a:rPr lang="en-IN" sz="3800" dirty="0" err="1" smtClean="0"/>
              <a:t>algo</a:t>
            </a:r>
            <a:r>
              <a:rPr lang="en-IN" sz="3800" dirty="0" smtClean="0"/>
              <a:t/>
            </a:r>
            <a:br>
              <a:rPr lang="en-IN" sz="3800" dirty="0" smtClean="0"/>
            </a:br>
            <a:endParaRPr lang="en-IN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048" y="1700808"/>
                <a:ext cx="903649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Set </a:t>
                </a:r>
                <a:r>
                  <a:rPr lang="en-IN" i="1" dirty="0" smtClean="0"/>
                  <a:t>C </a:t>
                </a:r>
                <a:r>
                  <a:rPr lang="en-IN" dirty="0" smtClean="0"/>
                  <a:t>is a Vertex-Cover as it is verified till E’ is null.</a:t>
                </a:r>
              </a:p>
              <a:p>
                <a:pPr marL="0" indent="0">
                  <a:buNone/>
                </a:pPr>
                <a:r>
                  <a:rPr lang="en-IN" dirty="0" smtClean="0"/>
                  <a:t>Let </a:t>
                </a:r>
                <a:r>
                  <a:rPr lang="en-IN" i="1" dirty="0" smtClean="0"/>
                  <a:t>A</a:t>
                </a:r>
                <a:r>
                  <a:rPr lang="en-IN" dirty="0" smtClean="0"/>
                  <a:t> denote the set of edges picked in line 5.</a:t>
                </a:r>
              </a:p>
              <a:p>
                <a:pPr marL="0" indent="0">
                  <a:buNone/>
                </a:pPr>
                <a:r>
                  <a:rPr lang="en-IN" dirty="0" smtClean="0"/>
                  <a:t>No two edges in </a:t>
                </a:r>
                <a:r>
                  <a:rPr lang="en-IN" i="1" dirty="0" smtClean="0"/>
                  <a:t>A</a:t>
                </a:r>
                <a:r>
                  <a:rPr lang="en-IN" dirty="0" smtClean="0"/>
                  <a:t> share an endpoint.</a:t>
                </a:r>
              </a:p>
              <a:p>
                <a:pPr marL="0" indent="0">
                  <a:buNone/>
                </a:pPr>
                <a:r>
                  <a:rPr lang="en-IN" dirty="0" smtClean="0"/>
                  <a:t>So, lower bound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|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=2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		  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 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≤2 </m:t>
                    </m:r>
                    <m:d>
                      <m:dPr>
                        <m:begChr m:val="|"/>
                        <m:endChr m:val="|"/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𝐶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≤2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48" y="1700808"/>
                <a:ext cx="9036496" cy="5400600"/>
              </a:xfrm>
              <a:blipFill rotWithShape="1">
                <a:blip r:embed="rId2"/>
                <a:stretch>
                  <a:fillRect l="-1754" t="-14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6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Approximation Algorithm for 0/1 Knapsack Problem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68760"/>
                <a:ext cx="8568952" cy="576063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Consider the following heuristic</a:t>
                </a:r>
              </a:p>
              <a:p>
                <a:pPr marL="0" indent="0">
                  <a:buNone/>
                </a:pPr>
                <a:r>
                  <a:rPr lang="en-IN" i="1" dirty="0" smtClean="0">
                    <a:effectLst/>
                  </a:rPr>
                  <a:t>Assume that the objects are in non-decreasing </a:t>
                </a:r>
                <a:r>
                  <a:rPr lang="en-IN" i="1" dirty="0" smtClean="0">
                    <a:effectLst/>
                  </a:rPr>
                  <a:t>order </a:t>
                </a:r>
                <a:r>
                  <a:rPr lang="en-IN" dirty="0" smtClean="0">
                    <a:effectLst/>
                  </a:rPr>
                  <a:t>of </a:t>
                </a:r>
                <a:r>
                  <a:rPr lang="en-IN" i="1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effectLst/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effectLst/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effectLst/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i="1" dirty="0" smtClean="0">
                    <a:effectLst/>
                  </a:rPr>
                  <a:t>. If object </a:t>
                </a:r>
                <a:r>
                  <a:rPr lang="en-IN" i="1" dirty="0" err="1" smtClean="0">
                    <a:effectLst/>
                  </a:rPr>
                  <a:t>i</a:t>
                </a:r>
                <a:r>
                  <a:rPr lang="en-IN" i="1" dirty="0" smtClean="0">
                    <a:effectLst/>
                  </a:rPr>
                  <a:t> fits, then set x</a:t>
                </a:r>
                <a:r>
                  <a:rPr lang="en-IN" i="1" baseline="-25000" dirty="0" smtClean="0">
                    <a:effectLst/>
                  </a:rPr>
                  <a:t>i</a:t>
                </a:r>
                <a:r>
                  <a:rPr lang="en-IN" i="1" dirty="0" smtClean="0">
                    <a:effectLst/>
                  </a:rPr>
                  <a:t> = 1, else set x</a:t>
                </a:r>
                <a:r>
                  <a:rPr lang="en-IN" i="1" baseline="-25000" dirty="0" smtClean="0">
                    <a:effectLst/>
                  </a:rPr>
                  <a:t>i</a:t>
                </a:r>
                <a:r>
                  <a:rPr lang="en-IN" i="1" dirty="0" smtClean="0">
                    <a:effectLst/>
                  </a:rPr>
                  <a:t> = 0.</a:t>
                </a:r>
              </a:p>
              <a:p>
                <a:r>
                  <a:rPr lang="en-IN" dirty="0" smtClean="0"/>
                  <a:t>Suppose (</a:t>
                </a:r>
                <a:r>
                  <a:rPr lang="en-IN" i="1" dirty="0" smtClean="0"/>
                  <a:t>p1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p2</a:t>
                </a:r>
                <a:r>
                  <a:rPr lang="en-IN" dirty="0" smtClean="0"/>
                  <a:t>)  = (100, 20), (</a:t>
                </a:r>
                <a:r>
                  <a:rPr lang="en-IN" i="1" dirty="0" smtClean="0"/>
                  <a:t>w1, w2) = </a:t>
                </a:r>
                <a:r>
                  <a:rPr lang="en-IN" dirty="0" smtClean="0"/>
                  <a:t>(4, 1) and </a:t>
                </a:r>
                <a:r>
                  <a:rPr lang="en-IN" i="1" dirty="0" smtClean="0"/>
                  <a:t>M = </a:t>
                </a:r>
                <a:r>
                  <a:rPr lang="en-IN" dirty="0" smtClean="0"/>
                  <a:t>4. </a:t>
                </a:r>
              </a:p>
              <a:p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100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&gt;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20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 smtClean="0"/>
                  <a:t>, consider objects in the order of 1, 2 </a:t>
                </a:r>
              </a:p>
              <a:p>
                <a:r>
                  <a:rPr lang="en-IN" dirty="0" smtClean="0"/>
                  <a:t>The result is (</a:t>
                </a:r>
                <a:r>
                  <a:rPr lang="en-IN" i="1" dirty="0" smtClean="0"/>
                  <a:t>x1, x2) = </a:t>
                </a:r>
                <a:r>
                  <a:rPr lang="en-IN" dirty="0" smtClean="0"/>
                  <a:t>(1, 0), which is also </a:t>
                </a:r>
                <a:r>
                  <a:rPr lang="en-IN" i="1" dirty="0" smtClean="0"/>
                  <a:t>optimal</a:t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However</a:t>
                </a:r>
                <a:r>
                  <a:rPr lang="en-IN" dirty="0" smtClean="0"/>
                  <a:t>, consider another instance. </a:t>
                </a:r>
              </a:p>
              <a:p>
                <a:r>
                  <a:rPr lang="en-IN" i="1" dirty="0" smtClean="0"/>
                  <a:t>n = </a:t>
                </a:r>
                <a:r>
                  <a:rPr lang="en-IN" dirty="0" smtClean="0"/>
                  <a:t>2, (</a:t>
                </a:r>
                <a:r>
                  <a:rPr lang="en-IN" i="1" dirty="0" smtClean="0"/>
                  <a:t>p1, p2</a:t>
                </a:r>
                <a:r>
                  <a:rPr lang="en-IN" dirty="0" smtClean="0"/>
                  <a:t>) = (2, </a:t>
                </a:r>
                <a:r>
                  <a:rPr lang="en-IN" i="1" dirty="0" smtClean="0"/>
                  <a:t>r</a:t>
                </a:r>
                <a:r>
                  <a:rPr lang="en-IN" dirty="0" smtClean="0"/>
                  <a:t>), (</a:t>
                </a:r>
                <a:r>
                  <a:rPr lang="en-IN" i="1" dirty="0" smtClean="0"/>
                  <a:t>w1, w2</a:t>
                </a:r>
                <a:r>
                  <a:rPr lang="en-IN" dirty="0" smtClean="0"/>
                  <a:t>) = (1, </a:t>
                </a:r>
                <a:r>
                  <a:rPr lang="en-IN" i="1" dirty="0" smtClean="0"/>
                  <a:t>r</a:t>
                </a:r>
                <a:r>
                  <a:rPr lang="en-IN" dirty="0" smtClean="0"/>
                  <a:t>) and </a:t>
                </a:r>
                <a:r>
                  <a:rPr lang="en-IN" i="1" dirty="0" smtClean="0"/>
                  <a:t>M = r.</a:t>
                </a:r>
              </a:p>
              <a:p>
                <a:r>
                  <a:rPr lang="en-IN" dirty="0" smtClean="0"/>
                  <a:t>When </a:t>
                </a:r>
                <a:r>
                  <a:rPr lang="en-IN" i="1" dirty="0" smtClean="0"/>
                  <a:t>r &gt; </a:t>
                </a:r>
                <a:r>
                  <a:rPr lang="en-IN" dirty="0" smtClean="0"/>
                  <a:t>2, the optimal solution is (</a:t>
                </a:r>
                <a:r>
                  <a:rPr lang="en-IN" i="1" dirty="0" smtClean="0"/>
                  <a:t>x1, x2</a:t>
                </a:r>
                <a:r>
                  <a:rPr lang="en-IN" dirty="0" smtClean="0"/>
                  <a:t>) = (0, 1).</a:t>
                </a:r>
              </a:p>
              <a:p>
                <a:r>
                  <a:rPr lang="en-IN" dirty="0" smtClean="0"/>
                  <a:t>It’s value F</a:t>
                </a:r>
                <a:r>
                  <a:rPr lang="en-IN" baseline="30000" dirty="0" smtClean="0"/>
                  <a:t>*</a:t>
                </a:r>
                <a:r>
                  <a:rPr lang="en-IN" dirty="0" smtClean="0"/>
                  <a:t>(I) = </a:t>
                </a:r>
                <a:r>
                  <a:rPr lang="en-IN" i="1" dirty="0" smtClean="0"/>
                  <a:t>r, </a:t>
                </a:r>
                <a:r>
                  <a:rPr lang="en-IN" dirty="0" smtClean="0"/>
                  <a:t>and it should be actually (</a:t>
                </a:r>
                <a:r>
                  <a:rPr lang="en-IN" i="1" dirty="0" smtClean="0"/>
                  <a:t>x1, x2</a:t>
                </a:r>
                <a:r>
                  <a:rPr lang="en-IN" dirty="0" smtClean="0"/>
                  <a:t>) = (0, 1), but our </a:t>
                </a:r>
                <a:r>
                  <a:rPr lang="en-IN" dirty="0" err="1" smtClean="0"/>
                  <a:t>algo</a:t>
                </a:r>
                <a:r>
                  <a:rPr lang="en-IN" dirty="0" smtClean="0"/>
                  <a:t> generates (1, 0),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I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=2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68760"/>
                <a:ext cx="8568952" cy="5760639"/>
              </a:xfrm>
              <a:blipFill rotWithShape="1">
                <a:blip r:embed="rId2"/>
                <a:stretch>
                  <a:fillRect l="-1280" t="-1587" r="-1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18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851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NP-Complete</vt:lpstr>
      <vt:lpstr>NP-complete! What’s next?</vt:lpstr>
      <vt:lpstr>Approximation Ratio</vt:lpstr>
      <vt:lpstr>Contd.</vt:lpstr>
      <vt:lpstr>Approximation Algorithms</vt:lpstr>
      <vt:lpstr>Contd.</vt:lpstr>
      <vt:lpstr>PowerPoint Presentation</vt:lpstr>
      <vt:lpstr>Theorem: The algo is 2-approximation algo </vt:lpstr>
      <vt:lpstr>Approximation Algorithm for 0/1 Knapsack Problem</vt:lpstr>
      <vt:lpstr>Contd.</vt:lpstr>
      <vt:lpstr>Approx Scheme for 0/1 Knapsack</vt:lpstr>
      <vt:lpstr>PowerPoint Presentation</vt:lpstr>
      <vt:lpstr>Traveling Salesman Problem</vt:lpstr>
      <vt:lpstr>Approx Algo for TSP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</dc:title>
  <dc:creator>Satyaki Sikdar</dc:creator>
  <cp:lastModifiedBy>Satyaki Sikdar</cp:lastModifiedBy>
  <cp:revision>42</cp:revision>
  <dcterms:created xsi:type="dcterms:W3CDTF">2016-04-07T18:44:46Z</dcterms:created>
  <dcterms:modified xsi:type="dcterms:W3CDTF">2016-04-08T07:45:48Z</dcterms:modified>
</cp:coreProperties>
</file>