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92B97-03D3-4298-909A-2691FED1FBAA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60F70-1771-42BA-B256-57ED07C1D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1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60F70-1771-42BA-B256-57ED07C1D14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Medians and Order Statistics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Subhashis</a:t>
            </a:r>
            <a:r>
              <a:rPr lang="en-US" dirty="0" smtClean="0"/>
              <a:t> </a:t>
            </a:r>
            <a:r>
              <a:rPr lang="en-US" dirty="0" err="1" smtClean="0"/>
              <a:t>Majumder</a:t>
            </a:r>
            <a:endParaRPr lang="en-US" dirty="0" smtClean="0"/>
          </a:p>
          <a:p>
            <a:r>
              <a:rPr lang="en-US" dirty="0" smtClean="0"/>
              <a:t>Professor and </a:t>
            </a:r>
            <a:r>
              <a:rPr lang="en-US" dirty="0" err="1" smtClean="0"/>
              <a:t>HoD</a:t>
            </a:r>
            <a:r>
              <a:rPr lang="en-US" dirty="0" smtClean="0"/>
              <a:t>, CSE, </a:t>
            </a:r>
          </a:p>
          <a:p>
            <a:r>
              <a:rPr lang="en-US" dirty="0" smtClean="0"/>
              <a:t>Dean UG </a:t>
            </a:r>
            <a:r>
              <a:rPr lang="en-US" dirty="0" err="1" smtClean="0"/>
              <a:t>Programme</a:t>
            </a:r>
            <a:r>
              <a:rPr lang="en-US" dirty="0" smtClean="0"/>
              <a:t>, 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dirty="0" smtClean="0"/>
              <a:t>Answer </a:t>
            </a:r>
            <a:r>
              <a:rPr lang="en-US" dirty="0"/>
              <a:t>– </a:t>
            </a:r>
            <a:r>
              <a:rPr lang="el-GR" sz="3600" dirty="0" smtClean="0"/>
              <a:t>Γ</a:t>
            </a:r>
            <a:r>
              <a:rPr lang="en-US" dirty="0" smtClean="0"/>
              <a:t> </a:t>
            </a:r>
            <a:r>
              <a:rPr lang="en-US" dirty="0" err="1" smtClean="0"/>
              <a:t>lg</a:t>
            </a:r>
            <a:r>
              <a:rPr lang="en-US" dirty="0" smtClean="0"/>
              <a:t> n˥ </a:t>
            </a:r>
            <a:r>
              <a:rPr lang="en-US" dirty="0"/>
              <a:t>direct </a:t>
            </a:r>
            <a:r>
              <a:rPr lang="en-US" dirty="0" smtClean="0"/>
              <a:t>losers in the worst-case</a:t>
            </a:r>
          </a:p>
          <a:p>
            <a:r>
              <a:rPr lang="en-US" dirty="0" smtClean="0"/>
              <a:t>In the figure, n = 10, </a:t>
            </a:r>
            <a:r>
              <a:rPr lang="el-GR" sz="3600" dirty="0"/>
              <a:t>Γ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n˥ </a:t>
            </a:r>
            <a:r>
              <a:rPr lang="en-US" dirty="0" smtClean="0"/>
              <a:t> = 4.</a:t>
            </a:r>
          </a:p>
          <a:p>
            <a:r>
              <a:rPr lang="en-US" dirty="0" smtClean="0"/>
              <a:t>Now, to determine the winner out of them will take </a:t>
            </a:r>
            <a:r>
              <a:rPr lang="el-GR" sz="3600" dirty="0"/>
              <a:t>Γ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n˥ </a:t>
            </a:r>
            <a:r>
              <a:rPr lang="en-US" dirty="0" smtClean="0"/>
              <a:t> - 1 comparisons.</a:t>
            </a:r>
          </a:p>
          <a:p>
            <a:r>
              <a:rPr lang="en-US" dirty="0" smtClean="0"/>
              <a:t>Hence total number of comparisons = (n – 1) + (</a:t>
            </a:r>
            <a:r>
              <a:rPr lang="el-GR" sz="3600" dirty="0"/>
              <a:t>Γ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n˥ </a:t>
            </a:r>
            <a:r>
              <a:rPr lang="en-US" dirty="0" smtClean="0"/>
              <a:t>- 1) = n + </a:t>
            </a:r>
            <a:r>
              <a:rPr lang="el-GR" sz="3600" dirty="0"/>
              <a:t>Γ</a:t>
            </a:r>
            <a:r>
              <a:rPr lang="en-US" dirty="0"/>
              <a:t> </a:t>
            </a:r>
            <a:r>
              <a:rPr lang="en-US" dirty="0" err="1"/>
              <a:t>lg</a:t>
            </a:r>
            <a:r>
              <a:rPr lang="en-US" dirty="0"/>
              <a:t> n˥ </a:t>
            </a:r>
            <a:r>
              <a:rPr lang="en-US" dirty="0" smtClean="0"/>
              <a:t> - 2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2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Problem – Show that </a:t>
            </a:r>
            <a:r>
              <a:rPr lang="el-GR" sz="3600" dirty="0"/>
              <a:t>Γ</a:t>
            </a:r>
            <a:r>
              <a:rPr lang="en-US" dirty="0"/>
              <a:t> </a:t>
            </a:r>
            <a:r>
              <a:rPr lang="en-US" dirty="0" smtClean="0"/>
              <a:t>3n/2˥ - 2 comparisons are necessary for finding the minimum and maximum of n numbers in the worst-case.</a:t>
            </a:r>
          </a:p>
          <a:p>
            <a:r>
              <a:rPr lang="en-US" dirty="0" smtClean="0"/>
              <a:t>Answer – </a:t>
            </a:r>
          </a:p>
          <a:p>
            <a:pPr lvl="1"/>
            <a:r>
              <a:rPr lang="en-US" dirty="0" smtClean="0"/>
              <a:t>Observe that initially all the n elements are in contention each for the maximum or minimum position and we have to eliminate n – 1 elements from each of these two knock-out tournaments. </a:t>
            </a:r>
          </a:p>
          <a:p>
            <a:pPr lvl="1"/>
            <a:r>
              <a:rPr lang="en-US" dirty="0" smtClean="0"/>
              <a:t>Now a comparison between two ‘fresh’ elements (which did not take part in any such comparison before</a:t>
            </a:r>
            <a:r>
              <a:rPr lang="en-US" smtClean="0"/>
              <a:t>) will </a:t>
            </a:r>
            <a:r>
              <a:rPr lang="en-US" dirty="0" smtClean="0"/>
              <a:t>eliminate 1 element each from the 2 tournaments.</a:t>
            </a:r>
          </a:p>
          <a:p>
            <a:pPr marL="857250" lvl="1" indent="-457200"/>
            <a:r>
              <a:rPr lang="en-US" dirty="0" smtClean="0"/>
              <a:t>However if any of the elements is not fresh, then a comparison either eliminates one element from the max-tournament or one from the min-tournament.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38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Note that if you are lucky, you may strike two elements out – </a:t>
            </a:r>
            <a:r>
              <a:rPr lang="en-US" dirty="0" err="1" smtClean="0"/>
              <a:t>eg</a:t>
            </a:r>
            <a:r>
              <a:rPr lang="en-US" dirty="0" smtClean="0"/>
              <a:t>. If a fresh element is found smaller than a used element which is already out of the max-tournament</a:t>
            </a:r>
          </a:p>
          <a:p>
            <a:pPr lvl="1"/>
            <a:r>
              <a:rPr lang="en-US" dirty="0" smtClean="0"/>
              <a:t>However if the fresh element turns out to be greater than the used element in the above comparison, then only job done is – fresh element out of the min-tournament </a:t>
            </a:r>
          </a:p>
          <a:p>
            <a:pPr lvl="1"/>
            <a:r>
              <a:rPr lang="en-US" dirty="0" smtClean="0"/>
              <a:t>If both elements are used, then either both of them will be in max-tour. or both in min-tour. and hence only one will be eliminated</a:t>
            </a:r>
          </a:p>
          <a:p>
            <a:pPr lvl="1"/>
            <a:r>
              <a:rPr lang="en-US" dirty="0" smtClean="0"/>
              <a:t>Hence in the worst-case if both elements are not fresh, number of eliminations will be only 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1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/>
            <a:r>
              <a:rPr lang="en-US" dirty="0" smtClean="0"/>
              <a:t>Now, maximum number of comparisons possible where both elements are fresh is </a:t>
            </a:r>
            <a:r>
              <a:rPr lang="en-US" sz="3900" dirty="0" smtClean="0"/>
              <a:t>L</a:t>
            </a:r>
            <a:r>
              <a:rPr lang="en-US" dirty="0" smtClean="0"/>
              <a:t>n/2</a:t>
            </a:r>
            <a:r>
              <a:rPr lang="en-US" sz="3900" dirty="0" smtClean="0"/>
              <a:t>˩, </a:t>
            </a:r>
            <a:r>
              <a:rPr lang="en-US" dirty="0" smtClean="0"/>
              <a:t>which will contribute to exactly 2</a:t>
            </a:r>
            <a:r>
              <a:rPr lang="en-US" sz="3900" dirty="0"/>
              <a:t> </a:t>
            </a:r>
            <a:r>
              <a:rPr lang="en-US" sz="3900" dirty="0" smtClean="0"/>
              <a:t>L</a:t>
            </a:r>
            <a:r>
              <a:rPr lang="en-US" dirty="0" smtClean="0"/>
              <a:t>n/2</a:t>
            </a:r>
            <a:r>
              <a:rPr lang="en-US" sz="3900" dirty="0" smtClean="0"/>
              <a:t>˩ </a:t>
            </a:r>
            <a:r>
              <a:rPr lang="en-US" dirty="0" smtClean="0"/>
              <a:t>eliminations</a:t>
            </a:r>
            <a:endParaRPr lang="en-US" dirty="0"/>
          </a:p>
          <a:p>
            <a:pPr lvl="1"/>
            <a:r>
              <a:rPr lang="en-US" dirty="0" smtClean="0"/>
              <a:t> Hence number of eliminations still required is   2(n – 1) - 2</a:t>
            </a:r>
            <a:r>
              <a:rPr lang="en-US" sz="3900" dirty="0"/>
              <a:t> </a:t>
            </a:r>
            <a:r>
              <a:rPr lang="en-US" sz="3900" dirty="0" smtClean="0"/>
              <a:t>L</a:t>
            </a:r>
            <a:r>
              <a:rPr lang="en-US" dirty="0" smtClean="0"/>
              <a:t>n/2</a:t>
            </a:r>
            <a:r>
              <a:rPr lang="en-US" sz="3900" dirty="0" smtClean="0"/>
              <a:t>˩</a:t>
            </a:r>
          </a:p>
          <a:p>
            <a:pPr lvl="1"/>
            <a:r>
              <a:rPr lang="en-US" dirty="0" smtClean="0"/>
              <a:t>Hence in the worst-case number of comparisons that is necessary to finish the job is                 </a:t>
            </a:r>
            <a:r>
              <a:rPr lang="en-US" sz="3200" dirty="0" smtClean="0"/>
              <a:t>Ln/2˩ + </a:t>
            </a:r>
            <a:r>
              <a:rPr lang="en-US" sz="3200" dirty="0"/>
              <a:t>2(n – 1) - 2 Ln/2</a:t>
            </a:r>
            <a:r>
              <a:rPr lang="en-US" sz="3200" dirty="0" smtClean="0"/>
              <a:t>˩ = 2(n - </a:t>
            </a:r>
            <a:r>
              <a:rPr lang="en-US" sz="3200" dirty="0"/>
              <a:t>Ln/2</a:t>
            </a:r>
            <a:r>
              <a:rPr lang="en-US" sz="3200" dirty="0" smtClean="0"/>
              <a:t>˩) + </a:t>
            </a:r>
            <a:r>
              <a:rPr lang="en-US" sz="3200" dirty="0"/>
              <a:t>Ln/2</a:t>
            </a:r>
            <a:r>
              <a:rPr lang="en-US" sz="3200" dirty="0" smtClean="0"/>
              <a:t>˩ - 2 = 2 </a:t>
            </a:r>
            <a:r>
              <a:rPr lang="el-GR" sz="3600" dirty="0" smtClean="0"/>
              <a:t>Γ</a:t>
            </a:r>
            <a:r>
              <a:rPr lang="en-US" sz="3200" dirty="0" smtClean="0"/>
              <a:t>n/2</a:t>
            </a:r>
            <a:r>
              <a:rPr lang="en-US" sz="3200" dirty="0"/>
              <a:t>˥ </a:t>
            </a:r>
            <a:r>
              <a:rPr lang="en-US" sz="3200" dirty="0" smtClean="0"/>
              <a:t>+ </a:t>
            </a:r>
            <a:r>
              <a:rPr lang="en-US" sz="3200" dirty="0"/>
              <a:t>Ln/2</a:t>
            </a:r>
            <a:r>
              <a:rPr lang="en-US" sz="3200" dirty="0" smtClean="0"/>
              <a:t>˩ - 2 = n + </a:t>
            </a:r>
            <a:r>
              <a:rPr lang="el-GR" sz="3600" dirty="0"/>
              <a:t>Γ</a:t>
            </a:r>
            <a:r>
              <a:rPr lang="en-US" sz="3200" dirty="0"/>
              <a:t>n/2˥ </a:t>
            </a:r>
            <a:r>
              <a:rPr lang="en-US" sz="3200" dirty="0" smtClean="0"/>
              <a:t>- 2 = </a:t>
            </a:r>
            <a:r>
              <a:rPr lang="el-GR" sz="3600" dirty="0" smtClean="0"/>
              <a:t>Γ</a:t>
            </a:r>
            <a:r>
              <a:rPr lang="en-US" sz="3600" dirty="0" smtClean="0"/>
              <a:t>3</a:t>
            </a:r>
            <a:r>
              <a:rPr lang="en-US" sz="3200" dirty="0" smtClean="0"/>
              <a:t>n/2˥ - 2       (Since </a:t>
            </a:r>
            <a:r>
              <a:rPr lang="en-US" sz="3600" dirty="0"/>
              <a:t>Ln/2˩ </a:t>
            </a:r>
            <a:r>
              <a:rPr lang="en-US" sz="3600" dirty="0" smtClean="0"/>
              <a:t> + </a:t>
            </a:r>
            <a:r>
              <a:rPr lang="el-GR" sz="3600" dirty="0" smtClean="0"/>
              <a:t>Γ</a:t>
            </a:r>
            <a:r>
              <a:rPr lang="en-US" sz="3200" dirty="0"/>
              <a:t>n/2</a:t>
            </a:r>
            <a:r>
              <a:rPr lang="en-US" sz="3200" dirty="0" smtClean="0"/>
              <a:t>˥  = n)</a:t>
            </a: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in Expected Linear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Randomized_Select</a:t>
            </a:r>
            <a:r>
              <a:rPr lang="en-US" dirty="0" smtClean="0"/>
              <a:t> works on only one side of the partition. It returns the </a:t>
            </a:r>
            <a:r>
              <a:rPr lang="en-US" dirty="0" err="1" smtClean="0"/>
              <a:t>ith</a:t>
            </a:r>
            <a:r>
              <a:rPr lang="en-US" dirty="0" smtClean="0"/>
              <a:t> smallest element from the array A[p…r]</a:t>
            </a:r>
          </a:p>
          <a:p>
            <a:r>
              <a:rPr lang="en-US" dirty="0" smtClean="0"/>
              <a:t>Procedure </a:t>
            </a:r>
            <a:r>
              <a:rPr lang="en-US" dirty="0" err="1" smtClean="0"/>
              <a:t>Randomized_Select</a:t>
            </a:r>
            <a:r>
              <a:rPr lang="en-US" dirty="0" smtClean="0"/>
              <a:t>(A, p, r,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p = 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 return A[p]</a:t>
            </a:r>
          </a:p>
          <a:p>
            <a:pPr marL="457200" lvl="1" indent="0">
              <a:buNone/>
            </a:pPr>
            <a:r>
              <a:rPr lang="en-US" dirty="0" smtClean="0"/>
              <a:t>q ← </a:t>
            </a:r>
            <a:r>
              <a:rPr lang="en-US" dirty="0" err="1" smtClean="0"/>
              <a:t>Randomized_Partition</a:t>
            </a:r>
            <a:r>
              <a:rPr lang="en-US" dirty="0" smtClean="0"/>
              <a:t>(A, p, r)</a:t>
            </a:r>
          </a:p>
          <a:p>
            <a:pPr marL="457200" lvl="1" indent="0">
              <a:buNone/>
            </a:pPr>
            <a:r>
              <a:rPr lang="en-US" dirty="0" smtClean="0"/>
              <a:t>K ← q – p + 1</a:t>
            </a:r>
          </a:p>
          <a:p>
            <a:pPr marL="457200" lvl="1" indent="0">
              <a:buNone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i</a:t>
            </a:r>
            <a:r>
              <a:rPr lang="en-US" dirty="0" smtClean="0"/>
              <a:t> = k   // lucky – pivot value is the answer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 return A[q]</a:t>
            </a:r>
          </a:p>
          <a:p>
            <a:pPr marL="457200" lvl="1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lseif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 k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then return </a:t>
            </a:r>
            <a:r>
              <a:rPr lang="en-US" dirty="0" err="1"/>
              <a:t>Randomized_Select</a:t>
            </a:r>
            <a:r>
              <a:rPr lang="en-US" dirty="0"/>
              <a:t>(A, p, </a:t>
            </a:r>
            <a:r>
              <a:rPr lang="en-US" dirty="0" smtClean="0"/>
              <a:t>q - 1, 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else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/>
              <a:t>Randomized_Select</a:t>
            </a:r>
            <a:r>
              <a:rPr lang="en-US" dirty="0"/>
              <a:t>(A, </a:t>
            </a:r>
            <a:r>
              <a:rPr lang="en-US" dirty="0" smtClean="0"/>
              <a:t>q + 1, </a:t>
            </a:r>
            <a:r>
              <a:rPr lang="en-US" dirty="0"/>
              <a:t>r, </a:t>
            </a:r>
            <a:r>
              <a:rPr lang="en-US" dirty="0" err="1"/>
              <a:t>i</a:t>
            </a:r>
            <a:r>
              <a:rPr lang="en-US" dirty="0" smtClean="0"/>
              <a:t> - k)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81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Time required by </a:t>
            </a:r>
            <a:r>
              <a:rPr lang="en-US" dirty="0" err="1" smtClean="0"/>
              <a:t>Randomized_Select</a:t>
            </a:r>
            <a:r>
              <a:rPr lang="en-US" dirty="0"/>
              <a:t> </a:t>
            </a:r>
            <a:r>
              <a:rPr lang="en-US" dirty="0" smtClean="0"/>
              <a:t>on an input array of n elements is a random variable that we denote by T(n). Let us calculate an upper bound on E(T(n)).</a:t>
            </a:r>
          </a:p>
          <a:p>
            <a:r>
              <a:rPr lang="en-US" dirty="0" smtClean="0"/>
              <a:t>Now, </a:t>
            </a:r>
            <a:r>
              <a:rPr lang="en-US" dirty="0" err="1" smtClean="0"/>
              <a:t>Randomized_Partition</a:t>
            </a:r>
            <a:r>
              <a:rPr lang="en-US" dirty="0" smtClean="0"/>
              <a:t> is equally likely to return any element as pivot. So, for each k,     1 ≤ k ≤ n, the </a:t>
            </a:r>
            <a:r>
              <a:rPr lang="en-US" dirty="0" err="1" smtClean="0"/>
              <a:t>subarray</a:t>
            </a:r>
            <a:r>
              <a:rPr lang="en-US" dirty="0" smtClean="0"/>
              <a:t> A[p…q] has k elements (≤ pivot) with probability 1/n.</a:t>
            </a:r>
          </a:p>
          <a:p>
            <a:r>
              <a:rPr lang="en-US" dirty="0" smtClean="0"/>
              <a:t>For k = 1, 2, …, n, we define indicator random variables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, </a:t>
            </a:r>
            <a:r>
              <a:rPr lang="en-US" dirty="0"/>
              <a:t>where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 smtClean="0"/>
              <a:t>= 1 if the </a:t>
            </a:r>
            <a:r>
              <a:rPr lang="en-US" dirty="0" err="1" smtClean="0"/>
              <a:t>subarray</a:t>
            </a:r>
            <a:r>
              <a:rPr lang="en-US" dirty="0" smtClean="0"/>
              <a:t> A[p…q] has exactly </a:t>
            </a:r>
            <a:r>
              <a:rPr lang="en-US" dirty="0"/>
              <a:t>k elements, so </a:t>
            </a:r>
            <a:r>
              <a:rPr lang="en-US" dirty="0" smtClean="0"/>
              <a:t>E(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/>
              <a:t>)</a:t>
            </a:r>
            <a:r>
              <a:rPr lang="en-US" dirty="0" smtClean="0"/>
              <a:t> = 1/n</a:t>
            </a:r>
          </a:p>
        </p:txBody>
      </p:sp>
    </p:spTree>
    <p:extLst>
      <p:ext uri="{BB962C8B-B14F-4D97-AF65-F5344CB8AC3E}">
        <p14:creationId xmlns:p14="http://schemas.microsoft.com/office/powerpoint/2010/main" val="32528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800" dirty="0" smtClean="0"/>
                  <a:t>T(n)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800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T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𝑂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b="0" dirty="0" smtClean="0"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sz="2800" b="0" i="0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T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8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𝑂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dirty="0" smtClean="0"/>
                  <a:t>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800" dirty="0"/>
                          <m:t>T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b="0" i="1" dirty="0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𝑂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		(by linearity of expectation)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dirty="0"/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/>
                          <m:t>k</m:t>
                        </m:r>
                        <m:r>
                          <m:rPr>
                            <m:nor/>
                          </m:rPr>
                          <a:rPr lang="en-US" sz="2800" b="0" i="0" dirty="0" smtClean="0"/>
                          <m:t>)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US" sz="2800" b="0" i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/>
                                  </a:rPr>
                                  <m:t>T</m:t>
                                </m:r>
                                <m:r>
                                  <a:rPr lang="en-US" sz="2800" b="0" i="0" dirty="0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800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𝑂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:r>
                  <a:rPr lang="en-US" sz="2800" dirty="0" smtClean="0"/>
                  <a:t>			(by independence)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 1/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E</m:t>
                                </m:r>
                                <m:r>
                                  <a:rPr lang="en-US" sz="2800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T</m:t>
                                </m:r>
                                <m:r>
                                  <a:rPr lang="en-US" sz="2800" dirty="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−1,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800" i="1" dirty="0">
                                <a:latin typeface="Cambria Math"/>
                              </a:rPr>
                              <m:t>)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+</m:t>
                        </m:r>
                        <m:r>
                          <a:rPr lang="en-US" sz="2800" i="1" dirty="0">
                            <a:latin typeface="Cambria Math"/>
                          </a:rPr>
                          <m:t>𝑂</m:t>
                        </m:r>
                        <m:r>
                          <a:rPr lang="en-US" sz="2800" i="1" dirty="0">
                            <a:latin typeface="Cambria Math"/>
                          </a:rPr>
                          <m:t>(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  <m:r>
                          <a:rPr lang="en-US" sz="28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max(k – 1, n – k) =  k – 1 if k &gt; </a:t>
                </a:r>
                <a:r>
                  <a:rPr lang="el-GR" sz="2800" dirty="0"/>
                  <a:t>Γ</a:t>
                </a:r>
                <a:r>
                  <a:rPr lang="en-US" sz="2800" dirty="0"/>
                  <a:t>n/2˥ 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			     n – k if k ≤ </a:t>
                </a:r>
                <a:r>
                  <a:rPr lang="el-GR" sz="2800" dirty="0"/>
                  <a:t>Γ</a:t>
                </a:r>
                <a:r>
                  <a:rPr lang="en-US" sz="2400" dirty="0"/>
                  <a:t>n/2˥ </a:t>
                </a:r>
                <a:endParaRPr lang="en-US" sz="2400" dirty="0" smtClean="0"/>
              </a:p>
              <a:p>
                <a:r>
                  <a:rPr lang="en-US" sz="2800" dirty="0" smtClean="0"/>
                  <a:t>If n is even, each term from </a:t>
                </a:r>
                <a:r>
                  <a:rPr lang="en-US" sz="2800" dirty="0" err="1" smtClean="0"/>
                  <a:t>from</a:t>
                </a:r>
                <a:r>
                  <a:rPr lang="en-US" sz="2800" dirty="0" smtClean="0"/>
                  <a:t> T(</a:t>
                </a:r>
                <a:r>
                  <a:rPr lang="el-GR" sz="2800" dirty="0"/>
                  <a:t>Γ</a:t>
                </a:r>
                <a:r>
                  <a:rPr lang="en-US" sz="2800" dirty="0"/>
                  <a:t>n/2˥ </a:t>
                </a:r>
                <a:r>
                  <a:rPr lang="en-US" sz="2800" dirty="0" smtClean="0"/>
                  <a:t>) to T(n-1) appears exactly twice</a:t>
                </a:r>
              </a:p>
              <a:p>
                <a:r>
                  <a:rPr lang="en-US" sz="2800" dirty="0" smtClean="0"/>
                  <a:t>If n is odd, each of those terms appear twice and additionally T(</a:t>
                </a:r>
                <a:r>
                  <a:rPr lang="en-US" sz="2800" dirty="0"/>
                  <a:t>Ln/2˩</a:t>
                </a:r>
                <a:r>
                  <a:rPr lang="en-US" sz="2800" dirty="0" smtClean="0"/>
                  <a:t>) appears once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1111" t="-2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2/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Ln</m:t>
                        </m:r>
                        <m:r>
                          <m:rPr>
                            <m:nor/>
                          </m:rPr>
                          <a:rPr lang="en-US" dirty="0"/>
                          <m:t>/2˩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))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𝑂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We solve the above recurrence relation using the method of substitution.</a:t>
                </a:r>
              </a:p>
              <a:p>
                <a:r>
                  <a:rPr lang="en-US" dirty="0" smtClean="0"/>
                  <a:t>Assume T(n) ≤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for some constant c and  T(n) = O(1) for n less than some constant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/>
                          <m:t>Ln</m:t>
                        </m:r>
                        <m:r>
                          <m:rPr>
                            <m:nor/>
                          </m:rPr>
                          <a:rPr lang="en-US" dirty="0"/>
                          <m:t>/2˩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ck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E</m:t>
                    </m:r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dirty="0"/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/2˩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k</m:t>
                            </m:r>
                          </m:e>
                        </m:nary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𝑎𝑛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en-US" dirty="0" smtClean="0"/>
                  <a:t>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[(n(n-1)/2)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– n/4(n/2 – 1) </a:t>
                </a:r>
                <a:r>
                  <a:rPr lang="en-US" dirty="0" smtClean="0"/>
                  <a:t>+ an = c(n-1) – c(n-2)/4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                                (Wrong logic)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=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– c –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/4 + c/2 + an =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– (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/4 + c/2 – an) ≤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choose c and a such that </a:t>
                </a:r>
                <a:r>
                  <a:rPr lang="en-US" dirty="0"/>
                  <a:t>(</a:t>
                </a:r>
                <a:r>
                  <a:rPr lang="en-US" dirty="0" err="1"/>
                  <a:t>cn</a:t>
                </a:r>
                <a:r>
                  <a:rPr lang="en-US" dirty="0"/>
                  <a:t>/4 + c/2 – an) </a:t>
                </a:r>
                <a:r>
                  <a:rPr lang="en-US" dirty="0" smtClean="0"/>
                  <a:t>&gt; 0</a:t>
                </a:r>
              </a:p>
              <a:p>
                <a:r>
                  <a:rPr lang="en-US" dirty="0" smtClean="0"/>
                  <a:t>Hence linear.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0">
                <a:blip r:embed="rId2"/>
                <a:stretch>
                  <a:fillRect l="-1037" r="-296" b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1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/>
                          <m:t>Ln</m:t>
                        </m:r>
                        <m:r>
                          <m:rPr>
                            <m:nor/>
                          </m:rPr>
                          <a:rPr lang="en-US" dirty="0"/>
                          <m:t>/2˩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</m:nary>
                  </m:oMath>
                </a14:m>
                <a:r>
                  <a:rPr lang="en-US" dirty="0" smtClean="0"/>
                  <a:t>  = ½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Now,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</m:oMath>
                </a14:m>
                <a:r>
                  <a:rPr lang="en-US" dirty="0" smtClean="0"/>
                  <a:t> &gt; (n/2) – 1, so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&gt; (n/2) – 2</a:t>
                </a:r>
              </a:p>
              <a:p>
                <a:pPr marL="0" indent="0">
                  <a:buNone/>
                </a:pPr>
                <a:r>
                  <a:rPr lang="en-US" dirty="0" smtClean="0"/>
                  <a:t>So </a:t>
                </a:r>
                <a:r>
                  <a:rPr lang="en-US" dirty="0"/>
                  <a:t>½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&gt; ½ (n/2 – 2) (n/2 </a:t>
                </a:r>
                <a:r>
                  <a:rPr lang="en-US" dirty="0"/>
                  <a:t>– </a:t>
                </a:r>
                <a:r>
                  <a:rPr lang="en-US" dirty="0" smtClean="0"/>
                  <a:t>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Hence, we can write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=1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dirty="0"/>
                          <m:t>Ln</m:t>
                        </m:r>
                        <m:r>
                          <m:rPr>
                            <m:nor/>
                          </m:rPr>
                          <a:rPr lang="en-US" dirty="0"/>
                          <m:t>/2˩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</m:nary>
                  </m:oMath>
                </a14:m>
                <a:r>
                  <a:rPr lang="en-US" dirty="0" smtClean="0"/>
                  <a:t> = - </a:t>
                </a:r>
                <a:r>
                  <a:rPr lang="en-US" dirty="0"/>
                  <a:t>½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Ln</m:t>
                    </m:r>
                    <m:r>
                      <m:rPr>
                        <m:nor/>
                      </m:rPr>
                      <a:rPr lang="en-US" dirty="0"/>
                      <m:t>/2˩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&lt; - </a:t>
                </a:r>
                <a:r>
                  <a:rPr lang="en-US" dirty="0"/>
                  <a:t>½ (n/2 – 2) (n/2 – 1)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 r="-815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02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Selection of any order statistic (in particular median) is indeed linear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latin typeface="Cambria Math"/>
                        <a:ea typeface="Cambria Math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)≤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  <m:e>
                        <m:r>
                          <m:rPr>
                            <m:nor/>
                          </m:rPr>
                          <a:rPr lang="en-US">
                            <a:latin typeface="Cambria Math"/>
                            <a:ea typeface="Cambria Math"/>
                          </a:rPr>
                          <m:t>k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nor/>
                              </m:rPr>
                              <a:rPr lang="en-US" dirty="0"/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/2˩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k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i="1" dirty="0">
                            <a:latin typeface="Cambria Math"/>
                          </a:rPr>
                          <m:t>+</m:t>
                        </m:r>
                        <m:r>
                          <a:rPr lang="en-US" i="1" dirty="0">
                            <a:latin typeface="Cambria Math"/>
                          </a:rPr>
                          <m:t>𝑎𝑛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[(n(n-1)/2) - ½ (n/2 – 2) (n/2 – 1</a:t>
                </a:r>
                <a:r>
                  <a:rPr lang="en-US" dirty="0" smtClean="0"/>
                  <a:t>)] + an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[</a:t>
                </a:r>
                <a:r>
                  <a:rPr lang="en-US" dirty="0"/>
                  <a:t>½</a:t>
                </a:r>
                <a:r>
                  <a:rPr lang="en-US" dirty="0" smtClean="0"/>
                  <a:t>(n</a:t>
                </a:r>
                <a:r>
                  <a:rPr lang="en-US" baseline="30000" dirty="0" smtClean="0"/>
                  <a:t>2</a:t>
                </a:r>
                <a:r>
                  <a:rPr lang="en-US" dirty="0" smtClean="0"/>
                  <a:t> - n) </a:t>
                </a:r>
                <a:r>
                  <a:rPr lang="en-US" dirty="0"/>
                  <a:t>- ½ </a:t>
                </a:r>
                <a:r>
                  <a:rPr lang="en-US" dirty="0" smtClean="0"/>
                  <a:t>(</a:t>
                </a:r>
                <a:r>
                  <a:rPr lang="en-US" dirty="0"/>
                  <a:t>n</a:t>
                </a:r>
                <a:r>
                  <a:rPr lang="en-US" baseline="30000" dirty="0"/>
                  <a:t>2 </a:t>
                </a:r>
                <a:r>
                  <a:rPr lang="en-US" dirty="0" smtClean="0"/>
                  <a:t>/4 - 3n/2 + 2)] </a:t>
                </a:r>
                <a:r>
                  <a:rPr lang="en-US" dirty="0"/>
                  <a:t>+ </a:t>
                </a:r>
                <a:r>
                  <a:rPr lang="en-US" dirty="0" smtClean="0"/>
                  <a:t>an</a:t>
                </a:r>
              </a:p>
              <a:p>
                <a:pPr marL="0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/>
                  <a:t>  - 1] + an = c(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n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) + 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3cn/4 + c/2 + an = 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 – (</a:t>
                </a:r>
                <a:r>
                  <a:rPr lang="en-US" dirty="0" err="1" smtClean="0"/>
                  <a:t>cn</a:t>
                </a:r>
                <a:r>
                  <a:rPr lang="en-US" dirty="0" smtClean="0"/>
                  <a:t>/4 – c/2 – an)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dirty="0" smtClean="0"/>
                  <a:t> cn</a:t>
                </a:r>
              </a:p>
              <a:p>
                <a:pPr marL="0" indent="0">
                  <a:buNone/>
                </a:pPr>
                <a:r>
                  <a:rPr lang="en-US" dirty="0" smtClean="0"/>
                  <a:t>if we can choose c large enough so that </a:t>
                </a:r>
                <a:r>
                  <a:rPr lang="en-US" dirty="0"/>
                  <a:t>(</a:t>
                </a:r>
                <a:r>
                  <a:rPr lang="en-US" dirty="0" err="1"/>
                  <a:t>cn</a:t>
                </a:r>
                <a:r>
                  <a:rPr lang="en-US" dirty="0"/>
                  <a:t>/4 – c/2 – an</a:t>
                </a:r>
                <a:r>
                  <a:rPr lang="en-US" dirty="0" smtClean="0"/>
                  <a:t>) ≥ 0. Choose c &gt; 4a &amp; it holds for n &gt; 2c/(c–4a)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148" b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9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ith</a:t>
            </a:r>
            <a:r>
              <a:rPr lang="en-US" dirty="0" smtClean="0"/>
              <a:t> order statistic?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the </a:t>
            </a:r>
            <a:r>
              <a:rPr lang="en-US" dirty="0" err="1" smtClean="0"/>
              <a:t>ith</a:t>
            </a:r>
            <a:r>
              <a:rPr lang="en-US" dirty="0" smtClean="0"/>
              <a:t> smallest element in a set of n elements (which are comparable)</a:t>
            </a:r>
          </a:p>
          <a:p>
            <a:r>
              <a:rPr lang="en-US" dirty="0" smtClean="0"/>
              <a:t>Minimum – 1</a:t>
            </a:r>
            <a:r>
              <a:rPr lang="en-US" baseline="30000" dirty="0" smtClean="0"/>
              <a:t>st</a:t>
            </a:r>
            <a:r>
              <a:rPr lang="en-US" dirty="0" smtClean="0"/>
              <a:t> order statistic</a:t>
            </a:r>
          </a:p>
          <a:p>
            <a:r>
              <a:rPr lang="en-US" dirty="0" smtClean="0"/>
              <a:t>Maximum – nth order statistic</a:t>
            </a:r>
          </a:p>
          <a:p>
            <a:r>
              <a:rPr lang="en-US" dirty="0" smtClean="0"/>
              <a:t>Median – half way element </a:t>
            </a:r>
          </a:p>
          <a:p>
            <a:r>
              <a:rPr lang="en-US" dirty="0" smtClean="0"/>
              <a:t>Median is unique when n is odd, </a:t>
            </a:r>
            <a:r>
              <a:rPr lang="en-US" dirty="0" err="1" smtClean="0"/>
              <a:t>i</a:t>
            </a:r>
            <a:r>
              <a:rPr lang="en-US" dirty="0" smtClean="0"/>
              <a:t> = (n + 1)/2</a:t>
            </a:r>
          </a:p>
          <a:p>
            <a:r>
              <a:rPr lang="en-US" dirty="0" smtClean="0"/>
              <a:t>Two medians exist when n is even, </a:t>
            </a:r>
            <a:r>
              <a:rPr lang="en-US" dirty="0" err="1" smtClean="0"/>
              <a:t>i</a:t>
            </a:r>
            <a:r>
              <a:rPr lang="en-US" dirty="0" smtClean="0"/>
              <a:t> = n/2 and </a:t>
            </a:r>
            <a:r>
              <a:rPr lang="en-US" dirty="0" err="1" smtClean="0"/>
              <a:t>i</a:t>
            </a:r>
            <a:r>
              <a:rPr lang="en-US" dirty="0" smtClean="0"/>
              <a:t> = (</a:t>
            </a:r>
            <a:r>
              <a:rPr lang="en-US" dirty="0" smtClean="0"/>
              <a:t>n)/2 + 1</a:t>
            </a:r>
            <a:endParaRPr lang="en-US" dirty="0" smtClean="0"/>
          </a:p>
          <a:p>
            <a:r>
              <a:rPr lang="en-US" dirty="0" smtClean="0"/>
              <a:t>Normally median refers to the lower median irrespective of parity, where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sz="4300" dirty="0" smtClean="0"/>
              <a:t>L</a:t>
            </a:r>
            <a:r>
              <a:rPr lang="en-US" dirty="0" smtClean="0"/>
              <a:t> (n + 1)/2 </a:t>
            </a:r>
            <a:r>
              <a:rPr lang="en-US" sz="4300" dirty="0" smtClean="0"/>
              <a:t>˩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29475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– </a:t>
            </a:r>
          </a:p>
          <a:p>
            <a:r>
              <a:rPr lang="en-US" dirty="0" smtClean="0"/>
              <a:t>Given a set A of n (distinct) numbers and  </a:t>
            </a:r>
            <a:r>
              <a:rPr lang="en-US" dirty="0" err="1" smtClean="0"/>
              <a:t>i</a:t>
            </a:r>
            <a:r>
              <a:rPr lang="en-US" dirty="0" smtClean="0"/>
              <a:t>, 1 ≤ </a:t>
            </a:r>
            <a:r>
              <a:rPr lang="en-US" dirty="0" err="1" smtClean="0"/>
              <a:t>i</a:t>
            </a:r>
            <a:r>
              <a:rPr lang="en-US" dirty="0" smtClean="0"/>
              <a:t> ≤ n.</a:t>
            </a:r>
          </a:p>
          <a:p>
            <a:r>
              <a:rPr lang="en-US" dirty="0" smtClean="0"/>
              <a:t>Return x </a:t>
            </a:r>
            <a:r>
              <a:rPr lang="el-GR" dirty="0" smtClean="0"/>
              <a:t>ϵ</a:t>
            </a:r>
            <a:r>
              <a:rPr lang="en-US" dirty="0" smtClean="0"/>
              <a:t> A, </a:t>
            </a:r>
            <a:r>
              <a:rPr lang="el-GR" dirty="0" smtClean="0"/>
              <a:t>϶</a:t>
            </a:r>
            <a:r>
              <a:rPr lang="en-US" dirty="0" smtClean="0"/>
              <a:t> it is exactly larger than </a:t>
            </a:r>
            <a:r>
              <a:rPr lang="en-US" dirty="0" err="1" smtClean="0"/>
              <a:t>i</a:t>
            </a:r>
            <a:r>
              <a:rPr lang="en-US" dirty="0" smtClean="0"/>
              <a:t> – 1 other elements of A. </a:t>
            </a:r>
          </a:p>
          <a:p>
            <a:r>
              <a:rPr lang="en-US" dirty="0" smtClean="0"/>
              <a:t>Naïve solution – Sort in O(n </a:t>
            </a:r>
            <a:r>
              <a:rPr lang="en-US" dirty="0" err="1" smtClean="0"/>
              <a:t>lg</a:t>
            </a:r>
            <a:r>
              <a:rPr lang="en-US" dirty="0" smtClean="0"/>
              <a:t> n) time and then return the </a:t>
            </a:r>
            <a:r>
              <a:rPr lang="en-US" dirty="0" err="1" smtClean="0"/>
              <a:t>ith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However, </a:t>
            </a:r>
            <a:r>
              <a:rPr lang="en-US" b="1" dirty="0" smtClean="0"/>
              <a:t>better </a:t>
            </a:r>
            <a:r>
              <a:rPr lang="en-US" dirty="0" smtClean="0"/>
              <a:t>solutions </a:t>
            </a:r>
            <a:r>
              <a:rPr lang="en-US" b="1" dirty="0" smtClean="0"/>
              <a:t>exist.</a:t>
            </a:r>
          </a:p>
        </p:txBody>
      </p:sp>
    </p:spTree>
    <p:extLst>
      <p:ext uri="{BB962C8B-B14F-4D97-AF65-F5344CB8AC3E}">
        <p14:creationId xmlns:p14="http://schemas.microsoft.com/office/powerpoint/2010/main" val="353952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the minimum (or maximum) of 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Comparisons required is n – 1.</a:t>
            </a:r>
          </a:p>
          <a:p>
            <a:r>
              <a:rPr lang="en-US" dirty="0" smtClean="0"/>
              <a:t>Minimum(A)</a:t>
            </a:r>
          </a:p>
          <a:p>
            <a:pPr marL="457200" lvl="1" indent="0">
              <a:buNone/>
            </a:pPr>
            <a:r>
              <a:rPr lang="en-US" dirty="0" smtClean="0"/>
              <a:t>min ← A[1]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← 2 to length(A)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do if min &gt;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then min ← 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pPr marL="457200" lvl="1" indent="0">
              <a:buNone/>
            </a:pPr>
            <a:r>
              <a:rPr lang="en-US" dirty="0" smtClean="0"/>
              <a:t>return min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8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Minimum &amp; Maximum simultaneously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comparisons required ≤ 2(n - 1)</a:t>
            </a:r>
          </a:p>
          <a:p>
            <a:r>
              <a:rPr lang="en-US" dirty="0" smtClean="0"/>
              <a:t>Is it obvious? Will you call it an upper bound?</a:t>
            </a:r>
          </a:p>
          <a:p>
            <a:r>
              <a:rPr lang="en-US" dirty="0" smtClean="0"/>
              <a:t>Can you improve the bound further, or rather can you lower the upper bound to make more tight?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Suppose </a:t>
            </a:r>
            <a:r>
              <a:rPr lang="en-US" b="1" dirty="0" smtClean="0"/>
              <a:t>min</a:t>
            </a:r>
            <a:r>
              <a:rPr lang="en-US" dirty="0" smtClean="0"/>
              <a:t> is your current minimum and </a:t>
            </a:r>
            <a:r>
              <a:rPr lang="en-US" b="1" dirty="0" smtClean="0"/>
              <a:t>max</a:t>
            </a:r>
            <a:r>
              <a:rPr lang="en-US" dirty="0" smtClean="0"/>
              <a:t> is your current maximum</a:t>
            </a:r>
          </a:p>
          <a:p>
            <a:r>
              <a:rPr lang="en-US" dirty="0" smtClean="0"/>
              <a:t>Take a pair of elements from the input set and compare with each other. </a:t>
            </a:r>
          </a:p>
          <a:p>
            <a:r>
              <a:rPr lang="en-US" dirty="0" smtClean="0"/>
              <a:t>Now compare the smaller one with </a:t>
            </a:r>
            <a:r>
              <a:rPr lang="en-US" b="1" dirty="0" smtClean="0"/>
              <a:t>min </a:t>
            </a:r>
            <a:r>
              <a:rPr lang="en-US" dirty="0" smtClean="0"/>
              <a:t>to decide the new</a:t>
            </a:r>
            <a:r>
              <a:rPr lang="en-US" b="1" dirty="0" smtClean="0"/>
              <a:t> </a:t>
            </a:r>
            <a:r>
              <a:rPr lang="en-US" dirty="0" smtClean="0"/>
              <a:t>value of </a:t>
            </a:r>
            <a:r>
              <a:rPr lang="en-US" b="1" dirty="0" smtClean="0"/>
              <a:t>min</a:t>
            </a:r>
          </a:p>
          <a:p>
            <a:r>
              <a:rPr lang="en-US" dirty="0" smtClean="0"/>
              <a:t>Similarly compare </a:t>
            </a:r>
            <a:r>
              <a:rPr lang="en-US" dirty="0"/>
              <a:t>the </a:t>
            </a:r>
            <a:r>
              <a:rPr lang="en-US" dirty="0" smtClean="0"/>
              <a:t>larger </a:t>
            </a:r>
            <a:r>
              <a:rPr lang="en-US" dirty="0"/>
              <a:t>one with </a:t>
            </a:r>
            <a:r>
              <a:rPr lang="en-US" b="1" dirty="0" smtClean="0"/>
              <a:t>max ….</a:t>
            </a:r>
          </a:p>
          <a:p>
            <a:r>
              <a:rPr lang="en-US" dirty="0" smtClean="0"/>
              <a:t>So need 3 comparisons for every 2 elements</a:t>
            </a: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77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Case 1 – n is odd</a:t>
            </a:r>
          </a:p>
          <a:p>
            <a:pPr lvl="1"/>
            <a:r>
              <a:rPr lang="en-US" sz="3200" dirty="0" smtClean="0"/>
              <a:t>Assign the 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element to both </a:t>
            </a:r>
            <a:r>
              <a:rPr lang="en-US" sz="3200" b="1" dirty="0" smtClean="0"/>
              <a:t>min</a:t>
            </a:r>
            <a:r>
              <a:rPr lang="en-US" sz="3200" dirty="0" smtClean="0"/>
              <a:t> and </a:t>
            </a:r>
            <a:r>
              <a:rPr lang="en-US" sz="3200" b="1" dirty="0" smtClean="0"/>
              <a:t>max</a:t>
            </a:r>
          </a:p>
          <a:p>
            <a:pPr lvl="1"/>
            <a:r>
              <a:rPr lang="en-US" sz="3200" dirty="0" smtClean="0"/>
              <a:t>Then we need 3 L n/2 ˩ comparisons to process the rest of the elements</a:t>
            </a:r>
          </a:p>
          <a:p>
            <a:r>
              <a:rPr lang="en-US" dirty="0" smtClean="0"/>
              <a:t>Case 2 – n is even</a:t>
            </a:r>
          </a:p>
          <a:p>
            <a:pPr lvl="1"/>
            <a:r>
              <a:rPr lang="en-US" dirty="0" smtClean="0"/>
              <a:t>Compare the first pair and assign the </a:t>
            </a:r>
            <a:r>
              <a:rPr lang="en-US" b="1" dirty="0" smtClean="0"/>
              <a:t>min</a:t>
            </a:r>
            <a:r>
              <a:rPr lang="en-US" dirty="0" smtClean="0"/>
              <a:t> &amp; </a:t>
            </a:r>
            <a:r>
              <a:rPr lang="en-US" b="1" dirty="0" smtClean="0"/>
              <a:t>max</a:t>
            </a:r>
          </a:p>
          <a:p>
            <a:pPr lvl="1"/>
            <a:r>
              <a:rPr lang="en-US" dirty="0" smtClean="0"/>
              <a:t>Then perform 3 (n – 2)/2 comparisons to process the rest</a:t>
            </a:r>
          </a:p>
          <a:p>
            <a:pPr lvl="1"/>
            <a:r>
              <a:rPr lang="en-US" dirty="0" smtClean="0"/>
              <a:t>Total is 1 + 3 n/2 – 3 = 3 n/2 – 2</a:t>
            </a:r>
          </a:p>
          <a:p>
            <a:r>
              <a:rPr lang="en-US" dirty="0" smtClean="0"/>
              <a:t>So we can say total number of comparisons in either case is </a:t>
            </a:r>
            <a:r>
              <a:rPr lang="en-US" b="1" dirty="0" smtClean="0"/>
              <a:t>at most  </a:t>
            </a:r>
            <a:r>
              <a:rPr lang="en-US" dirty="0" smtClean="0"/>
              <a:t>3 </a:t>
            </a:r>
            <a:r>
              <a:rPr lang="en-US" dirty="0"/>
              <a:t>L n/2 ˩ 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2</a:t>
            </a:r>
            <a:r>
              <a:rPr lang="en-US" baseline="30000" dirty="0" smtClean="0"/>
              <a:t>nd</a:t>
            </a:r>
            <a:r>
              <a:rPr lang="en-US" dirty="0" smtClean="0"/>
              <a:t> smallest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Naïve solution: (n – 1) + (n – 2) comparisons</a:t>
            </a:r>
          </a:p>
          <a:p>
            <a:r>
              <a:rPr lang="en-US" dirty="0" smtClean="0"/>
              <a:t>Show that the 2</a:t>
            </a:r>
            <a:r>
              <a:rPr lang="en-US" baseline="30000" dirty="0" smtClean="0"/>
              <a:t>nd</a:t>
            </a:r>
            <a:r>
              <a:rPr lang="en-US" dirty="0" smtClean="0"/>
              <a:t> smallest of n elements can be found with </a:t>
            </a:r>
            <a:r>
              <a:rPr lang="en-US" b="1" dirty="0" smtClean="0"/>
              <a:t>n + </a:t>
            </a:r>
            <a:r>
              <a:rPr lang="el-GR" sz="3600" b="1" dirty="0" smtClean="0"/>
              <a:t>Γ</a:t>
            </a:r>
            <a:r>
              <a:rPr lang="en-US" b="1" dirty="0" smtClean="0"/>
              <a:t> </a:t>
            </a:r>
            <a:r>
              <a:rPr lang="en-US" b="1" dirty="0" err="1" smtClean="0"/>
              <a:t>lgn</a:t>
            </a:r>
            <a:r>
              <a:rPr lang="en-US" b="1" dirty="0" smtClean="0"/>
              <a:t> </a:t>
            </a:r>
            <a:r>
              <a:rPr lang="el-GR" b="1" dirty="0" smtClean="0"/>
              <a:t>˥</a:t>
            </a:r>
            <a:r>
              <a:rPr lang="en-US" b="1" dirty="0" smtClean="0"/>
              <a:t> - 2 </a:t>
            </a:r>
            <a:r>
              <a:rPr lang="en-US" dirty="0" smtClean="0"/>
              <a:t>comparisons in the worst-case.</a:t>
            </a:r>
          </a:p>
          <a:p>
            <a:r>
              <a:rPr lang="en-US" dirty="0" smtClean="0"/>
              <a:t>For determining the smallest element we </a:t>
            </a:r>
            <a:r>
              <a:rPr lang="en-US" dirty="0" err="1" smtClean="0"/>
              <a:t>obviosly</a:t>
            </a:r>
            <a:r>
              <a:rPr lang="en-US" dirty="0" smtClean="0"/>
              <a:t> need    n – 1 comparisons</a:t>
            </a:r>
          </a:p>
          <a:p>
            <a:r>
              <a:rPr lang="en-US" dirty="0"/>
              <a:t>C</a:t>
            </a:r>
            <a:r>
              <a:rPr lang="en-US" dirty="0" smtClean="0"/>
              <a:t>onsider this as a knock-out tournament of some game, where the smaller element always wins. </a:t>
            </a:r>
          </a:p>
          <a:p>
            <a:r>
              <a:rPr lang="en-US" dirty="0" smtClean="0"/>
              <a:t>Question – Who are the possible candidates for becoming the runner-up (i.e. 2</a:t>
            </a:r>
            <a:r>
              <a:rPr lang="en-US" baseline="30000" dirty="0" smtClean="0"/>
              <a:t>nd</a:t>
            </a:r>
            <a:r>
              <a:rPr lang="en-US" dirty="0" smtClean="0"/>
              <a:t> smallest)?</a:t>
            </a:r>
          </a:p>
          <a:p>
            <a:r>
              <a:rPr lang="en-US" dirty="0" smtClean="0"/>
              <a:t>Hint – The runner-up can lose only to the winner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58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Answer – The candidates are those elements who lost a direct game against the winner.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question – What is the number of such candidates?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38900" y="3733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14800" y="3048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16682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08640" y="4495800"/>
            <a:ext cx="228600" cy="228600"/>
          </a:xfrm>
          <a:prstGeom prst="ellipse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100278" y="5132536"/>
            <a:ext cx="1108362" cy="914400"/>
            <a:chOff x="609600" y="4800600"/>
            <a:chExt cx="1108362" cy="914400"/>
          </a:xfrm>
        </p:grpSpPr>
        <p:sp>
          <p:nvSpPr>
            <p:cNvPr id="5" name="Oval 4"/>
            <p:cNvSpPr/>
            <p:nvPr/>
          </p:nvSpPr>
          <p:spPr>
            <a:xfrm>
              <a:off x="1489362" y="548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609600" y="546215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066800" y="4800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4" idx="3"/>
              <a:endCxn id="4" idx="0"/>
            </p:cNvCxnSpPr>
            <p:nvPr/>
          </p:nvCxnSpPr>
          <p:spPr>
            <a:xfrm flipH="1">
              <a:off x="723900" y="4995722"/>
              <a:ext cx="376378" cy="466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4" idx="5"/>
              <a:endCxn id="5" idx="0"/>
            </p:cNvCxnSpPr>
            <p:nvPr/>
          </p:nvCxnSpPr>
          <p:spPr>
            <a:xfrm>
              <a:off x="1261922" y="4995722"/>
              <a:ext cx="341740" cy="490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590800" y="5148122"/>
            <a:ext cx="1108362" cy="914400"/>
            <a:chOff x="609600" y="4800600"/>
            <a:chExt cx="1108362" cy="914400"/>
          </a:xfrm>
        </p:grpSpPr>
        <p:sp>
          <p:nvSpPr>
            <p:cNvPr id="44" name="Oval 43"/>
            <p:cNvSpPr/>
            <p:nvPr/>
          </p:nvSpPr>
          <p:spPr>
            <a:xfrm>
              <a:off x="1489362" y="5486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09600" y="5462155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66800" y="48006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6" idx="3"/>
              <a:endCxn id="45" idx="0"/>
            </p:cNvCxnSpPr>
            <p:nvPr/>
          </p:nvCxnSpPr>
          <p:spPr>
            <a:xfrm flipH="1">
              <a:off x="723900" y="4995722"/>
              <a:ext cx="376378" cy="4664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6" idx="5"/>
              <a:endCxn id="44" idx="0"/>
            </p:cNvCxnSpPr>
            <p:nvPr/>
          </p:nvCxnSpPr>
          <p:spPr>
            <a:xfrm>
              <a:off x="1261922" y="4995722"/>
              <a:ext cx="341740" cy="490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4987633" y="5847198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107871" y="5822953"/>
            <a:ext cx="228600" cy="228600"/>
          </a:xfrm>
          <a:prstGeom prst="ellipse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565071" y="51613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stCxn id="52" idx="3"/>
            <a:endCxn id="51" idx="0"/>
          </p:cNvCxnSpPr>
          <p:nvPr/>
        </p:nvCxnSpPr>
        <p:spPr>
          <a:xfrm flipH="1">
            <a:off x="4222171" y="5356520"/>
            <a:ext cx="376378" cy="4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5"/>
            <a:endCxn id="50" idx="0"/>
          </p:cNvCxnSpPr>
          <p:nvPr/>
        </p:nvCxnSpPr>
        <p:spPr>
          <a:xfrm>
            <a:off x="4760193" y="5356520"/>
            <a:ext cx="341740" cy="49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518562" y="5847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638800" y="58229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096000" y="5161398"/>
            <a:ext cx="228600" cy="228600"/>
          </a:xfrm>
          <a:prstGeom prst="ellipse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8" idx="3"/>
            <a:endCxn id="57" idx="0"/>
          </p:cNvCxnSpPr>
          <p:nvPr/>
        </p:nvCxnSpPr>
        <p:spPr>
          <a:xfrm flipH="1">
            <a:off x="5753100" y="5356520"/>
            <a:ext cx="376378" cy="4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8" idx="5"/>
            <a:endCxn id="56" idx="0"/>
          </p:cNvCxnSpPr>
          <p:nvPr/>
        </p:nvCxnSpPr>
        <p:spPr>
          <a:xfrm>
            <a:off x="6291122" y="5356520"/>
            <a:ext cx="341740" cy="49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7966362" y="584719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86600" y="582295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543800" y="5161398"/>
            <a:ext cx="228600" cy="228600"/>
          </a:xfrm>
          <a:prstGeom prst="ellipse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>
            <a:stCxn id="64" idx="3"/>
            <a:endCxn id="63" idx="0"/>
          </p:cNvCxnSpPr>
          <p:nvPr/>
        </p:nvCxnSpPr>
        <p:spPr>
          <a:xfrm flipH="1">
            <a:off x="7200900" y="5356520"/>
            <a:ext cx="376378" cy="466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4" idx="5"/>
            <a:endCxn id="62" idx="0"/>
          </p:cNvCxnSpPr>
          <p:nvPr/>
        </p:nvCxnSpPr>
        <p:spPr>
          <a:xfrm>
            <a:off x="7738922" y="5356520"/>
            <a:ext cx="341740" cy="49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4" idx="7"/>
            <a:endCxn id="13" idx="3"/>
          </p:cNvCxnSpPr>
          <p:nvPr/>
        </p:nvCxnSpPr>
        <p:spPr>
          <a:xfrm flipV="1">
            <a:off x="1752600" y="4690922"/>
            <a:ext cx="489518" cy="475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3" idx="5"/>
            <a:endCxn id="46" idx="1"/>
          </p:cNvCxnSpPr>
          <p:nvPr/>
        </p:nvCxnSpPr>
        <p:spPr>
          <a:xfrm>
            <a:off x="2403762" y="4690922"/>
            <a:ext cx="677716" cy="490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2" idx="7"/>
            <a:endCxn id="11" idx="2"/>
          </p:cNvCxnSpPr>
          <p:nvPr/>
        </p:nvCxnSpPr>
        <p:spPr>
          <a:xfrm flipV="1">
            <a:off x="4760193" y="4686300"/>
            <a:ext cx="556489" cy="508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5"/>
            <a:endCxn id="58" idx="1"/>
          </p:cNvCxnSpPr>
          <p:nvPr/>
        </p:nvCxnSpPr>
        <p:spPr>
          <a:xfrm>
            <a:off x="5511804" y="4767122"/>
            <a:ext cx="617674" cy="4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1" idx="6"/>
            <a:endCxn id="9" idx="3"/>
          </p:cNvCxnSpPr>
          <p:nvPr/>
        </p:nvCxnSpPr>
        <p:spPr>
          <a:xfrm flipV="1">
            <a:off x="5545282" y="3928922"/>
            <a:ext cx="927096" cy="75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4" idx="1"/>
            <a:endCxn id="9" idx="5"/>
          </p:cNvCxnSpPr>
          <p:nvPr/>
        </p:nvCxnSpPr>
        <p:spPr>
          <a:xfrm flipH="1" flipV="1">
            <a:off x="6634022" y="3928922"/>
            <a:ext cx="943256" cy="126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7"/>
            <a:endCxn id="10" idx="3"/>
          </p:cNvCxnSpPr>
          <p:nvPr/>
        </p:nvCxnSpPr>
        <p:spPr>
          <a:xfrm flipV="1">
            <a:off x="2403762" y="3243122"/>
            <a:ext cx="1744516" cy="128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0" idx="6"/>
            <a:endCxn id="9" idx="2"/>
          </p:cNvCxnSpPr>
          <p:nvPr/>
        </p:nvCxnSpPr>
        <p:spPr>
          <a:xfrm>
            <a:off x="4343400" y="3162300"/>
            <a:ext cx="2095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4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1122</Words>
  <Application>Microsoft Office PowerPoint</Application>
  <PresentationFormat>On-screen Show (4:3)</PresentationFormat>
  <Paragraphs>129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Medians and Order Statistics</vt:lpstr>
      <vt:lpstr>What is ith order statistic?</vt:lpstr>
      <vt:lpstr>Selection Problem</vt:lpstr>
      <vt:lpstr>Finding the minimum (or maximum) of n elements</vt:lpstr>
      <vt:lpstr>Finding Minimum &amp; Maximum simultaneously</vt:lpstr>
      <vt:lpstr>Better Strategy</vt:lpstr>
      <vt:lpstr>Details</vt:lpstr>
      <vt:lpstr>Find 2nd smallest element</vt:lpstr>
      <vt:lpstr>PowerPoint Presentation</vt:lpstr>
      <vt:lpstr>PowerPoint Presentation</vt:lpstr>
      <vt:lpstr>Lower Bound Result</vt:lpstr>
      <vt:lpstr>PowerPoint Presentation</vt:lpstr>
      <vt:lpstr>PowerPoint Presentation</vt:lpstr>
      <vt:lpstr>Selection in Expected Linear Time</vt:lpstr>
      <vt:lpstr>Complexity Analysis</vt:lpstr>
      <vt:lpstr>PowerPoint Presentation</vt:lpstr>
      <vt:lpstr>PowerPoint Presentation</vt:lpstr>
      <vt:lpstr>Correct Analysis</vt:lpstr>
      <vt:lpstr>Selection of any order statistic (in particular median) is indeed linear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Medians and Order Statistics</dc:title>
  <dc:creator>user</dc:creator>
  <cp:lastModifiedBy>user</cp:lastModifiedBy>
  <cp:revision>46</cp:revision>
  <dcterms:created xsi:type="dcterms:W3CDTF">2006-08-16T00:00:00Z</dcterms:created>
  <dcterms:modified xsi:type="dcterms:W3CDTF">2017-02-07T04:53:31Z</dcterms:modified>
</cp:coreProperties>
</file>