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12.xml"/>
  <Override ContentType="application/vnd.openxmlformats-officedocument.presentationml.slide+xml" PartName="/ppt/slides/slide16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y="6858000" cx="9144000"/>
  <p:notesSz cx="6858000" cy="9144000"/>
  <p:defaultTextStyle>
    <a:defPPr lvl="0">
      <a:defRPr lang="en-US"/>
    </a:defPPr>
    <a:lvl1pPr eaLnBrk="0" hangingPunct="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eaLnBrk="0" hangingPunct="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eaLnBrk="0" hangingPunct="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eaLnBrk="0" hangingPunct="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eaLnBrk="0" hangingPunct="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21" Type="http://schemas.openxmlformats.org/officeDocument/2006/relationships/slide" Target="slides/slide18.xml"/><Relationship Id="rId12" Type="http://schemas.openxmlformats.org/officeDocument/2006/relationships/slide" Target="slides/slide9.xml"/><Relationship Id="rId2" Type="http://schemas.openxmlformats.org/officeDocument/2006/relationships/presProps" Target="presProps1.xml"/><Relationship Id="rId22" Type="http://schemas.openxmlformats.org/officeDocument/2006/relationships/slide" Target="slides/slide19.xml"/><Relationship Id="rId13" Type="http://schemas.openxmlformats.org/officeDocument/2006/relationships/slide" Target="slides/slide10.xml"/><Relationship Id="rId1" Type="http://schemas.openxmlformats.org/officeDocument/2006/relationships/theme" Target="theme/theme1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11" Type="http://schemas.openxmlformats.org/officeDocument/2006/relationships/slide" Target="slides/slide8.xml"/><Relationship Id="rId3" Type="http://schemas.openxmlformats.org/officeDocument/2006/relationships/slideMaster" Target="slideMasters/slideMaster1.xml"/><Relationship Id="rId20" Type="http://schemas.openxmlformats.org/officeDocument/2006/relationships/slide" Target="slides/slide17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8" Type="http://schemas.openxmlformats.org/officeDocument/2006/relationships/slide" Target="slides/slide5.xml"/><Relationship Id="rId7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141CD-8338-47E1-AF32-125C6FA776EF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656E9-74E0-4C89-B7CF-CCDF6F206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39DF-F178-4696-B035-264C1FAA4917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2FBAE-A782-41F9-969E-C7A0663160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6518-5772-4DF5-AF29-0A2C9730A248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4B0BD-D6D3-468D-AA72-A23D9B2594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4A2C9-A835-4B65-BB17-35BA241CDF22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9DC5F-CD94-49C7-9FF4-8A180D4418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CE131-A65D-4904-BE8D-4CF6E78536E9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3A382-EAB5-4310-A0F4-95E5C7F678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87F9-266E-4278-B85E-94682256C761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B3566-369D-4644-8204-648E58C846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E6B1-08CE-44CE-91AB-C200A13AF281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2D1A0-465E-4BD7-9982-1302F660AD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FA5FE-FBE6-4B8F-9265-F50F36705B25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EED2F-82A1-494E-9552-2F25CABB8E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8EF6B-4CCD-4A7B-9B18-40841CEF476B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2C77A-2B52-46BC-9251-CB3473AD2D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9394F-F67C-4B67-9A81-96978DDB281B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FFC3E-CA0B-4C79-8914-D98DE5B76C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D7126-0DDF-472D-BCC9-49CD69946420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D0814-ACC8-410D-9C38-053A048E2B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FE0AA5-A863-4A5C-8676-1B5CC48728C3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296C83A-852D-4603-BF79-67162A071A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sym typeface="Symbol"/>
              </a:rPr>
              <a:t>An alphabet  is a finite set of symbols </a:t>
            </a:r>
          </a:p>
          <a:p>
            <a:pPr algn="just"/>
            <a:endParaRPr lang="en-US" sz="3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A language L over   is any set of strings made up of symbols from .</a:t>
            </a:r>
          </a:p>
          <a:p>
            <a:pPr algn="just"/>
            <a:endParaRPr lang="en-US" sz="3000" b="1" baseline="10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Example:  = {0, 1}, L = {10, 11, 101, 111, 1011, ……….} is </a:t>
            </a:r>
            <a:r>
              <a:rPr lang="en-US" sz="3000" dirty="0" smtClean="0">
                <a:sym typeface="Symbol"/>
              </a:rPr>
              <a:t>the </a:t>
            </a:r>
            <a:r>
              <a:rPr lang="en-US" sz="3000" dirty="0" smtClean="0">
                <a:sym typeface="Symbol"/>
              </a:rPr>
              <a:t>language </a:t>
            </a:r>
            <a:r>
              <a:rPr lang="en-US" sz="3000" dirty="0" smtClean="0">
                <a:sym typeface="Symbol"/>
              </a:rPr>
              <a:t>representing the binary strings for all </a:t>
            </a:r>
            <a:r>
              <a:rPr lang="en-US" sz="3000" dirty="0" smtClean="0">
                <a:sym typeface="Symbol"/>
              </a:rPr>
              <a:t>prime numbers</a:t>
            </a:r>
          </a:p>
          <a:p>
            <a:pPr algn="just"/>
            <a:endParaRPr lang="en-US" sz="3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Union and Intersection are defined on language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Complement of L is L’ = </a:t>
            </a:r>
            <a:r>
              <a:rPr lang="en-US" dirty="0" smtClean="0">
                <a:sym typeface="Symbol"/>
              </a:rPr>
              <a:t>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- L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Concatenation of 2 languages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is the language L = {X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: 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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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}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Closure or </a:t>
            </a:r>
            <a:r>
              <a:rPr lang="en-US" dirty="0" err="1" smtClean="0">
                <a:sym typeface="Symbol"/>
              </a:rPr>
              <a:t>kleen</a:t>
            </a:r>
            <a:r>
              <a:rPr lang="en-US" dirty="0" smtClean="0">
                <a:sym typeface="Symbol"/>
              </a:rPr>
              <a:t> star of  a language L is the language L* = {} U L U L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U L</a:t>
            </a:r>
            <a:r>
              <a:rPr lang="en-US" baseline="30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U…….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where </a:t>
            </a:r>
            <a:r>
              <a:rPr lang="en-US" dirty="0" err="1" smtClean="0">
                <a:sym typeface="Symbol"/>
              </a:rPr>
              <a:t>L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is the language obtained by concatenating L to itself k times.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976664"/>
          </a:xfrm>
        </p:spPr>
        <p:txBody>
          <a:bodyPr/>
          <a:lstStyle/>
          <a:p>
            <a:pPr algn="just"/>
            <a:r>
              <a:rPr lang="en-US" sz="2800" dirty="0" smtClean="0"/>
              <a:t>The set </a:t>
            </a:r>
            <a:r>
              <a:rPr lang="en-US" sz="2800" dirty="0"/>
              <a:t>of instances of any decision </a:t>
            </a:r>
            <a:r>
              <a:rPr lang="en-US" sz="2800" dirty="0" err="1"/>
              <a:t>problem</a:t>
            </a:r>
            <a:r>
              <a:rPr lang="en-US" sz="3000" dirty="0" err="1" smtClean="0"/>
              <a:t>Q</a:t>
            </a:r>
            <a:r>
              <a:rPr lang="en-US" sz="3000" dirty="0" smtClean="0"/>
              <a:t> is simply the set </a:t>
            </a:r>
            <a:r>
              <a:rPr lang="en-US" sz="3000" dirty="0" smtClean="0">
                <a:sym typeface="Symbol"/>
              </a:rPr>
              <a:t>*, where  = {0, 1} since Q is entirely characterized by those problem instances that produce a 1 / (yes) answer, we can view Q as a language L over  = {0, 1}, where L = {x  *: Q(x) = 1}</a:t>
            </a:r>
          </a:p>
          <a:p>
            <a:pPr algn="just"/>
            <a:r>
              <a:rPr lang="en-US" sz="3000" dirty="0" smtClean="0">
                <a:sym typeface="Symbol"/>
              </a:rPr>
              <a:t>We say an </a:t>
            </a:r>
            <a:r>
              <a:rPr lang="en-US" sz="3000" dirty="0" err="1" smtClean="0">
                <a:sym typeface="Symbol"/>
              </a:rPr>
              <a:t>algo</a:t>
            </a:r>
            <a:r>
              <a:rPr lang="en-US" sz="3000" dirty="0" smtClean="0">
                <a:sym typeface="Symbol"/>
              </a:rPr>
              <a:t> A accepts a string x  {0, 1}*, if given input x, the output of the algorithm A(x) is 1. L = {x  {0, 1}*: A(x) = 1} </a:t>
            </a:r>
          </a:p>
          <a:p>
            <a:pPr algn="just"/>
            <a:r>
              <a:rPr lang="en-US" sz="3000" dirty="0" smtClean="0">
                <a:sym typeface="Symbol"/>
              </a:rPr>
              <a:t>A language L is decided by an algorithm A if every binary string in L is accepted by A and every binary string not in L is rejected by A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tentative definition of complexity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P = {L </a:t>
            </a:r>
            <a:r>
              <a:rPr lang="en-US" sz="3600" dirty="0" smtClean="0">
                <a:sym typeface="Symbol"/>
              </a:rPr>
              <a:t> {0, 1}*:  an </a:t>
            </a:r>
            <a:r>
              <a:rPr lang="en-US" sz="3600" dirty="0" err="1" smtClean="0">
                <a:sym typeface="Symbol"/>
              </a:rPr>
              <a:t>algo</a:t>
            </a:r>
            <a:r>
              <a:rPr lang="en-US" sz="3600" dirty="0" smtClean="0">
                <a:sym typeface="Symbol"/>
              </a:rPr>
              <a:t>. A that decides L in polynomial time}.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Two argument algorithm A, Where one argument is an ordinary input string x and the other is a binary string y called a certificate.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2-argument algorithm A verifies an input string  x if there exists a certificate y such that  A(x, y) =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 NP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of languages that can be verified by a polynomial time </a:t>
            </a:r>
            <a:r>
              <a:rPr lang="en-US" dirty="0" err="1" smtClean="0"/>
              <a:t>algo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More precisely a language L belongs to NP if </a:t>
            </a:r>
            <a:r>
              <a:rPr lang="en-US" dirty="0" smtClean="0">
                <a:sym typeface="Symbol"/>
              </a:rPr>
              <a:t> a two input poly-time </a:t>
            </a:r>
            <a:r>
              <a:rPr lang="en-US" dirty="0" err="1" smtClean="0">
                <a:sym typeface="Symbol"/>
              </a:rPr>
              <a:t>algo</a:t>
            </a:r>
            <a:r>
              <a:rPr lang="en-US" dirty="0" smtClean="0">
                <a:sym typeface="Symbol"/>
              </a:rPr>
              <a:t> A  and a constant c such that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L = {x  {0, 1}*:  certificate y with |y| = O(|</a:t>
            </a:r>
            <a:r>
              <a:rPr lang="en-US" dirty="0" err="1" smtClean="0">
                <a:sym typeface="Symbol"/>
              </a:rPr>
              <a:t>x|</a:t>
            </a:r>
            <a:r>
              <a:rPr lang="en-US" baseline="30000" dirty="0" err="1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such that A(x, y) = 1.}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</a:t>
            </a:r>
            <a:r>
              <a:rPr lang="en-US" baseline="-25000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	     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is not more than a polynomial factor harder than L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" name="Right Arrow 3"/>
          <p:cNvSpPr/>
          <p:nvPr/>
        </p:nvSpPr>
        <p:spPr>
          <a:xfrm>
            <a:off x="2285984" y="550070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 language L </a:t>
            </a:r>
            <a:r>
              <a:rPr lang="en-US" sz="3600" dirty="0" smtClean="0">
                <a:sym typeface="Symbol"/>
              </a:rPr>
              <a:t> {0, 1}* is NP-complete i</a:t>
            </a:r>
            <a:r>
              <a:rPr lang="en-US" dirty="0" smtClean="0">
                <a:sym typeface="Symbol"/>
              </a:rPr>
              <a:t>f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Symbol"/>
              </a:rPr>
              <a:t> </a:t>
            </a:r>
            <a:r>
              <a:rPr lang="en-US" sz="3000" dirty="0" smtClean="0">
                <a:sym typeface="Symbol"/>
              </a:rPr>
              <a:t>L  NP, and</a:t>
            </a:r>
          </a:p>
          <a:p>
            <a:pPr lvl="2">
              <a:buNone/>
            </a:pPr>
            <a:endParaRPr lang="en-US" sz="3000" dirty="0" smtClean="0">
              <a:sym typeface="Symbol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3000" dirty="0" smtClean="0">
                <a:sym typeface="Symbol"/>
              </a:rPr>
              <a:t>L’ p L for every L’  NP</a:t>
            </a:r>
          </a:p>
          <a:p>
            <a:pPr lvl="2">
              <a:buNone/>
            </a:pPr>
            <a:endParaRPr lang="en-US" sz="3000" dirty="0" smtClean="0">
              <a:sym typeface="Symbol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3000" dirty="0" smtClean="0">
                <a:sym typeface="Symbol"/>
              </a:rPr>
              <a:t>If only condition 2 is satisfied then L </a:t>
            </a:r>
            <a:r>
              <a:rPr lang="en-US" sz="3000" smtClean="0">
                <a:sym typeface="Symbol"/>
              </a:rPr>
              <a:t>is </a:t>
            </a:r>
          </a:p>
          <a:p>
            <a:pPr marL="914400" lvl="2" indent="0">
              <a:buNone/>
            </a:pPr>
            <a:r>
              <a:rPr lang="en-US" sz="3000" smtClean="0">
                <a:sym typeface="Symbol"/>
              </a:rPr>
              <a:t>NP-hard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Find the maximum sized clique from a graph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corresponding decision problem called clique decision problem (CDP) is NP-Complete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CNF </a:t>
            </a:r>
            <a:r>
              <a:rPr lang="en-US" dirty="0" err="1" smtClean="0"/>
              <a:t>satisfiability</a:t>
            </a:r>
            <a:r>
              <a:rPr lang="en-US" dirty="0" smtClean="0"/>
              <a:t> is NP- Complete by Cook-Levin theorem.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Karp reduced CNF-Sat to CDP.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algn="just"/>
            <a:r>
              <a:rPr lang="en-US" dirty="0" smtClean="0"/>
              <a:t>CNF formula(f)  	  Graph (G)</a:t>
            </a:r>
          </a:p>
          <a:p>
            <a:pPr algn="just"/>
            <a:r>
              <a:rPr lang="en-US" dirty="0" smtClean="0"/>
              <a:t>It has a vertex for every pair (v, c).</a:t>
            </a:r>
          </a:p>
          <a:p>
            <a:pPr lvl="1" algn="just"/>
            <a:r>
              <a:rPr lang="en-US" dirty="0" smtClean="0"/>
              <a:t>v is a variable or its negation (v’),</a:t>
            </a:r>
          </a:p>
          <a:p>
            <a:pPr lvl="1" algn="just"/>
            <a:r>
              <a:rPr lang="en-US" dirty="0" smtClean="0"/>
              <a:t>c is a clause in the formula f that contains v.</a:t>
            </a:r>
          </a:p>
          <a:p>
            <a:pPr marL="342900" lvl="1" indent="-342900" algn="just">
              <a:buFont typeface="Arial" charset="0"/>
              <a:buChar char="•"/>
            </a:pPr>
            <a:r>
              <a:rPr lang="en-US" sz="3200" dirty="0" smtClean="0"/>
              <a:t>Edges are there between (v, c) and (u, d) if , c ≠ d and u ≠ v’</a:t>
            </a:r>
          </a:p>
          <a:p>
            <a:pPr marL="342900" lvl="1" indent="-342900" algn="just">
              <a:buFont typeface="Arial" charset="0"/>
              <a:buChar char="•"/>
            </a:pPr>
            <a:r>
              <a:rPr lang="en-US" sz="3200" dirty="0" smtClean="0"/>
              <a:t>Means: between any 2 literals in different clauses, who are not each other’s negation.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14744" y="1714488"/>
            <a:ext cx="35719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00882" cy="7572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(x U y U z) ^ (x’ U y’ U z’ ) ^ (x’ U y U z)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4348" y="2643182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2000232" y="2214554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6" name="Oval 5"/>
          <p:cNvSpPr/>
          <p:nvPr/>
        </p:nvSpPr>
        <p:spPr>
          <a:xfrm>
            <a:off x="428596" y="385762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3929058" y="350043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Z’</a:t>
            </a:r>
          </a:p>
        </p:txBody>
      </p:sp>
      <p:sp>
        <p:nvSpPr>
          <p:cNvPr id="8" name="Oval 7"/>
          <p:cNvSpPr/>
          <p:nvPr/>
        </p:nvSpPr>
        <p:spPr>
          <a:xfrm>
            <a:off x="571472" y="528638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</a:t>
            </a:r>
          </a:p>
        </p:txBody>
      </p:sp>
      <p:sp>
        <p:nvSpPr>
          <p:cNvPr id="9" name="Oval 8"/>
          <p:cNvSpPr/>
          <p:nvPr/>
        </p:nvSpPr>
        <p:spPr>
          <a:xfrm>
            <a:off x="3143240" y="600076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1500166" y="600076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2" name="Oval 11"/>
          <p:cNvSpPr/>
          <p:nvPr/>
        </p:nvSpPr>
        <p:spPr>
          <a:xfrm>
            <a:off x="3357554" y="235743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Y’</a:t>
            </a:r>
          </a:p>
        </p:txBody>
      </p:sp>
      <p:sp>
        <p:nvSpPr>
          <p:cNvPr id="13" name="Oval 12"/>
          <p:cNvSpPr/>
          <p:nvPr/>
        </p:nvSpPr>
        <p:spPr>
          <a:xfrm>
            <a:off x="3857620" y="4786322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942" y="2857496"/>
            <a:ext cx="371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The 3 highlighted vertices give a 3-clique and correspond to a satisfying assignment.</a:t>
            </a:r>
            <a:endParaRPr lang="en-US" sz="2800" dirty="0"/>
          </a:p>
        </p:txBody>
      </p:sp>
      <p:cxnSp>
        <p:nvCxnSpPr>
          <p:cNvPr id="16" name="Straight Connector 15"/>
          <p:cNvCxnSpPr>
            <a:stCxn id="4" idx="5"/>
          </p:cNvCxnSpPr>
          <p:nvPr/>
        </p:nvCxnSpPr>
        <p:spPr>
          <a:xfrm rot="5400000" flipH="1" flipV="1">
            <a:off x="2107388" y="1941802"/>
            <a:ext cx="405909" cy="209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7" idx="2"/>
          </p:cNvCxnSpPr>
          <p:nvPr/>
        </p:nvCxnSpPr>
        <p:spPr>
          <a:xfrm rot="16200000" flipH="1">
            <a:off x="2281124" y="2173975"/>
            <a:ext cx="629942" cy="266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13" idx="2"/>
          </p:cNvCxnSpPr>
          <p:nvPr/>
        </p:nvCxnSpPr>
        <p:spPr>
          <a:xfrm rot="16200000" flipH="1">
            <a:off x="1602463" y="2852636"/>
            <a:ext cx="1915826" cy="259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9" idx="1"/>
          </p:cNvCxnSpPr>
          <p:nvPr/>
        </p:nvCxnSpPr>
        <p:spPr>
          <a:xfrm rot="16200000" flipH="1">
            <a:off x="798786" y="3656314"/>
            <a:ext cx="2902958" cy="197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941662" y="2799058"/>
            <a:ext cx="1188446" cy="111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5" idx="3"/>
          </p:cNvCxnSpPr>
          <p:nvPr/>
        </p:nvCxnSpPr>
        <p:spPr>
          <a:xfrm rot="5400000" flipH="1" flipV="1">
            <a:off x="298720" y="3584876"/>
            <a:ext cx="2617206" cy="9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5" idx="3"/>
          </p:cNvCxnSpPr>
          <p:nvPr/>
        </p:nvCxnSpPr>
        <p:spPr>
          <a:xfrm rot="5400000" flipH="1" flipV="1">
            <a:off x="339299" y="4245678"/>
            <a:ext cx="3237429" cy="27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5" idx="3"/>
          </p:cNvCxnSpPr>
          <p:nvPr/>
        </p:nvCxnSpPr>
        <p:spPr>
          <a:xfrm rot="16200000" flipV="1">
            <a:off x="1000100" y="3857628"/>
            <a:ext cx="3331586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2"/>
            <a:endCxn id="5" idx="3"/>
          </p:cNvCxnSpPr>
          <p:nvPr/>
        </p:nvCxnSpPr>
        <p:spPr>
          <a:xfrm rot="10800000">
            <a:off x="2094390" y="2763339"/>
            <a:ext cx="1763231" cy="234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7"/>
            <a:endCxn id="7" idx="2"/>
          </p:cNvCxnSpPr>
          <p:nvPr/>
        </p:nvCxnSpPr>
        <p:spPr>
          <a:xfrm rot="5400000" flipH="1" flipV="1">
            <a:off x="2388281" y="2411009"/>
            <a:ext cx="129876" cy="295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7"/>
            <a:endCxn id="13" idx="2"/>
          </p:cNvCxnSpPr>
          <p:nvPr/>
        </p:nvCxnSpPr>
        <p:spPr>
          <a:xfrm rot="16200000" flipH="1">
            <a:off x="1839496" y="3089670"/>
            <a:ext cx="1156008" cy="288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7"/>
            <a:endCxn id="9" idx="1"/>
          </p:cNvCxnSpPr>
          <p:nvPr/>
        </p:nvCxnSpPr>
        <p:spPr>
          <a:xfrm rot="16200000" flipH="1">
            <a:off x="1035819" y="3893347"/>
            <a:ext cx="2143140" cy="226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7"/>
            <a:endCxn id="10" idx="0"/>
          </p:cNvCxnSpPr>
          <p:nvPr/>
        </p:nvCxnSpPr>
        <p:spPr>
          <a:xfrm rot="16200000" flipH="1">
            <a:off x="375017" y="4554148"/>
            <a:ext cx="2048983" cy="84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7"/>
          </p:cNvCxnSpPr>
          <p:nvPr/>
        </p:nvCxnSpPr>
        <p:spPr>
          <a:xfrm rot="5400000" flipH="1" flipV="1">
            <a:off x="941662" y="2964654"/>
            <a:ext cx="2594487" cy="223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7"/>
            <a:endCxn id="13" idx="2"/>
          </p:cNvCxnSpPr>
          <p:nvPr/>
        </p:nvCxnSpPr>
        <p:spPr>
          <a:xfrm rot="5400000" flipH="1" flipV="1">
            <a:off x="2352562" y="3875488"/>
            <a:ext cx="272752" cy="273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7"/>
            <a:endCxn id="9" idx="1"/>
          </p:cNvCxnSpPr>
          <p:nvPr/>
        </p:nvCxnSpPr>
        <p:spPr>
          <a:xfrm rot="16200000" flipH="1">
            <a:off x="1821637" y="4679165"/>
            <a:ext cx="714380" cy="211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7"/>
            <a:endCxn id="10" idx="0"/>
          </p:cNvCxnSpPr>
          <p:nvPr/>
        </p:nvCxnSpPr>
        <p:spPr>
          <a:xfrm rot="16200000" flipH="1">
            <a:off x="1160835" y="5339966"/>
            <a:ext cx="620223" cy="70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0"/>
          </p:cNvCxnSpPr>
          <p:nvPr/>
        </p:nvCxnSpPr>
        <p:spPr>
          <a:xfrm rot="5400000" flipH="1" flipV="1">
            <a:off x="982241" y="3625454"/>
            <a:ext cx="3214710" cy="153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0"/>
            <a:endCxn id="7" idx="2"/>
          </p:cNvCxnSpPr>
          <p:nvPr/>
        </p:nvCxnSpPr>
        <p:spPr>
          <a:xfrm rot="5400000" flipH="1" flipV="1">
            <a:off x="1785918" y="3857629"/>
            <a:ext cx="2178859" cy="21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3" idx="2"/>
          </p:cNvCxnSpPr>
          <p:nvPr/>
        </p:nvCxnSpPr>
        <p:spPr>
          <a:xfrm rot="16200000" flipH="1">
            <a:off x="2446721" y="3696893"/>
            <a:ext cx="2321735" cy="50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" idx="1"/>
            <a:endCxn id="7" idx="2"/>
          </p:cNvCxnSpPr>
          <p:nvPr/>
        </p:nvCxnSpPr>
        <p:spPr>
          <a:xfrm rot="5400000" flipH="1" flipV="1">
            <a:off x="2446719" y="4612587"/>
            <a:ext cx="2273016" cy="69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0" name="Shape 9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hape 9221"/>
          <p:cNvSpPr txBox="1"/>
          <p:nvPr>
            <p:ph idx="1" type="body"/>
          </p:nvPr>
        </p:nvSpPr>
        <p:spPr>
          <a:xfrm>
            <a:off x="547113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rm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Polynomial-Time algorithm: </a:t>
            </a:r>
          </a:p>
          <a:p>
            <a:pPr indent="-5461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On input size n the worst-case running time is O(n</a:t>
            </a:r>
            <a:r>
              <a:rPr baseline="30000" lang="en-US"/>
              <a:t>k</a:t>
            </a:r>
            <a:r>
              <a:rPr lang="en-US"/>
              <a:t>) for some constant k.</a:t>
            </a:r>
          </a:p>
          <a:p>
            <a:pPr indent="-5461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Turing’s Halting problem: </a:t>
            </a:r>
          </a:p>
          <a:p>
            <a:pPr indent="-5461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Not solvable by any computers</a:t>
            </a:r>
          </a:p>
          <a:p>
            <a:pPr indent="-5461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Tractability: </a:t>
            </a:r>
            <a:r>
              <a:rPr lang="en-US"/>
              <a:t>Synonymous to polynomial-time.</a:t>
            </a:r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22" name="Shape 92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k denotes the no. of clauses in the CNF formula (f), then the k-vertex clique in the graph represents ways of assigning truth values to some of its variables in order to satisfy the formula.</a:t>
            </a:r>
          </a:p>
          <a:p>
            <a:endParaRPr lang="en-US" dirty="0" smtClean="0"/>
          </a:p>
          <a:p>
            <a:r>
              <a:rPr lang="en-US" dirty="0" smtClean="0"/>
              <a:t>f is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 a k-clique exists.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NP- Complete Problems</a:t>
            </a:r>
            <a:br>
              <a:rPr lang="en-US" altLang="en-US" dirty="0" smtClean="0"/>
            </a:br>
            <a:r>
              <a:rPr lang="en-US" altLang="en-US" sz="3600" dirty="0" smtClean="0"/>
              <a:t>(an interesting class)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No polynomial time </a:t>
            </a:r>
            <a:r>
              <a:rPr lang="en-US" altLang="en-US" dirty="0" smtClean="0"/>
              <a:t>algorithm has yet been discovered for an NP-Complete problem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No one has been able to prove that </a:t>
            </a:r>
            <a:r>
              <a:rPr lang="en-US" altLang="en-US" b="1" dirty="0" smtClean="0">
                <a:solidFill>
                  <a:schemeClr val="accent2"/>
                </a:solidFill>
              </a:rPr>
              <a:t>no polynomial time </a:t>
            </a:r>
            <a:r>
              <a:rPr lang="en-US" altLang="en-US" b="1" dirty="0" err="1" smtClean="0">
                <a:solidFill>
                  <a:schemeClr val="accent2"/>
                </a:solidFill>
              </a:rPr>
              <a:t>algo</a:t>
            </a:r>
            <a:r>
              <a:rPr lang="en-US" altLang="en-US" b="1" dirty="0" smtClean="0">
                <a:solidFill>
                  <a:schemeClr val="accent2"/>
                </a:solidFill>
              </a:rPr>
              <a:t> can exist for any one of them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P  ≠ NP            most perplexing open research problem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71736" y="592933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Polynomial-time Solvable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857340"/>
            <a:ext cx="4500594" cy="500066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000" u="sng" dirty="0" smtClean="0"/>
              <a:t>Polynomial-time Solvable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Shortest Path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Euler Tour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2-CNF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3406" y="1857340"/>
            <a:ext cx="45005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NP-Completeness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Longest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Simple Path 	 (NP-Complete even if all edge weight are 1)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Hamiltonian 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n-lt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-CNF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 consists of problems solvable in polynomial time.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NP consists problems that are verifiable in polynomial time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we were given  a certificate of a solution , we can verify whether it is correct in polynomial time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  </a:t>
            </a:r>
            <a:r>
              <a:rPr lang="en-US" dirty="0" smtClean="0">
                <a:sym typeface="Symbol"/>
              </a:rPr>
              <a:t>  NP ?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ym typeface="Symbol"/>
              </a:rPr>
              <a:t>(Open question whether P is a proper subset of NP)</a:t>
            </a:r>
            <a:endParaRPr lang="en-US" dirty="0" smtClean="0"/>
          </a:p>
          <a:p>
            <a:pPr marL="457200" lvl="1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NP-Complete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458200" cy="419100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problem P’ is in NP and it is as hard as any problem in NP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any NP-Complete problem has a polynomial time  algorithm , then every one will have one.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aseline="-250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Optimization VS Decision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an instance </a:t>
            </a:r>
            <a:r>
              <a:rPr lang="en-US" dirty="0" smtClean="0">
                <a:sym typeface="Symbol"/>
              </a:rPr>
              <a:t> of problem A, use a polynomial time reduction algorithm to transform it to an instance  of B.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Run the polynomial time decision algorithm for B on the instance 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Use the answer for  as the answer for 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Continued.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3214687"/>
            <a:ext cx="8229600" cy="3357586"/>
          </a:xfrm>
        </p:spPr>
        <p:txBody>
          <a:bodyPr/>
          <a:lstStyle/>
          <a:p>
            <a:pPr algn="just"/>
            <a:r>
              <a:rPr lang="en-US" dirty="0" smtClean="0"/>
              <a:t>By reducing solving problem A to solving problem B, we use the easiness of ‘B’ to prove easiness of ‘A’. </a:t>
            </a:r>
          </a:p>
          <a:p>
            <a:pPr algn="just"/>
            <a:r>
              <a:rPr lang="en-US" dirty="0" smtClean="0"/>
              <a:t>The same technique can now be used to show the same hardness of B if we already know the hardness of 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1643050"/>
            <a:ext cx="192882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time</a:t>
            </a:r>
          </a:p>
          <a:p>
            <a:r>
              <a:rPr lang="en-US" dirty="0" smtClean="0"/>
              <a:t>Reduction </a:t>
            </a:r>
            <a:r>
              <a:rPr lang="en-US" dirty="0" err="1" smtClean="0"/>
              <a:t>algo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4348" y="200024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7686" y="1643050"/>
            <a:ext cx="192882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time</a:t>
            </a:r>
          </a:p>
          <a:p>
            <a:r>
              <a:rPr lang="en-US" dirty="0" err="1" smtClean="0"/>
              <a:t>Algo</a:t>
            </a:r>
            <a:r>
              <a:rPr lang="en-US" dirty="0" smtClean="0"/>
              <a:t> to decide 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43306" y="20002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15074" y="1500174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15074" y="1857364"/>
            <a:ext cx="13573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0826" y="128586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22145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57224" y="164305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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4744" y="150017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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15272" y="135729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15272" y="22145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285852" y="1071546"/>
            <a:ext cx="5715040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250030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Polynomial time </a:t>
            </a:r>
            <a:r>
              <a:rPr lang="en-US" dirty="0" err="1" smtClean="0"/>
              <a:t>algo</a:t>
            </a:r>
            <a:r>
              <a:rPr lang="en-US" dirty="0" smtClean="0"/>
              <a:t> to decide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prove that B is NP-Complete by using the  result  that A is NP-complete.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First NP-Complete problem is required.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3-SAT was first proved to be NP-Complete.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