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93" r:id="rId29"/>
    <p:sldId id="294" r:id="rId30"/>
    <p:sldId id="283" r:id="rId31"/>
    <p:sldId id="284" r:id="rId32"/>
    <p:sldId id="285" r:id="rId33"/>
    <p:sldId id="286"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E12D28-9861-46FE-A66E-F7245A854C6E}" type="datetimeFigureOut">
              <a:rPr lang="en-US" smtClean="0"/>
              <a:pPr/>
              <a:t>12/14/2016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64B220-2B04-4557-88B4-D1BCA42BB27C}" type="slidenum">
              <a:rPr lang="en-US" smtClean="0"/>
              <a:pPr/>
              <a:t>‹#›</a:t>
            </a:fld>
            <a:endParaRPr lang="en-US"/>
          </a:p>
        </p:txBody>
      </p:sp>
    </p:spTree>
    <p:extLst>
      <p:ext uri="{BB962C8B-B14F-4D97-AF65-F5344CB8AC3E}">
        <p14:creationId xmlns:p14="http://schemas.microsoft.com/office/powerpoint/2010/main" val="161094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F664B220-2B04-4557-88B4-D1BCA42BB27C}" type="slidenum">
              <a:rPr lang="en-US" smtClean="0"/>
              <a:pPr/>
              <a:t>1</a:t>
            </a:fld>
            <a:endParaRPr lang="en-US"/>
          </a:p>
        </p:txBody>
      </p:sp>
    </p:spTree>
    <p:extLst>
      <p:ext uri="{BB962C8B-B14F-4D97-AF65-F5344CB8AC3E}">
        <p14:creationId xmlns:p14="http://schemas.microsoft.com/office/powerpoint/2010/main" val="482956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EAD617-8C99-44FC-93E4-104BFE4BD005}"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84E8D-923A-4129-8E56-AAEA92F1B46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EAD617-8C99-44FC-93E4-104BFE4BD005}"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84E8D-923A-4129-8E56-AAEA92F1B4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EAD617-8C99-44FC-93E4-104BFE4BD005}"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84E8D-923A-4129-8E56-AAEA92F1B4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EAD617-8C99-44FC-93E4-104BFE4BD005}"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84E8D-923A-4129-8E56-AAEA92F1B4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EAD617-8C99-44FC-93E4-104BFE4BD005}"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84E8D-923A-4129-8E56-AAEA92F1B4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EAD617-8C99-44FC-93E4-104BFE4BD005}" type="datetimeFigureOut">
              <a:rPr lang="en-US" smtClean="0"/>
              <a:pPr/>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84E8D-923A-4129-8E56-AAEA92F1B4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EAD617-8C99-44FC-93E4-104BFE4BD005}" type="datetimeFigureOut">
              <a:rPr lang="en-US" smtClean="0"/>
              <a:pPr/>
              <a:t>12/14/2016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F84E8D-923A-4129-8E56-AAEA92F1B4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EAD617-8C99-44FC-93E4-104BFE4BD005}" type="datetimeFigureOut">
              <a:rPr lang="en-US" smtClean="0"/>
              <a:pPr/>
              <a:t>12/14/2016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F84E8D-923A-4129-8E56-AAEA92F1B4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EAD617-8C99-44FC-93E4-104BFE4BD005}" type="datetimeFigureOut">
              <a:rPr lang="en-US" smtClean="0"/>
              <a:pPr/>
              <a:t>12/14/2016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F84E8D-923A-4129-8E56-AAEA92F1B4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AD617-8C99-44FC-93E4-104BFE4BD005}" type="datetimeFigureOut">
              <a:rPr lang="en-US" smtClean="0"/>
              <a:pPr/>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84E8D-923A-4129-8E56-AAEA92F1B4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AD617-8C99-44FC-93E4-104BFE4BD005}" type="datetimeFigureOut">
              <a:rPr lang="en-US" smtClean="0"/>
              <a:pPr/>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84E8D-923A-4129-8E56-AAEA92F1B4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AD617-8C99-44FC-93E4-104BFE4BD005}" type="datetimeFigureOut">
              <a:rPr lang="en-US" smtClean="0"/>
              <a:pPr/>
              <a:t>12/14/2016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84E8D-923A-4129-8E56-AAEA92F1B4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Vedas and Upanishads</a:t>
            </a:r>
            <a:r>
              <a:rPr lang="en-US" dirty="0"/>
              <a:t/>
            </a:r>
            <a:br>
              <a:rPr lang="en-US" dirty="0"/>
            </a:br>
            <a:endParaRPr lang="en-US" dirty="0"/>
          </a:p>
        </p:txBody>
      </p:sp>
      <p:sp>
        <p:nvSpPr>
          <p:cNvPr id="3" name="Subtitle 2"/>
          <p:cNvSpPr>
            <a:spLocks noGrp="1"/>
          </p:cNvSpPr>
          <p:nvPr>
            <p:ph type="subTitle" idx="1"/>
          </p:nvPr>
        </p:nvSpPr>
        <p:spPr>
          <a:xfrm>
            <a:off x="914400" y="2971800"/>
            <a:ext cx="6858000" cy="2667000"/>
          </a:xfrm>
        </p:spPr>
        <p:txBody>
          <a:bodyPr>
            <a:normAutofit/>
          </a:bodyPr>
          <a:lstStyle/>
          <a:p>
            <a:r>
              <a:rPr lang="en-US" b="1" dirty="0" smtClean="0"/>
              <a:t>&amp;</a:t>
            </a:r>
          </a:p>
          <a:p>
            <a:r>
              <a:rPr lang="en-US" b="1" dirty="0" err="1" smtClean="0"/>
              <a:t>Puranas</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smtClean="0"/>
              <a:t>Aranyakas</a:t>
            </a:r>
            <a:r>
              <a:rPr lang="en-US" b="1" i="1" dirty="0" smtClean="0"/>
              <a:t> &amp; </a:t>
            </a:r>
            <a:r>
              <a:rPr lang="en-US" b="1" i="1" dirty="0" err="1" smtClean="0"/>
              <a:t>Upanisads</a:t>
            </a:r>
            <a:endParaRPr lang="en-US" dirty="0"/>
          </a:p>
        </p:txBody>
      </p:sp>
      <p:sp>
        <p:nvSpPr>
          <p:cNvPr id="3" name="Content Placeholder 2"/>
          <p:cNvSpPr>
            <a:spLocks noGrp="1"/>
          </p:cNvSpPr>
          <p:nvPr>
            <p:ph idx="1"/>
          </p:nvPr>
        </p:nvSpPr>
        <p:spPr/>
        <p:txBody>
          <a:bodyPr>
            <a:normAutofit fontScale="92500" lnSpcReduction="10000"/>
          </a:bodyPr>
          <a:lstStyle/>
          <a:p>
            <a:r>
              <a:rPr lang="en-US" b="1" i="1" dirty="0" smtClean="0"/>
              <a:t>The </a:t>
            </a:r>
            <a:r>
              <a:rPr lang="en-US" b="1" i="1" dirty="0" err="1" smtClean="0"/>
              <a:t>Aranyakas</a:t>
            </a:r>
            <a:r>
              <a:rPr lang="en-US" b="1" dirty="0" smtClean="0"/>
              <a:t> </a:t>
            </a:r>
            <a:r>
              <a:rPr lang="en-US" dirty="0" smtClean="0"/>
              <a:t>describe symbolical significance of the sacrifice and some ways of meditation connected therewith.  They represent transition from pure ritual to the world of Supreme knowledge.</a:t>
            </a:r>
          </a:p>
          <a:p>
            <a:endParaRPr lang="en-US" dirty="0" smtClean="0"/>
          </a:p>
          <a:p>
            <a:r>
              <a:rPr lang="en-US" dirty="0" smtClean="0"/>
              <a:t>The central theme of </a:t>
            </a:r>
            <a:r>
              <a:rPr lang="en-US" b="1" i="1" dirty="0" err="1" smtClean="0"/>
              <a:t>Upanisads</a:t>
            </a:r>
            <a:r>
              <a:rPr lang="en-US" b="1" i="1" dirty="0" smtClean="0"/>
              <a:t> </a:t>
            </a:r>
            <a:r>
              <a:rPr lang="en-US" dirty="0" smtClean="0"/>
              <a:t>is the highest principle, the Supreme Consciousness, the </a:t>
            </a:r>
            <a:r>
              <a:rPr lang="en-US" b="1" dirty="0" smtClean="0"/>
              <a:t>Brahman</a:t>
            </a:r>
            <a:r>
              <a:rPr lang="en-US" dirty="0" smtClean="0"/>
              <a:t>. And the relationship of man and the universe with this </a:t>
            </a:r>
            <a:r>
              <a:rPr lang="en-US" b="1" dirty="0" smtClean="0"/>
              <a:t>Brahman </a:t>
            </a:r>
            <a:r>
              <a:rPr lang="en-US" i="1" dirty="0" smtClean="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Karmakanda</a:t>
            </a:r>
            <a:r>
              <a:rPr lang="en-US" b="1" dirty="0" smtClean="0"/>
              <a:t>&amp; </a:t>
            </a:r>
            <a:r>
              <a:rPr lang="en-US" b="1" dirty="0" err="1" smtClean="0"/>
              <a:t>Jnanakanda</a:t>
            </a:r>
            <a:endParaRPr lang="en-US" dirty="0"/>
          </a:p>
        </p:txBody>
      </p:sp>
      <p:sp>
        <p:nvSpPr>
          <p:cNvPr id="3" name="Content Placeholder 2"/>
          <p:cNvSpPr>
            <a:spLocks noGrp="1"/>
          </p:cNvSpPr>
          <p:nvPr>
            <p:ph idx="1"/>
          </p:nvPr>
        </p:nvSpPr>
        <p:spPr/>
        <p:txBody>
          <a:bodyPr/>
          <a:lstStyle/>
          <a:p>
            <a:r>
              <a:rPr lang="en-US" dirty="0" smtClean="0"/>
              <a:t>Vedic literature is traditionally divided into two parts:</a:t>
            </a:r>
          </a:p>
          <a:p>
            <a:r>
              <a:rPr lang="en-US" b="1" dirty="0" err="1" smtClean="0"/>
              <a:t>Karmakanda</a:t>
            </a:r>
            <a:r>
              <a:rPr lang="en-US" b="1" dirty="0" smtClean="0"/>
              <a:t>:</a:t>
            </a:r>
            <a:r>
              <a:rPr lang="en-US" dirty="0" smtClean="0"/>
              <a:t> which deals with Dharma and Vedic rituals and their divisions </a:t>
            </a:r>
          </a:p>
          <a:p>
            <a:r>
              <a:rPr lang="en-US" dirty="0" smtClean="0"/>
              <a:t> </a:t>
            </a:r>
            <a:r>
              <a:rPr lang="en-US" b="1" dirty="0" err="1" smtClean="0"/>
              <a:t>Jnanakanda</a:t>
            </a:r>
            <a:r>
              <a:rPr lang="en-US" b="1" dirty="0" smtClean="0"/>
              <a:t>: </a:t>
            </a:r>
            <a:r>
              <a:rPr lang="en-US" dirty="0" smtClean="0"/>
              <a:t>deals with knowledge of the Supreme being ,”</a:t>
            </a:r>
            <a:r>
              <a:rPr lang="en-US" b="1" dirty="0" smtClean="0"/>
              <a:t>The Brahman” .</a:t>
            </a:r>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Karmakanda</a:t>
            </a:r>
            <a:endParaRPr lang="en-US" dirty="0"/>
          </a:p>
        </p:txBody>
      </p:sp>
      <p:sp>
        <p:nvSpPr>
          <p:cNvPr id="3" name="Content Placeholder 2"/>
          <p:cNvSpPr>
            <a:spLocks noGrp="1"/>
          </p:cNvSpPr>
          <p:nvPr>
            <p:ph idx="1"/>
          </p:nvPr>
        </p:nvSpPr>
        <p:spPr/>
        <p:txBody>
          <a:bodyPr>
            <a:normAutofit fontScale="77500" lnSpcReduction="20000"/>
          </a:bodyPr>
          <a:lstStyle/>
          <a:p>
            <a:pPr>
              <a:buNone/>
            </a:pPr>
            <a:endParaRPr lang="en-US" dirty="0" smtClean="0"/>
          </a:p>
          <a:p>
            <a:r>
              <a:rPr lang="en-US" b="1" dirty="0" err="1" smtClean="0"/>
              <a:t>Karmakanda</a:t>
            </a:r>
            <a:r>
              <a:rPr lang="en-US" b="1" dirty="0" smtClean="0"/>
              <a:t> </a:t>
            </a:r>
            <a:r>
              <a:rPr lang="en-US" dirty="0" smtClean="0"/>
              <a:t>The Vedic gods are objects of worship and mode of worship is sacrifice .there is no image, no idols, no temples, only a fire was kindled and oblations meant for different deities were offered into the sacrificial fire in accompaniment of chanting of Mantras. </a:t>
            </a:r>
            <a:r>
              <a:rPr lang="en-US" b="1" i="1" dirty="0" smtClean="0"/>
              <a:t>Agni, </a:t>
            </a:r>
            <a:r>
              <a:rPr lang="en-US" dirty="0" smtClean="0"/>
              <a:t>the fire is believed to be the messenger between the world of humans and the world of gods.</a:t>
            </a:r>
          </a:p>
          <a:p>
            <a:r>
              <a:rPr lang="en-US" dirty="0" smtClean="0"/>
              <a:t>The Vedic  sacrifices were also divided into three types depending upon the principal oblations</a:t>
            </a:r>
          </a:p>
          <a:p>
            <a:pPr>
              <a:buNone/>
            </a:pPr>
            <a:r>
              <a:rPr lang="en-US" dirty="0" smtClean="0"/>
              <a:t>	1. </a:t>
            </a:r>
            <a:r>
              <a:rPr lang="en-US" dirty="0" err="1" smtClean="0"/>
              <a:t>Isti</a:t>
            </a:r>
            <a:r>
              <a:rPr lang="en-US" dirty="0" smtClean="0"/>
              <a:t>: cereals or milk products </a:t>
            </a:r>
          </a:p>
          <a:p>
            <a:pPr>
              <a:buNone/>
            </a:pPr>
            <a:r>
              <a:rPr lang="en-US" dirty="0" smtClean="0"/>
              <a:t>	2.Animal sacrifice: some limbs of animals </a:t>
            </a:r>
          </a:p>
          <a:p>
            <a:pPr>
              <a:buNone/>
            </a:pPr>
            <a:r>
              <a:rPr lang="en-US" dirty="0" smtClean="0"/>
              <a:t>	3.Soma sacrifice: juice of the Soma plant.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Jnanakanda</a:t>
            </a:r>
            <a:endParaRPr lang="en-US" dirty="0"/>
          </a:p>
        </p:txBody>
      </p:sp>
      <p:sp>
        <p:nvSpPr>
          <p:cNvPr id="3" name="Content Placeholder 2"/>
          <p:cNvSpPr>
            <a:spLocks noGrp="1"/>
          </p:cNvSpPr>
          <p:nvPr>
            <p:ph idx="1"/>
          </p:nvPr>
        </p:nvSpPr>
        <p:spPr/>
        <p:txBody>
          <a:bodyPr>
            <a:normAutofit fontScale="85000" lnSpcReduction="20000"/>
          </a:bodyPr>
          <a:lstStyle/>
          <a:p>
            <a:r>
              <a:rPr lang="en-US" b="1" dirty="0" err="1" smtClean="0"/>
              <a:t>Jnanakanda</a:t>
            </a:r>
            <a:r>
              <a:rPr lang="en-US" b="1" dirty="0" smtClean="0"/>
              <a:t> </a:t>
            </a:r>
            <a:r>
              <a:rPr lang="en-US" dirty="0" smtClean="0"/>
              <a:t>deals with knowledge of the Supreme being ,</a:t>
            </a:r>
            <a:r>
              <a:rPr lang="en-US" b="1" dirty="0" smtClean="0"/>
              <a:t>The Brahman. </a:t>
            </a:r>
          </a:p>
          <a:p>
            <a:r>
              <a:rPr lang="en-US" b="1" dirty="0" err="1" smtClean="0"/>
              <a:t>Jnanakanda</a:t>
            </a:r>
            <a:r>
              <a:rPr lang="en-US" b="1" dirty="0" smtClean="0"/>
              <a:t>, </a:t>
            </a:r>
            <a:r>
              <a:rPr lang="en-US" dirty="0" smtClean="0"/>
              <a:t>specially represented by the</a:t>
            </a:r>
            <a:r>
              <a:rPr lang="en-US" b="1" dirty="0" smtClean="0"/>
              <a:t> </a:t>
            </a:r>
            <a:r>
              <a:rPr lang="en-US" b="1" dirty="0" err="1" smtClean="0"/>
              <a:t>Upanisads</a:t>
            </a:r>
            <a:r>
              <a:rPr lang="en-US" b="1" dirty="0" smtClean="0"/>
              <a:t>, </a:t>
            </a:r>
            <a:r>
              <a:rPr lang="en-US" dirty="0" smtClean="0"/>
              <a:t>lays  stress</a:t>
            </a:r>
            <a:r>
              <a:rPr lang="en-US" b="1" dirty="0" smtClean="0"/>
              <a:t> </a:t>
            </a:r>
            <a:r>
              <a:rPr lang="en-US" dirty="0" smtClean="0"/>
              <a:t>on the realization of the ultimate unity of individual souls with the all pervading Supreme soul,</a:t>
            </a:r>
            <a:r>
              <a:rPr lang="en-US" b="1" dirty="0" smtClean="0"/>
              <a:t> The Brahman</a:t>
            </a:r>
            <a:endParaRPr lang="en-US" dirty="0" smtClean="0"/>
          </a:p>
          <a:p>
            <a:r>
              <a:rPr lang="en-US" dirty="0" smtClean="0"/>
              <a:t>The realization that all things have the same essence removes the barriers that separate us from others. Thus the </a:t>
            </a:r>
            <a:r>
              <a:rPr lang="en-US" b="1" dirty="0" err="1" smtClean="0"/>
              <a:t>upanisadic</a:t>
            </a:r>
            <a:r>
              <a:rPr lang="en-US" b="1" dirty="0" smtClean="0"/>
              <a:t> </a:t>
            </a:r>
            <a:r>
              <a:rPr lang="en-US" dirty="0" smtClean="0"/>
              <a:t>idea of unity generates tolerance and love and dispels hatred. </a:t>
            </a:r>
          </a:p>
          <a:p>
            <a:r>
              <a:rPr lang="en-US" dirty="0" smtClean="0"/>
              <a:t>The expression of oneness is the basis of Hindu ethics and morality.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essence of Vedic teachings:</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is very interesting to note that:</a:t>
            </a:r>
          </a:p>
          <a:p>
            <a:pPr>
              <a:buNone/>
            </a:pPr>
            <a:r>
              <a:rPr lang="en-US" dirty="0" smtClean="0"/>
              <a:t>	in </a:t>
            </a:r>
            <a:r>
              <a:rPr lang="en-US" b="1" dirty="0" err="1" smtClean="0"/>
              <a:t>Samhitas</a:t>
            </a:r>
            <a:r>
              <a:rPr lang="en-US" b="1" dirty="0" smtClean="0"/>
              <a:t>  and </a:t>
            </a:r>
            <a:r>
              <a:rPr lang="en-US" b="1" dirty="0" err="1" smtClean="0"/>
              <a:t>Brahmanas</a:t>
            </a:r>
            <a:r>
              <a:rPr lang="en-US" dirty="0" smtClean="0"/>
              <a:t> ,prayers to various Gods-</a:t>
            </a:r>
            <a:r>
              <a:rPr lang="en-US" dirty="0" err="1" smtClean="0"/>
              <a:t>Indra</a:t>
            </a:r>
            <a:r>
              <a:rPr lang="en-US" dirty="0" smtClean="0"/>
              <a:t>, </a:t>
            </a:r>
            <a:r>
              <a:rPr lang="en-US" dirty="0" err="1" smtClean="0"/>
              <a:t>Varuna</a:t>
            </a:r>
            <a:r>
              <a:rPr lang="en-US" dirty="0" smtClean="0"/>
              <a:t>, Soma, Agni, </a:t>
            </a:r>
            <a:r>
              <a:rPr lang="en-US" dirty="0" err="1" smtClean="0"/>
              <a:t>Mitra</a:t>
            </a:r>
            <a:r>
              <a:rPr lang="en-US" dirty="0" smtClean="0"/>
              <a:t>,  </a:t>
            </a:r>
            <a:r>
              <a:rPr lang="en-US" dirty="0" err="1" smtClean="0"/>
              <a:t>Visnu</a:t>
            </a:r>
            <a:r>
              <a:rPr lang="en-US" dirty="0" smtClean="0"/>
              <a:t> and others exist and ritual offerings are to be made to them, </a:t>
            </a:r>
          </a:p>
          <a:p>
            <a:pPr>
              <a:buNone/>
            </a:pPr>
            <a:r>
              <a:rPr lang="en-US" dirty="0" smtClean="0"/>
              <a:t>				</a:t>
            </a:r>
            <a:r>
              <a:rPr lang="en-US" b="1" i="1" dirty="0" smtClean="0"/>
              <a:t>while</a:t>
            </a:r>
          </a:p>
          <a:p>
            <a:pPr>
              <a:buNone/>
            </a:pPr>
            <a:r>
              <a:rPr lang="en-US" b="1" dirty="0" smtClean="0"/>
              <a:t>	</a:t>
            </a:r>
            <a:r>
              <a:rPr lang="en-US" b="1" dirty="0" err="1" smtClean="0"/>
              <a:t>Upanisads</a:t>
            </a:r>
            <a:r>
              <a:rPr lang="en-US" b="1" dirty="0" smtClean="0"/>
              <a:t> </a:t>
            </a:r>
            <a:r>
              <a:rPr lang="en-US" dirty="0" smtClean="0"/>
              <a:t>speak of the Supreme soul ,</a:t>
            </a:r>
            <a:r>
              <a:rPr lang="en-US" b="1" dirty="0" smtClean="0"/>
              <a:t>The Brahman</a:t>
            </a:r>
            <a:r>
              <a:rPr lang="en-US" dirty="0" smtClean="0"/>
              <a:t>. </a:t>
            </a:r>
          </a:p>
          <a:p>
            <a:r>
              <a:rPr lang="en-US" b="1" dirty="0" smtClean="0"/>
              <a:t>So the essence of Vedic teachings:</a:t>
            </a:r>
          </a:p>
          <a:p>
            <a:pPr>
              <a:buNone/>
            </a:pPr>
            <a:endParaRPr lang="en-US" b="1" dirty="0" smtClean="0"/>
          </a:p>
          <a:p>
            <a:r>
              <a:rPr lang="en-US" dirty="0" smtClean="0"/>
              <a:t>Neither mere plurality not mere unity, but a combination of these two: </a:t>
            </a:r>
          </a:p>
          <a:p>
            <a:r>
              <a:rPr lang="en-US" dirty="0" smtClean="0"/>
              <a:t>unity behind apparent plurality of Gods; </a:t>
            </a:r>
          </a:p>
          <a:p>
            <a:r>
              <a:rPr lang="en-US" dirty="0" smtClean="0"/>
              <a:t>similarly unity behind the apparent diversity in this world.</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t>Karmakanda</a:t>
            </a:r>
            <a:r>
              <a:rPr lang="en-US" sz="3600" b="1" dirty="0" smtClean="0"/>
              <a:t> </a:t>
            </a:r>
            <a:r>
              <a:rPr lang="en-US" sz="3600" b="1" dirty="0" err="1" smtClean="0"/>
              <a:t>vs</a:t>
            </a:r>
            <a:r>
              <a:rPr lang="en-US" sz="3600" b="1" dirty="0" smtClean="0"/>
              <a:t> </a:t>
            </a:r>
            <a:r>
              <a:rPr lang="en-US" sz="3600" b="1" dirty="0" err="1" smtClean="0"/>
              <a:t>Jnanakanda</a:t>
            </a:r>
            <a:endParaRPr lang="en-US" sz="3600" dirty="0"/>
          </a:p>
        </p:txBody>
      </p:sp>
      <p:sp>
        <p:nvSpPr>
          <p:cNvPr id="3" name="Content Placeholder 2"/>
          <p:cNvSpPr>
            <a:spLocks noGrp="1"/>
          </p:cNvSpPr>
          <p:nvPr>
            <p:ph idx="1"/>
          </p:nvPr>
        </p:nvSpPr>
        <p:spPr/>
        <p:txBody>
          <a:bodyPr>
            <a:normAutofit fontScale="77500" lnSpcReduction="20000"/>
          </a:bodyPr>
          <a:lstStyle/>
          <a:p>
            <a:r>
              <a:rPr lang="en-US" dirty="0" smtClean="0"/>
              <a:t>Vedic ritual is a weak raft, in comparison with Supreme knowledge. </a:t>
            </a:r>
          </a:p>
          <a:p>
            <a:r>
              <a:rPr lang="en-US" dirty="0" smtClean="0"/>
              <a:t>Vedic rituals has results, it can lean one up to heaven-but that far and no further. Then one has to come to the cycle of birth and death, whereas Supreme knowledge will take one beyond this cycle of life and death.</a:t>
            </a:r>
          </a:p>
          <a:p>
            <a:r>
              <a:rPr lang="en-US" dirty="0" smtClean="0"/>
              <a:t>The realization of the Ultimate Truth is a very difficult thing and not everybody is prepared to receive instruction on the Supreme Being. And so </a:t>
            </a:r>
            <a:r>
              <a:rPr lang="en-US" dirty="0" err="1" smtClean="0"/>
              <a:t>Karmakanda</a:t>
            </a:r>
            <a:r>
              <a:rPr lang="en-US" dirty="0" smtClean="0"/>
              <a:t> is there, so that many can perform the rituals, get their results, achieve purification of mind which will gradually make them ready for understanding and realizing higher truths.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three stages of attaining supreme knowledge</a:t>
            </a:r>
            <a:endParaRPr lang="en-US" b="1" dirty="0"/>
          </a:p>
        </p:txBody>
      </p:sp>
      <p:sp>
        <p:nvSpPr>
          <p:cNvPr id="3" name="Content Placeholder 2"/>
          <p:cNvSpPr>
            <a:spLocks noGrp="1"/>
          </p:cNvSpPr>
          <p:nvPr>
            <p:ph idx="1"/>
          </p:nvPr>
        </p:nvSpPr>
        <p:spPr/>
        <p:txBody>
          <a:bodyPr>
            <a:normAutofit lnSpcReduction="10000"/>
          </a:bodyPr>
          <a:lstStyle/>
          <a:p>
            <a:r>
              <a:rPr lang="en-US" dirty="0" smtClean="0"/>
              <a:t>There are three stages of attaining supreme knowledge-</a:t>
            </a:r>
            <a:r>
              <a:rPr lang="en-US" b="1" i="1" dirty="0" err="1" smtClean="0"/>
              <a:t>sravana</a:t>
            </a:r>
            <a:r>
              <a:rPr lang="en-US" b="1" i="1" dirty="0" smtClean="0"/>
              <a:t>, </a:t>
            </a:r>
            <a:r>
              <a:rPr lang="en-US" b="1" i="1" dirty="0" err="1" smtClean="0"/>
              <a:t>manana</a:t>
            </a:r>
            <a:r>
              <a:rPr lang="en-US" b="1" i="1" dirty="0" smtClean="0"/>
              <a:t> and </a:t>
            </a:r>
            <a:r>
              <a:rPr lang="en-US" b="1" i="1" dirty="0" err="1" smtClean="0"/>
              <a:t>nidhidhyasana</a:t>
            </a:r>
            <a:r>
              <a:rPr lang="en-US" b="1" i="1" dirty="0" smtClean="0"/>
              <a:t>.</a:t>
            </a:r>
            <a:r>
              <a:rPr lang="en-US" dirty="0" smtClean="0"/>
              <a:t> </a:t>
            </a:r>
          </a:p>
          <a:p>
            <a:r>
              <a:rPr lang="en-US" dirty="0" smtClean="0"/>
              <a:t>One has to listen to the scripture-</a:t>
            </a:r>
            <a:r>
              <a:rPr lang="en-US" b="1" i="1" dirty="0" err="1" smtClean="0"/>
              <a:t>sravana</a:t>
            </a:r>
            <a:r>
              <a:rPr lang="en-US" dirty="0" smtClean="0"/>
              <a:t>. </a:t>
            </a:r>
          </a:p>
          <a:p>
            <a:r>
              <a:rPr lang="en-US" dirty="0" smtClean="0"/>
              <a:t>He has to ascertain the meaning by applying logic-</a:t>
            </a:r>
            <a:r>
              <a:rPr lang="en-US" b="1" i="1" dirty="0" err="1" smtClean="0"/>
              <a:t>manana</a:t>
            </a:r>
            <a:r>
              <a:rPr lang="en-US" dirty="0" smtClean="0"/>
              <a:t>.</a:t>
            </a:r>
          </a:p>
          <a:p>
            <a:r>
              <a:rPr lang="en-US" dirty="0" smtClean="0"/>
              <a:t>Then he has to concentrate on it, not for intellectual understanding but for realizing this Truth in life-</a:t>
            </a:r>
            <a:r>
              <a:rPr lang="en-US" b="1" i="1" dirty="0" err="1" smtClean="0"/>
              <a:t>nidhidhyasana</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Concepts in Vedas</a:t>
            </a:r>
            <a:r>
              <a:rPr lang="en-US" b="1" dirty="0" smtClean="0"/>
              <a:t>-</a:t>
            </a:r>
            <a:r>
              <a:rPr lang="en-US" b="1" dirty="0" err="1" smtClean="0"/>
              <a:t>Rta</a:t>
            </a:r>
            <a:endParaRPr lang="en-US" b="1" dirty="0"/>
          </a:p>
        </p:txBody>
      </p:sp>
      <p:sp>
        <p:nvSpPr>
          <p:cNvPr id="3" name="Content Placeholder 2"/>
          <p:cNvSpPr>
            <a:spLocks noGrp="1"/>
          </p:cNvSpPr>
          <p:nvPr>
            <p:ph idx="1"/>
          </p:nvPr>
        </p:nvSpPr>
        <p:spPr/>
        <p:txBody>
          <a:bodyPr>
            <a:normAutofit fontScale="62500" lnSpcReduction="20000"/>
          </a:bodyPr>
          <a:lstStyle/>
          <a:p>
            <a:r>
              <a:rPr lang="en-US" dirty="0" smtClean="0"/>
              <a:t>The word </a:t>
            </a:r>
            <a:r>
              <a:rPr lang="en-US" b="1" dirty="0" err="1" smtClean="0"/>
              <a:t>Rta</a:t>
            </a:r>
            <a:r>
              <a:rPr lang="en-US" b="1" dirty="0" smtClean="0"/>
              <a:t> </a:t>
            </a:r>
            <a:r>
              <a:rPr lang="en-US" dirty="0" smtClean="0"/>
              <a:t>,a heritage from Indo-Iranian tradition ,has a </a:t>
            </a:r>
            <a:r>
              <a:rPr lang="en-US" b="1" dirty="0" smtClean="0"/>
              <a:t>threefold meaning:  </a:t>
            </a:r>
          </a:p>
          <a:p>
            <a:r>
              <a:rPr lang="en-US" sz="3400" b="1" dirty="0" smtClean="0"/>
              <a:t>firstly-cosmic order, </a:t>
            </a:r>
          </a:p>
          <a:p>
            <a:r>
              <a:rPr lang="en-US" sz="3400" b="1" dirty="0" smtClean="0"/>
              <a:t>secondly –moral order and </a:t>
            </a:r>
          </a:p>
          <a:p>
            <a:r>
              <a:rPr lang="en-US" sz="3400" b="1" dirty="0" smtClean="0"/>
              <a:t>thirdly-ritual order</a:t>
            </a:r>
            <a:r>
              <a:rPr lang="en-US" dirty="0" smtClean="0"/>
              <a:t>.</a:t>
            </a:r>
          </a:p>
          <a:p>
            <a:r>
              <a:rPr lang="en-US" dirty="0" smtClean="0"/>
              <a:t>From verses of </a:t>
            </a:r>
            <a:r>
              <a:rPr lang="en-US" dirty="0" err="1" smtClean="0"/>
              <a:t>RgVeda</a:t>
            </a:r>
            <a:r>
              <a:rPr lang="en-US" dirty="0" smtClean="0"/>
              <a:t> we find that </a:t>
            </a:r>
            <a:r>
              <a:rPr lang="en-US" dirty="0" err="1" smtClean="0"/>
              <a:t>Rta</a:t>
            </a:r>
            <a:r>
              <a:rPr lang="en-US" dirty="0" smtClean="0"/>
              <a:t> or the cosmic order was the first principle to emanate at the time of creation This cosmic order reigns supreme over the whole universe, controls everything and everybody, animate and inanimate.</a:t>
            </a:r>
          </a:p>
          <a:p>
            <a:r>
              <a:rPr lang="en-US" dirty="0" smtClean="0"/>
              <a:t>The gods do not control this principle, on the contrary they are controlled by </a:t>
            </a:r>
            <a:r>
              <a:rPr lang="en-US" dirty="0" err="1" smtClean="0"/>
              <a:t>Rta</a:t>
            </a:r>
            <a:r>
              <a:rPr lang="en-US" dirty="0" smtClean="0"/>
              <a:t>. There are Gods like </a:t>
            </a:r>
            <a:r>
              <a:rPr lang="en-US" dirty="0" err="1" smtClean="0"/>
              <a:t>Mitra</a:t>
            </a:r>
            <a:r>
              <a:rPr lang="en-US" dirty="0" smtClean="0"/>
              <a:t> and </a:t>
            </a:r>
            <a:r>
              <a:rPr lang="en-US" dirty="0" err="1" smtClean="0"/>
              <a:t>Varuna</a:t>
            </a:r>
            <a:r>
              <a:rPr lang="en-US" dirty="0" smtClean="0"/>
              <a:t>, who enforce this cosmic order, and are called guardians of </a:t>
            </a:r>
            <a:r>
              <a:rPr lang="en-US" dirty="0" err="1" smtClean="0"/>
              <a:t>Rta</a:t>
            </a:r>
            <a:r>
              <a:rPr lang="en-US" dirty="0" smtClean="0"/>
              <a:t>, but they themselves are within the control of this principle. </a:t>
            </a:r>
          </a:p>
          <a:p>
            <a:r>
              <a:rPr lang="en-US" sz="3400" b="1" dirty="0" smtClean="0"/>
              <a:t>It is because of this principle world is a cosmos and not a chaos.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in Vedas-</a:t>
            </a:r>
            <a:r>
              <a:rPr lang="en-US" b="1" dirty="0" err="1" smtClean="0"/>
              <a:t>Rta</a:t>
            </a:r>
            <a:r>
              <a:rPr lang="en-US" dirty="0" smtClean="0"/>
              <a:t>(</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b="1" dirty="0" smtClean="0"/>
              <a:t>second concept of the </a:t>
            </a:r>
            <a:r>
              <a:rPr lang="en-US" b="1" dirty="0" err="1" smtClean="0"/>
              <a:t>Rta</a:t>
            </a:r>
            <a:r>
              <a:rPr lang="en-US" b="1" dirty="0" smtClean="0"/>
              <a:t>, the moral order </a:t>
            </a:r>
            <a:r>
              <a:rPr lang="en-US" dirty="0" smtClean="0"/>
              <a:t>is a strong binding over the Vedic Hindus. </a:t>
            </a:r>
          </a:p>
          <a:p>
            <a:r>
              <a:rPr lang="en-US" dirty="0" smtClean="0"/>
              <a:t>The Gods ,who are said to be the guardians of the cosmic order are also said to be the guardians of moral order .They ensures the strict maintenance of morality and any departure from moral order are subjected to severe punishment.</a:t>
            </a:r>
          </a:p>
          <a:p>
            <a:r>
              <a:rPr lang="en-US" dirty="0" smtClean="0"/>
              <a:t>The </a:t>
            </a:r>
            <a:r>
              <a:rPr lang="en-US" b="1" dirty="0" smtClean="0"/>
              <a:t>third meaning, the ritual order </a:t>
            </a:r>
            <a:r>
              <a:rPr lang="en-US" dirty="0" smtClean="0"/>
              <a:t>is also a strict binding during sacrifices. A definite order has to be followed in Vedic rituals and any transgression of the same may be disastrous.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Concepts in Vedas</a:t>
            </a:r>
            <a:r>
              <a:rPr lang="en-US" dirty="0" smtClean="0"/>
              <a:t>-</a:t>
            </a:r>
            <a:r>
              <a:rPr lang="en-US" b="1" dirty="0" err="1" smtClean="0"/>
              <a:t>Satya</a:t>
            </a:r>
            <a:r>
              <a:rPr lang="en-US" b="1" dirty="0" smtClean="0"/>
              <a:t> and Dharma</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In the later Vedic literatures, like in </a:t>
            </a:r>
            <a:r>
              <a:rPr lang="en-US" dirty="0" err="1" smtClean="0"/>
              <a:t>Upanisads</a:t>
            </a:r>
            <a:r>
              <a:rPr lang="en-US" dirty="0" smtClean="0"/>
              <a:t>  the moral order was signified by the terms </a:t>
            </a:r>
            <a:r>
              <a:rPr lang="en-US" b="1" dirty="0" err="1" smtClean="0"/>
              <a:t>Satya</a:t>
            </a:r>
            <a:r>
              <a:rPr lang="en-US" b="1" dirty="0" smtClean="0"/>
              <a:t> and Dharma, </a:t>
            </a:r>
          </a:p>
          <a:p>
            <a:pPr lvl="0"/>
            <a:r>
              <a:rPr lang="en-US" b="1" dirty="0" err="1" smtClean="0"/>
              <a:t>Satya</a:t>
            </a:r>
            <a:r>
              <a:rPr lang="en-US" b="1" dirty="0" smtClean="0"/>
              <a:t> </a:t>
            </a:r>
            <a:r>
              <a:rPr lang="en-US" dirty="0" smtClean="0"/>
              <a:t>means truth</a:t>
            </a:r>
          </a:p>
          <a:p>
            <a:pPr lvl="0"/>
            <a:r>
              <a:rPr lang="en-US" b="1" dirty="0" smtClean="0"/>
              <a:t>Dharma</a:t>
            </a:r>
            <a:r>
              <a:rPr lang="en-US" dirty="0" smtClean="0"/>
              <a:t> means a sum total of social, ethical and religious values, that what is right, virtuous  and  accordingly ethical; it is one’s duty, responsibility, imperative and therefore moral obligation.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Vedas</a:t>
            </a:r>
            <a:endParaRPr lang="en-US" b="1" dirty="0"/>
          </a:p>
        </p:txBody>
      </p:sp>
      <p:sp>
        <p:nvSpPr>
          <p:cNvPr id="3" name="Content Placeholder 2"/>
          <p:cNvSpPr>
            <a:spLocks noGrp="1"/>
          </p:cNvSpPr>
          <p:nvPr>
            <p:ph idx="1"/>
          </p:nvPr>
        </p:nvSpPr>
        <p:spPr/>
        <p:txBody>
          <a:bodyPr/>
          <a:lstStyle/>
          <a:p>
            <a:r>
              <a:rPr lang="en-US" dirty="0" smtClean="0"/>
              <a:t>    </a:t>
            </a:r>
            <a:r>
              <a:rPr lang="en-US" dirty="0"/>
              <a:t>The term  Veda originates from a Sanskrit word </a:t>
            </a:r>
            <a:r>
              <a:rPr lang="en-US" b="1" i="1" dirty="0" err="1"/>
              <a:t>Vid</a:t>
            </a:r>
            <a:r>
              <a:rPr lang="en-US" dirty="0"/>
              <a:t> meaning </a:t>
            </a:r>
            <a:r>
              <a:rPr lang="en-US" b="1" dirty="0"/>
              <a:t>to know, to gain, to exist, to discern.</a:t>
            </a:r>
            <a:endParaRPr lang="en-US" dirty="0"/>
          </a:p>
          <a:p>
            <a:r>
              <a:rPr lang="en-US" dirty="0"/>
              <a:t>Veda primarily means knowledge, the Supreme knowledge</a:t>
            </a:r>
            <a:r>
              <a:rPr lang="en-US" dirty="0" smtClean="0"/>
              <a:t>.</a:t>
            </a:r>
            <a:endParaRPr lang="en-US" smtClean="0"/>
          </a:p>
          <a:p>
            <a:r>
              <a:rPr lang="en-US" smtClean="0"/>
              <a:t>It </a:t>
            </a:r>
            <a:r>
              <a:rPr lang="en-US" dirty="0"/>
              <a:t>also means the sacred lore of the Vedic literature and the Vedic texts containing that knowledge.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Concepts in Vedas-</a:t>
            </a:r>
            <a:r>
              <a:rPr lang="en-US" b="1" dirty="0" smtClean="0"/>
              <a:t>Transmigration of soul:</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smtClean="0"/>
              <a:t>Existence in some form after our death is presupposed in the Vedas. If death means end of everything, one cannot enjoy the good results of the rituals performed and go to heaven, as promised by the Vedas. </a:t>
            </a:r>
          </a:p>
          <a:p>
            <a:pPr lvl="0"/>
            <a:r>
              <a:rPr lang="en-US" b="1" dirty="0" err="1" smtClean="0"/>
              <a:t>Upanisads</a:t>
            </a:r>
            <a:r>
              <a:rPr lang="en-US" dirty="0" smtClean="0"/>
              <a:t> make it clear that </a:t>
            </a:r>
            <a:r>
              <a:rPr lang="en-US" b="1" i="1" dirty="0" smtClean="0"/>
              <a:t>Atman, </a:t>
            </a:r>
            <a:r>
              <a:rPr lang="en-US" dirty="0" smtClean="0"/>
              <a:t>the individual soul survives death, and result of action follow us even beyond death. </a:t>
            </a:r>
          </a:p>
          <a:p>
            <a:pPr lvl="0"/>
            <a:r>
              <a:rPr lang="en-US" dirty="0" smtClean="0"/>
              <a:t>Since it is found that one does not enjoy in one life all the results of one’s actions, good or bad, the results are believed to be stored, only to be enjoyed in a subsequent birth.</a:t>
            </a:r>
          </a:p>
          <a:p>
            <a:pPr lvl="0"/>
            <a:r>
              <a:rPr lang="en-US" b="1" dirty="0" smtClean="0"/>
              <a:t>The theory of transmigration of soul is very deeply rooted in Indian belief.</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Concepts in Vedas-</a:t>
            </a:r>
            <a:r>
              <a:rPr lang="en-US" b="1" dirty="0" smtClean="0"/>
              <a:t>doctrine of Karma</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smtClean="0"/>
              <a:t>The </a:t>
            </a:r>
            <a:r>
              <a:rPr lang="en-US" dirty="0" err="1" smtClean="0"/>
              <a:t>Samhitas</a:t>
            </a:r>
            <a:r>
              <a:rPr lang="en-US" dirty="0" smtClean="0"/>
              <a:t> and </a:t>
            </a:r>
            <a:r>
              <a:rPr lang="en-US" dirty="0" err="1" smtClean="0"/>
              <a:t>Brahmanas</a:t>
            </a:r>
            <a:r>
              <a:rPr lang="en-US" dirty="0" smtClean="0"/>
              <a:t> imply this and </a:t>
            </a:r>
            <a:r>
              <a:rPr lang="en-US" dirty="0" err="1" smtClean="0"/>
              <a:t>Upanisads</a:t>
            </a:r>
            <a:r>
              <a:rPr lang="en-US" dirty="0" smtClean="0"/>
              <a:t> enunciate in clearer  terms the doctrine of Karma-</a:t>
            </a:r>
          </a:p>
          <a:p>
            <a:pPr lvl="0"/>
            <a:r>
              <a:rPr lang="en-US" b="1" dirty="0" smtClean="0"/>
              <a:t>According as one acts, according as one behaves, so does become.</a:t>
            </a:r>
          </a:p>
          <a:p>
            <a:pPr lvl="0"/>
            <a:r>
              <a:rPr lang="en-US" b="1" dirty="0" smtClean="0"/>
              <a:t> </a:t>
            </a:r>
            <a:r>
              <a:rPr lang="en-US" dirty="0" smtClean="0"/>
              <a:t>He whose work is good becomes good; he whose works are evil becomes evil. One becomes holy by holy action, evil by evil action. As is a man’s  desires, so is his  resolve; as is his resolve, so is the work he does; whatever work he does, so is his attainment.</a:t>
            </a:r>
          </a:p>
          <a:p>
            <a:r>
              <a:rPr lang="en-US" b="1" dirty="0" err="1" smtClean="0"/>
              <a:t>Upanisadic</a:t>
            </a:r>
            <a:r>
              <a:rPr lang="en-US" b="1" dirty="0" smtClean="0"/>
              <a:t>  doctrine of Karma </a:t>
            </a:r>
            <a:r>
              <a:rPr lang="en-US" dirty="0" smtClean="0"/>
              <a:t>has exerted great influence on ancient Indian thought. Since man is the architect of his own fate, he should not commit any sin, but do virtuous deeds. </a:t>
            </a:r>
          </a:p>
          <a:p>
            <a:r>
              <a:rPr lang="en-US" dirty="0" smtClean="0"/>
              <a:t>One cannot change one’s previous action, but one may influence the future life by means of good action in this life. </a:t>
            </a:r>
          </a:p>
          <a:p>
            <a:r>
              <a:rPr lang="en-US" b="1" dirty="0" smtClean="0"/>
              <a:t>Thus the ancient Indian tradition teaches patience, tolerance and importance of good action</a:t>
            </a: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Concepts in Vedas-</a:t>
            </a:r>
            <a:r>
              <a:rPr lang="en-US" b="1" dirty="0" smtClean="0"/>
              <a:t> </a:t>
            </a:r>
            <a:r>
              <a:rPr lang="en-US" b="1" dirty="0" err="1" smtClean="0"/>
              <a:t>Chaturvarnya</a:t>
            </a:r>
            <a:r>
              <a:rPr lang="en-US" dirty="0" smtClean="0"/>
              <a:t> </a:t>
            </a:r>
            <a:r>
              <a:rPr lang="en-US" b="1" dirty="0" smtClean="0"/>
              <a:t>system:</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smtClean="0"/>
              <a:t>Ancient </a:t>
            </a:r>
            <a:r>
              <a:rPr lang="en-US" b="1" dirty="0" err="1" smtClean="0"/>
              <a:t>Chaturvarnya</a:t>
            </a:r>
            <a:r>
              <a:rPr lang="en-US" dirty="0" smtClean="0"/>
              <a:t> system has later disintegrated to caste system, which is definitely a degradation and mockery of the original scheme. </a:t>
            </a:r>
          </a:p>
          <a:p>
            <a:pPr lvl="0"/>
            <a:r>
              <a:rPr lang="en-US" dirty="0" smtClean="0"/>
              <a:t>The ancient idea was that man falls by his nature into four types according to </a:t>
            </a:r>
            <a:r>
              <a:rPr lang="en-US" b="1" i="1" dirty="0" err="1" smtClean="0"/>
              <a:t>guna</a:t>
            </a:r>
            <a:r>
              <a:rPr lang="en-US" b="1" i="1" dirty="0" smtClean="0"/>
              <a:t> </a:t>
            </a:r>
            <a:r>
              <a:rPr lang="en-US" dirty="0" smtClean="0"/>
              <a:t>and </a:t>
            </a:r>
            <a:r>
              <a:rPr lang="en-US" b="1" i="1" dirty="0" smtClean="0"/>
              <a:t>karma</a:t>
            </a:r>
            <a:r>
              <a:rPr lang="en-US" b="1" dirty="0" smtClean="0"/>
              <a:t>-</a:t>
            </a:r>
            <a:r>
              <a:rPr lang="en-US" dirty="0" smtClean="0"/>
              <a:t>qualities and activities, what was ideal code of conduct for one was not the same for the other. </a:t>
            </a:r>
          </a:p>
          <a:p>
            <a:pPr lvl="0"/>
            <a:r>
              <a:rPr lang="en-US" dirty="0" smtClean="0"/>
              <a:t>Vedas do not impose a single set of duties on everybody, irrespective of his nature. Rather they try, through graded instructions, to help him grow gradually.</a:t>
            </a:r>
          </a:p>
          <a:p>
            <a:r>
              <a:rPr lang="en-US" dirty="0" smtClean="0"/>
              <a:t>In the </a:t>
            </a:r>
            <a:r>
              <a:rPr lang="en-US" dirty="0" err="1" smtClean="0"/>
              <a:t>RgVeda</a:t>
            </a:r>
            <a:r>
              <a:rPr lang="en-US" dirty="0" smtClean="0"/>
              <a:t>, in the tenth </a:t>
            </a:r>
            <a:r>
              <a:rPr lang="en-US" dirty="0" err="1" smtClean="0"/>
              <a:t>Mandala</a:t>
            </a:r>
            <a:r>
              <a:rPr lang="en-US" dirty="0" smtClean="0"/>
              <a:t> (90.12),there are references to the four fold class division( </a:t>
            </a:r>
            <a:r>
              <a:rPr lang="en-US" b="1" dirty="0" err="1" smtClean="0"/>
              <a:t>Chaturvarnya</a:t>
            </a:r>
            <a:r>
              <a:rPr lang="en-US" dirty="0" smtClean="0"/>
              <a:t> </a:t>
            </a:r>
            <a:r>
              <a:rPr lang="en-US" b="1" dirty="0" smtClean="0"/>
              <a:t>system</a:t>
            </a:r>
            <a:r>
              <a:rPr lang="en-US" dirty="0" smtClean="0"/>
              <a:t>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Concepts in Vedas-</a:t>
            </a:r>
            <a:r>
              <a:rPr lang="en-US" b="1" dirty="0" smtClean="0"/>
              <a:t> </a:t>
            </a:r>
            <a:r>
              <a:rPr lang="en-US" b="1" dirty="0" err="1" smtClean="0"/>
              <a:t>Varnasrama</a:t>
            </a:r>
            <a:r>
              <a:rPr lang="en-US" b="1" dirty="0" smtClean="0"/>
              <a:t> Dharma</a:t>
            </a:r>
            <a:endParaRPr lang="en-US" dirty="0"/>
          </a:p>
        </p:txBody>
      </p:sp>
      <p:sp>
        <p:nvSpPr>
          <p:cNvPr id="3" name="Content Placeholder 2"/>
          <p:cNvSpPr>
            <a:spLocks noGrp="1"/>
          </p:cNvSpPr>
          <p:nvPr>
            <p:ph idx="1"/>
          </p:nvPr>
        </p:nvSpPr>
        <p:spPr/>
        <p:txBody>
          <a:bodyPr>
            <a:normAutofit fontScale="47500" lnSpcReduction="20000"/>
          </a:bodyPr>
          <a:lstStyle/>
          <a:p>
            <a:r>
              <a:rPr lang="en-US" sz="5100" dirty="0" smtClean="0"/>
              <a:t>Even for an individual, one and the same thing was not regarded as Dharma in all his stages of life</a:t>
            </a:r>
            <a:r>
              <a:rPr lang="en-US" sz="5100" b="1" dirty="0" smtClean="0"/>
              <a:t>(</a:t>
            </a:r>
            <a:r>
              <a:rPr lang="en-US" sz="5100" b="1" dirty="0" err="1" smtClean="0"/>
              <a:t>Ashrama</a:t>
            </a:r>
            <a:r>
              <a:rPr lang="en-US" sz="5100" dirty="0" smtClean="0"/>
              <a:t>).</a:t>
            </a:r>
          </a:p>
          <a:p>
            <a:r>
              <a:rPr lang="en-US" sz="5100" dirty="0" smtClean="0"/>
              <a:t>Vedas divided human life into four stages: </a:t>
            </a:r>
          </a:p>
          <a:p>
            <a:r>
              <a:rPr lang="en-US" sz="5100" b="1" i="1" dirty="0" err="1" smtClean="0"/>
              <a:t>bhahmacarya</a:t>
            </a:r>
            <a:r>
              <a:rPr lang="en-US" sz="5100" dirty="0" smtClean="0"/>
              <a:t>-the student hood; </a:t>
            </a:r>
          </a:p>
          <a:p>
            <a:r>
              <a:rPr lang="en-US" sz="5100" b="1" i="1" dirty="0" err="1" smtClean="0"/>
              <a:t>garhasthya</a:t>
            </a:r>
            <a:r>
              <a:rPr lang="en-US" sz="5100" dirty="0" smtClean="0"/>
              <a:t>-domestic life: </a:t>
            </a:r>
          </a:p>
          <a:p>
            <a:r>
              <a:rPr lang="en-US" sz="5100" b="1" i="1" dirty="0" err="1" smtClean="0"/>
              <a:t>vanaprastha</a:t>
            </a:r>
            <a:r>
              <a:rPr lang="en-US" sz="5100" dirty="0" smtClean="0"/>
              <a:t>-the life of a mendicant</a:t>
            </a:r>
          </a:p>
          <a:p>
            <a:r>
              <a:rPr lang="en-US" sz="5100" b="1" i="1" dirty="0" err="1" smtClean="0"/>
              <a:t>samnyasa</a:t>
            </a:r>
            <a:r>
              <a:rPr lang="en-US" sz="5100" b="1" i="1" dirty="0" smtClean="0"/>
              <a:t>-</a:t>
            </a:r>
            <a:r>
              <a:rPr lang="en-US" sz="5100" dirty="0" smtClean="0"/>
              <a:t>the stage of renunciation. </a:t>
            </a:r>
          </a:p>
          <a:p>
            <a:r>
              <a:rPr lang="en-US" sz="5100" dirty="0" smtClean="0"/>
              <a:t>According to the Vedas what is a Dharma for a </a:t>
            </a:r>
            <a:r>
              <a:rPr lang="en-US" sz="5100" dirty="0" err="1" smtClean="0"/>
              <a:t>brahmacarin</a:t>
            </a:r>
            <a:r>
              <a:rPr lang="en-US" sz="5100" dirty="0" smtClean="0"/>
              <a:t> or a </a:t>
            </a:r>
            <a:r>
              <a:rPr lang="en-US" sz="5100" dirty="0" err="1" smtClean="0"/>
              <a:t>samnyasin</a:t>
            </a:r>
            <a:r>
              <a:rPr lang="en-US" sz="5100" dirty="0" smtClean="0"/>
              <a:t> (like begging )is prohibited for the householder</a:t>
            </a:r>
            <a:r>
              <a:rPr lang="en-US" sz="4400" dirty="0" smtClean="0"/>
              <a:t>. </a:t>
            </a:r>
          </a:p>
          <a:p>
            <a:r>
              <a:rPr lang="en-US" sz="4400" b="1" dirty="0" smtClean="0"/>
              <a:t>The code of conduct is a settled one. It is settled according to one’s position in the society and one’s position in a particular stage of life.</a:t>
            </a:r>
          </a:p>
          <a:p>
            <a:pPr>
              <a:buNone/>
            </a:pPr>
            <a:r>
              <a:rPr lang="en-US" sz="4400" dirty="0" smtClean="0"/>
              <a:t>	(</a:t>
            </a:r>
            <a:r>
              <a:rPr lang="en-US" sz="4400" b="1" dirty="0" err="1" smtClean="0"/>
              <a:t>Varnasrama</a:t>
            </a:r>
            <a:r>
              <a:rPr lang="en-US" sz="4400" b="1" dirty="0" smtClean="0"/>
              <a:t> Dharma)</a:t>
            </a:r>
            <a:endParaRPr lang="en-US" sz="4400" dirty="0" smtClean="0"/>
          </a:p>
          <a:p>
            <a:pPr>
              <a:buNone/>
            </a:pPr>
            <a:r>
              <a:rPr lang="en-US" sz="4400" dirty="0" smtClean="0"/>
              <a:t>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in Vedas-</a:t>
            </a:r>
            <a:r>
              <a:rPr lang="en-US" b="1" dirty="0" smtClean="0"/>
              <a:t> Virtues</a:t>
            </a:r>
            <a:endParaRPr lang="en-US" dirty="0"/>
          </a:p>
        </p:txBody>
      </p:sp>
      <p:sp>
        <p:nvSpPr>
          <p:cNvPr id="3" name="Content Placeholder 2"/>
          <p:cNvSpPr>
            <a:spLocks noGrp="1"/>
          </p:cNvSpPr>
          <p:nvPr>
            <p:ph idx="1"/>
          </p:nvPr>
        </p:nvSpPr>
        <p:spPr/>
        <p:txBody>
          <a:bodyPr>
            <a:normAutofit lnSpcReduction="10000"/>
          </a:bodyPr>
          <a:lstStyle/>
          <a:p>
            <a:r>
              <a:rPr lang="en-US" dirty="0" smtClean="0"/>
              <a:t>The virtues that have been most praised in the Vedas are </a:t>
            </a:r>
            <a:r>
              <a:rPr lang="en-US" b="1" dirty="0" smtClean="0"/>
              <a:t>duty, truth, purity, harmony, hospitality, self-restraint, charity.</a:t>
            </a:r>
            <a:r>
              <a:rPr lang="en-US" dirty="0" smtClean="0"/>
              <a:t> </a:t>
            </a:r>
          </a:p>
          <a:p>
            <a:r>
              <a:rPr lang="en-US" dirty="0" smtClean="0"/>
              <a:t>These virtues mostly preached in Vedic literature. </a:t>
            </a:r>
          </a:p>
          <a:p>
            <a:r>
              <a:rPr lang="en-US" dirty="0" smtClean="0"/>
              <a:t>They were further exemplified in our great Epics Ramayana and Mahabharata and </a:t>
            </a:r>
            <a:r>
              <a:rPr lang="en-US" dirty="0" err="1" smtClean="0"/>
              <a:t>Puranas</a:t>
            </a:r>
            <a:r>
              <a:rPr lang="en-US" dirty="0" smtClean="0"/>
              <a:t> and </a:t>
            </a:r>
            <a:r>
              <a:rPr lang="en-US" dirty="0" err="1" smtClean="0"/>
              <a:t>Upapuranas</a:t>
            </a:r>
            <a:r>
              <a:rPr lang="en-US" dirty="0" smtClean="0"/>
              <a:t> through myths and legends.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in Vedas-</a:t>
            </a:r>
            <a:r>
              <a:rPr lang="en-US" b="1" dirty="0" smtClean="0"/>
              <a:t> Five debts</a:t>
            </a:r>
            <a:endParaRPr lang="en-US" dirty="0"/>
          </a:p>
        </p:txBody>
      </p:sp>
      <p:sp>
        <p:nvSpPr>
          <p:cNvPr id="3" name="Content Placeholder 2"/>
          <p:cNvSpPr>
            <a:spLocks noGrp="1"/>
          </p:cNvSpPr>
          <p:nvPr>
            <p:ph idx="1"/>
          </p:nvPr>
        </p:nvSpPr>
        <p:spPr/>
        <p:txBody>
          <a:bodyPr>
            <a:normAutofit fontScale="55000" lnSpcReduction="20000"/>
          </a:bodyPr>
          <a:lstStyle/>
          <a:p>
            <a:r>
              <a:rPr lang="en-US" sz="4400" b="1" dirty="0" smtClean="0"/>
              <a:t>According to the Vedas </a:t>
            </a:r>
            <a:r>
              <a:rPr lang="en-US" sz="4400" dirty="0" smtClean="0"/>
              <a:t>we are born in debt to five different agencies and we must try to repay these debts to led a successful human  life. </a:t>
            </a:r>
          </a:p>
          <a:p>
            <a:r>
              <a:rPr lang="en-US" dirty="0" smtClean="0"/>
              <a:t>(a) </a:t>
            </a:r>
            <a:r>
              <a:rPr lang="en-US" b="1" dirty="0" smtClean="0"/>
              <a:t>we are indebted to the Gods </a:t>
            </a:r>
            <a:r>
              <a:rPr lang="en-US" dirty="0" smtClean="0"/>
              <a:t>for they have created the things like air, water, sunshine etc, which are indispensible for life. We should repay the debts to Gods by performing sacrifices to the Gods.</a:t>
            </a:r>
          </a:p>
          <a:p>
            <a:r>
              <a:rPr lang="en-US" dirty="0" smtClean="0"/>
              <a:t>(b)</a:t>
            </a:r>
            <a:r>
              <a:rPr lang="en-US" b="1" dirty="0" smtClean="0"/>
              <a:t> we are indebted to the Ancient Seers(</a:t>
            </a:r>
            <a:r>
              <a:rPr lang="en-US" b="1" dirty="0" err="1" smtClean="0"/>
              <a:t>Rshi</a:t>
            </a:r>
            <a:r>
              <a:rPr lang="en-US" b="1" dirty="0" smtClean="0"/>
              <a:t>)</a:t>
            </a:r>
            <a:r>
              <a:rPr lang="en-US" dirty="0" smtClean="0"/>
              <a:t> for the stock of knowledge that has been hand down from generations to generations. This should be repaid by propagating the knowledge, so that the knowledge is not lost.</a:t>
            </a:r>
          </a:p>
          <a:p>
            <a:r>
              <a:rPr lang="en-US" dirty="0" smtClean="0"/>
              <a:t>(c )</a:t>
            </a:r>
            <a:r>
              <a:rPr lang="en-US" b="1" dirty="0" smtClean="0"/>
              <a:t>One has debts to ones forefathers </a:t>
            </a:r>
            <a:r>
              <a:rPr lang="en-US" dirty="0" smtClean="0"/>
              <a:t>for ones very existence which should be paid by begetting children so that the continuity of their family is not disturbed, and also by performing the ancestral rites in forms of </a:t>
            </a:r>
            <a:r>
              <a:rPr lang="en-US" i="1" dirty="0" err="1" smtClean="0"/>
              <a:t>Sraddha</a:t>
            </a:r>
            <a:r>
              <a:rPr lang="en-US" i="1" dirty="0" smtClean="0"/>
              <a:t>.</a:t>
            </a:r>
          </a:p>
          <a:p>
            <a:r>
              <a:rPr lang="en-US" i="1" dirty="0" smtClean="0"/>
              <a:t>(</a:t>
            </a:r>
            <a:r>
              <a:rPr lang="en-US" b="1" dirty="0" smtClean="0"/>
              <a:t>d)We are indebted to human beings in general</a:t>
            </a:r>
            <a:r>
              <a:rPr lang="en-US" dirty="0" smtClean="0"/>
              <a:t>, because nobody can live in this world without the co operation of fellow human beings. This should be repaid by charity and hospitality.</a:t>
            </a:r>
          </a:p>
          <a:p>
            <a:r>
              <a:rPr lang="en-US" b="1" dirty="0" smtClean="0"/>
              <a:t>(e) Finally we are indebted to all other beings in general</a:t>
            </a:r>
            <a:r>
              <a:rPr lang="en-US" dirty="0" smtClean="0"/>
              <a:t>, and this has to be repaid by self restraint  as to not harm and disturb them.</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Concepts in Vedas-</a:t>
            </a:r>
            <a:r>
              <a:rPr lang="en-US" b="1" i="1" dirty="0" smtClean="0"/>
              <a:t> </a:t>
            </a:r>
            <a:r>
              <a:rPr lang="en-US" b="1" i="1" dirty="0" err="1" smtClean="0"/>
              <a:t>Purusarthas</a:t>
            </a:r>
            <a:r>
              <a:rPr lang="en-US" b="1" dirty="0" err="1" smtClean="0"/>
              <a:t>,The</a:t>
            </a:r>
            <a:r>
              <a:rPr lang="en-US" b="1" dirty="0" smtClean="0"/>
              <a:t> Goals of Life</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smtClean="0"/>
              <a:t>According to the Vedas, human goals of life should be  four fold. They are </a:t>
            </a:r>
          </a:p>
          <a:p>
            <a:pPr lvl="0"/>
            <a:r>
              <a:rPr lang="en-US" b="1" dirty="0" smtClean="0"/>
              <a:t>Dharma, </a:t>
            </a:r>
            <a:r>
              <a:rPr lang="en-US" b="1" dirty="0" err="1" smtClean="0"/>
              <a:t>Artha</a:t>
            </a:r>
            <a:r>
              <a:rPr lang="en-US" b="1" dirty="0" smtClean="0"/>
              <a:t> Kama and </a:t>
            </a:r>
            <a:r>
              <a:rPr lang="en-US" b="1" dirty="0" err="1" smtClean="0"/>
              <a:t>Moksa</a:t>
            </a:r>
            <a:endParaRPr lang="en-US" dirty="0" smtClean="0"/>
          </a:p>
          <a:p>
            <a:pPr lvl="0"/>
            <a:r>
              <a:rPr lang="en-US" b="1" dirty="0" smtClean="0"/>
              <a:t>Dharma which </a:t>
            </a:r>
            <a:r>
              <a:rPr lang="en-US" dirty="0" smtClean="0"/>
              <a:t>means a sum total of social, ethical and religious values, a proper code of conduct</a:t>
            </a:r>
            <a:r>
              <a:rPr lang="en-US" b="1" dirty="0" smtClean="0"/>
              <a:t>.</a:t>
            </a:r>
            <a:r>
              <a:rPr lang="en-US" dirty="0" smtClean="0"/>
              <a:t> </a:t>
            </a:r>
          </a:p>
          <a:p>
            <a:pPr lvl="0"/>
            <a:r>
              <a:rPr lang="en-US" b="1" dirty="0" err="1" smtClean="0"/>
              <a:t>Artha</a:t>
            </a:r>
            <a:r>
              <a:rPr lang="en-US" b="1" dirty="0" smtClean="0"/>
              <a:t> </a:t>
            </a:r>
            <a:r>
              <a:rPr lang="en-US" dirty="0" smtClean="0"/>
              <a:t>means any type of prosperity or possession.</a:t>
            </a:r>
          </a:p>
          <a:p>
            <a:pPr lvl="0"/>
            <a:r>
              <a:rPr lang="en-US" b="1" dirty="0" smtClean="0"/>
              <a:t>Kama</a:t>
            </a:r>
            <a:r>
              <a:rPr lang="en-US" dirty="0" smtClean="0"/>
              <a:t> means all sorts of pleasure that we seek.</a:t>
            </a:r>
          </a:p>
          <a:p>
            <a:pPr lvl="0"/>
            <a:r>
              <a:rPr lang="en-US" b="1" dirty="0" err="1" smtClean="0"/>
              <a:t>Moksa</a:t>
            </a:r>
            <a:r>
              <a:rPr lang="en-US" dirty="0" smtClean="0"/>
              <a:t> means spiritual liberation, liberation from the eternal cycle of life and death.</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smtClean="0"/>
              <a:t>Purusarthas</a:t>
            </a:r>
            <a:r>
              <a:rPr lang="en-US" b="1" dirty="0" err="1" smtClean="0"/>
              <a:t>,The</a:t>
            </a:r>
            <a:r>
              <a:rPr lang="en-US" b="1" dirty="0" smtClean="0"/>
              <a:t> Goals of Life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ancient Indian tradition did accept desire and enjoyment, material, economic and aesthetic needs of man </a:t>
            </a:r>
            <a:r>
              <a:rPr lang="en-US" b="1" dirty="0" smtClean="0"/>
              <a:t>(</a:t>
            </a:r>
            <a:r>
              <a:rPr lang="en-US" b="1" dirty="0" err="1" smtClean="0"/>
              <a:t>Artha</a:t>
            </a:r>
            <a:r>
              <a:rPr lang="en-US" b="1" dirty="0" smtClean="0"/>
              <a:t> and Kama</a:t>
            </a:r>
            <a:r>
              <a:rPr lang="en-US" dirty="0" smtClean="0"/>
              <a:t>).</a:t>
            </a:r>
          </a:p>
          <a:p>
            <a:r>
              <a:rPr lang="en-US" dirty="0" smtClean="0"/>
              <a:t> At the same time it noted the importance of </a:t>
            </a:r>
            <a:r>
              <a:rPr lang="en-US" b="1" dirty="0" smtClean="0"/>
              <a:t>Dharma</a:t>
            </a:r>
            <a:r>
              <a:rPr lang="en-US" dirty="0" smtClean="0"/>
              <a:t> as the controlling force to regulate the life of an individual and the society, as unbridled pursuit of </a:t>
            </a:r>
            <a:r>
              <a:rPr lang="en-US" dirty="0" err="1" smtClean="0"/>
              <a:t>Artha</a:t>
            </a:r>
            <a:r>
              <a:rPr lang="en-US" dirty="0" smtClean="0"/>
              <a:t> and Kama may bring disastrous results.</a:t>
            </a:r>
          </a:p>
          <a:p>
            <a:r>
              <a:rPr lang="en-US" dirty="0" smtClean="0"/>
              <a:t>The highest goal of life is set as </a:t>
            </a:r>
            <a:r>
              <a:rPr lang="en-US" b="1" dirty="0" err="1" smtClean="0"/>
              <a:t>Moksa</a:t>
            </a:r>
            <a:r>
              <a:rPr lang="en-US" dirty="0" smtClean="0"/>
              <a:t>, the liberation. This can arise only from knowing one’s self identical with the Supreme self. One who has achieved liberation is free from all shortcomings, passion, greed, hatred and the like.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Upanisadas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err="1" smtClean="0"/>
              <a:t>Upanisads</a:t>
            </a:r>
            <a:r>
              <a:rPr lang="en-US" dirty="0" smtClean="0"/>
              <a:t> form the fourth genre of the Vedas, whose central theme is the highest principle, the Supreme Consciousness, the </a:t>
            </a:r>
            <a:r>
              <a:rPr lang="en-US" b="1" dirty="0" smtClean="0"/>
              <a:t>Brahman</a:t>
            </a:r>
            <a:r>
              <a:rPr lang="en-US" dirty="0" smtClean="0"/>
              <a:t>. And the relationship of man and the universe with this </a:t>
            </a:r>
            <a:r>
              <a:rPr lang="en-US" b="1" dirty="0" smtClean="0"/>
              <a:t>Brahman.</a:t>
            </a:r>
          </a:p>
          <a:p>
            <a:r>
              <a:rPr lang="en-US" dirty="0" smtClean="0"/>
              <a:t>It is also called the </a:t>
            </a:r>
            <a:r>
              <a:rPr lang="en-US" b="1" dirty="0" err="1" smtClean="0"/>
              <a:t>Vedntas</a:t>
            </a:r>
            <a:r>
              <a:rPr lang="en-US" dirty="0" smtClean="0"/>
              <a:t>, as it appears at the final part of the Vedas.</a:t>
            </a:r>
          </a:p>
          <a:p>
            <a:r>
              <a:rPr lang="en-US" dirty="0" smtClean="0"/>
              <a:t>Like the Vedas ,the authorship of the </a:t>
            </a:r>
            <a:r>
              <a:rPr lang="en-US" dirty="0" err="1" smtClean="0"/>
              <a:t>Uanisads</a:t>
            </a:r>
            <a:r>
              <a:rPr lang="en-US" dirty="0" smtClean="0"/>
              <a:t> are also not attributed to any mortal man.</a:t>
            </a:r>
          </a:p>
          <a:p>
            <a:r>
              <a:rPr lang="en-US" dirty="0" smtClean="0"/>
              <a:t>Each of the four Vedas contain several number of the </a:t>
            </a:r>
            <a:r>
              <a:rPr lang="en-US" dirty="0" err="1" smtClean="0"/>
              <a:t>Upanisads</a:t>
            </a:r>
            <a:r>
              <a:rPr lang="en-US" dirty="0" smtClean="0"/>
              <a:t> totaling to 108.i.e.</a:t>
            </a:r>
          </a:p>
          <a:p>
            <a:r>
              <a:rPr lang="en-US" dirty="0" smtClean="0"/>
              <a:t>Rgveda:10</a:t>
            </a:r>
          </a:p>
          <a:p>
            <a:r>
              <a:rPr lang="en-US" dirty="0" smtClean="0"/>
              <a:t>Samveda:19</a:t>
            </a:r>
          </a:p>
          <a:p>
            <a:r>
              <a:rPr lang="en-US" dirty="0" err="1" smtClean="0"/>
              <a:t>SuklaYajurveda</a:t>
            </a:r>
            <a:r>
              <a:rPr lang="en-US" dirty="0" smtClean="0"/>
              <a:t>: 32</a:t>
            </a:r>
          </a:p>
          <a:p>
            <a:r>
              <a:rPr lang="en-US" dirty="0" err="1" smtClean="0"/>
              <a:t>Krshn</a:t>
            </a:r>
            <a:r>
              <a:rPr lang="en-US" dirty="0" smtClean="0"/>
              <a:t> Yajurveda:16</a:t>
            </a:r>
          </a:p>
          <a:p>
            <a:r>
              <a:rPr lang="en-US" dirty="0" smtClean="0"/>
              <a:t> Atharvaveda:31</a:t>
            </a:r>
          </a:p>
          <a:p>
            <a:r>
              <a:rPr lang="en-US" dirty="0" smtClean="0"/>
              <a:t>The no 18 and 108 is noted as very auspicious and carries special significance for the Vedic Hindus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Upanisadas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Of these 108 </a:t>
            </a:r>
            <a:r>
              <a:rPr lang="en-US" dirty="0" err="1" smtClean="0"/>
              <a:t>Upanisads</a:t>
            </a:r>
            <a:r>
              <a:rPr lang="en-US" dirty="0" smtClean="0"/>
              <a:t> ,only 10 are counted as the most ancient and the most Valuable. </a:t>
            </a:r>
            <a:r>
              <a:rPr lang="en-US" b="1" dirty="0" smtClean="0"/>
              <a:t>Sage </a:t>
            </a:r>
            <a:r>
              <a:rPr lang="en-US" b="1" dirty="0" err="1" smtClean="0"/>
              <a:t>Sankaracarya</a:t>
            </a:r>
            <a:r>
              <a:rPr lang="en-US" b="1" dirty="0" smtClean="0"/>
              <a:t> </a:t>
            </a:r>
            <a:r>
              <a:rPr lang="en-US" dirty="0" smtClean="0"/>
              <a:t>wrote commentaries on these 10 </a:t>
            </a:r>
            <a:r>
              <a:rPr lang="en-US" dirty="0" err="1" smtClean="0"/>
              <a:t>Upanisads</a:t>
            </a:r>
            <a:r>
              <a:rPr lang="en-US" dirty="0" smtClean="0"/>
              <a:t>. The ten </a:t>
            </a:r>
            <a:r>
              <a:rPr lang="en-US" dirty="0" err="1" smtClean="0"/>
              <a:t>Upanisads</a:t>
            </a:r>
            <a:r>
              <a:rPr lang="en-US" dirty="0" smtClean="0"/>
              <a:t> are</a:t>
            </a:r>
          </a:p>
          <a:p>
            <a:r>
              <a:rPr lang="en-US" b="1" i="1" dirty="0" err="1" smtClean="0"/>
              <a:t>Eesha</a:t>
            </a:r>
            <a:endParaRPr lang="en-US" b="1" i="1" dirty="0" smtClean="0"/>
          </a:p>
          <a:p>
            <a:r>
              <a:rPr lang="en-US" b="1" i="1" dirty="0" err="1" smtClean="0"/>
              <a:t>Kena</a:t>
            </a:r>
            <a:endParaRPr lang="en-US" b="1" i="1" dirty="0" smtClean="0"/>
          </a:p>
          <a:p>
            <a:r>
              <a:rPr lang="en-US" b="1" i="1" dirty="0" err="1" smtClean="0"/>
              <a:t>Kanthya</a:t>
            </a:r>
            <a:endParaRPr lang="en-US" b="1" i="1" dirty="0" smtClean="0"/>
          </a:p>
          <a:p>
            <a:r>
              <a:rPr lang="en-US" b="1" i="1" dirty="0" err="1" smtClean="0"/>
              <a:t>Prasna</a:t>
            </a:r>
            <a:endParaRPr lang="en-US" b="1" i="1" dirty="0" smtClean="0"/>
          </a:p>
          <a:p>
            <a:r>
              <a:rPr lang="en-US" b="1" i="1" dirty="0" err="1" smtClean="0"/>
              <a:t>Munda</a:t>
            </a:r>
            <a:endParaRPr lang="en-US" b="1" i="1" dirty="0" smtClean="0"/>
          </a:p>
          <a:p>
            <a:r>
              <a:rPr lang="en-US" b="1" i="1" dirty="0" err="1" smtClean="0"/>
              <a:t>Mandukya</a:t>
            </a:r>
            <a:endParaRPr lang="en-US" b="1" i="1" dirty="0" smtClean="0"/>
          </a:p>
          <a:p>
            <a:r>
              <a:rPr lang="en-US" b="1" i="1" dirty="0" err="1" smtClean="0"/>
              <a:t>Tittiri</a:t>
            </a:r>
            <a:endParaRPr lang="en-US" b="1" i="1" dirty="0" smtClean="0"/>
          </a:p>
          <a:p>
            <a:r>
              <a:rPr lang="en-US" b="1" i="1" dirty="0" err="1" smtClean="0"/>
              <a:t>Aitereya</a:t>
            </a:r>
            <a:endParaRPr lang="en-US" b="1" i="1" dirty="0" smtClean="0"/>
          </a:p>
          <a:p>
            <a:r>
              <a:rPr lang="en-US" b="1" i="1" dirty="0" err="1" smtClean="0"/>
              <a:t>Chandogya</a:t>
            </a:r>
            <a:endParaRPr lang="en-US" b="1" i="1" dirty="0" smtClean="0"/>
          </a:p>
          <a:p>
            <a:r>
              <a:rPr lang="en-US" b="1" i="1" dirty="0" err="1" smtClean="0"/>
              <a:t>Brihadaarankya</a:t>
            </a:r>
            <a:endParaRPr lang="en-US" b="1" i="1"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Vedas</a:t>
            </a:r>
            <a:endParaRPr lang="en-US" b="1" dirty="0"/>
          </a:p>
        </p:txBody>
      </p:sp>
      <p:sp>
        <p:nvSpPr>
          <p:cNvPr id="3" name="Content Placeholder 2"/>
          <p:cNvSpPr>
            <a:spLocks noGrp="1"/>
          </p:cNvSpPr>
          <p:nvPr>
            <p:ph idx="1"/>
          </p:nvPr>
        </p:nvSpPr>
        <p:spPr/>
        <p:txBody>
          <a:bodyPr>
            <a:normAutofit lnSpcReduction="10000"/>
          </a:bodyPr>
          <a:lstStyle/>
          <a:p>
            <a:r>
              <a:rPr lang="en-US" dirty="0" smtClean="0"/>
              <a:t>According to the Indian Orthodox belief, Vedic literature is not of human origin(</a:t>
            </a:r>
            <a:r>
              <a:rPr lang="en-US" b="1" dirty="0" err="1" smtClean="0"/>
              <a:t>Apauruseya</a:t>
            </a:r>
            <a:r>
              <a:rPr lang="en-US" dirty="0" smtClean="0"/>
              <a:t>) </a:t>
            </a:r>
          </a:p>
          <a:p>
            <a:r>
              <a:rPr lang="en-US" dirty="0" smtClean="0"/>
              <a:t> These texts were revealed o the ancient </a:t>
            </a:r>
            <a:r>
              <a:rPr lang="en-US" b="1" i="1" dirty="0" smtClean="0"/>
              <a:t>Seers(</a:t>
            </a:r>
            <a:r>
              <a:rPr lang="en-US" b="1" i="1" dirty="0" err="1" smtClean="0"/>
              <a:t>rsis</a:t>
            </a:r>
            <a:r>
              <a:rPr lang="en-US" b="1" i="1" dirty="0" smtClean="0"/>
              <a:t>).</a:t>
            </a:r>
            <a:r>
              <a:rPr lang="en-US" dirty="0" smtClean="0"/>
              <a:t> They were the people who discovered the truths, to whom the Vedas were revealed. </a:t>
            </a:r>
          </a:p>
          <a:p>
            <a:r>
              <a:rPr lang="en-US" dirty="0" smtClean="0"/>
              <a:t>The Vedic texts are traditionally regarded as eternal, and eternal truths are only revealed to the </a:t>
            </a:r>
            <a:r>
              <a:rPr lang="en-US" b="1" dirty="0" smtClean="0"/>
              <a:t>seers </a:t>
            </a:r>
            <a:r>
              <a:rPr lang="en-US" dirty="0" smtClean="0"/>
              <a:t>and not to everybody.</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Vedic literature </a:t>
            </a:r>
            <a:endParaRPr lang="en-US" b="1" dirty="0"/>
          </a:p>
        </p:txBody>
      </p:sp>
      <p:sp>
        <p:nvSpPr>
          <p:cNvPr id="3" name="Content Placeholder 2"/>
          <p:cNvSpPr>
            <a:spLocks noGrp="1"/>
          </p:cNvSpPr>
          <p:nvPr>
            <p:ph idx="1"/>
          </p:nvPr>
        </p:nvSpPr>
        <p:spPr/>
        <p:txBody>
          <a:bodyPr>
            <a:normAutofit fontScale="70000" lnSpcReduction="20000"/>
          </a:bodyPr>
          <a:lstStyle/>
          <a:p>
            <a:r>
              <a:rPr lang="en-US" dirty="0" smtClean="0"/>
              <a:t>Vedic literature is a collection which is not homogenous. They vary in date of origin and also in literary standard.</a:t>
            </a:r>
          </a:p>
          <a:p>
            <a:r>
              <a:rPr lang="en-US" dirty="0" smtClean="0"/>
              <a:t>Literary excellence is found mainly in some parts of the </a:t>
            </a:r>
            <a:r>
              <a:rPr lang="en-US" dirty="0" err="1" smtClean="0"/>
              <a:t>Rg</a:t>
            </a:r>
            <a:r>
              <a:rPr lang="en-US" dirty="0" smtClean="0"/>
              <a:t> </a:t>
            </a:r>
            <a:r>
              <a:rPr lang="en-US" dirty="0" err="1" smtClean="0"/>
              <a:t>veda</a:t>
            </a:r>
            <a:r>
              <a:rPr lang="en-US" dirty="0" smtClean="0"/>
              <a:t> and </a:t>
            </a:r>
            <a:r>
              <a:rPr lang="en-US" dirty="0" err="1" smtClean="0"/>
              <a:t>Atharva</a:t>
            </a:r>
            <a:r>
              <a:rPr lang="en-US" dirty="0" smtClean="0"/>
              <a:t> </a:t>
            </a:r>
            <a:r>
              <a:rPr lang="en-US" dirty="0" err="1" smtClean="0"/>
              <a:t>veda</a:t>
            </a:r>
            <a:r>
              <a:rPr lang="en-US" dirty="0" smtClean="0"/>
              <a:t>  </a:t>
            </a:r>
            <a:r>
              <a:rPr lang="en-US" dirty="0" err="1" smtClean="0"/>
              <a:t>Samhitas</a:t>
            </a:r>
            <a:r>
              <a:rPr lang="en-US" dirty="0" smtClean="0"/>
              <a:t>.</a:t>
            </a:r>
          </a:p>
          <a:p>
            <a:r>
              <a:rPr lang="en-US" dirty="0" smtClean="0"/>
              <a:t>In form, poetry appears earlier than prose. The early prose is for the main part which is ritualistic in nature.</a:t>
            </a:r>
          </a:p>
          <a:p>
            <a:r>
              <a:rPr lang="en-US" dirty="0" smtClean="0"/>
              <a:t>In the post Vedic age, like in the epics, </a:t>
            </a:r>
            <a:r>
              <a:rPr lang="en-US" dirty="0" err="1" smtClean="0"/>
              <a:t>Puranas</a:t>
            </a:r>
            <a:r>
              <a:rPr lang="en-US" dirty="0" smtClean="0"/>
              <a:t>, </a:t>
            </a:r>
            <a:r>
              <a:rPr lang="en-US" dirty="0" err="1" smtClean="0"/>
              <a:t>Smriti</a:t>
            </a:r>
            <a:r>
              <a:rPr lang="en-US" dirty="0" smtClean="0"/>
              <a:t> </a:t>
            </a:r>
            <a:r>
              <a:rPr lang="en-US" dirty="0" err="1" smtClean="0"/>
              <a:t>Samhitas</a:t>
            </a:r>
            <a:r>
              <a:rPr lang="en-US" dirty="0" smtClean="0"/>
              <a:t>, verse retained its predominance in literature.</a:t>
            </a:r>
          </a:p>
          <a:p>
            <a:r>
              <a:rPr lang="en-US" dirty="0" smtClean="0"/>
              <a:t>Later Sanskrit </a:t>
            </a:r>
            <a:r>
              <a:rPr lang="en-US" dirty="0" err="1" smtClean="0"/>
              <a:t>Stotra</a:t>
            </a:r>
            <a:r>
              <a:rPr lang="en-US" dirty="0" smtClean="0"/>
              <a:t> literature, composed in honor of various </a:t>
            </a:r>
            <a:r>
              <a:rPr lang="en-US" dirty="0" err="1" smtClean="0"/>
              <a:t>Puranic</a:t>
            </a:r>
            <a:r>
              <a:rPr lang="en-US" dirty="0" smtClean="0"/>
              <a:t> and Tantric gods and goddess, also vary in literary merit.</a:t>
            </a:r>
          </a:p>
          <a:p>
            <a:r>
              <a:rPr lang="en-US" dirty="0" smtClean="0"/>
              <a:t>The practice of the Vedic seers of praising different gods as the highest, a tendency known as Henotheism, is also noticed in later devotional poetry.</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Vedic literature </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The Vedic hymns mainly centre around the Vedic Gods, who are praised or directly addressed.</a:t>
            </a:r>
          </a:p>
          <a:p>
            <a:r>
              <a:rPr lang="en-US" dirty="0" smtClean="0"/>
              <a:t>Some hymns deal with social customs. The wedding hymns of </a:t>
            </a:r>
            <a:r>
              <a:rPr lang="en-US" dirty="0" err="1" smtClean="0"/>
              <a:t>Rgveda</a:t>
            </a:r>
            <a:r>
              <a:rPr lang="en-US" dirty="0" smtClean="0"/>
              <a:t>(10.85) are still chanted in Hindu marriage.</a:t>
            </a:r>
          </a:p>
          <a:p>
            <a:r>
              <a:rPr lang="en-US" dirty="0" smtClean="0"/>
              <a:t>There are secular poetry, dealing with human beings and natural objects.</a:t>
            </a:r>
          </a:p>
          <a:p>
            <a:r>
              <a:rPr lang="en-US" dirty="0" smtClean="0"/>
              <a:t>Nature is viewed as not only a natural phenomenon, but as divinity manifested in nature.</a:t>
            </a:r>
          </a:p>
          <a:p>
            <a:r>
              <a:rPr lang="en-US" dirty="0" smtClean="0"/>
              <a:t>Several rivers are personified and praised as deities. The most important example is river </a:t>
            </a:r>
            <a:r>
              <a:rPr lang="en-US" dirty="0" err="1" smtClean="0"/>
              <a:t>Sarasvati</a:t>
            </a:r>
            <a:r>
              <a:rPr lang="en-US" dirty="0" smtClean="0"/>
              <a: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smtClean="0"/>
              <a:t>Vedangas</a:t>
            </a:r>
            <a:r>
              <a:rPr lang="en-US" b="1" i="1" dirty="0" smtClean="0"/>
              <a:t>   </a:t>
            </a:r>
            <a:r>
              <a:rPr lang="en-US" dirty="0" smtClean="0"/>
              <a:t>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Various intellectual traditions in India centered upon the Vedas</a:t>
            </a:r>
          </a:p>
          <a:p>
            <a:r>
              <a:rPr lang="en-US" dirty="0" smtClean="0"/>
              <a:t>Six auxiliary disciplines came into existence for proper understanding, pronunciation, ritual application of the Vedas. They are called </a:t>
            </a:r>
            <a:r>
              <a:rPr lang="en-US" b="1" i="1" dirty="0" err="1" smtClean="0"/>
              <a:t>Vedangas</a:t>
            </a:r>
            <a:r>
              <a:rPr lang="en-US" b="1" i="1" dirty="0" smtClean="0"/>
              <a:t>.</a:t>
            </a:r>
          </a:p>
          <a:p>
            <a:r>
              <a:rPr lang="en-US" dirty="0" smtClean="0"/>
              <a:t>The </a:t>
            </a:r>
            <a:r>
              <a:rPr lang="en-US" b="1" i="1" dirty="0" err="1" smtClean="0"/>
              <a:t>Vedanga</a:t>
            </a:r>
            <a:r>
              <a:rPr lang="en-US" dirty="0" smtClean="0"/>
              <a:t> texts are not revealed texts, they are ascribed to human authors.</a:t>
            </a:r>
          </a:p>
          <a:p>
            <a:r>
              <a:rPr lang="en-US" dirty="0" smtClean="0"/>
              <a:t>The six disciplines are :</a:t>
            </a:r>
          </a:p>
          <a:p>
            <a:r>
              <a:rPr lang="en-US" b="1" dirty="0" err="1" smtClean="0"/>
              <a:t>Siksa</a:t>
            </a:r>
            <a:r>
              <a:rPr lang="en-US" b="1" dirty="0" smtClean="0"/>
              <a:t>(Phonetics):</a:t>
            </a:r>
            <a:r>
              <a:rPr lang="en-US" dirty="0" smtClean="0"/>
              <a:t>teaches the rules of correct pronunciation of the mantras</a:t>
            </a:r>
          </a:p>
          <a:p>
            <a:r>
              <a:rPr lang="en-US" b="1" dirty="0" err="1" smtClean="0"/>
              <a:t>Chandas</a:t>
            </a:r>
            <a:r>
              <a:rPr lang="en-US" b="1" dirty="0" smtClean="0"/>
              <a:t>(Metric):</a:t>
            </a:r>
            <a:r>
              <a:rPr lang="en-US" dirty="0" err="1" smtClean="0"/>
              <a:t>dels</a:t>
            </a:r>
            <a:r>
              <a:rPr lang="en-US" dirty="0" smtClean="0"/>
              <a:t>  with Vedic </a:t>
            </a:r>
            <a:r>
              <a:rPr lang="en-US" dirty="0" err="1" smtClean="0"/>
              <a:t>metres</a:t>
            </a:r>
            <a:endParaRPr lang="en-US" dirty="0" smtClean="0"/>
          </a:p>
          <a:p>
            <a:r>
              <a:rPr lang="en-US" b="1" dirty="0" err="1" smtClean="0"/>
              <a:t>Vyakarana</a:t>
            </a:r>
            <a:r>
              <a:rPr lang="en-US" b="1" dirty="0" smtClean="0"/>
              <a:t>(Grammar):</a:t>
            </a:r>
            <a:r>
              <a:rPr lang="en-US" dirty="0" smtClean="0"/>
              <a:t>deals with correctness of words</a:t>
            </a:r>
          </a:p>
          <a:p>
            <a:r>
              <a:rPr lang="en-US" b="1" dirty="0" err="1" smtClean="0"/>
              <a:t>Nirukta</a:t>
            </a:r>
            <a:r>
              <a:rPr lang="en-US" b="1" dirty="0" smtClean="0"/>
              <a:t>(</a:t>
            </a:r>
            <a:r>
              <a:rPr lang="en-US" b="1" dirty="0" err="1" smtClean="0"/>
              <a:t>Etymoligy</a:t>
            </a:r>
            <a:r>
              <a:rPr lang="en-US" b="1" dirty="0" smtClean="0"/>
              <a:t>):</a:t>
            </a:r>
            <a:r>
              <a:rPr lang="en-US" dirty="0" smtClean="0"/>
              <a:t>deals with etymology of obscure words</a:t>
            </a:r>
          </a:p>
          <a:p>
            <a:r>
              <a:rPr lang="en-US" b="1" dirty="0" err="1" smtClean="0"/>
              <a:t>Jyotisa</a:t>
            </a:r>
            <a:r>
              <a:rPr lang="en-US" b="1" dirty="0" smtClean="0"/>
              <a:t>(Astronomy):</a:t>
            </a:r>
            <a:r>
              <a:rPr lang="en-US" dirty="0" smtClean="0"/>
              <a:t>ascertains the exact time for the ritual</a:t>
            </a:r>
          </a:p>
          <a:p>
            <a:r>
              <a:rPr lang="en-US" b="1" dirty="0" err="1" smtClean="0"/>
              <a:t>Kaipa</a:t>
            </a:r>
            <a:r>
              <a:rPr lang="en-US" b="1" dirty="0" smtClean="0"/>
              <a:t>(Ritual procedure):</a:t>
            </a:r>
            <a:r>
              <a:rPr lang="en-US" dirty="0" smtClean="0"/>
              <a:t>deals with actual ritual procedure</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Fundamental ideas of the Vedic texts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The fundamental of the Veda and other Vedic texts are:</a:t>
            </a:r>
          </a:p>
          <a:p>
            <a:endParaRPr lang="en-US" dirty="0" smtClean="0"/>
          </a:p>
          <a:p>
            <a:r>
              <a:rPr lang="en-US" b="1" dirty="0" smtClean="0"/>
              <a:t>There is supernatural existence beyond our worldly existence</a:t>
            </a:r>
          </a:p>
          <a:p>
            <a:r>
              <a:rPr lang="en-US" b="1" dirty="0" smtClean="0"/>
              <a:t>There are divine beings</a:t>
            </a:r>
          </a:p>
          <a:p>
            <a:r>
              <a:rPr lang="en-US" b="1" dirty="0" smtClean="0"/>
              <a:t>It is possible and beneficial to enter into communion with the supernatural world of the gods</a:t>
            </a:r>
          </a:p>
          <a:p>
            <a:r>
              <a:rPr lang="en-US" b="1" dirty="0" smtClean="0"/>
              <a:t>Our existence does not end in death</a:t>
            </a:r>
          </a:p>
          <a:p>
            <a:r>
              <a:rPr lang="en-US" b="1" dirty="0" smtClean="0"/>
              <a:t>There is result of every action done in this life</a:t>
            </a:r>
          </a:p>
          <a:p>
            <a:r>
              <a:rPr lang="en-US" b="1" dirty="0" smtClean="0"/>
              <a:t>The individual soul migrate from one body to another according to such results</a:t>
            </a:r>
          </a:p>
          <a:p>
            <a:r>
              <a:rPr lang="en-US" b="1" dirty="0" smtClean="0"/>
              <a:t>There is Ultimate Unity behind plurality and diversity</a:t>
            </a:r>
          </a:p>
          <a:p>
            <a:r>
              <a:rPr lang="en-US" b="1" dirty="0" smtClean="0"/>
              <a:t>The highest goal of human life is to have direct experience of the individual soul as identical with the Supreme soul</a:t>
            </a:r>
            <a:endParaRPr lang="en-US"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Puranas</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The word </a:t>
            </a:r>
            <a:r>
              <a:rPr lang="en-US" b="1" i="1" dirty="0" err="1" smtClean="0"/>
              <a:t>Purana</a:t>
            </a:r>
            <a:r>
              <a:rPr lang="en-US" b="1" i="1" dirty="0" smtClean="0"/>
              <a:t> </a:t>
            </a:r>
            <a:r>
              <a:rPr lang="en-US" dirty="0" smtClean="0"/>
              <a:t>means old and past.</a:t>
            </a:r>
          </a:p>
          <a:p>
            <a:r>
              <a:rPr lang="en-US" dirty="0" smtClean="0"/>
              <a:t>As a literary work, </a:t>
            </a:r>
            <a:r>
              <a:rPr lang="en-US" b="1" i="1" dirty="0" err="1" smtClean="0"/>
              <a:t>Purana</a:t>
            </a:r>
            <a:r>
              <a:rPr lang="en-US" dirty="0" smtClean="0"/>
              <a:t> is described as “Old narratives”, dealing with history of some kings or divine being-gods or demigods.</a:t>
            </a:r>
          </a:p>
          <a:p>
            <a:r>
              <a:rPr lang="en-US" dirty="0" smtClean="0"/>
              <a:t>The </a:t>
            </a:r>
            <a:r>
              <a:rPr lang="en-US" b="1" i="1" dirty="0" err="1" smtClean="0"/>
              <a:t>Puran</a:t>
            </a:r>
            <a:r>
              <a:rPr lang="en-US" i="1" dirty="0" err="1" smtClean="0"/>
              <a:t>as</a:t>
            </a:r>
            <a:r>
              <a:rPr lang="en-US" dirty="0" smtClean="0"/>
              <a:t>, in a deeper sense, preach the Vedic ideals through stories. They preach the duties and rites to be observed by men in their respective </a:t>
            </a:r>
            <a:r>
              <a:rPr lang="en-US" i="1" dirty="0" err="1" smtClean="0"/>
              <a:t>varna</a:t>
            </a:r>
            <a:r>
              <a:rPr lang="en-US" i="1" dirty="0" smtClean="0"/>
              <a:t>(</a:t>
            </a:r>
            <a:r>
              <a:rPr lang="en-US" dirty="0" smtClean="0"/>
              <a:t>caste) and </a:t>
            </a:r>
            <a:r>
              <a:rPr lang="en-US" i="1" dirty="0" err="1" smtClean="0"/>
              <a:t>ashrama</a:t>
            </a:r>
            <a:r>
              <a:rPr lang="en-US" dirty="0" smtClean="0"/>
              <a:t>(station of life)-</a:t>
            </a:r>
            <a:r>
              <a:rPr lang="en-US" b="1" i="1" dirty="0" err="1" smtClean="0"/>
              <a:t>varnasrama</a:t>
            </a:r>
            <a:r>
              <a:rPr lang="en-US" b="1" i="1" dirty="0" smtClean="0"/>
              <a:t> dharma.</a:t>
            </a:r>
          </a:p>
          <a:p>
            <a:r>
              <a:rPr lang="en-US" b="1" i="1" dirty="0" smtClean="0"/>
              <a:t>The </a:t>
            </a:r>
            <a:r>
              <a:rPr lang="en-US" b="1" i="1" dirty="0" err="1" smtClean="0"/>
              <a:t>Puranas</a:t>
            </a:r>
            <a:r>
              <a:rPr lang="en-US" b="1" i="1" dirty="0" smtClean="0"/>
              <a:t> </a:t>
            </a:r>
            <a:r>
              <a:rPr lang="en-US" dirty="0" smtClean="0"/>
              <a:t>are looked upon as the </a:t>
            </a:r>
            <a:r>
              <a:rPr lang="en-US" b="1" dirty="0" smtClean="0"/>
              <a:t>Vedas</a:t>
            </a:r>
            <a:r>
              <a:rPr lang="en-US" dirty="0" smtClean="0"/>
              <a:t>, as they preach the dharma of the Vedas to those men and women, who are not entitled to study the Vedas.</a:t>
            </a:r>
          </a:p>
          <a:p>
            <a:r>
              <a:rPr lang="en-US" dirty="0" smtClean="0"/>
              <a:t>Indian life is guided mostly by the ideals preached in the </a:t>
            </a:r>
            <a:r>
              <a:rPr lang="en-US" b="1" i="1" dirty="0" err="1" smtClean="0"/>
              <a:t>Puranas</a:t>
            </a:r>
            <a:r>
              <a:rPr lang="en-US" b="1" i="1" dirty="0" smtClean="0"/>
              <a:t>.</a:t>
            </a:r>
            <a:r>
              <a:rPr lang="en-US" dirty="0" smtClean="0"/>
              <a:t>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Puranas</a:t>
            </a:r>
            <a:endParaRPr lang="en-US" b="1" dirty="0"/>
          </a:p>
        </p:txBody>
      </p:sp>
      <p:sp>
        <p:nvSpPr>
          <p:cNvPr id="3" name="Content Placeholder 2"/>
          <p:cNvSpPr>
            <a:spLocks noGrp="1"/>
          </p:cNvSpPr>
          <p:nvPr>
            <p:ph idx="1"/>
          </p:nvPr>
        </p:nvSpPr>
        <p:spPr/>
        <p:txBody>
          <a:bodyPr>
            <a:normAutofit fontScale="62500" lnSpcReduction="20000"/>
          </a:bodyPr>
          <a:lstStyle/>
          <a:p>
            <a:r>
              <a:rPr lang="en-US" dirty="0" err="1" smtClean="0"/>
              <a:t>Puranas</a:t>
            </a:r>
            <a:r>
              <a:rPr lang="en-US" dirty="0" smtClean="0"/>
              <a:t> are moral and religious guides, sources of law and records of social and political history of India.</a:t>
            </a:r>
          </a:p>
          <a:p>
            <a:r>
              <a:rPr lang="en-US" dirty="0" smtClean="0"/>
              <a:t>Indian philosophical schools, like </a:t>
            </a:r>
            <a:r>
              <a:rPr lang="en-US" dirty="0" err="1" smtClean="0"/>
              <a:t>Samkhya</a:t>
            </a:r>
            <a:r>
              <a:rPr lang="en-US" dirty="0" smtClean="0"/>
              <a:t> and Yoga, are discussed in the </a:t>
            </a:r>
            <a:r>
              <a:rPr lang="en-US" dirty="0" err="1" smtClean="0"/>
              <a:t>Puranas</a:t>
            </a:r>
            <a:r>
              <a:rPr lang="en-US" dirty="0" smtClean="0"/>
              <a:t>.</a:t>
            </a:r>
          </a:p>
          <a:p>
            <a:r>
              <a:rPr lang="en-US" dirty="0" smtClean="0"/>
              <a:t>Image worship-concept of many images of different gods and goddess is the contribution of the </a:t>
            </a:r>
            <a:r>
              <a:rPr lang="en-US" dirty="0" err="1" smtClean="0"/>
              <a:t>Puranas</a:t>
            </a:r>
            <a:r>
              <a:rPr lang="en-US" dirty="0" smtClean="0"/>
              <a:t>.</a:t>
            </a:r>
          </a:p>
          <a:p>
            <a:r>
              <a:rPr lang="en-US" dirty="0" smtClean="0"/>
              <a:t>Art, architecture, music dance, </a:t>
            </a:r>
            <a:r>
              <a:rPr lang="en-US" dirty="0" err="1" smtClean="0"/>
              <a:t>literature,etc.are</a:t>
            </a:r>
            <a:r>
              <a:rPr lang="en-US" dirty="0" smtClean="0"/>
              <a:t> directly or indirectly influenced by the </a:t>
            </a:r>
            <a:r>
              <a:rPr lang="en-US" dirty="0" err="1" smtClean="0"/>
              <a:t>Puranas</a:t>
            </a:r>
            <a:endParaRPr lang="en-US" dirty="0" smtClean="0"/>
          </a:p>
          <a:p>
            <a:r>
              <a:rPr lang="en-US" dirty="0" smtClean="0"/>
              <a:t>There are five topics which are found in all the known </a:t>
            </a:r>
            <a:r>
              <a:rPr lang="en-US" dirty="0" err="1" smtClean="0"/>
              <a:t>Puranas</a:t>
            </a:r>
            <a:r>
              <a:rPr lang="en-US" dirty="0" smtClean="0"/>
              <a:t>:</a:t>
            </a:r>
          </a:p>
          <a:p>
            <a:pPr>
              <a:buNone/>
            </a:pPr>
            <a:r>
              <a:rPr lang="en-US" dirty="0" smtClean="0"/>
              <a:t>		1.</a:t>
            </a:r>
            <a:r>
              <a:rPr lang="en-US" b="1" i="1" dirty="0" smtClean="0"/>
              <a:t>Sarga</a:t>
            </a:r>
            <a:r>
              <a:rPr lang="en-US" i="1" dirty="0" smtClean="0"/>
              <a:t>-</a:t>
            </a:r>
            <a:r>
              <a:rPr lang="en-US" dirty="0" smtClean="0"/>
              <a:t>Creation of the Universe</a:t>
            </a:r>
          </a:p>
          <a:p>
            <a:pPr>
              <a:buNone/>
            </a:pPr>
            <a:r>
              <a:rPr lang="en-US" dirty="0" smtClean="0"/>
              <a:t>		2.</a:t>
            </a:r>
            <a:r>
              <a:rPr lang="en-US" b="1" i="1" dirty="0" smtClean="0"/>
              <a:t>Pratisarga</a:t>
            </a:r>
            <a:r>
              <a:rPr lang="en-US" dirty="0" smtClean="0"/>
              <a:t>-The periodical destruction and renewal of the world</a:t>
            </a:r>
          </a:p>
          <a:p>
            <a:pPr>
              <a:buNone/>
            </a:pPr>
            <a:r>
              <a:rPr lang="en-US" dirty="0" smtClean="0"/>
              <a:t>		3.</a:t>
            </a:r>
            <a:r>
              <a:rPr lang="en-US" b="1" i="1" dirty="0" smtClean="0"/>
              <a:t>Vamsha</a:t>
            </a:r>
            <a:r>
              <a:rPr lang="en-US" dirty="0" smtClean="0"/>
              <a:t>-Geneology of gods and sages</a:t>
            </a:r>
          </a:p>
          <a:p>
            <a:pPr>
              <a:buNone/>
            </a:pPr>
            <a:r>
              <a:rPr lang="en-US" dirty="0" smtClean="0"/>
              <a:t>		4.</a:t>
            </a:r>
            <a:r>
              <a:rPr lang="en-US" b="1" i="1" dirty="0" smtClean="0"/>
              <a:t>Manvantara</a:t>
            </a:r>
            <a:r>
              <a:rPr lang="en-US" i="1" dirty="0" smtClean="0"/>
              <a:t>-</a:t>
            </a:r>
            <a:r>
              <a:rPr lang="en-US" dirty="0" smtClean="0"/>
              <a:t>The change of the rule of Manu</a:t>
            </a:r>
          </a:p>
          <a:p>
            <a:pPr>
              <a:buNone/>
            </a:pPr>
            <a:r>
              <a:rPr lang="en-US" dirty="0" smtClean="0"/>
              <a:t>		5.</a:t>
            </a:r>
            <a:r>
              <a:rPr lang="en-US" b="1" i="1" dirty="0" smtClean="0"/>
              <a:t>Vamsanucharita</a:t>
            </a:r>
            <a:r>
              <a:rPr lang="en-US" dirty="0" smtClean="0"/>
              <a:t>-The history of the dynasties belonging to the Sun and the Moon.</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Puranas</a:t>
            </a:r>
            <a:endParaRPr lang="en-US" b="1" dirty="0"/>
          </a:p>
        </p:txBody>
      </p:sp>
      <p:sp>
        <p:nvSpPr>
          <p:cNvPr id="3" name="Content Placeholder 2"/>
          <p:cNvSpPr>
            <a:spLocks noGrp="1"/>
          </p:cNvSpPr>
          <p:nvPr>
            <p:ph idx="1"/>
          </p:nvPr>
        </p:nvSpPr>
        <p:spPr/>
        <p:txBody>
          <a:bodyPr>
            <a:normAutofit fontScale="70000" lnSpcReduction="20000"/>
          </a:bodyPr>
          <a:lstStyle/>
          <a:p>
            <a:r>
              <a:rPr lang="en-US" dirty="0" smtClean="0"/>
              <a:t>Number of </a:t>
            </a:r>
            <a:r>
              <a:rPr lang="en-US" dirty="0" err="1" smtClean="0"/>
              <a:t>Puranas</a:t>
            </a:r>
            <a:r>
              <a:rPr lang="en-US" dirty="0" smtClean="0"/>
              <a:t>:</a:t>
            </a:r>
          </a:p>
          <a:p>
            <a:r>
              <a:rPr lang="en-US" dirty="0" smtClean="0"/>
              <a:t>Eighteen </a:t>
            </a:r>
            <a:r>
              <a:rPr lang="en-US" dirty="0" err="1" smtClean="0"/>
              <a:t>Puranas</a:t>
            </a:r>
            <a:r>
              <a:rPr lang="en-US" dirty="0" smtClean="0"/>
              <a:t> and eighteen </a:t>
            </a:r>
            <a:r>
              <a:rPr lang="en-US" dirty="0" err="1" smtClean="0"/>
              <a:t>Upapuranas</a:t>
            </a:r>
            <a:r>
              <a:rPr lang="en-US" dirty="0" smtClean="0"/>
              <a:t>.</a:t>
            </a:r>
          </a:p>
          <a:p>
            <a:r>
              <a:rPr lang="en-US" dirty="0" err="1" smtClean="0"/>
              <a:t>Upapuranas</a:t>
            </a:r>
            <a:r>
              <a:rPr lang="en-US" dirty="0" smtClean="0"/>
              <a:t> might be imitation of the original and older </a:t>
            </a:r>
            <a:r>
              <a:rPr lang="en-US" dirty="0" err="1" smtClean="0"/>
              <a:t>Puranas</a:t>
            </a:r>
            <a:r>
              <a:rPr lang="en-US" dirty="0" smtClean="0"/>
              <a:t>-but the contents of these are in no way minor or less valuable</a:t>
            </a:r>
          </a:p>
          <a:p>
            <a:r>
              <a:rPr lang="en-US" dirty="0" smtClean="0"/>
              <a:t>Eighteen </a:t>
            </a:r>
            <a:r>
              <a:rPr lang="en-US" dirty="0" err="1" smtClean="0"/>
              <a:t>Puranas</a:t>
            </a:r>
            <a:r>
              <a:rPr lang="en-US" dirty="0" smtClean="0"/>
              <a:t> are classified according to three cosmic qualities-</a:t>
            </a:r>
            <a:r>
              <a:rPr lang="en-US" i="1" dirty="0" err="1" smtClean="0"/>
              <a:t>Satva</a:t>
            </a:r>
            <a:r>
              <a:rPr lang="en-US" i="1" dirty="0" smtClean="0"/>
              <a:t>, Rajas &amp; </a:t>
            </a:r>
            <a:r>
              <a:rPr lang="en-US" i="1" dirty="0" err="1" smtClean="0"/>
              <a:t>Tamas</a:t>
            </a:r>
            <a:r>
              <a:rPr lang="en-US" dirty="0" smtClean="0"/>
              <a:t>. These qualities are manifested by three gods-Vishnu, Brahma and Shiva respectively</a:t>
            </a:r>
          </a:p>
          <a:p>
            <a:r>
              <a:rPr lang="en-US" dirty="0" err="1" smtClean="0"/>
              <a:t>Satvika</a:t>
            </a:r>
            <a:r>
              <a:rPr lang="en-US" dirty="0" smtClean="0"/>
              <a:t> </a:t>
            </a:r>
            <a:r>
              <a:rPr lang="en-US" dirty="0" err="1" smtClean="0"/>
              <a:t>Puranas</a:t>
            </a:r>
            <a:r>
              <a:rPr lang="en-US" dirty="0" smtClean="0"/>
              <a:t> are: </a:t>
            </a:r>
            <a:r>
              <a:rPr lang="en-US" dirty="0" err="1" smtClean="0"/>
              <a:t>Vishnu,Bhagavata</a:t>
            </a:r>
            <a:r>
              <a:rPr lang="en-US" dirty="0" smtClean="0"/>
              <a:t>, </a:t>
            </a:r>
            <a:r>
              <a:rPr lang="en-US" dirty="0" err="1" smtClean="0"/>
              <a:t>Naradiya</a:t>
            </a:r>
            <a:r>
              <a:rPr lang="en-US" dirty="0" smtClean="0"/>
              <a:t>, Garuda, </a:t>
            </a:r>
            <a:r>
              <a:rPr lang="en-US" dirty="0" err="1" smtClean="0"/>
              <a:t>Padma</a:t>
            </a:r>
            <a:r>
              <a:rPr lang="en-US" dirty="0" smtClean="0"/>
              <a:t> and </a:t>
            </a:r>
            <a:r>
              <a:rPr lang="en-US" dirty="0" err="1" smtClean="0"/>
              <a:t>Varaha</a:t>
            </a:r>
            <a:r>
              <a:rPr lang="en-US" dirty="0" smtClean="0"/>
              <a:t>.</a:t>
            </a:r>
          </a:p>
          <a:p>
            <a:r>
              <a:rPr lang="en-US" dirty="0" err="1" smtClean="0"/>
              <a:t>RajasPuranas:are:Brahma,Brahmanda,Bhvishya,Brahmavaivarta</a:t>
            </a:r>
            <a:r>
              <a:rPr lang="en-US" dirty="0" smtClean="0"/>
              <a:t>,</a:t>
            </a:r>
          </a:p>
          <a:p>
            <a:pPr>
              <a:buNone/>
            </a:pPr>
            <a:r>
              <a:rPr lang="en-US" dirty="0" smtClean="0"/>
              <a:t>	</a:t>
            </a:r>
            <a:r>
              <a:rPr lang="en-US" dirty="0" err="1" smtClean="0"/>
              <a:t>Markandeya</a:t>
            </a:r>
            <a:r>
              <a:rPr lang="en-US" dirty="0" smtClean="0"/>
              <a:t> and </a:t>
            </a:r>
            <a:r>
              <a:rPr lang="en-US" dirty="0" err="1" smtClean="0"/>
              <a:t>Vimana</a:t>
            </a:r>
            <a:endParaRPr lang="en-US" dirty="0" smtClean="0"/>
          </a:p>
          <a:p>
            <a:r>
              <a:rPr lang="en-US" dirty="0" err="1" smtClean="0"/>
              <a:t>Tamasa</a:t>
            </a:r>
            <a:r>
              <a:rPr lang="en-US" dirty="0" smtClean="0"/>
              <a:t> </a:t>
            </a:r>
            <a:r>
              <a:rPr lang="en-US" dirty="0" err="1" smtClean="0"/>
              <a:t>Puranas</a:t>
            </a:r>
            <a:r>
              <a:rPr lang="en-US" dirty="0" smtClean="0"/>
              <a:t> </a:t>
            </a:r>
            <a:r>
              <a:rPr lang="en-US" dirty="0" err="1" smtClean="0"/>
              <a:t>are:Shiva</a:t>
            </a:r>
            <a:r>
              <a:rPr lang="en-US" dirty="0" smtClean="0"/>
              <a:t>, </a:t>
            </a:r>
            <a:r>
              <a:rPr lang="en-US" dirty="0" err="1" smtClean="0"/>
              <a:t>Linga,Skanda,Agni,Matsya</a:t>
            </a:r>
            <a:r>
              <a:rPr lang="en-US" dirty="0" smtClean="0"/>
              <a:t> and </a:t>
            </a:r>
            <a:r>
              <a:rPr lang="en-US" dirty="0" err="1" smtClean="0"/>
              <a:t>Kurma</a:t>
            </a:r>
            <a:endParaRPr lang="en-US" dirty="0" smtClean="0"/>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SHRUTI</a:t>
            </a:r>
            <a:endParaRPr lang="en-US" b="1" i="1" dirty="0"/>
          </a:p>
        </p:txBody>
      </p:sp>
      <p:sp>
        <p:nvSpPr>
          <p:cNvPr id="3" name="Content Placeholder 2"/>
          <p:cNvSpPr>
            <a:spLocks noGrp="1"/>
          </p:cNvSpPr>
          <p:nvPr>
            <p:ph idx="1"/>
          </p:nvPr>
        </p:nvSpPr>
        <p:spPr/>
        <p:txBody>
          <a:bodyPr>
            <a:normAutofit lnSpcReduction="10000"/>
          </a:bodyPr>
          <a:lstStyle/>
          <a:p>
            <a:r>
              <a:rPr lang="en-US" dirty="0" smtClean="0"/>
              <a:t>Now the Vedic Mantras seen by the seers were imparted to their disciples who memorized them and were handed down through generations. </a:t>
            </a:r>
          </a:p>
          <a:p>
            <a:r>
              <a:rPr lang="en-US" dirty="0" smtClean="0"/>
              <a:t>. The Vedic mantras were only heard by the disciples As it was only heard, it was known as  </a:t>
            </a:r>
            <a:r>
              <a:rPr lang="en-US" b="1" i="1" dirty="0" err="1" smtClean="0"/>
              <a:t>shruti</a:t>
            </a:r>
            <a:r>
              <a:rPr lang="en-US" b="1" i="1" dirty="0" smtClean="0"/>
              <a:t>. </a:t>
            </a:r>
          </a:p>
          <a:p>
            <a:r>
              <a:rPr lang="en-US" dirty="0" smtClean="0"/>
              <a:t> The art of writing was either not known or not used to preserve its holy character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Compilation of Vedas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Sage </a:t>
            </a:r>
            <a:r>
              <a:rPr lang="en-US" b="1" i="1" dirty="0" err="1" smtClean="0"/>
              <a:t>Krsna</a:t>
            </a:r>
            <a:r>
              <a:rPr lang="en-US" b="1" i="1" dirty="0" smtClean="0"/>
              <a:t> </a:t>
            </a:r>
            <a:r>
              <a:rPr lang="en-US" b="1" i="1" dirty="0" err="1" smtClean="0"/>
              <a:t>Dvaipayana</a:t>
            </a:r>
            <a:r>
              <a:rPr lang="en-US" b="1" i="1" dirty="0" smtClean="0"/>
              <a:t> </a:t>
            </a:r>
            <a:r>
              <a:rPr lang="en-US" dirty="0" smtClean="0"/>
              <a:t>felt the necessity of compiling the vast floating mass of Vedic texts which only existed as oral traditions. </a:t>
            </a:r>
          </a:p>
          <a:p>
            <a:r>
              <a:rPr lang="en-US" dirty="0" smtClean="0"/>
              <a:t>He compiled and divided the floating mass of Vedic Literature into four Vedas—</a:t>
            </a:r>
            <a:r>
              <a:rPr lang="en-US" b="1" i="1" dirty="0" err="1" smtClean="0"/>
              <a:t>Rg</a:t>
            </a:r>
            <a:r>
              <a:rPr lang="en-US" b="1" i="1" dirty="0" smtClean="0"/>
              <a:t> Veda, </a:t>
            </a:r>
            <a:r>
              <a:rPr lang="en-US" b="1" i="1" dirty="0" err="1" smtClean="0"/>
              <a:t>Sama</a:t>
            </a:r>
            <a:r>
              <a:rPr lang="en-US" b="1" i="1" dirty="0" smtClean="0"/>
              <a:t> Veda, </a:t>
            </a:r>
            <a:r>
              <a:rPr lang="en-US" b="1" i="1" dirty="0" err="1" smtClean="0"/>
              <a:t>Atharva</a:t>
            </a:r>
            <a:r>
              <a:rPr lang="en-US" b="1" i="1" dirty="0" smtClean="0"/>
              <a:t> Veda and </a:t>
            </a:r>
            <a:r>
              <a:rPr lang="en-US" b="1" i="1" dirty="0" err="1" smtClean="0"/>
              <a:t>Yajur</a:t>
            </a:r>
            <a:r>
              <a:rPr lang="en-US" b="1" i="1" dirty="0" smtClean="0"/>
              <a:t> Veda.</a:t>
            </a:r>
            <a:r>
              <a:rPr lang="en-US" dirty="0" smtClean="0"/>
              <a:t> </a:t>
            </a:r>
          </a:p>
          <a:p>
            <a:r>
              <a:rPr lang="en-US" dirty="0" smtClean="0"/>
              <a:t>He entrusted four of his disciples with propagation of the four Vedas.</a:t>
            </a:r>
          </a:p>
          <a:p>
            <a:r>
              <a:rPr lang="en-US" dirty="0" smtClean="0"/>
              <a:t>The </a:t>
            </a:r>
            <a:r>
              <a:rPr lang="en-US" b="1" i="1" dirty="0" err="1" smtClean="0"/>
              <a:t>RgVeda</a:t>
            </a:r>
            <a:r>
              <a:rPr lang="en-US" dirty="0" smtClean="0"/>
              <a:t> is the most ancient and presupposes none of the other Vedic texts while all other Vedic texts presuppose the </a:t>
            </a:r>
            <a:r>
              <a:rPr lang="en-US" b="1" i="1" dirty="0" err="1" smtClean="0"/>
              <a:t>RgVeda</a:t>
            </a:r>
            <a:r>
              <a:rPr lang="en-US" dirty="0" smtClean="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Four genres of Vedas</a:t>
            </a:r>
            <a:endParaRPr lang="en-US" b="1" dirty="0"/>
          </a:p>
        </p:txBody>
      </p:sp>
      <p:sp>
        <p:nvSpPr>
          <p:cNvPr id="3" name="Content Placeholder 2"/>
          <p:cNvSpPr>
            <a:spLocks noGrp="1"/>
          </p:cNvSpPr>
          <p:nvPr>
            <p:ph idx="1"/>
          </p:nvPr>
        </p:nvSpPr>
        <p:spPr/>
        <p:txBody>
          <a:bodyPr>
            <a:normAutofit/>
          </a:bodyPr>
          <a:lstStyle/>
          <a:p>
            <a:r>
              <a:rPr lang="en-US" dirty="0" smtClean="0"/>
              <a:t>Vedic literature consists of texts belonging to four literary genres: </a:t>
            </a:r>
            <a:r>
              <a:rPr lang="en-US" b="1" i="1" dirty="0" err="1" smtClean="0"/>
              <a:t>Samhitas</a:t>
            </a:r>
            <a:r>
              <a:rPr lang="en-US" b="1" i="1" dirty="0" smtClean="0"/>
              <a:t>,  </a:t>
            </a:r>
            <a:r>
              <a:rPr lang="en-US" b="1" i="1" dirty="0" err="1" smtClean="0"/>
              <a:t>Brahmanas</a:t>
            </a:r>
            <a:r>
              <a:rPr lang="en-US" b="1" i="1" dirty="0" smtClean="0"/>
              <a:t>, </a:t>
            </a:r>
            <a:r>
              <a:rPr lang="en-US" b="1" i="1" dirty="0" err="1" smtClean="0"/>
              <a:t>Aranyakas</a:t>
            </a:r>
            <a:r>
              <a:rPr lang="en-US" b="1" i="1" dirty="0" smtClean="0"/>
              <a:t> and </a:t>
            </a:r>
            <a:r>
              <a:rPr lang="en-US" b="1" i="1" dirty="0" err="1" smtClean="0"/>
              <a:t>Upanisads</a:t>
            </a:r>
            <a:r>
              <a:rPr lang="en-US" b="1" i="1" dirty="0" smtClean="0"/>
              <a:t>.</a:t>
            </a:r>
          </a:p>
          <a:p>
            <a:r>
              <a:rPr lang="en-US" b="1" i="1" u="sng" dirty="0" smtClean="0"/>
              <a:t>A </a:t>
            </a:r>
            <a:r>
              <a:rPr lang="en-US" b="1" i="1" u="sng" dirty="0" err="1" smtClean="0"/>
              <a:t>Samhita</a:t>
            </a:r>
            <a:r>
              <a:rPr lang="en-US" b="1" dirty="0" smtClean="0"/>
              <a:t> </a:t>
            </a:r>
            <a:r>
              <a:rPr lang="en-US" dirty="0" smtClean="0"/>
              <a:t>is mostly a collection of Mantras, the sacred formulas or prayers or benedictions. </a:t>
            </a:r>
          </a:p>
          <a:p>
            <a:r>
              <a:rPr lang="en-US" sz="2800" b="1" i="1" dirty="0" smtClean="0"/>
              <a:t>The </a:t>
            </a:r>
            <a:r>
              <a:rPr lang="en-US" sz="2800" b="1" i="1" dirty="0" err="1" smtClean="0"/>
              <a:t>RgVeda</a:t>
            </a:r>
            <a:r>
              <a:rPr lang="en-US" sz="2800" b="1" i="1" dirty="0" smtClean="0"/>
              <a:t> </a:t>
            </a:r>
            <a:r>
              <a:rPr lang="en-US" sz="2800" b="1" i="1" dirty="0" err="1" smtClean="0"/>
              <a:t>Samhita</a:t>
            </a:r>
            <a:r>
              <a:rPr lang="en-US" sz="2800" dirty="0" smtClean="0"/>
              <a:t> contains only verses. It is a book of poems.</a:t>
            </a:r>
            <a:r>
              <a:rPr lang="en-US" sz="2800" b="1" i="1"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genres of Vedas</a:t>
            </a:r>
            <a:endParaRPr lang="en-US" dirty="0"/>
          </a:p>
        </p:txBody>
      </p:sp>
      <p:sp>
        <p:nvSpPr>
          <p:cNvPr id="3" name="Content Placeholder 2"/>
          <p:cNvSpPr>
            <a:spLocks noGrp="1"/>
          </p:cNvSpPr>
          <p:nvPr>
            <p:ph idx="1"/>
          </p:nvPr>
        </p:nvSpPr>
        <p:spPr/>
        <p:txBody>
          <a:bodyPr>
            <a:normAutofit/>
          </a:bodyPr>
          <a:lstStyle/>
          <a:p>
            <a:r>
              <a:rPr lang="en-US" sz="2800" b="1" i="1" dirty="0" smtClean="0"/>
              <a:t>The </a:t>
            </a:r>
            <a:r>
              <a:rPr lang="en-US" sz="2800" b="1" i="1" dirty="0" err="1" smtClean="0"/>
              <a:t>SamaVeda</a:t>
            </a:r>
            <a:r>
              <a:rPr lang="en-US" sz="2800" b="1" i="1" dirty="0" smtClean="0"/>
              <a:t> </a:t>
            </a:r>
            <a:r>
              <a:rPr lang="en-US" sz="2800" b="1" i="1" dirty="0" err="1" smtClean="0"/>
              <a:t>Samhita</a:t>
            </a:r>
            <a:r>
              <a:rPr lang="en-US" sz="2800" dirty="0" smtClean="0"/>
              <a:t> is a book of Melody, the verses on which the melodies are sung. So this is the Veda of music. </a:t>
            </a:r>
          </a:p>
          <a:p>
            <a:r>
              <a:rPr lang="en-US" sz="2800" b="1" i="1" dirty="0" smtClean="0"/>
              <a:t>The </a:t>
            </a:r>
            <a:r>
              <a:rPr lang="en-US" sz="2800" b="1" i="1" dirty="0" err="1" smtClean="0"/>
              <a:t>YajurVeda</a:t>
            </a:r>
            <a:r>
              <a:rPr lang="en-US" sz="2800" b="1" i="1" dirty="0" smtClean="0"/>
              <a:t> </a:t>
            </a:r>
            <a:r>
              <a:rPr lang="en-US" sz="2800" b="1" i="1" dirty="0" err="1" smtClean="0"/>
              <a:t>Samhita</a:t>
            </a:r>
            <a:r>
              <a:rPr lang="en-US" sz="2800" dirty="0" smtClean="0"/>
              <a:t>  is a collection of ritual Mantras, it contains both prose and verse, but prose Mantras are predominant. </a:t>
            </a:r>
          </a:p>
          <a:p>
            <a:r>
              <a:rPr lang="en-US" sz="2800" b="1" i="1" dirty="0" smtClean="0"/>
              <a:t>The </a:t>
            </a:r>
            <a:r>
              <a:rPr lang="en-US" sz="2800" b="1" i="1" dirty="0" err="1" smtClean="0"/>
              <a:t>AtharvaVeda</a:t>
            </a:r>
            <a:r>
              <a:rPr lang="en-US" sz="2800" b="1" i="1" dirty="0" smtClean="0"/>
              <a:t> </a:t>
            </a:r>
            <a:r>
              <a:rPr lang="en-US" sz="2800" b="1" i="1" dirty="0" err="1" smtClean="0"/>
              <a:t>Samhita</a:t>
            </a:r>
            <a:r>
              <a:rPr lang="en-US" sz="2800" dirty="0" smtClean="0"/>
              <a:t> contains both prose and verse, but mostly verse.</a:t>
            </a:r>
          </a:p>
          <a:p>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b="1" i="1" dirty="0" err="1" smtClean="0"/>
              <a:t>RgVeda</a:t>
            </a:r>
            <a:r>
              <a:rPr lang="en-US" b="1" i="1" dirty="0" smtClean="0"/>
              <a:t> </a:t>
            </a:r>
            <a:r>
              <a:rPr lang="en-US" b="1" i="1" dirty="0" err="1" smtClean="0"/>
              <a:t>Samhita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b="1" i="1" dirty="0" err="1" smtClean="0"/>
              <a:t>RgVeda</a:t>
            </a:r>
            <a:r>
              <a:rPr lang="en-US" b="1" i="1" dirty="0" smtClean="0"/>
              <a:t> </a:t>
            </a:r>
            <a:r>
              <a:rPr lang="en-US" b="1" i="1" dirty="0" err="1" smtClean="0"/>
              <a:t>Samhita</a:t>
            </a:r>
            <a:r>
              <a:rPr lang="en-US" dirty="0" smtClean="0"/>
              <a:t> happens to be the most important, most ancient, most honored and most authoritative  of the Vedic texts. </a:t>
            </a:r>
          </a:p>
          <a:p>
            <a:r>
              <a:rPr lang="en-US" dirty="0" smtClean="0"/>
              <a:t>In fact, it is the oldest literary monument in Indo-European languages. </a:t>
            </a:r>
          </a:p>
          <a:p>
            <a:r>
              <a:rPr lang="en-US" dirty="0" smtClean="0"/>
              <a:t>Though understanding the Vedic rituals is as a principle essential for understanding the Vedas, the </a:t>
            </a:r>
            <a:r>
              <a:rPr lang="en-US" b="1" i="1" dirty="0" err="1" smtClean="0"/>
              <a:t>RgVeda</a:t>
            </a:r>
            <a:r>
              <a:rPr lang="en-US" b="1" i="1" dirty="0" smtClean="0"/>
              <a:t> </a:t>
            </a:r>
            <a:r>
              <a:rPr lang="en-US" b="1" i="1" dirty="0" err="1" smtClean="0"/>
              <a:t>Samhita</a:t>
            </a:r>
            <a:r>
              <a:rPr lang="en-US" dirty="0" smtClean="0"/>
              <a:t> can be understood to a great extent even without reference to Vedic rituals.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smtClean="0"/>
              <a:t>Brahmana</a:t>
            </a:r>
            <a:endParaRPr lang="en-US" dirty="0"/>
          </a:p>
        </p:txBody>
      </p:sp>
      <p:sp>
        <p:nvSpPr>
          <p:cNvPr id="3" name="Content Placeholder 2"/>
          <p:cNvSpPr>
            <a:spLocks noGrp="1"/>
          </p:cNvSpPr>
          <p:nvPr>
            <p:ph idx="1"/>
          </p:nvPr>
        </p:nvSpPr>
        <p:spPr/>
        <p:txBody>
          <a:bodyPr>
            <a:normAutofit fontScale="85000" lnSpcReduction="10000"/>
          </a:bodyPr>
          <a:lstStyle/>
          <a:p>
            <a:r>
              <a:rPr lang="en-US" b="1" i="1" u="sng" dirty="0" smtClean="0"/>
              <a:t>A </a:t>
            </a:r>
            <a:r>
              <a:rPr lang="en-US" b="1" i="1" u="sng" dirty="0" err="1" smtClean="0"/>
              <a:t>Brahmana</a:t>
            </a:r>
            <a:r>
              <a:rPr lang="en-US" b="1" i="1" dirty="0" smtClean="0"/>
              <a:t> </a:t>
            </a:r>
            <a:r>
              <a:rPr lang="en-US" dirty="0" smtClean="0"/>
              <a:t>is the ritual application of the Mantras that are present in the </a:t>
            </a:r>
            <a:r>
              <a:rPr lang="en-US" b="1" i="1" dirty="0" err="1" smtClean="0"/>
              <a:t>Samhitas</a:t>
            </a:r>
            <a:r>
              <a:rPr lang="en-US" dirty="0" smtClean="0"/>
              <a:t>. </a:t>
            </a:r>
          </a:p>
          <a:p>
            <a:r>
              <a:rPr lang="en-US" dirty="0" smtClean="0"/>
              <a:t>Each of the </a:t>
            </a:r>
            <a:r>
              <a:rPr lang="en-US" b="1" i="1" dirty="0" err="1" smtClean="0"/>
              <a:t>Samhitas</a:t>
            </a:r>
            <a:r>
              <a:rPr lang="en-US" b="1" i="1" dirty="0" smtClean="0"/>
              <a:t> </a:t>
            </a:r>
            <a:r>
              <a:rPr lang="en-US" dirty="0" smtClean="0"/>
              <a:t>is supposed to have a </a:t>
            </a:r>
            <a:r>
              <a:rPr lang="en-US" b="1" i="1" dirty="0" err="1" smtClean="0"/>
              <a:t>Brahmana</a:t>
            </a:r>
            <a:r>
              <a:rPr lang="en-US" b="1" i="1" dirty="0" smtClean="0"/>
              <a:t>. </a:t>
            </a:r>
            <a:endParaRPr lang="en-US" dirty="0" smtClean="0"/>
          </a:p>
          <a:p>
            <a:r>
              <a:rPr lang="en-US" dirty="0" smtClean="0"/>
              <a:t>Though primarily relating to Vedic rituals,</a:t>
            </a:r>
            <a:r>
              <a:rPr lang="en-US" b="1" i="1" dirty="0" smtClean="0"/>
              <a:t> </a:t>
            </a:r>
            <a:r>
              <a:rPr lang="en-US" b="1" i="1" dirty="0" err="1" smtClean="0"/>
              <a:t>Brahmana</a:t>
            </a:r>
            <a:r>
              <a:rPr lang="en-US" dirty="0" smtClean="0"/>
              <a:t> texts contain many observations that form the basis of our understanding ritual, religion, history, social and political conditions of the Vedic period.  </a:t>
            </a:r>
          </a:p>
          <a:p>
            <a:r>
              <a:rPr lang="en-US" dirty="0" smtClean="0"/>
              <a:t>The </a:t>
            </a:r>
            <a:r>
              <a:rPr lang="en-US" b="1" dirty="0" err="1" smtClean="0"/>
              <a:t>Brahmanas</a:t>
            </a:r>
            <a:r>
              <a:rPr lang="en-US" b="1" dirty="0" smtClean="0"/>
              <a:t> r</a:t>
            </a:r>
            <a:r>
              <a:rPr lang="en-US" dirty="0" smtClean="0"/>
              <a:t>elate the ritual micro cosmos  and the </a:t>
            </a:r>
            <a:r>
              <a:rPr lang="en-US" dirty="0" err="1" smtClean="0"/>
              <a:t>sacrificer’s</a:t>
            </a:r>
            <a:r>
              <a:rPr lang="en-US" dirty="0" smtClean="0"/>
              <a:t> life and body with the macro cosmos. Thus the universe is reduced to strict ritually controlled order.</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TotalTime>
  <Words>3177</Words>
  <Application>Microsoft Office PowerPoint</Application>
  <PresentationFormat>On-screen Show (4:3)</PresentationFormat>
  <Paragraphs>228</Paragraphs>
  <Slides>36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Vedas and Upanishads </vt:lpstr>
      <vt:lpstr>Vedas</vt:lpstr>
      <vt:lpstr>Vedas</vt:lpstr>
      <vt:lpstr>SHRUTI</vt:lpstr>
      <vt:lpstr>Compilation of Vedas</vt:lpstr>
      <vt:lpstr>Four genres of Vedas</vt:lpstr>
      <vt:lpstr>Four genres of Vedas</vt:lpstr>
      <vt:lpstr>The RgVeda Samhita</vt:lpstr>
      <vt:lpstr>Brahmana</vt:lpstr>
      <vt:lpstr>Aranyakas &amp; Upanisads</vt:lpstr>
      <vt:lpstr>Karmakanda&amp; Jnanakanda</vt:lpstr>
      <vt:lpstr>Karmakanda</vt:lpstr>
      <vt:lpstr>Jnanakanda</vt:lpstr>
      <vt:lpstr>The essence of Vedic teachings: </vt:lpstr>
      <vt:lpstr>Karmakanda vs Jnanakanda</vt:lpstr>
      <vt:lpstr>three stages of attaining supreme knowledge</vt:lpstr>
      <vt:lpstr>Concepts in Vedas-Rta</vt:lpstr>
      <vt:lpstr>Concepts in Vedas-Rta(contd)</vt:lpstr>
      <vt:lpstr>Concepts in Vedas-Satya and Dharma</vt:lpstr>
      <vt:lpstr>Concepts in Vedas-Transmigration of soul:</vt:lpstr>
      <vt:lpstr>Concepts in Vedas-doctrine of Karma</vt:lpstr>
      <vt:lpstr>Concepts in Vedas- Chaturvarnya system:</vt:lpstr>
      <vt:lpstr>Concepts in Vedas- Varnasrama Dharma</vt:lpstr>
      <vt:lpstr>Concepts in Vedas- Virtues</vt:lpstr>
      <vt:lpstr>Concepts in Vedas- Five debts</vt:lpstr>
      <vt:lpstr>Concepts in Vedas- Purusarthas,The Goals of Life</vt:lpstr>
      <vt:lpstr>Purusarthas,The Goals of Life</vt:lpstr>
      <vt:lpstr>Upanisadas</vt:lpstr>
      <vt:lpstr>Upanisadas</vt:lpstr>
      <vt:lpstr>Vedic literature </vt:lpstr>
      <vt:lpstr>Vedic literature </vt:lpstr>
      <vt:lpstr>Vedangas                                                                                                                                                                                                                                                                         </vt:lpstr>
      <vt:lpstr>Fundamental ideas of the Vedic texts</vt:lpstr>
      <vt:lpstr>Puranas</vt:lpstr>
      <vt:lpstr>Puranas</vt:lpstr>
      <vt:lpstr>Puranas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Vedas and Upanishads</dc:title>
  <dc:creator>user</dc:creator>
  <cp:lastModifiedBy>HUM-01</cp:lastModifiedBy>
  <cp:revision>71</cp:revision>
  <dcterms:created xsi:type="dcterms:W3CDTF">2016-10-16T07:18:15Z</dcterms:created>
  <dcterms:modified xsi:type="dcterms:W3CDTF">2016-12-14T09:10:29Z</dcterms:modified>
</cp:coreProperties>
</file>