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4" r:id="rId4"/>
    <p:sldId id="286" r:id="rId5"/>
    <p:sldId id="258" r:id="rId6"/>
    <p:sldId id="287" r:id="rId7"/>
    <p:sldId id="28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280" r:id="rId32"/>
    <p:sldId id="289" r:id="rId33"/>
    <p:sldId id="300" r:id="rId34"/>
    <p:sldId id="283" r:id="rId3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212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96" d="100"/>
          <a:sy n="96" d="100"/>
        </p:scale>
        <p:origin x="113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318634"/>
            <a:ext cx="8374549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499" y="926427"/>
            <a:ext cx="6463000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4875" y="1781599"/>
            <a:ext cx="4320540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7905" y="-8283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3000" y="926427"/>
            <a:ext cx="6463000" cy="6172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Retail</a:t>
            </a:r>
            <a:r>
              <a:rPr spc="-40" dirty="0"/>
              <a:t> </a:t>
            </a:r>
            <a:r>
              <a:rPr spc="-30" dirty="0"/>
              <a:t>Banking</a:t>
            </a:r>
            <a:r>
              <a:rPr spc="-40" dirty="0"/>
              <a:t> </a:t>
            </a:r>
            <a:r>
              <a:rPr lang="en-IN" spc="-40" dirty="0"/>
              <a:t>System</a:t>
            </a: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5396126" y="3367163"/>
            <a:ext cx="3671673" cy="1338187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715"/>
              </a:spcBef>
              <a:buFont typeface="Microsoft Sans Serif"/>
              <a:buChar char="●"/>
              <a:tabLst>
                <a:tab pos="368300" algn="l"/>
                <a:tab pos="369570" algn="l"/>
              </a:tabLst>
            </a:pPr>
            <a:r>
              <a:rPr lang="en-IN" sz="1650" spc="-20" dirty="0">
                <a:solidFill>
                  <a:srgbClr val="FFFFFF"/>
                </a:solidFill>
                <a:latin typeface="Roboto"/>
                <a:cs typeface="Roboto"/>
              </a:rPr>
              <a:t>Purushottam Kumar</a:t>
            </a:r>
            <a:r>
              <a:rPr sz="165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(</a:t>
            </a:r>
            <a:r>
              <a:rPr lang="en-IN" sz="1650" spc="5" dirty="0">
                <a:solidFill>
                  <a:srgbClr val="FFFFFF"/>
                </a:solidFill>
                <a:latin typeface="Roboto"/>
                <a:cs typeface="Roboto"/>
              </a:rPr>
              <a:t>2144501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)</a:t>
            </a:r>
            <a:endParaRPr sz="1650" dirty="0">
              <a:latin typeface="Roboto"/>
              <a:cs typeface="Roboto"/>
            </a:endParaRPr>
          </a:p>
          <a:p>
            <a:pPr marL="368935" indent="-356870">
              <a:lnSpc>
                <a:spcPct val="100000"/>
              </a:lnSpc>
              <a:spcBef>
                <a:spcPts val="615"/>
              </a:spcBef>
              <a:buFont typeface="Microsoft Sans Serif"/>
              <a:buChar char="●"/>
              <a:tabLst>
                <a:tab pos="368300" algn="l"/>
                <a:tab pos="369570" algn="l"/>
              </a:tabLst>
            </a:pP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K</a:t>
            </a:r>
            <a:r>
              <a:rPr lang="en-IN" sz="1650" spc="-10" dirty="0">
                <a:solidFill>
                  <a:srgbClr val="FFFFFF"/>
                </a:solidFill>
                <a:latin typeface="Roboto"/>
                <a:cs typeface="Roboto"/>
              </a:rPr>
              <a:t>apil Gupta</a:t>
            </a:r>
            <a:r>
              <a:rPr sz="165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(</a:t>
            </a:r>
            <a:r>
              <a:rPr lang="en-IN" sz="1650" spc="5" dirty="0">
                <a:solidFill>
                  <a:srgbClr val="FFFFFF"/>
                </a:solidFill>
                <a:latin typeface="Roboto"/>
              </a:rPr>
              <a:t>2130972 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)</a:t>
            </a:r>
            <a:endParaRPr sz="1650" dirty="0">
              <a:latin typeface="Roboto"/>
              <a:cs typeface="Roboto"/>
            </a:endParaRPr>
          </a:p>
          <a:p>
            <a:pPr marL="368935" indent="-356870">
              <a:lnSpc>
                <a:spcPct val="100000"/>
              </a:lnSpc>
              <a:spcBef>
                <a:spcPts val="620"/>
              </a:spcBef>
              <a:buFont typeface="Microsoft Sans Serif"/>
              <a:buChar char="●"/>
              <a:tabLst>
                <a:tab pos="368300" algn="l"/>
                <a:tab pos="369570" algn="l"/>
              </a:tabLst>
            </a:pPr>
            <a:r>
              <a:rPr lang="en-IN" sz="1650" spc="-10" dirty="0">
                <a:solidFill>
                  <a:srgbClr val="FFFFFF"/>
                </a:solidFill>
                <a:latin typeface="Roboto"/>
              </a:rPr>
              <a:t>Chinnaiah Nagarajan </a:t>
            </a:r>
            <a:r>
              <a:rPr sz="1650" spc="-10" dirty="0">
                <a:solidFill>
                  <a:srgbClr val="FFFFFF"/>
                </a:solidFill>
                <a:latin typeface="Roboto"/>
              </a:rPr>
              <a:t>(</a:t>
            </a:r>
            <a:r>
              <a:rPr lang="en-IN" sz="1650" spc="5" dirty="0">
                <a:solidFill>
                  <a:srgbClr val="FFFFFF"/>
                </a:solidFill>
                <a:latin typeface="Roboto"/>
                <a:cs typeface="Roboto"/>
              </a:rPr>
              <a:t>2143540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)</a:t>
            </a:r>
            <a:endParaRPr sz="1650" dirty="0">
              <a:latin typeface="Roboto"/>
              <a:cs typeface="Roboto"/>
            </a:endParaRPr>
          </a:p>
          <a:p>
            <a:pPr marL="368935" indent="-356870">
              <a:lnSpc>
                <a:spcPct val="100000"/>
              </a:lnSpc>
              <a:spcBef>
                <a:spcPts val="615"/>
              </a:spcBef>
              <a:buFont typeface="Microsoft Sans Serif"/>
              <a:buChar char="●"/>
              <a:tabLst>
                <a:tab pos="368300" algn="l"/>
                <a:tab pos="369570" algn="l"/>
              </a:tabLst>
            </a:pPr>
            <a:r>
              <a:rPr lang="en-IN" sz="1650" spc="-10" dirty="0">
                <a:solidFill>
                  <a:srgbClr val="FFFFFF"/>
                </a:solidFill>
                <a:latin typeface="Roboto"/>
                <a:cs typeface="Roboto"/>
              </a:rPr>
              <a:t>Shivam Tripathi 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(</a:t>
            </a:r>
            <a:r>
              <a:rPr lang="en-IN" sz="1650" spc="5" dirty="0">
                <a:solidFill>
                  <a:srgbClr val="FFFFFF"/>
                </a:solidFill>
                <a:latin typeface="Roboto"/>
                <a:cs typeface="Roboto"/>
              </a:rPr>
              <a:t>2143326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)</a:t>
            </a:r>
            <a:endParaRPr sz="1650" dirty="0">
              <a:latin typeface="Roboto"/>
              <a:cs typeface="Robo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2484875" y="1781599"/>
            <a:ext cx="4320540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MFP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-15" dirty="0"/>
              <a:t>(PO</a:t>
            </a:r>
            <a:r>
              <a:rPr spc="-10" dirty="0"/>
              <a:t>D </a:t>
            </a:r>
            <a:r>
              <a:rPr spc="-385" dirty="0"/>
              <a:t>-</a:t>
            </a:r>
            <a:r>
              <a:rPr spc="-10" dirty="0"/>
              <a:t> </a:t>
            </a:r>
            <a:r>
              <a:rPr lang="en-IN" spc="-10" dirty="0"/>
              <a:t>6</a:t>
            </a:r>
            <a:r>
              <a:rPr spc="5" dirty="0"/>
              <a:t>)</a:t>
            </a:r>
            <a:r>
              <a:rPr lang="en-IN" spc="5" dirty="0"/>
              <a:t> GN22CDEJFS008</a:t>
            </a:r>
            <a:endParaRPr spc="-10" dirty="0"/>
          </a:p>
          <a:p>
            <a:pPr>
              <a:lnSpc>
                <a:spcPct val="100000"/>
              </a:lnSpc>
            </a:pPr>
            <a:endParaRPr sz="3150" dirty="0"/>
          </a:p>
          <a:p>
            <a:pPr marL="2822575">
              <a:lnSpc>
                <a:spcPct val="100000"/>
              </a:lnSpc>
              <a:spcBef>
                <a:spcPts val="5"/>
              </a:spcBef>
            </a:pPr>
            <a:endParaRPr lang="en-IN" sz="1650" b="1" spc="10" dirty="0">
              <a:latin typeface="Roboto"/>
              <a:cs typeface="Roboto"/>
            </a:endParaRPr>
          </a:p>
          <a:p>
            <a:pPr marL="2822575">
              <a:lnSpc>
                <a:spcPct val="100000"/>
              </a:lnSpc>
              <a:spcBef>
                <a:spcPts val="5"/>
              </a:spcBef>
            </a:pPr>
            <a:endParaRPr lang="en-IN" sz="1100" b="1" spc="10" dirty="0"/>
          </a:p>
          <a:p>
            <a:pPr marL="2822575">
              <a:lnSpc>
                <a:spcPct val="100000"/>
              </a:lnSpc>
              <a:spcBef>
                <a:spcPts val="5"/>
              </a:spcBef>
            </a:pPr>
            <a:r>
              <a:rPr sz="1650" b="1" spc="10" dirty="0">
                <a:latin typeface="Roboto"/>
                <a:cs typeface="Roboto"/>
              </a:rPr>
              <a:t>Team</a:t>
            </a:r>
            <a:r>
              <a:rPr sz="1650" b="1" spc="-60" dirty="0">
                <a:latin typeface="Roboto"/>
                <a:cs typeface="Roboto"/>
              </a:rPr>
              <a:t> </a:t>
            </a:r>
            <a:r>
              <a:rPr sz="1650" b="1" spc="15" dirty="0">
                <a:latin typeface="Roboto"/>
                <a:cs typeface="Roboto"/>
              </a:rPr>
              <a:t>Members</a:t>
            </a:r>
            <a:endParaRPr sz="1650" dirty="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600" y="3254208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Mentor</a:t>
            </a:r>
            <a:r>
              <a:rPr sz="180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9272" y="3254208"/>
            <a:ext cx="22995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solidFill>
                  <a:srgbClr val="FFFFFF"/>
                </a:solidFill>
                <a:latin typeface="Roboto"/>
              </a:rPr>
              <a:t>Susha Raghunath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600" y="3802848"/>
            <a:ext cx="87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Trainer</a:t>
            </a:r>
            <a:r>
              <a:rPr sz="18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3244" y="3802848"/>
            <a:ext cx="33377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solidFill>
                  <a:srgbClr val="FFFFFF"/>
                </a:solidFill>
                <a:latin typeface="Roboto"/>
              </a:rPr>
              <a:t>Venkata</a:t>
            </a:r>
            <a:r>
              <a:rPr lang="en-IN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spc="-30" dirty="0">
                <a:solidFill>
                  <a:srgbClr val="FFFFFF"/>
                </a:solidFill>
                <a:latin typeface="Roboto"/>
              </a:rPr>
              <a:t>Krishna Kumar Maddela </a:t>
            </a:r>
            <a:endParaRPr spc="-3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600" y="4351488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Coach</a:t>
            </a:r>
            <a:r>
              <a:rPr sz="1800" b="1" spc="3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2345" y="4351488"/>
            <a:ext cx="3232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lang="en-IN" sz="1800" spc="-20" dirty="0">
                <a:solidFill>
                  <a:srgbClr val="FFFFFF"/>
                </a:solidFill>
                <a:latin typeface="Roboto"/>
                <a:cs typeface="Roboto"/>
              </a:rPr>
              <a:t>kilandeshwari </a:t>
            </a:r>
            <a:r>
              <a:rPr lang="en-IN" spc="-20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lang="en-IN" sz="1800" spc="-20" dirty="0">
                <a:solidFill>
                  <a:srgbClr val="FFFFFF"/>
                </a:solidFill>
                <a:latin typeface="Roboto"/>
                <a:cs typeface="Roboto"/>
              </a:rPr>
              <a:t>ubramani</a:t>
            </a:r>
            <a:endParaRPr sz="1800" dirty="0">
              <a:latin typeface="Roboto"/>
              <a:cs typeface="Roboto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BFB8ED-8784-94F2-0613-3B822D8FCE38}"/>
              </a:ext>
            </a:extLst>
          </p:cNvPr>
          <p:cNvGrpSpPr/>
          <p:nvPr/>
        </p:nvGrpSpPr>
        <p:grpSpPr>
          <a:xfrm>
            <a:off x="1371599" y="923990"/>
            <a:ext cx="659131" cy="617218"/>
            <a:chOff x="1214437" y="1796398"/>
            <a:chExt cx="1147763" cy="11477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5E4E2F-E867-C94F-9F8C-FF49DE20B708}"/>
                </a:ext>
              </a:extLst>
            </p:cNvPr>
            <p:cNvSpPr/>
            <p:nvPr/>
          </p:nvSpPr>
          <p:spPr>
            <a:xfrm>
              <a:off x="1420353" y="2036271"/>
              <a:ext cx="713247" cy="658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D743CCA-E245-ACA7-02C6-91EDEE13A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437" y="1796398"/>
              <a:ext cx="1147763" cy="114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575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Working</a:t>
            </a:r>
            <a:r>
              <a:rPr sz="2700" spc="-5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Microservices: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873749" y="1382734"/>
            <a:ext cx="317627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Authorization</a:t>
            </a:r>
            <a:r>
              <a:rPr sz="1750" b="1" spc="-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Customer</a:t>
            </a:r>
            <a:r>
              <a:rPr sz="1750" b="1" spc="-7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Account</a:t>
            </a:r>
            <a:r>
              <a:rPr sz="175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Transaction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Rules</a:t>
            </a:r>
            <a:r>
              <a:rPr sz="175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42887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Authentication</a:t>
            </a:r>
            <a:r>
              <a:rPr sz="2700" spc="-3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56674" y="1442485"/>
            <a:ext cx="678370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Authentication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perform</a:t>
            </a:r>
            <a:r>
              <a:rPr sz="1750" spc="2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operations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like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: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r>
              <a:rPr sz="1750" b="1" spc="-4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&amp;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Arial"/>
              <a:buChar char="●"/>
            </a:pPr>
            <a:endParaRPr sz="170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5" dirty="0">
                <a:solidFill>
                  <a:srgbClr val="08090A"/>
                </a:solidFill>
                <a:latin typeface="Roboto"/>
                <a:cs typeface="Roboto"/>
              </a:rPr>
              <a:t>Logout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Arial"/>
              <a:buChar char="●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Authentication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provide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3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20" dirty="0">
                <a:solidFill>
                  <a:srgbClr val="08090A"/>
                </a:solidFill>
                <a:latin typeface="Roboto"/>
                <a:cs typeface="Roboto"/>
              </a:rPr>
              <a:t>JWT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token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after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45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validation.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Providing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authorisation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based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40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6750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Authorization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D9F597-0B58-43DF-5774-F15207FB4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3" r="10000" b="15926"/>
          <a:stretch/>
        </p:blipFill>
        <p:spPr bwMode="auto">
          <a:xfrm>
            <a:off x="0" y="1079666"/>
            <a:ext cx="914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5572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Customer</a:t>
            </a:r>
            <a:r>
              <a:rPr sz="2700" spc="-4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1124" y="1160660"/>
            <a:ext cx="8249920" cy="28257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15" dirty="0">
                <a:latin typeface="Roboto"/>
                <a:cs typeface="Roboto"/>
              </a:rPr>
              <a:t>Customer</a:t>
            </a:r>
            <a:r>
              <a:rPr sz="1750" spc="-10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microservice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will</a:t>
            </a:r>
            <a:r>
              <a:rPr sz="1750" spc="-5" dirty="0">
                <a:latin typeface="Roboto"/>
                <a:cs typeface="Roboto"/>
              </a:rPr>
              <a:t> performs</a:t>
            </a:r>
            <a:r>
              <a:rPr sz="1750" spc="20" dirty="0">
                <a:latin typeface="Roboto"/>
                <a:cs typeface="Roboto"/>
              </a:rPr>
              <a:t> </a:t>
            </a:r>
            <a:r>
              <a:rPr sz="1750" b="1" spc="-5" dirty="0">
                <a:latin typeface="Roboto"/>
                <a:cs typeface="Roboto"/>
              </a:rPr>
              <a:t>operations like </a:t>
            </a:r>
            <a:r>
              <a:rPr sz="1750" spc="-20" dirty="0">
                <a:latin typeface="Roboto"/>
                <a:cs typeface="Roboto"/>
              </a:rPr>
              <a:t>:</a:t>
            </a:r>
            <a:endParaRPr sz="175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sz="1750" spc="-15" dirty="0">
                <a:latin typeface="Roboto"/>
                <a:cs typeface="Roboto"/>
              </a:rPr>
              <a:t>Creation </a:t>
            </a:r>
            <a:r>
              <a:rPr sz="1750" spc="-20" dirty="0">
                <a:latin typeface="Roboto"/>
                <a:cs typeface="Roboto"/>
              </a:rPr>
              <a:t>and</a:t>
            </a:r>
            <a:r>
              <a:rPr sz="1750" spc="-10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Updation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15" dirty="0">
                <a:latin typeface="Roboto"/>
                <a:cs typeface="Roboto"/>
              </a:rPr>
              <a:t>of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Customer</a:t>
            </a:r>
            <a:r>
              <a:rPr sz="1750" spc="-1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Details</a:t>
            </a:r>
            <a:endParaRPr sz="175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sz="1750" spc="-20" dirty="0">
                <a:latin typeface="Roboto"/>
                <a:cs typeface="Roboto"/>
              </a:rPr>
              <a:t>Fetching</a:t>
            </a:r>
            <a:r>
              <a:rPr sz="1750" spc="-2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Customer </a:t>
            </a:r>
            <a:r>
              <a:rPr sz="1750" spc="-20" dirty="0">
                <a:latin typeface="Roboto"/>
                <a:cs typeface="Roboto"/>
              </a:rPr>
              <a:t>Details</a:t>
            </a:r>
            <a:endParaRPr sz="175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sz="1750" spc="-20" dirty="0">
                <a:latin typeface="Roboto"/>
                <a:cs typeface="Roboto"/>
              </a:rPr>
              <a:t>Deletion </a:t>
            </a:r>
            <a:r>
              <a:rPr sz="1750" spc="15" dirty="0">
                <a:latin typeface="Roboto"/>
                <a:cs typeface="Roboto"/>
              </a:rPr>
              <a:t>of</a:t>
            </a:r>
            <a:r>
              <a:rPr sz="1750" spc="-15" dirty="0">
                <a:latin typeface="Roboto"/>
                <a:cs typeface="Roboto"/>
              </a:rPr>
              <a:t> Customer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Microsoft Sans Serif"/>
              <a:buChar char="●"/>
            </a:pPr>
            <a:endParaRPr sz="2600">
              <a:latin typeface="Roboto"/>
              <a:cs typeface="Roboto"/>
            </a:endParaRPr>
          </a:p>
          <a:p>
            <a:pPr marL="462915" marR="5080" indent="-450850">
              <a:lnSpc>
                <a:spcPct val="15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latin typeface="Roboto"/>
                <a:cs typeface="Roboto"/>
              </a:rPr>
              <a:t>It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even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interacts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with</a:t>
            </a:r>
            <a:r>
              <a:rPr sz="1750" spc="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authentication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and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account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microservices</a:t>
            </a:r>
            <a:r>
              <a:rPr sz="1750" spc="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for </a:t>
            </a:r>
            <a:r>
              <a:rPr sz="1750" spc="-20" dirty="0">
                <a:latin typeface="Roboto"/>
                <a:cs typeface="Roboto"/>
              </a:rPr>
              <a:t>the</a:t>
            </a:r>
            <a:r>
              <a:rPr sz="1750" spc="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purpose </a:t>
            </a:r>
            <a:r>
              <a:rPr sz="1750" spc="-420" dirty="0">
                <a:latin typeface="Roboto"/>
                <a:cs typeface="Roboto"/>
              </a:rPr>
              <a:t> </a:t>
            </a:r>
            <a:r>
              <a:rPr sz="1750" spc="15" dirty="0">
                <a:latin typeface="Roboto"/>
                <a:cs typeface="Roboto"/>
              </a:rPr>
              <a:t>of</a:t>
            </a:r>
            <a:r>
              <a:rPr sz="1750" spc="-10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sharing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details.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61988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Customer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200"/>
            <a:ext cx="8839199" cy="25827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3343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Account</a:t>
            </a:r>
            <a:r>
              <a:rPr sz="2700" spc="-3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1124" y="1160660"/>
            <a:ext cx="8113395" cy="26797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perform</a:t>
            </a:r>
            <a:r>
              <a:rPr sz="1750" spc="2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following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operations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:</a:t>
            </a:r>
            <a:endParaRPr sz="175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Customer</a:t>
            </a:r>
            <a:r>
              <a:rPr sz="1750" b="1" spc="-3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b="1" spc="-2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Creation</a:t>
            </a:r>
            <a:endParaRPr sz="1750">
              <a:latin typeface="Roboto"/>
              <a:cs typeface="Roboto"/>
            </a:endParaRPr>
          </a:p>
          <a:p>
            <a:pPr marL="920115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Fetching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Account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Details</a:t>
            </a:r>
            <a:r>
              <a:rPr sz="1750" b="1" spc="4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for 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Each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Customer</a:t>
            </a:r>
            <a:endParaRPr sz="1750">
              <a:latin typeface="Roboto"/>
              <a:cs typeface="Roboto"/>
            </a:endParaRPr>
          </a:p>
          <a:p>
            <a:pPr marL="920115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Deposit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and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08090A"/>
                </a:solidFill>
                <a:latin typeface="Roboto"/>
                <a:cs typeface="Roboto"/>
              </a:rPr>
              <a:t>Withdraw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from </a:t>
            </a:r>
            <a:r>
              <a:rPr sz="1750" b="1" spc="-30" dirty="0">
                <a:solidFill>
                  <a:srgbClr val="08090A"/>
                </a:solidFill>
                <a:latin typeface="Roboto"/>
                <a:cs typeface="Roboto"/>
              </a:rPr>
              <a:t>customer’s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Roboto"/>
              <a:cs typeface="Roboto"/>
            </a:endParaRPr>
          </a:p>
          <a:p>
            <a:pPr marL="462915" marR="5080" indent="-450850">
              <a:lnSpc>
                <a:spcPct val="15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Interacts</a:t>
            </a:r>
            <a:r>
              <a:rPr sz="1750" b="1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with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transaction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microservice</a:t>
            </a:r>
            <a:r>
              <a:rPr sz="1750" b="1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for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validating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details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and </a:t>
            </a:r>
            <a:r>
              <a:rPr sz="1750" b="1" spc="-42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transferring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the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amount.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59759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Account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478CC-C11D-99FD-CDFE-02C5CBB8B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7" b="11481"/>
          <a:stretch/>
        </p:blipFill>
        <p:spPr bwMode="auto">
          <a:xfrm>
            <a:off x="0" y="1123950"/>
            <a:ext cx="9144000" cy="40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18985"/>
            <a:ext cx="4288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2A3890"/>
                </a:solidFill>
              </a:rPr>
              <a:t>Transaction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20" dirty="0">
                <a:solidFill>
                  <a:srgbClr val="2A3890"/>
                </a:solidFill>
              </a:rPr>
              <a:t>Microservice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7524" y="976573"/>
            <a:ext cx="8312150" cy="2923877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1120"/>
              </a:spcBef>
              <a:buFont typeface="MS PGothic"/>
              <a:buChar char="❖"/>
              <a:tabLst>
                <a:tab pos="456565" algn="l"/>
                <a:tab pos="457200" algn="l"/>
              </a:tabLst>
            </a:pPr>
            <a:r>
              <a:rPr sz="1700" spc="-30" dirty="0">
                <a:solidFill>
                  <a:srgbClr val="434343"/>
                </a:solidFill>
                <a:latin typeface="Roboto"/>
                <a:cs typeface="Roboto"/>
              </a:rPr>
              <a:t>Transaction</a:t>
            </a:r>
            <a:r>
              <a:rPr sz="1700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15" dirty="0">
                <a:solidFill>
                  <a:srgbClr val="08090A"/>
                </a:solidFill>
                <a:latin typeface="Roboto"/>
                <a:cs typeface="Roboto"/>
              </a:rPr>
              <a:t>Microservices</a:t>
            </a:r>
            <a:r>
              <a:rPr sz="170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perform</a:t>
            </a:r>
            <a:r>
              <a:rPr sz="17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operations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like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sz="1700" dirty="0">
              <a:latin typeface="Roboto"/>
              <a:cs typeface="Roboto"/>
            </a:endParaRPr>
          </a:p>
          <a:p>
            <a:pPr marL="913765" lvl="1" indent="-359410">
              <a:lnSpc>
                <a:spcPct val="100000"/>
              </a:lnSpc>
              <a:spcBef>
                <a:spcPts val="1019"/>
              </a:spcBef>
              <a:buFont typeface="Microsoft Sans Serif"/>
              <a:buChar char="●"/>
              <a:tabLst>
                <a:tab pos="913765" algn="l"/>
                <a:tab pos="914400" algn="l"/>
              </a:tabLst>
            </a:pP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Fetching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transactions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history</a:t>
            </a:r>
            <a:r>
              <a:rPr sz="1700" b="1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individual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account.</a:t>
            </a:r>
            <a:endParaRPr sz="1700" dirty="0">
              <a:latin typeface="Roboto"/>
              <a:cs typeface="Roboto"/>
            </a:endParaRPr>
          </a:p>
          <a:p>
            <a:pPr marL="913765" lvl="1" indent="-359410">
              <a:lnSpc>
                <a:spcPct val="100000"/>
              </a:lnSpc>
              <a:spcBef>
                <a:spcPts val="1019"/>
              </a:spcBef>
              <a:buFont typeface="Microsoft Sans Serif"/>
              <a:buChar char="●"/>
              <a:tabLst>
                <a:tab pos="913765" algn="l"/>
                <a:tab pos="914400" algn="l"/>
              </a:tabLst>
            </a:pP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Validating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the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account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details</a:t>
            </a:r>
            <a:r>
              <a:rPr sz="1700" b="1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individual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customer.</a:t>
            </a:r>
            <a:endParaRPr sz="1700" dirty="0">
              <a:latin typeface="Roboto"/>
              <a:cs typeface="Roboto"/>
            </a:endParaRPr>
          </a:p>
          <a:p>
            <a:pPr marL="913765" lvl="1" indent="-359410">
              <a:lnSpc>
                <a:spcPct val="100000"/>
              </a:lnSpc>
              <a:spcBef>
                <a:spcPts val="1020"/>
              </a:spcBef>
              <a:buFont typeface="Microsoft Sans Serif"/>
              <a:buChar char="●"/>
              <a:tabLst>
                <a:tab pos="913765" algn="l"/>
                <a:tab pos="914400" algn="l"/>
              </a:tabLst>
            </a:pPr>
            <a:r>
              <a:rPr sz="1700" b="1" spc="5" dirty="0">
                <a:solidFill>
                  <a:srgbClr val="434343"/>
                </a:solidFill>
                <a:latin typeface="Roboto"/>
                <a:cs typeface="Roboto"/>
              </a:rPr>
              <a:t>Checks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minimum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balance</a:t>
            </a:r>
            <a:r>
              <a:rPr sz="1700" b="1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transfer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withdraw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account.</a:t>
            </a:r>
            <a:endParaRPr lang="en-IN" sz="1700" spc="-20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913765" lvl="1" indent="-359410">
              <a:lnSpc>
                <a:spcPct val="100000"/>
              </a:lnSpc>
              <a:spcBef>
                <a:spcPts val="1020"/>
              </a:spcBef>
              <a:buFont typeface="Microsoft Sans Serif"/>
              <a:buChar char="●"/>
              <a:tabLst>
                <a:tab pos="913765" algn="l"/>
                <a:tab pos="914400" algn="l"/>
              </a:tabLst>
            </a:pPr>
            <a:r>
              <a:rPr lang="en-IN" sz="1700" b="1" spc="-20" dirty="0">
                <a:solidFill>
                  <a:srgbClr val="434343"/>
                </a:solidFill>
                <a:latin typeface="Roboto"/>
                <a:cs typeface="Roboto"/>
              </a:rPr>
              <a:t>Inserting each entry </a:t>
            </a:r>
            <a:r>
              <a:rPr lang="en-IN" sz="1700" spc="-20" dirty="0">
                <a:solidFill>
                  <a:srgbClr val="434343"/>
                </a:solidFill>
                <a:latin typeface="Roboto"/>
                <a:cs typeface="Roboto"/>
              </a:rPr>
              <a:t>of transaction after transfer and withdrawal.</a:t>
            </a:r>
            <a:endParaRPr sz="170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434343"/>
              </a:buClr>
              <a:buFont typeface="Microsoft Sans Serif"/>
              <a:buChar char="●"/>
            </a:pPr>
            <a:endParaRPr sz="1700" dirty="0">
              <a:latin typeface="Roboto"/>
              <a:cs typeface="Roboto"/>
            </a:endParaRPr>
          </a:p>
          <a:p>
            <a:pPr marL="456565" marR="5080" indent="-428625">
              <a:lnSpc>
                <a:spcPct val="150000"/>
              </a:lnSpc>
              <a:buFont typeface="MS PGothic"/>
              <a:buChar char="❖"/>
              <a:tabLst>
                <a:tab pos="456565" algn="l"/>
                <a:tab pos="457200" algn="l"/>
              </a:tabLst>
            </a:pP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Transactions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sz="1600" spc="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"/>
                <a:cs typeface="Roboto"/>
              </a:rPr>
              <a:t>interact</a:t>
            </a:r>
            <a:r>
              <a:rPr sz="1600" b="1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1600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434343"/>
                </a:solidFill>
                <a:latin typeface="Roboto"/>
                <a:cs typeface="Roboto"/>
              </a:rPr>
              <a:t>Account</a:t>
            </a:r>
            <a:r>
              <a:rPr sz="1600" b="1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r>
              <a:rPr sz="1600" b="1" spc="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actually</a:t>
            </a:r>
            <a:r>
              <a:rPr sz="1600" spc="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434343"/>
                </a:solidFill>
                <a:latin typeface="Roboto"/>
                <a:cs typeface="Roboto"/>
              </a:rPr>
              <a:t>complete </a:t>
            </a:r>
            <a:r>
              <a:rPr sz="1600" b="1" spc="-38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spc="-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b="1" spc="-10" dirty="0">
                <a:solidFill>
                  <a:srgbClr val="434343"/>
                </a:solidFill>
                <a:latin typeface="Roboto"/>
                <a:cs typeface="Roboto"/>
              </a:rPr>
              <a:t> transactions</a:t>
            </a:r>
            <a:r>
              <a:rPr sz="16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spc="-15" dirty="0">
                <a:solidFill>
                  <a:srgbClr val="434343"/>
                </a:solidFill>
                <a:latin typeface="Roboto"/>
                <a:cs typeface="Roboto"/>
              </a:rPr>
              <a:t>within</a:t>
            </a:r>
            <a:r>
              <a:rPr sz="1600" b="1" spc="-5" dirty="0">
                <a:solidFill>
                  <a:srgbClr val="434343"/>
                </a:solidFill>
                <a:latin typeface="Roboto"/>
                <a:cs typeface="Roboto"/>
              </a:rPr>
              <a:t> the </a:t>
            </a:r>
            <a:r>
              <a:rPr sz="1600" b="1" spc="-10" dirty="0">
                <a:solidFill>
                  <a:srgbClr val="434343"/>
                </a:solidFill>
                <a:latin typeface="Roboto"/>
                <a:cs typeface="Roboto"/>
              </a:rPr>
              <a:t>accounts.</a:t>
            </a:r>
            <a:endParaRPr sz="16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200"/>
            <a:ext cx="8839199" cy="29970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65030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5" dirty="0">
                <a:solidFill>
                  <a:srgbClr val="2A3890"/>
                </a:solidFill>
              </a:rPr>
              <a:t>Transaction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9070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2A3890"/>
                </a:solidFill>
              </a:rPr>
              <a:t>Rules</a:t>
            </a:r>
            <a:r>
              <a:rPr sz="2700" spc="-5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46549" y="1169185"/>
            <a:ext cx="802894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latin typeface="Roboto"/>
                <a:cs typeface="Roboto"/>
              </a:rPr>
              <a:t>Rules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Microservice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will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be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responsible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for</a:t>
            </a:r>
            <a:r>
              <a:rPr sz="1750" spc="60" dirty="0">
                <a:latin typeface="Roboto"/>
                <a:cs typeface="Roboto"/>
              </a:rPr>
              <a:t> </a:t>
            </a:r>
            <a:r>
              <a:rPr sz="1750" b="1" spc="-10" dirty="0">
                <a:latin typeface="Roboto"/>
                <a:cs typeface="Roboto"/>
              </a:rPr>
              <a:t>evaluating</a:t>
            </a:r>
            <a:r>
              <a:rPr sz="1750" b="1" dirty="0">
                <a:latin typeface="Roboto"/>
                <a:cs typeface="Roboto"/>
              </a:rPr>
              <a:t> rules: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❖"/>
            </a:pPr>
            <a:endParaRPr sz="170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0" dirty="0">
                <a:latin typeface="Roboto"/>
                <a:cs typeface="Roboto"/>
              </a:rPr>
              <a:t>Minimum </a:t>
            </a:r>
            <a:r>
              <a:rPr sz="1750" b="1" dirty="0">
                <a:latin typeface="Roboto"/>
                <a:cs typeface="Roboto"/>
              </a:rPr>
              <a:t>Account</a:t>
            </a:r>
            <a:r>
              <a:rPr sz="1750" b="1" spc="-10" dirty="0">
                <a:latin typeface="Roboto"/>
                <a:cs typeface="Roboto"/>
              </a:rPr>
              <a:t> </a:t>
            </a:r>
            <a:r>
              <a:rPr sz="1750" b="1" spc="-5" dirty="0">
                <a:latin typeface="Roboto"/>
                <a:cs typeface="Roboto"/>
              </a:rPr>
              <a:t>Balance &amp;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●"/>
            </a:pPr>
            <a:endParaRPr sz="170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5" dirty="0">
                <a:latin typeface="Roboto"/>
                <a:cs typeface="Roboto"/>
              </a:rPr>
              <a:t>Service</a:t>
            </a:r>
            <a:r>
              <a:rPr sz="1750" b="1" spc="-15" dirty="0">
                <a:latin typeface="Roboto"/>
                <a:cs typeface="Roboto"/>
              </a:rPr>
              <a:t> </a:t>
            </a:r>
            <a:r>
              <a:rPr sz="1750" b="1" spc="5" dirty="0">
                <a:latin typeface="Roboto"/>
                <a:cs typeface="Roboto"/>
              </a:rPr>
              <a:t>Charge</a:t>
            </a:r>
            <a:r>
              <a:rPr sz="1750" b="1" spc="-15" dirty="0">
                <a:latin typeface="Roboto"/>
                <a:cs typeface="Roboto"/>
              </a:rPr>
              <a:t> </a:t>
            </a:r>
            <a:r>
              <a:rPr sz="1750" b="1" spc="-10" dirty="0">
                <a:latin typeface="Roboto"/>
                <a:cs typeface="Roboto"/>
              </a:rPr>
              <a:t>Deduction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buFont typeface="Arial"/>
              <a:buChar char="●"/>
            </a:pPr>
            <a:endParaRPr sz="20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169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Interacts</a:t>
            </a:r>
            <a:r>
              <a:rPr sz="1750" b="1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with</a:t>
            </a:r>
            <a:r>
              <a:rPr sz="1750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b="1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and</a:t>
            </a:r>
            <a:r>
              <a:rPr sz="1750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transaction</a:t>
            </a:r>
            <a:r>
              <a:rPr sz="1750" b="1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sz="1750" b="1" spc="1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for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checking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rules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while</a:t>
            </a:r>
            <a:endParaRPr sz="1750">
              <a:latin typeface="Roboto"/>
              <a:cs typeface="Roboto"/>
            </a:endParaRPr>
          </a:p>
          <a:p>
            <a:pPr marL="462915">
              <a:lnSpc>
                <a:spcPct val="100000"/>
              </a:lnSpc>
              <a:spcBef>
                <a:spcPts val="1050"/>
              </a:spcBef>
            </a:pP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transferring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and</a:t>
            </a:r>
            <a:r>
              <a:rPr sz="1750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withdrawing</a:t>
            </a:r>
            <a:r>
              <a:rPr sz="1750" b="1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from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source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account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8681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5" dirty="0">
                <a:solidFill>
                  <a:srgbClr val="2A3890"/>
                </a:solidFill>
              </a:rPr>
              <a:t>Introduction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82980" y="1123950"/>
            <a:ext cx="7441820" cy="2682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50000"/>
              </a:lnSpc>
              <a:spcBef>
                <a:spcPts val="16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sz="1700" spc="-15" dirty="0">
                <a:solidFill>
                  <a:srgbClr val="434343"/>
                </a:solidFill>
                <a:latin typeface="Roboto"/>
                <a:cs typeface="Roboto"/>
              </a:rPr>
              <a:t>The	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Retail	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Banking	System	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provides	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Microservice	Architecture</a:t>
            </a:r>
            <a:endParaRPr sz="700" dirty="0">
              <a:latin typeface="Roboto"/>
              <a:cs typeface="Roboto"/>
            </a:endParaRPr>
          </a:p>
          <a:p>
            <a:pPr marL="371475">
              <a:lnSpc>
                <a:spcPct val="150000"/>
              </a:lnSpc>
              <a:spcBef>
                <a:spcPts val="160"/>
              </a:spcBef>
            </a:pP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based</a:t>
            </a:r>
            <a:r>
              <a:rPr sz="170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software</a:t>
            </a:r>
            <a:r>
              <a:rPr sz="17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solution.</a:t>
            </a:r>
            <a:endParaRPr lang="en-IN" sz="600" spc="-2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12065" marR="33655">
              <a:lnSpc>
                <a:spcPct val="150000"/>
              </a:lnSpc>
              <a:spcBef>
                <a:spcPts val="160"/>
              </a:spcBef>
              <a:tabLst>
                <a:tab pos="371475" algn="l"/>
                <a:tab pos="372110" algn="l"/>
              </a:tabLst>
            </a:pPr>
            <a:endParaRPr lang="en-IN" sz="300" spc="-2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371475" marR="33655" indent="-359410">
              <a:lnSpc>
                <a:spcPct val="150000"/>
              </a:lnSpc>
              <a:spcBef>
                <a:spcPts val="160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700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provides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high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Availability</a:t>
            </a:r>
            <a:r>
              <a:rPr sz="1700" b="1" spc="1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operations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their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client</a:t>
            </a:r>
            <a:r>
              <a:rPr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&amp;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bank </a:t>
            </a:r>
            <a:r>
              <a:rPr sz="1700" b="1" spc="-409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employees</a:t>
            </a:r>
            <a:r>
              <a:rPr lang="en-IN" sz="17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without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disruption.</a:t>
            </a:r>
            <a:endParaRPr lang="en-IN" sz="900" b="1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12065" marR="5080">
              <a:lnSpc>
                <a:spcPct val="150000"/>
              </a:lnSpc>
              <a:spcBef>
                <a:spcPts val="160"/>
              </a:spcBef>
              <a:tabLst>
                <a:tab pos="371475" algn="l"/>
                <a:tab pos="372110" algn="l"/>
              </a:tabLst>
            </a:pPr>
            <a:endParaRPr lang="en-IN" sz="300" b="1" spc="-5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371475" marR="5080" indent="-359410">
              <a:lnSpc>
                <a:spcPct val="150000"/>
              </a:lnSpc>
              <a:spcBef>
                <a:spcPts val="160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Different</a:t>
            </a:r>
            <a:r>
              <a:rPr sz="1700" b="1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Microservices</a:t>
            </a:r>
            <a:r>
              <a:rPr sz="1700" b="1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00" b="1" dirty="0">
                <a:solidFill>
                  <a:srgbClr val="434343"/>
                </a:solidFill>
                <a:latin typeface="Roboto"/>
                <a:cs typeface="Roboto"/>
              </a:rPr>
              <a:t>like </a:t>
            </a:r>
            <a:r>
              <a:rPr lang="en-IN" sz="1700" dirty="0">
                <a:solidFill>
                  <a:srgbClr val="434343"/>
                </a:solidFill>
                <a:latin typeface="Roboto"/>
                <a:cs typeface="Roboto"/>
              </a:rPr>
              <a:t>“Account”, ”Customer” and “Transaction” etc. are</a:t>
            </a:r>
            <a:r>
              <a:rPr lang="en-IN" sz="1700" b="1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combine</a:t>
            </a:r>
            <a:r>
              <a:rPr lang="en-IN" sz="1700" b="1" spc="-5" dirty="0">
                <a:solidFill>
                  <a:srgbClr val="434343"/>
                </a:solidFill>
                <a:latin typeface="Roboto"/>
                <a:cs typeface="Roboto"/>
              </a:rPr>
              <a:t>d</a:t>
            </a:r>
            <a:r>
              <a:rPr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b="1" spc="1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perform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as </a:t>
            </a:r>
            <a:r>
              <a:rPr sz="1700" spc="-40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Uniﬁed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application.</a:t>
            </a:r>
            <a:endParaRPr sz="17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56330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1040" algn="l"/>
              </a:tabLst>
            </a:pPr>
            <a:r>
              <a:rPr sz="2700" spc="-30" dirty="0">
                <a:solidFill>
                  <a:srgbClr val="2A3890"/>
                </a:solidFill>
              </a:rPr>
              <a:t>Rules</a:t>
            </a:r>
            <a:r>
              <a:rPr sz="2700" spc="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5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	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65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CF601D-C92A-DE23-2EDB-AC2723DEE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97"/>
          <a:stretch/>
        </p:blipFill>
        <p:spPr bwMode="auto">
          <a:xfrm>
            <a:off x="0" y="1211911"/>
            <a:ext cx="9144000" cy="39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1962150"/>
            <a:ext cx="56330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1040" algn="l"/>
              </a:tabLst>
            </a:pPr>
            <a:r>
              <a:rPr lang="en-IN" sz="3200" spc="-30" dirty="0">
                <a:solidFill>
                  <a:srgbClr val="2A3890"/>
                </a:solidFill>
              </a:rPr>
              <a:t>Front-End Snapshots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61953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7ED8A-7C37-337B-9262-FC6A7235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0"/>
            <a:ext cx="9144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01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50D5A-F53C-4D27-6C67-D010E8BB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2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D91B77-4F7E-C10A-4B94-F2CB3346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6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773D96-1D0B-72DC-6667-8790FF17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415"/>
            <a:ext cx="9144000" cy="52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5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2B763E-28B9-6752-35CC-C672755E5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8"/>
          <a:stretch/>
        </p:blipFill>
        <p:spPr>
          <a:xfrm>
            <a:off x="0" y="0"/>
            <a:ext cx="9144000" cy="51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00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3643CE-119F-BA26-9338-F8F2FB7A7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" r="2123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2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793A0-51E7-FB4B-86CC-718794691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84"/>
            <a:ext cx="9144000" cy="50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69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4F2B5B-7016-DB71-8818-91807155F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"/>
          <a:stretch/>
        </p:blipFill>
        <p:spPr>
          <a:xfrm>
            <a:off x="0" y="0"/>
            <a:ext cx="9144000" cy="519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9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9308"/>
            <a:ext cx="30442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35" dirty="0">
                <a:solidFill>
                  <a:srgbClr val="2A3890"/>
                </a:solidFill>
              </a:rPr>
              <a:t>Microservices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047750"/>
            <a:ext cx="8153400" cy="2226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Separating the different functionalities of a application into modules is called a </a:t>
            </a:r>
            <a:r>
              <a:rPr lang="en-US" sz="1700" b="1" spc="-15" dirty="0">
                <a:solidFill>
                  <a:srgbClr val="434343"/>
                </a:solidFill>
                <a:latin typeface="Roboto"/>
                <a:sym typeface="Arial"/>
              </a:rPr>
              <a:t>microservice.</a:t>
            </a:r>
          </a:p>
          <a:p>
            <a:pPr marL="12065">
              <a:lnSpc>
                <a:spcPct val="150000"/>
              </a:lnSpc>
              <a:spcBef>
                <a:spcPts val="100"/>
              </a:spcBef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endParaRPr lang="en-US" sz="500" spc="-15" dirty="0">
              <a:solidFill>
                <a:srgbClr val="434343"/>
              </a:solidFill>
              <a:latin typeface="Roboto"/>
              <a:sym typeface="Arial"/>
            </a:endParaRPr>
          </a:p>
          <a:p>
            <a:pPr marL="371475" indent="-35941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In the simplest form, they help build an application as a suite of small services, each running in its own process and are independently deployable.​</a:t>
            </a:r>
          </a:p>
          <a:p>
            <a:pPr marL="12065">
              <a:lnSpc>
                <a:spcPct val="200000"/>
              </a:lnSpc>
              <a:spcBef>
                <a:spcPts val="100"/>
              </a:spcBef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endParaRPr lang="en-US" sz="100" spc="-15" dirty="0">
              <a:solidFill>
                <a:srgbClr val="434343"/>
              </a:solidFill>
              <a:latin typeface="Roboto"/>
              <a:sym typeface="Arial"/>
            </a:endParaRPr>
          </a:p>
          <a:p>
            <a:pPr marL="371475" indent="-359410">
              <a:lnSpc>
                <a:spcPct val="20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Internal operations are a </a:t>
            </a:r>
            <a:r>
              <a:rPr lang="en-US" sz="1700" b="1" spc="-15" dirty="0">
                <a:solidFill>
                  <a:srgbClr val="434343"/>
                </a:solidFill>
                <a:latin typeface="Roboto"/>
                <a:sym typeface="Arial"/>
              </a:rPr>
              <a:t>“black box”, </a:t>
            </a: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accessible to external programs only via </a:t>
            </a:r>
            <a:r>
              <a:rPr lang="en-US" sz="1700" b="1" spc="-15" dirty="0">
                <a:solidFill>
                  <a:srgbClr val="434343"/>
                </a:solidFill>
                <a:latin typeface="Roboto"/>
                <a:sym typeface="Arial"/>
              </a:rPr>
              <a:t>API</a:t>
            </a: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6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E0E6B-6DFD-DE9D-B957-909ADFDE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8"/>
            <a:ext cx="9144000" cy="51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57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133350"/>
            <a:ext cx="488505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2A3890"/>
                </a:solidFill>
              </a:rPr>
              <a:t>Unit</a:t>
            </a:r>
            <a:r>
              <a:rPr sz="2700" spc="-15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testing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35" dirty="0">
                <a:solidFill>
                  <a:srgbClr val="2A3890"/>
                </a:solidFill>
              </a:rPr>
              <a:t>and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10" dirty="0">
                <a:solidFill>
                  <a:srgbClr val="2A3890"/>
                </a:solidFill>
              </a:rPr>
              <a:t>Code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Coverage</a:t>
            </a:r>
            <a:endParaRPr sz="2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32CEC-9FB0-C056-2860-CF678D6CF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7" b="7219"/>
          <a:stretch/>
        </p:blipFill>
        <p:spPr>
          <a:xfrm>
            <a:off x="0" y="759604"/>
            <a:ext cx="9144000" cy="438538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133350"/>
            <a:ext cx="488505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2A3890"/>
                </a:solidFill>
              </a:rPr>
              <a:t>Unit</a:t>
            </a:r>
            <a:r>
              <a:rPr sz="2700" spc="-15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testing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35" dirty="0">
                <a:solidFill>
                  <a:srgbClr val="2A3890"/>
                </a:solidFill>
              </a:rPr>
              <a:t>and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10" dirty="0">
                <a:solidFill>
                  <a:srgbClr val="2A3890"/>
                </a:solidFill>
              </a:rPr>
              <a:t>Code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Coverage</a:t>
            </a:r>
            <a:endParaRPr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8A605B-63AC-0B85-086E-1DF6BA0A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" y="615069"/>
            <a:ext cx="8382000" cy="45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26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798E1-5D86-4C2B-F0F3-C126B99B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99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075" y="1777326"/>
            <a:ext cx="262001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30" dirty="0">
                <a:solidFill>
                  <a:srgbClr val="2A3890"/>
                </a:solidFill>
              </a:rPr>
              <a:t>Thank</a:t>
            </a:r>
            <a:r>
              <a:rPr sz="3400" spc="-35" dirty="0">
                <a:solidFill>
                  <a:srgbClr val="2A3890"/>
                </a:solidFill>
              </a:rPr>
              <a:t> </a:t>
            </a:r>
            <a:r>
              <a:rPr sz="3400" spc="-80" dirty="0">
                <a:solidFill>
                  <a:srgbClr val="2A3890"/>
                </a:solidFill>
              </a:rPr>
              <a:t>You</a:t>
            </a:r>
            <a:r>
              <a:rPr sz="3400" spc="-35" dirty="0">
                <a:solidFill>
                  <a:srgbClr val="2A3890"/>
                </a:solidFill>
              </a:rPr>
              <a:t> </a:t>
            </a:r>
            <a:r>
              <a:rPr sz="3400" spc="-20" dirty="0">
                <a:solidFill>
                  <a:srgbClr val="2A3890"/>
                </a:solidFill>
              </a:rPr>
              <a:t>...!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9308"/>
            <a:ext cx="30442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35" dirty="0">
                <a:solidFill>
                  <a:srgbClr val="2A3890"/>
                </a:solidFill>
              </a:rPr>
              <a:t>Why Microservices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047750"/>
            <a:ext cx="7924800" cy="2767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Each service is independent from one another and can be developed in any language</a:t>
            </a:r>
            <a:r>
              <a:rPr lang="en-US" sz="1700" b="1" spc="-15" dirty="0">
                <a:solidFill>
                  <a:srgbClr val="434343"/>
                </a:solidFill>
                <a:latin typeface="Roboto"/>
                <a:sym typeface="Arial"/>
              </a:rPr>
              <a:t>.</a:t>
            </a:r>
            <a:endParaRPr lang="en-US" sz="500" spc="-15" dirty="0">
              <a:solidFill>
                <a:srgbClr val="434343"/>
              </a:solidFill>
              <a:latin typeface="Roboto"/>
              <a:sym typeface="Arial"/>
            </a:endParaRPr>
          </a:p>
          <a:p>
            <a:pPr marL="371475" indent="-35941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Can build Robust applications.</a:t>
            </a:r>
          </a:p>
          <a:p>
            <a:pPr marL="371475" indent="-35941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Microservices communicate with other microservices via </a:t>
            </a:r>
            <a:r>
              <a:rPr lang="en-US" sz="1700" b="1" spc="-15" dirty="0">
                <a:solidFill>
                  <a:srgbClr val="434343"/>
                </a:solidFill>
                <a:latin typeface="Roboto"/>
                <a:sym typeface="Arial"/>
              </a:rPr>
              <a:t>Rest API</a:t>
            </a: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.</a:t>
            </a:r>
          </a:p>
          <a:p>
            <a:pPr marL="371475" indent="-35941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Fault Tolerant Applications can be built . </a:t>
            </a:r>
          </a:p>
          <a:p>
            <a:pPr marL="371475" indent="-35941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Each service can have it’s </a:t>
            </a:r>
            <a:r>
              <a:rPr lang="en-US" sz="1700" b="1" spc="-15" dirty="0">
                <a:solidFill>
                  <a:srgbClr val="434343"/>
                </a:solidFill>
                <a:latin typeface="Roboto"/>
                <a:sym typeface="Arial"/>
              </a:rPr>
              <a:t>own database. </a:t>
            </a: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One module can have </a:t>
            </a:r>
            <a:r>
              <a:rPr lang="en-US" sz="1700" b="1" spc="-15" dirty="0">
                <a:solidFill>
                  <a:srgbClr val="434343"/>
                </a:solidFill>
                <a:latin typeface="Roboto"/>
                <a:sym typeface="Arial"/>
              </a:rPr>
              <a:t>SQL</a:t>
            </a: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, another one can have </a:t>
            </a:r>
            <a:r>
              <a:rPr lang="en-US" sz="1700" b="1" spc="-15" dirty="0">
                <a:solidFill>
                  <a:srgbClr val="434343"/>
                </a:solidFill>
                <a:latin typeface="Roboto"/>
                <a:sym typeface="Arial"/>
              </a:rPr>
              <a:t>mongoDB</a:t>
            </a:r>
            <a:r>
              <a:rPr lang="en-US" sz="1700" spc="-15" dirty="0">
                <a:solidFill>
                  <a:srgbClr val="434343"/>
                </a:solidFill>
                <a:latin typeface="Roboto"/>
                <a:sym typeface="Arial"/>
              </a:rPr>
              <a:t> and so on. </a:t>
            </a:r>
          </a:p>
        </p:txBody>
      </p:sp>
    </p:spTree>
    <p:extLst>
      <p:ext uri="{BB962C8B-B14F-4D97-AF65-F5344CB8AC3E}">
        <p14:creationId xmlns:p14="http://schemas.microsoft.com/office/powerpoint/2010/main" val="34344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2125" y="871000"/>
            <a:ext cx="5004875" cy="39105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322508"/>
            <a:ext cx="53320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Architecture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spc="-35" dirty="0">
                <a:solidFill>
                  <a:srgbClr val="2A3890"/>
                </a:solidFill>
              </a:rPr>
              <a:t>Diagram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dirty="0">
                <a:solidFill>
                  <a:srgbClr val="2A3890"/>
                </a:solidFill>
              </a:rPr>
              <a:t>for</a:t>
            </a:r>
            <a:r>
              <a:rPr sz="2700" spc="-15" dirty="0">
                <a:solidFill>
                  <a:srgbClr val="2A3890"/>
                </a:solidFill>
              </a:rPr>
              <a:t> Employee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322508"/>
            <a:ext cx="53320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Architecture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spc="-35" dirty="0">
                <a:solidFill>
                  <a:srgbClr val="2A3890"/>
                </a:solidFill>
              </a:rPr>
              <a:t>Diagram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dirty="0">
                <a:solidFill>
                  <a:srgbClr val="2A3890"/>
                </a:solidFill>
              </a:rPr>
              <a:t>for</a:t>
            </a:r>
            <a:r>
              <a:rPr sz="2700" spc="-15" dirty="0">
                <a:solidFill>
                  <a:srgbClr val="2A3890"/>
                </a:solidFill>
              </a:rPr>
              <a:t> </a:t>
            </a:r>
            <a:r>
              <a:rPr lang="en-IN" sz="2700" spc="-15" dirty="0">
                <a:solidFill>
                  <a:srgbClr val="2A3890"/>
                </a:solidFill>
              </a:rPr>
              <a:t>Customer</a:t>
            </a:r>
            <a:endParaRPr sz="2700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EE29C314-FBB7-602B-3C8C-C366EBDF3E5F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4374" y="1017799"/>
            <a:ext cx="5192625" cy="3154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8E938-EF9D-5AF4-B30C-41EAEFFEF9E5}"/>
              </a:ext>
            </a:extLst>
          </p:cNvPr>
          <p:cNvSpPr txBox="1"/>
          <p:nvPr/>
        </p:nvSpPr>
        <p:spPr>
          <a:xfrm>
            <a:off x="5181600" y="3409950"/>
            <a:ext cx="1066800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300" dirty="0"/>
              <a:t>Transaction Details</a:t>
            </a:r>
          </a:p>
        </p:txBody>
      </p:sp>
    </p:spTree>
    <p:extLst>
      <p:ext uri="{BB962C8B-B14F-4D97-AF65-F5344CB8AC3E}">
        <p14:creationId xmlns:p14="http://schemas.microsoft.com/office/powerpoint/2010/main" val="32625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D1E98C-BB11-44A3-D23F-9A5829133209}"/>
              </a:ext>
            </a:extLst>
          </p:cNvPr>
          <p:cNvSpPr/>
          <p:nvPr/>
        </p:nvSpPr>
        <p:spPr>
          <a:xfrm>
            <a:off x="2787687" y="895349"/>
            <a:ext cx="3460713" cy="37285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352933"/>
            <a:ext cx="28918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15" dirty="0">
                <a:solidFill>
                  <a:srgbClr val="2A3890"/>
                </a:solidFill>
              </a:rPr>
              <a:t>Use Case Diagram</a:t>
            </a:r>
            <a:endParaRPr sz="2700" dirty="0"/>
          </a:p>
        </p:txBody>
      </p:sp>
      <p:pic>
        <p:nvPicPr>
          <p:cNvPr id="1026" name="Picture 2" descr="Customer man profile user icon - Glyphs">
            <a:extLst>
              <a:ext uri="{FF2B5EF4-FFF2-40B4-BE49-F238E27FC236}">
                <a16:creationId xmlns:a16="http://schemas.microsoft.com/office/drawing/2014/main" id="{47426D54-061F-B56D-E63F-C97FE222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2194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6FEB5-7CE2-23E7-318B-AA875488ECAF}"/>
              </a:ext>
            </a:extLst>
          </p:cNvPr>
          <p:cNvSpPr txBox="1"/>
          <p:nvPr/>
        </p:nvSpPr>
        <p:spPr>
          <a:xfrm>
            <a:off x="990600" y="295275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Customer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999503-A309-980A-AE47-EC1EC5C8145A}"/>
              </a:ext>
            </a:extLst>
          </p:cNvPr>
          <p:cNvSpPr/>
          <p:nvPr/>
        </p:nvSpPr>
        <p:spPr>
          <a:xfrm>
            <a:off x="4009114" y="1258701"/>
            <a:ext cx="990600" cy="609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E6D9FD-3A53-6C73-F3C2-1BC23A49CFC9}"/>
              </a:ext>
            </a:extLst>
          </p:cNvPr>
          <p:cNvSpPr/>
          <p:nvPr/>
        </p:nvSpPr>
        <p:spPr>
          <a:xfrm>
            <a:off x="3048001" y="2231245"/>
            <a:ext cx="1395454" cy="609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View Account Statement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30FAC3-6F57-9198-BB24-886EE2B58517}"/>
              </a:ext>
            </a:extLst>
          </p:cNvPr>
          <p:cNvSpPr/>
          <p:nvPr/>
        </p:nvSpPr>
        <p:spPr>
          <a:xfrm>
            <a:off x="3361114" y="3202231"/>
            <a:ext cx="1296000" cy="6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8C1F1F-F8F3-3410-5B00-BBFCFA0A8453}"/>
              </a:ext>
            </a:extLst>
          </p:cNvPr>
          <p:cNvSpPr/>
          <p:nvPr/>
        </p:nvSpPr>
        <p:spPr>
          <a:xfrm>
            <a:off x="4933785" y="1965382"/>
            <a:ext cx="920664" cy="609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Create Account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8AF51-62EF-D9C0-61B6-C328970D46D8}"/>
              </a:ext>
            </a:extLst>
          </p:cNvPr>
          <p:cNvSpPr/>
          <p:nvPr/>
        </p:nvSpPr>
        <p:spPr>
          <a:xfrm>
            <a:off x="4953328" y="3048071"/>
            <a:ext cx="1031201" cy="609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Create Customer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451DF6-3F12-0799-5A8D-9A841752A14C}"/>
              </a:ext>
            </a:extLst>
          </p:cNvPr>
          <p:cNvSpPr/>
          <p:nvPr/>
        </p:nvSpPr>
        <p:spPr>
          <a:xfrm>
            <a:off x="4712428" y="3943350"/>
            <a:ext cx="1031201" cy="609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Display Customer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C76AD-0365-071A-231F-D14CD75986EC}"/>
              </a:ext>
            </a:extLst>
          </p:cNvPr>
          <p:cNvCxnSpPr>
            <a:cxnSpLocks/>
          </p:cNvCxnSpPr>
          <p:nvPr/>
        </p:nvCxnSpPr>
        <p:spPr>
          <a:xfrm>
            <a:off x="4724400" y="1868301"/>
            <a:ext cx="30012" cy="2209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ritish pound sign symbol icon vector currency money bag with • wall  stickers client, company, job | myloview.com">
            <a:extLst>
              <a:ext uri="{FF2B5EF4-FFF2-40B4-BE49-F238E27FC236}">
                <a16:creationId xmlns:a16="http://schemas.microsoft.com/office/drawing/2014/main" id="{4FE41B91-F2DC-B8DD-A8CD-CAC2F9CD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585" y="1809750"/>
            <a:ext cx="1286215" cy="128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12292D-F3B0-6787-92B2-6AE09FD0B060}"/>
              </a:ext>
            </a:extLst>
          </p:cNvPr>
          <p:cNvSpPr txBox="1"/>
          <p:nvPr/>
        </p:nvSpPr>
        <p:spPr>
          <a:xfrm>
            <a:off x="7470251" y="3007925"/>
            <a:ext cx="12862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Bank Employee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8B3CDE-53A7-0D8E-AE3C-783802F5FE07}"/>
              </a:ext>
            </a:extLst>
          </p:cNvPr>
          <p:cNvSpPr txBox="1"/>
          <p:nvPr/>
        </p:nvSpPr>
        <p:spPr>
          <a:xfrm>
            <a:off x="3894483" y="638443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/>
              <a:t>Bank System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426E77-C404-4F11-EDEB-E19F73B61F9E}"/>
              </a:ext>
            </a:extLst>
          </p:cNvPr>
          <p:cNvCxnSpPr>
            <a:stCxn id="1026" idx="3"/>
            <a:endCxn id="6" idx="2"/>
          </p:cNvCxnSpPr>
          <p:nvPr/>
        </p:nvCxnSpPr>
        <p:spPr>
          <a:xfrm flipV="1">
            <a:off x="1905000" y="1563501"/>
            <a:ext cx="2104114" cy="91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9EF110-4D84-5E9B-BAD9-C92028349343}"/>
              </a:ext>
            </a:extLst>
          </p:cNvPr>
          <p:cNvCxnSpPr>
            <a:cxnSpLocks/>
            <a:stCxn id="1026" idx="3"/>
            <a:endCxn id="9" idx="2"/>
          </p:cNvCxnSpPr>
          <p:nvPr/>
        </p:nvCxnSpPr>
        <p:spPr>
          <a:xfrm>
            <a:off x="1905000" y="2477494"/>
            <a:ext cx="1143001" cy="5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558861-591D-C27C-32EE-91D4200B6373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>
            <a:off x="1905000" y="2477494"/>
            <a:ext cx="1456114" cy="103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D78D53-902F-96ED-A9DC-475B3F90109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999714" y="1563501"/>
            <a:ext cx="2599985" cy="110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E08B54-4E3B-879F-868D-9513F0B42B33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984529" y="2728344"/>
            <a:ext cx="1627157" cy="62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3CB8CE-AAAC-5F4B-69FC-278CFDA8BBEB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854449" y="2270182"/>
            <a:ext cx="1745250" cy="42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BAF581-FD00-2F2F-931C-40793F6E5C74}"/>
              </a:ext>
            </a:extLst>
          </p:cNvPr>
          <p:cNvCxnSpPr>
            <a:cxnSpLocks/>
          </p:cNvCxnSpPr>
          <p:nvPr/>
        </p:nvCxnSpPr>
        <p:spPr>
          <a:xfrm flipV="1">
            <a:off x="5796501" y="2709764"/>
            <a:ext cx="1823499" cy="153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6E4D94-7316-CEA9-2C0D-004D0C7D2737}"/>
              </a:ext>
            </a:extLst>
          </p:cNvPr>
          <p:cNvCxnSpPr>
            <a:cxnSpLocks/>
          </p:cNvCxnSpPr>
          <p:nvPr/>
        </p:nvCxnSpPr>
        <p:spPr>
          <a:xfrm>
            <a:off x="5410200" y="2560950"/>
            <a:ext cx="30012" cy="468000"/>
          </a:xfrm>
          <a:prstGeom prst="line">
            <a:avLst/>
          </a:prstGeom>
          <a:ln w="127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08C592-944B-548B-67A3-8772CBA20B72}"/>
              </a:ext>
            </a:extLst>
          </p:cNvPr>
          <p:cNvSpPr txBox="1"/>
          <p:nvPr/>
        </p:nvSpPr>
        <p:spPr>
          <a:xfrm>
            <a:off x="4287814" y="2800350"/>
            <a:ext cx="9206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&lt;&lt;includes&gt;&gt;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13775C-4B4B-93D4-7B3C-D19B6D8127DA}"/>
              </a:ext>
            </a:extLst>
          </p:cNvPr>
          <p:cNvSpPr txBox="1"/>
          <p:nvPr/>
        </p:nvSpPr>
        <p:spPr>
          <a:xfrm>
            <a:off x="4955694" y="2643622"/>
            <a:ext cx="1143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000" dirty="0"/>
              <a:t>&lt;&lt;includes&gt;&gt;</a:t>
            </a:r>
          </a:p>
        </p:txBody>
      </p:sp>
    </p:spTree>
    <p:extLst>
      <p:ext uri="{BB962C8B-B14F-4D97-AF65-F5344CB8AC3E}">
        <p14:creationId xmlns:p14="http://schemas.microsoft.com/office/powerpoint/2010/main" val="115966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82270"/>
            <a:ext cx="40620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Clien</a:t>
            </a:r>
            <a:r>
              <a:rPr sz="2700" spc="-10" dirty="0">
                <a:solidFill>
                  <a:srgbClr val="2A3890"/>
                </a:solidFill>
              </a:rPr>
              <a:t>t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Se</a:t>
            </a:r>
            <a:r>
              <a:rPr sz="2700" spc="5" dirty="0">
                <a:solidFill>
                  <a:srgbClr val="2A3890"/>
                </a:solidFill>
              </a:rPr>
              <a:t>r</a:t>
            </a:r>
            <a:r>
              <a:rPr sz="2700" spc="-75" dirty="0">
                <a:solidFill>
                  <a:srgbClr val="2A3890"/>
                </a:solidFill>
              </a:rPr>
              <a:t>v</a:t>
            </a:r>
            <a:r>
              <a:rPr sz="2700" spc="-15" dirty="0">
                <a:solidFill>
                  <a:srgbClr val="2A3890"/>
                </a:solidFill>
              </a:rPr>
              <a:t>e</a:t>
            </a:r>
            <a:r>
              <a:rPr sz="2700" spc="-10" dirty="0">
                <a:solidFill>
                  <a:srgbClr val="2A3890"/>
                </a:solidFill>
              </a:rPr>
              <a:t>r </a:t>
            </a:r>
            <a:r>
              <a:rPr sz="2700" spc="5" dirty="0">
                <a:solidFill>
                  <a:srgbClr val="2A3890"/>
                </a:solidFill>
              </a:rPr>
              <a:t>A</a:t>
            </a:r>
            <a:r>
              <a:rPr sz="2700" spc="-25" dirty="0">
                <a:solidFill>
                  <a:srgbClr val="2A3890"/>
                </a:solidFill>
              </a:rPr>
              <a:t>r</a:t>
            </a:r>
            <a:r>
              <a:rPr sz="2700" spc="-30" dirty="0">
                <a:solidFill>
                  <a:srgbClr val="2A3890"/>
                </a:solidFill>
              </a:rPr>
              <a:t>chitectu</a:t>
            </a:r>
            <a:r>
              <a:rPr sz="2700" spc="-50" dirty="0">
                <a:solidFill>
                  <a:srgbClr val="2A3890"/>
                </a:solidFill>
              </a:rPr>
              <a:t>r</a:t>
            </a:r>
            <a:r>
              <a:rPr sz="2700" spc="15" dirty="0">
                <a:solidFill>
                  <a:srgbClr val="2A3890"/>
                </a:solidFill>
              </a:rPr>
              <a:t>e</a:t>
            </a:r>
            <a:endParaRPr sz="2700"/>
          </a:p>
        </p:txBody>
      </p:sp>
      <p:pic>
        <p:nvPicPr>
          <p:cNvPr id="2050" name="Picture 2" descr="spring framework angular Online Sale, UP TO 52% OFF">
            <a:extLst>
              <a:ext uri="{FF2B5EF4-FFF2-40B4-BE49-F238E27FC236}">
                <a16:creationId xmlns:a16="http://schemas.microsoft.com/office/drawing/2014/main" id="{77745060-901E-E198-2A9B-85FD21BA6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02"/>
          <a:stretch/>
        </p:blipFill>
        <p:spPr bwMode="auto">
          <a:xfrm>
            <a:off x="384725" y="1123950"/>
            <a:ext cx="3152033" cy="34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CC56F9C-ED03-A096-D8A1-A5B653092E4E}"/>
              </a:ext>
            </a:extLst>
          </p:cNvPr>
          <p:cNvSpPr/>
          <p:nvPr/>
        </p:nvSpPr>
        <p:spPr>
          <a:xfrm>
            <a:off x="3536758" y="3486150"/>
            <a:ext cx="869758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91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2A3890"/>
                </a:solidFill>
              </a:rPr>
              <a:t>Technologies</a:t>
            </a:r>
            <a:r>
              <a:rPr sz="2700" spc="-6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Used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90624" y="1301535"/>
            <a:ext cx="6457315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Front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434343"/>
                </a:solidFill>
                <a:latin typeface="Roboto"/>
                <a:cs typeface="Roboto"/>
              </a:rPr>
              <a:t>End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:</a:t>
            </a:r>
            <a:r>
              <a:rPr sz="17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Angular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8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Backend</a:t>
            </a:r>
            <a:r>
              <a:rPr sz="17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Java,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Spring</a:t>
            </a: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Boot,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Restful-Services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Database</a:t>
            </a: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H2</a:t>
            </a:r>
            <a:r>
              <a:rPr sz="175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85" dirty="0">
                <a:solidFill>
                  <a:srgbClr val="434343"/>
                </a:solidFill>
                <a:latin typeface="Roboto"/>
                <a:cs typeface="Roboto"/>
              </a:rPr>
              <a:t>-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database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30" dirty="0">
                <a:solidFill>
                  <a:srgbClr val="434343"/>
                </a:solidFill>
                <a:latin typeface="Roboto"/>
                <a:cs typeface="Roboto"/>
              </a:rPr>
              <a:t>Tools</a:t>
            </a:r>
            <a:r>
              <a:rPr sz="17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Spring</a:t>
            </a:r>
            <a:r>
              <a:rPr sz="1750" b="1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30" dirty="0">
                <a:solidFill>
                  <a:srgbClr val="434343"/>
                </a:solidFill>
                <a:latin typeface="Roboto"/>
                <a:cs typeface="Roboto"/>
              </a:rPr>
              <a:t>Tool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Suite,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20" dirty="0">
                <a:solidFill>
                  <a:srgbClr val="434343"/>
                </a:solidFill>
                <a:latin typeface="Roboto"/>
                <a:cs typeface="Roboto"/>
              </a:rPr>
              <a:t>Swagger,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Eclemma,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Postman,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AWS</a:t>
            </a:r>
            <a:endParaRPr sz="17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</TotalTime>
  <Words>553</Words>
  <Application>Microsoft Office PowerPoint</Application>
  <PresentationFormat>On-screen Show (16:9)</PresentationFormat>
  <Paragraphs>120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MS PGothic</vt:lpstr>
      <vt:lpstr>Arial</vt:lpstr>
      <vt:lpstr>Calibri</vt:lpstr>
      <vt:lpstr>Microsoft Sans Serif</vt:lpstr>
      <vt:lpstr>Roboto</vt:lpstr>
      <vt:lpstr>Segoe UI</vt:lpstr>
      <vt:lpstr>Office Theme</vt:lpstr>
      <vt:lpstr>Retail Banking System</vt:lpstr>
      <vt:lpstr>Introduction</vt:lpstr>
      <vt:lpstr>Microservices</vt:lpstr>
      <vt:lpstr>Why Microservices</vt:lpstr>
      <vt:lpstr>Architecture Diagram for Employee</vt:lpstr>
      <vt:lpstr>Architecture Diagram for Customer</vt:lpstr>
      <vt:lpstr>Use Case Diagram</vt:lpstr>
      <vt:lpstr>Client - Server Architecture</vt:lpstr>
      <vt:lpstr>Technologies Used</vt:lpstr>
      <vt:lpstr>Working Microservices:</vt:lpstr>
      <vt:lpstr>Authentication Microservice</vt:lpstr>
      <vt:lpstr>Authorization Microservice - Sample request</vt:lpstr>
      <vt:lpstr>Customer Microservice</vt:lpstr>
      <vt:lpstr>Customer Microservice - Sample request</vt:lpstr>
      <vt:lpstr>Account Microservice</vt:lpstr>
      <vt:lpstr>Account Microservice - Sample request</vt:lpstr>
      <vt:lpstr>Transaction Microservice</vt:lpstr>
      <vt:lpstr>Transaction Microservice - Sample request</vt:lpstr>
      <vt:lpstr>Rules Microservice</vt:lpstr>
      <vt:lpstr>Rules Microservice - Sample request</vt:lpstr>
      <vt:lpstr>Front-End 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testing and Code Coverage</vt:lpstr>
      <vt:lpstr>Unit testing and Code Coverage</vt:lpstr>
      <vt:lpstr>PowerPoint Presentation</vt:lpstr>
      <vt:lpstr>Thank You ...!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Banking System</dc:title>
  <dc:creator>Purushottam Kumar</dc:creator>
  <cp:lastModifiedBy>Purushottam Kumar</cp:lastModifiedBy>
  <cp:revision>30</cp:revision>
  <dcterms:created xsi:type="dcterms:W3CDTF">2022-07-17T09:53:58Z</dcterms:created>
  <dcterms:modified xsi:type="dcterms:W3CDTF">2022-07-18T04:21:42Z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