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76" r:id="rId6"/>
    <p:sldId id="260" r:id="rId7"/>
    <p:sldId id="261" r:id="rId8"/>
    <p:sldId id="262" r:id="rId9"/>
    <p:sldId id="277" r:id="rId10"/>
    <p:sldId id="275" r:id="rId11"/>
    <p:sldId id="263" r:id="rId12"/>
    <p:sldId id="272" r:id="rId13"/>
    <p:sldId id="264" r:id="rId14"/>
    <p:sldId id="278" r:id="rId15"/>
    <p:sldId id="265" r:id="rId16"/>
    <p:sldId id="266" r:id="rId17"/>
    <p:sldId id="267" r:id="rId18"/>
    <p:sldId id="268" r:id="rId19"/>
    <p:sldId id="269" r:id="rId20"/>
    <p:sldId id="270" r:id="rId21"/>
    <p:sldId id="271" r:id="rId22"/>
    <p:sldId id="273" r:id="rId23"/>
    <p:sldId id="274" r:id="rId24"/>
  </p:sldIdLst>
  <p:sldSz cx="9144000" cy="5143500" type="screen16x9"/>
  <p:notesSz cx="6858000" cy="9144000"/>
  <p:embeddedFontLst>
    <p:embeddedFont>
      <p:font typeface="Oswald" panose="020B0604020202020204" charset="0"/>
      <p:regular r:id="rId26"/>
      <p:bold r:id="rId27"/>
    </p:embeddedFont>
    <p:embeddedFont>
      <p:font typeface="Verdana" panose="020B0604030504040204" pitchFamily="34" charset="0"/>
      <p:regular r:id="rId28"/>
      <p:bold r:id="rId29"/>
      <p:italic r:id="rId30"/>
      <p:boldItalic r:id="rId31"/>
    </p:embeddedFont>
    <p:embeddedFont>
      <p:font typeface="Averag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54293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9668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63302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2327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65908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13863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GB" sz="1100" b="0" i="0" u="none" strike="noStrike" cap="none">
                <a:solidFill>
                  <a:schemeClr val="dk1"/>
                </a:solidFill>
                <a:latin typeface="Arial"/>
                <a:ea typeface="Arial"/>
                <a:cs typeface="Arial"/>
                <a:sym typeface="Arial"/>
              </a:rPr>
              <a:t>--Plot the seasonal peak for various flu and allergy medicines and when this was cross checked with the google flu trend and observed that the year 2013 had seen more flu occurrence as compared to other years in recent past</a:t>
            </a:r>
          </a:p>
          <a:p>
            <a:pPr marL="0" marR="0" lvl="0" indent="0" algn="l" rtl="0">
              <a:spcBef>
                <a:spcPts val="0"/>
              </a:spcBef>
              <a:spcAft>
                <a:spcPts val="0"/>
              </a:spcAft>
              <a:buClr>
                <a:schemeClr val="dk1"/>
              </a:buClr>
              <a:buSzPct val="250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en-GB" sz="1100" b="0" i="0" u="none" strike="noStrike" cap="none">
                <a:solidFill>
                  <a:schemeClr val="dk1"/>
                </a:solidFill>
                <a:latin typeface="Arial"/>
                <a:ea typeface="Arial"/>
                <a:cs typeface="Arial"/>
                <a:sym typeface="Arial"/>
              </a:rPr>
              <a:t>--Sales of a BBQ grill clearly shows peak in Summer and a strange peaks in 2012 - 2013 winter which we guess the reason could be a good discount during thanksgiving or a warmer winter.</a:t>
            </a:r>
          </a:p>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2895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5874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3539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8407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7418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200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8036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32762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6995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09723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70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5888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154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561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6999" cy="20699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6999" cy="20699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0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599"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199"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199"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199"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accent3"/>
                </a:solidFill>
                <a:latin typeface="Average"/>
                <a:ea typeface="Average"/>
                <a:cs typeface="Average"/>
                <a:sym typeface="Average"/>
              </a:rPr>
              <a:t>‹#›</a:t>
            </a:fld>
            <a:endParaRPr lang="en-GB"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www.google.com/trends/explore#q=flu&amp;geo=US&amp;date=1%2F2010%2061m&amp;cmpt=geo&amp;tz=Etc%2FGMT%2B5"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google.com/trends/explore#q=flu&amp;geo=US&amp;date=1%2F2010%2061m&amp;cmpt=geo&amp;tz=Etc%2FGMT%2B5"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599" cy="1984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Oswald"/>
              <a:buNone/>
            </a:pPr>
            <a:endParaRPr sz="3600" b="0" i="0" u="none" strike="noStrike" cap="none">
              <a:solidFill>
                <a:schemeClr val="dk1"/>
              </a:solidFill>
              <a:latin typeface="Oswald"/>
              <a:ea typeface="Oswald"/>
              <a:cs typeface="Oswald"/>
              <a:sym typeface="Oswald"/>
              <a:rtl val="0"/>
            </a:endParaRPr>
          </a:p>
          <a:p>
            <a:pPr marL="0" marR="0" lvl="0" indent="0" algn="ctr" rtl="0">
              <a:lnSpc>
                <a:spcPct val="100000"/>
              </a:lnSpc>
              <a:spcBef>
                <a:spcPts val="0"/>
              </a:spcBef>
              <a:spcAft>
                <a:spcPts val="0"/>
              </a:spcAft>
              <a:buClr>
                <a:schemeClr val="dk1"/>
              </a:buClr>
              <a:buSzPct val="25000"/>
              <a:buFont typeface="Oswald"/>
              <a:buNone/>
            </a:pPr>
            <a:r>
              <a:rPr lang="en-GB" sz="4600" b="0" i="0" u="none" strike="noStrike" cap="none">
                <a:solidFill>
                  <a:schemeClr val="dk1"/>
                </a:solidFill>
                <a:latin typeface="Oswald"/>
                <a:ea typeface="Oswald"/>
                <a:cs typeface="Oswald"/>
                <a:sym typeface="Oswald"/>
                <a:rtl val="0"/>
              </a:rPr>
              <a:t>Amazon Product Review Data</a:t>
            </a:r>
          </a:p>
        </p:txBody>
      </p:sp>
      <p:sp>
        <p:nvSpPr>
          <p:cNvPr id="60" name="Shape 60"/>
          <p:cNvSpPr txBox="1">
            <a:spLocks noGrp="1"/>
          </p:cNvSpPr>
          <p:nvPr>
            <p:ph type="body" idx="1"/>
          </p:nvPr>
        </p:nvSpPr>
        <p:spPr>
          <a:xfrm>
            <a:off x="6020500" y="2986550"/>
            <a:ext cx="2811900" cy="1582499"/>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accent3"/>
              </a:buClr>
              <a:buSzPct val="100000"/>
              <a:buFont typeface="Average"/>
              <a:buChar char="-"/>
            </a:pPr>
            <a:r>
              <a:rPr lang="en-GB" sz="1800" b="1" i="0" u="none" strike="noStrike" cap="none">
                <a:solidFill>
                  <a:schemeClr val="accent3"/>
                </a:solidFill>
                <a:latin typeface="Average"/>
                <a:ea typeface="Average"/>
                <a:cs typeface="Average"/>
                <a:sym typeface="Average"/>
                <a:rtl val="0"/>
              </a:rPr>
              <a:t>Ankur Shanbhag</a:t>
            </a:r>
          </a:p>
          <a:p>
            <a:pPr marL="457200" marR="0" lvl="0" indent="-228600" algn="l" rtl="0">
              <a:lnSpc>
                <a:spcPct val="115000"/>
              </a:lnSpc>
              <a:spcBef>
                <a:spcPts val="1600"/>
              </a:spcBef>
              <a:spcAft>
                <a:spcPts val="0"/>
              </a:spcAft>
              <a:buClr>
                <a:schemeClr val="accent3"/>
              </a:buClr>
              <a:buSzPct val="100000"/>
              <a:buFont typeface="Average"/>
              <a:buChar char="-"/>
            </a:pPr>
            <a:r>
              <a:rPr lang="en-GB" sz="1800" b="1" i="0" u="none" strike="noStrike" cap="none">
                <a:solidFill>
                  <a:schemeClr val="accent3"/>
                </a:solidFill>
                <a:latin typeface="Average"/>
                <a:ea typeface="Average"/>
                <a:cs typeface="Average"/>
                <a:sym typeface="Average"/>
                <a:rtl val="0"/>
              </a:rPr>
              <a:t>Hardik Shah</a:t>
            </a:r>
          </a:p>
          <a:p>
            <a:pPr marL="457200" marR="0" lvl="0" indent="-228600" algn="l" rtl="0">
              <a:lnSpc>
                <a:spcPct val="115000"/>
              </a:lnSpc>
              <a:spcBef>
                <a:spcPts val="1600"/>
              </a:spcBef>
              <a:spcAft>
                <a:spcPts val="0"/>
              </a:spcAft>
              <a:buClr>
                <a:schemeClr val="accent3"/>
              </a:buClr>
              <a:buSzPct val="100000"/>
              <a:buFont typeface="Average"/>
              <a:buChar char="-"/>
            </a:pPr>
            <a:r>
              <a:rPr lang="en-GB" sz="1800" b="1" i="0" u="none" strike="noStrike" cap="none">
                <a:solidFill>
                  <a:schemeClr val="accent3"/>
                </a:solidFill>
                <a:latin typeface="Average"/>
                <a:ea typeface="Average"/>
                <a:cs typeface="Average"/>
                <a:sym typeface="Average"/>
                <a:rtl val="0"/>
              </a:rPr>
              <a:t>Rahul Thakkar</a:t>
            </a:r>
          </a:p>
          <a:p>
            <a:pPr marL="457200" marR="0" lvl="0" indent="-228600" algn="l" rtl="0">
              <a:lnSpc>
                <a:spcPct val="115000"/>
              </a:lnSpc>
              <a:spcBef>
                <a:spcPts val="1600"/>
              </a:spcBef>
              <a:spcAft>
                <a:spcPts val="0"/>
              </a:spcAft>
              <a:buClr>
                <a:schemeClr val="accent3"/>
              </a:buClr>
              <a:buSzPct val="100000"/>
              <a:buFont typeface="Average"/>
              <a:buChar char="-"/>
            </a:pPr>
            <a:r>
              <a:rPr lang="en-GB" sz="1800" b="1" i="0" u="none" strike="noStrike" cap="none">
                <a:solidFill>
                  <a:schemeClr val="accent3"/>
                </a:solidFill>
                <a:latin typeface="Average"/>
                <a:ea typeface="Average"/>
                <a:cs typeface="Average"/>
                <a:sym typeface="Average"/>
                <a:rtl val="0"/>
              </a:rPr>
              <a:t>Vardhman Jain</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234" y="343272"/>
            <a:ext cx="7852199" cy="861000"/>
          </a:xfrm>
        </p:spPr>
        <p:txBody>
          <a:bodyPr/>
          <a:lstStyle/>
          <a:p>
            <a:r>
              <a:rPr lang="en-US" dirty="0" smtClean="0"/>
              <a:t>Determine Correlated Product</a:t>
            </a:r>
            <a:endParaRPr lang="en-US" dirty="0"/>
          </a:p>
        </p:txBody>
      </p:sp>
      <p:sp>
        <p:nvSpPr>
          <p:cNvPr id="3" name="Shape 106"/>
          <p:cNvSpPr txBox="1">
            <a:spLocks/>
          </p:cNvSpPr>
          <p:nvPr/>
        </p:nvSpPr>
        <p:spPr>
          <a:xfrm>
            <a:off x="311700" y="1152475"/>
            <a:ext cx="8520599" cy="3416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marL="457200" indent="-228600">
              <a:lnSpc>
                <a:spcPct val="115000"/>
              </a:lnSpc>
              <a:buClr>
                <a:schemeClr val="accent3"/>
              </a:buClr>
              <a:buSzPct val="100000"/>
              <a:buFont typeface="Average"/>
              <a:buChar char="-"/>
            </a:pPr>
            <a:endParaRPr lang="en-GB" sz="1800" dirty="0" smtClean="0">
              <a:solidFill>
                <a:schemeClr val="accent3"/>
              </a:solidFill>
              <a:latin typeface="Average"/>
              <a:ea typeface="Average"/>
              <a:cs typeface="Average"/>
              <a:sym typeface="Average"/>
            </a:endParaRPr>
          </a:p>
          <a:p>
            <a:pPr marL="457200" indent="-228600">
              <a:lnSpc>
                <a:spcPct val="115000"/>
              </a:lnSpc>
              <a:buClr>
                <a:schemeClr val="accent3"/>
              </a:buClr>
              <a:buSzPct val="100000"/>
              <a:buFont typeface="Average"/>
              <a:buChar char="-"/>
            </a:pPr>
            <a:r>
              <a:rPr lang="en-GB" sz="1800" dirty="0" smtClean="0">
                <a:solidFill>
                  <a:schemeClr val="accent3"/>
                </a:solidFill>
                <a:latin typeface="Average"/>
                <a:ea typeface="Average"/>
                <a:cs typeface="Average"/>
                <a:sym typeface="Average"/>
              </a:rPr>
              <a:t>Every product metadata has information like also bought and also viewed before buying products.</a:t>
            </a:r>
          </a:p>
          <a:p>
            <a:pPr marL="457200" indent="-228600">
              <a:lnSpc>
                <a:spcPct val="115000"/>
              </a:lnSpc>
              <a:buClr>
                <a:schemeClr val="accent3"/>
              </a:buClr>
              <a:buSzPct val="100000"/>
              <a:buFont typeface="Average"/>
              <a:buChar char="-"/>
            </a:pPr>
            <a:r>
              <a:rPr lang="en-GB" sz="1800" dirty="0" smtClean="0">
                <a:solidFill>
                  <a:schemeClr val="accent3"/>
                </a:solidFill>
                <a:latin typeface="Average"/>
                <a:ea typeface="Average"/>
                <a:cs typeface="Average"/>
                <a:sym typeface="Average"/>
              </a:rPr>
              <a:t>This information can be leveraged to determine correlation between products (Generally substitute and complimentary products)</a:t>
            </a:r>
          </a:p>
          <a:p>
            <a:pPr marL="457200" indent="-228600">
              <a:lnSpc>
                <a:spcPct val="115000"/>
              </a:lnSpc>
              <a:buClr>
                <a:schemeClr val="accent3"/>
              </a:buClr>
              <a:buSzPct val="100000"/>
              <a:buFont typeface="Average"/>
              <a:buChar char="-"/>
            </a:pPr>
            <a:r>
              <a:rPr lang="en-GB" sz="1800" dirty="0" smtClean="0">
                <a:solidFill>
                  <a:schemeClr val="accent3"/>
                </a:solidFill>
                <a:latin typeface="Average"/>
                <a:ea typeface="Average"/>
                <a:cs typeface="Average"/>
                <a:sym typeface="Average"/>
              </a:rPr>
              <a:t>We are using Apache Spark </a:t>
            </a:r>
            <a:r>
              <a:rPr lang="en-GB" sz="1800" dirty="0" err="1" smtClean="0">
                <a:solidFill>
                  <a:schemeClr val="accent3"/>
                </a:solidFill>
                <a:latin typeface="Average"/>
                <a:ea typeface="Average"/>
                <a:cs typeface="Average"/>
                <a:sym typeface="Average"/>
              </a:rPr>
              <a:t>GraphX</a:t>
            </a:r>
            <a:r>
              <a:rPr lang="en-GB" sz="1800" dirty="0" smtClean="0">
                <a:solidFill>
                  <a:schemeClr val="accent3"/>
                </a:solidFill>
                <a:latin typeface="Average"/>
                <a:ea typeface="Average"/>
                <a:cs typeface="Average"/>
                <a:sym typeface="Average"/>
              </a:rPr>
              <a:t> library to find correlation among the categories.</a:t>
            </a:r>
          </a:p>
          <a:p>
            <a:pPr marL="457200" indent="-228600">
              <a:lnSpc>
                <a:spcPct val="115000"/>
              </a:lnSpc>
              <a:buClr>
                <a:schemeClr val="accent3"/>
              </a:buClr>
              <a:buSzPct val="100000"/>
              <a:buFont typeface="Average"/>
              <a:buChar char="-"/>
            </a:pPr>
            <a:r>
              <a:rPr lang="en-GB" sz="1800" dirty="0" smtClean="0">
                <a:solidFill>
                  <a:schemeClr val="accent3"/>
                </a:solidFill>
                <a:latin typeface="Average"/>
                <a:ea typeface="Average"/>
                <a:cs typeface="Average"/>
                <a:sym typeface="Average"/>
              </a:rPr>
              <a:t>We run simple MapReduce job to get the final count for categories in every disjoint set.</a:t>
            </a:r>
            <a:endParaRPr lang="en-GB" sz="1800" dirty="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650901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Oswald"/>
              <a:buNone/>
            </a:pPr>
            <a:r>
              <a:rPr lang="en-GB" sz="3800" b="0" i="0" u="none" strike="noStrike" cap="none" dirty="0">
                <a:solidFill>
                  <a:schemeClr val="dk1"/>
                </a:solidFill>
                <a:latin typeface="Oswald"/>
                <a:ea typeface="Oswald"/>
                <a:cs typeface="Oswald"/>
                <a:sym typeface="Oswald"/>
                <a:rtl val="0"/>
              </a:rPr>
              <a:t>Disjoint Sets </a:t>
            </a:r>
            <a:r>
              <a:rPr lang="en-GB" sz="3800" b="0" i="0" u="none" strike="noStrike" cap="none" dirty="0" smtClean="0">
                <a:solidFill>
                  <a:schemeClr val="dk1"/>
                </a:solidFill>
                <a:latin typeface="Oswald"/>
                <a:ea typeface="Oswald"/>
                <a:cs typeface="Oswald"/>
                <a:sym typeface="Oswald"/>
                <a:rtl val="0"/>
              </a:rPr>
              <a:t>- Graph</a:t>
            </a:r>
            <a:endParaRPr lang="en-GB" sz="3800" b="0" i="0" u="none" strike="noStrike" cap="none" dirty="0">
              <a:solidFill>
                <a:schemeClr val="dk1"/>
              </a:solidFill>
              <a:latin typeface="Oswald"/>
              <a:ea typeface="Oswald"/>
              <a:cs typeface="Oswald"/>
              <a:sym typeface="Oswald"/>
              <a:rtl val="0"/>
            </a:endParaRPr>
          </a:p>
        </p:txBody>
      </p:sp>
      <p:sp>
        <p:nvSpPr>
          <p:cNvPr id="106" name="Shape 10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accent3"/>
              </a:buClr>
              <a:buSzPct val="100000"/>
              <a:buFont typeface="Average"/>
              <a:buChar char="-"/>
            </a:pPr>
            <a:endParaRPr lang="en-GB" sz="1800" b="0" i="0" u="none" strike="noStrike" cap="none" dirty="0" smtClean="0">
              <a:solidFill>
                <a:schemeClr val="accent3"/>
              </a:solidFill>
              <a:latin typeface="Average"/>
              <a:ea typeface="Average"/>
              <a:cs typeface="Average"/>
              <a:sym typeface="Average"/>
              <a:rtl val="0"/>
            </a:endParaRPr>
          </a:p>
          <a:p>
            <a:pPr marL="457200" marR="0" lvl="0" indent="-228600" algn="l" rtl="0">
              <a:lnSpc>
                <a:spcPct val="115000"/>
              </a:lnSpc>
              <a:spcBef>
                <a:spcPts val="0"/>
              </a:spcBef>
              <a:spcAft>
                <a:spcPts val="0"/>
              </a:spcAft>
              <a:buClr>
                <a:schemeClr val="accent3"/>
              </a:buClr>
              <a:buSzPct val="100000"/>
              <a:buFont typeface="Average"/>
              <a:buChar char="-"/>
            </a:pPr>
            <a:r>
              <a:rPr lang="en-GB" sz="1800" b="0" i="0" u="none" strike="noStrike" cap="none" dirty="0" smtClean="0">
                <a:solidFill>
                  <a:schemeClr val="accent3"/>
                </a:solidFill>
                <a:latin typeface="Average"/>
                <a:ea typeface="Average"/>
                <a:cs typeface="Average"/>
                <a:sym typeface="Average"/>
                <a:rtl val="0"/>
              </a:rPr>
              <a:t>The data can be represented </a:t>
            </a:r>
            <a:r>
              <a:rPr lang="en-GB" dirty="0" smtClean="0"/>
              <a:t>in form of a graph and determine disjoint sets within them.</a:t>
            </a:r>
          </a:p>
          <a:p>
            <a:pPr marL="457200" marR="0" lvl="0" indent="-228600" algn="l" rtl="0">
              <a:lnSpc>
                <a:spcPct val="115000"/>
              </a:lnSpc>
              <a:spcBef>
                <a:spcPts val="0"/>
              </a:spcBef>
              <a:spcAft>
                <a:spcPts val="0"/>
              </a:spcAft>
              <a:buClr>
                <a:schemeClr val="accent3"/>
              </a:buClr>
              <a:buSzPct val="100000"/>
              <a:buFont typeface="Average"/>
              <a:buChar char="-"/>
            </a:pPr>
            <a:r>
              <a:rPr lang="en-GB" dirty="0" smtClean="0"/>
              <a:t>Plain Java MapReduce framework is not suitable for iterative graph algorithms.</a:t>
            </a:r>
          </a:p>
          <a:p>
            <a:pPr marL="457200" marR="0" lvl="0" indent="-228600" algn="l" rtl="0">
              <a:lnSpc>
                <a:spcPct val="115000"/>
              </a:lnSpc>
              <a:spcBef>
                <a:spcPts val="0"/>
              </a:spcBef>
              <a:spcAft>
                <a:spcPts val="0"/>
              </a:spcAft>
              <a:buClr>
                <a:schemeClr val="accent3"/>
              </a:buClr>
              <a:buSzPct val="100000"/>
              <a:buFont typeface="Average"/>
              <a:buChar char="-"/>
            </a:pPr>
            <a:r>
              <a:rPr lang="en-GB" sz="1800" b="0" i="0" u="none" strike="noStrike" cap="none" dirty="0" smtClean="0">
                <a:solidFill>
                  <a:schemeClr val="accent3"/>
                </a:solidFill>
                <a:latin typeface="Average"/>
                <a:ea typeface="Average"/>
                <a:cs typeface="Average"/>
                <a:sym typeface="Average"/>
                <a:rtl val="0"/>
              </a:rPr>
              <a:t>Apache Spark has Directed Acyclic Graph (DAG) engine which is suitable for iterative algorithms. Approximately 100 times faster than traditional MapReduce.</a:t>
            </a:r>
          </a:p>
          <a:p>
            <a:pPr marL="457200" marR="0" lvl="0" indent="-228600" algn="l" rtl="0">
              <a:lnSpc>
                <a:spcPct val="115000"/>
              </a:lnSpc>
              <a:spcBef>
                <a:spcPts val="0"/>
              </a:spcBef>
              <a:spcAft>
                <a:spcPts val="0"/>
              </a:spcAft>
              <a:buClr>
                <a:schemeClr val="accent3"/>
              </a:buClr>
              <a:buSzPct val="100000"/>
              <a:buFont typeface="Average"/>
              <a:buChar char="-"/>
            </a:pPr>
            <a:r>
              <a:rPr lang="en-GB" dirty="0" smtClean="0"/>
              <a:t>We are using Spark </a:t>
            </a:r>
            <a:r>
              <a:rPr lang="en-GB" dirty="0" err="1" smtClean="0"/>
              <a:t>GraphX</a:t>
            </a:r>
            <a:r>
              <a:rPr lang="en-GB" dirty="0" smtClean="0"/>
              <a:t> library to compute disjoint sets.</a:t>
            </a:r>
            <a:endParaRPr lang="en-GB" sz="1800" b="0" i="0" u="none" strike="noStrike" cap="none" dirty="0">
              <a:solidFill>
                <a:schemeClr val="accent3"/>
              </a:solidFill>
              <a:latin typeface="Average"/>
              <a:ea typeface="Average"/>
              <a:cs typeface="Average"/>
              <a:sym typeface="Average"/>
              <a:rtl val="0"/>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smtClean="0"/>
              <a:t>Represent data in form of a Graph</a:t>
            </a:r>
            <a:endParaRPr dirty="0"/>
          </a:p>
        </p:txBody>
      </p:sp>
      <p:sp>
        <p:nvSpPr>
          <p:cNvPr id="165" name="Shape 165"/>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a:spcBef>
                <a:spcPts val="0"/>
              </a:spcBef>
              <a:buNone/>
            </a:pPr>
            <a:endParaRPr dirty="0"/>
          </a:p>
        </p:txBody>
      </p:sp>
      <p:pic>
        <p:nvPicPr>
          <p:cNvPr id="166" name="Shape 166"/>
          <p:cNvPicPr preferRelativeResize="0"/>
          <p:nvPr/>
        </p:nvPicPr>
        <p:blipFill>
          <a:blip r:embed="rId3">
            <a:alphaModFix/>
          </a:blip>
          <a:stretch>
            <a:fillRect/>
          </a:stretch>
        </p:blipFill>
        <p:spPr>
          <a:xfrm>
            <a:off x="1507381" y="1479964"/>
            <a:ext cx="5513574" cy="2864474"/>
          </a:xfrm>
          <a:prstGeom prst="rect">
            <a:avLst/>
          </a:prstGeom>
          <a:noFill/>
          <a:ln>
            <a:noFill/>
          </a:ln>
        </p:spPr>
      </p:pic>
      <p:sp>
        <p:nvSpPr>
          <p:cNvPr id="2" name="Left Arrow 1"/>
          <p:cNvSpPr/>
          <p:nvPr/>
        </p:nvSpPr>
        <p:spPr>
          <a:xfrm>
            <a:off x="3277849" y="1593253"/>
            <a:ext cx="986319" cy="1952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4168" y="1536970"/>
            <a:ext cx="2126751" cy="307777"/>
          </a:xfrm>
          <a:prstGeom prst="rect">
            <a:avLst/>
          </a:prstGeom>
          <a:noFill/>
        </p:spPr>
        <p:txBody>
          <a:bodyPr wrap="square" rtlCol="0">
            <a:spAutoFit/>
          </a:bodyPr>
          <a:lstStyle/>
          <a:p>
            <a:r>
              <a:rPr lang="en-US" b="1" dirty="0" smtClean="0">
                <a:solidFill>
                  <a:schemeClr val="tx2">
                    <a:lumMod val="25000"/>
                  </a:schemeClr>
                </a:solidFill>
              </a:rPr>
              <a:t>Vertex</a:t>
            </a:r>
            <a:endParaRPr lang="en-US" b="1" dirty="0">
              <a:solidFill>
                <a:schemeClr val="tx2">
                  <a:lumMod val="25000"/>
                </a:schemeClr>
              </a:solidFill>
            </a:endParaRPr>
          </a:p>
        </p:txBody>
      </p:sp>
      <p:sp>
        <p:nvSpPr>
          <p:cNvPr id="4" name="Up Arrow 3"/>
          <p:cNvSpPr/>
          <p:nvPr/>
        </p:nvSpPr>
        <p:spPr>
          <a:xfrm>
            <a:off x="4566861" y="2901927"/>
            <a:ext cx="195209" cy="5606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12058" y="3421173"/>
            <a:ext cx="1674688" cy="307777"/>
          </a:xfrm>
          <a:prstGeom prst="rect">
            <a:avLst/>
          </a:prstGeom>
          <a:noFill/>
        </p:spPr>
        <p:txBody>
          <a:bodyPr wrap="square" rtlCol="0">
            <a:spAutoFit/>
          </a:bodyPr>
          <a:lstStyle/>
          <a:p>
            <a:r>
              <a:rPr lang="en-US" b="1" dirty="0" smtClean="0">
                <a:solidFill>
                  <a:schemeClr val="tx2">
                    <a:lumMod val="25000"/>
                  </a:schemeClr>
                </a:solidFill>
              </a:rPr>
              <a:t>Adjacency List</a:t>
            </a:r>
            <a:endParaRPr lang="en-US" b="1" dirty="0">
              <a:solidFill>
                <a:schemeClr val="tx2">
                  <a:lumMod val="25000"/>
                </a:schemeClr>
              </a:solidFill>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3000" b="0" i="0" u="none" strike="noStrike" cap="none" dirty="0">
                <a:solidFill>
                  <a:schemeClr val="dk1"/>
                </a:solidFill>
                <a:latin typeface="Oswald"/>
                <a:ea typeface="Oswald"/>
                <a:cs typeface="Oswald"/>
                <a:sym typeface="Oswald"/>
                <a:rtl val="0"/>
              </a:rPr>
              <a:t>Sample Observation</a:t>
            </a:r>
          </a:p>
        </p:txBody>
      </p:sp>
      <p:pic>
        <p:nvPicPr>
          <p:cNvPr id="112" name="Shape 112"/>
          <p:cNvPicPr preferRelativeResize="0"/>
          <p:nvPr/>
        </p:nvPicPr>
        <p:blipFill rotWithShape="1">
          <a:blip r:embed="rId3">
            <a:alphaModFix/>
          </a:blip>
          <a:srcRect/>
          <a:stretch/>
        </p:blipFill>
        <p:spPr>
          <a:xfrm>
            <a:off x="311700" y="1175948"/>
            <a:ext cx="5171439" cy="2992543"/>
          </a:xfrm>
          <a:prstGeom prst="rect">
            <a:avLst/>
          </a:prstGeom>
          <a:noFill/>
          <a:ln>
            <a:noFill/>
          </a:ln>
        </p:spPr>
      </p:pic>
      <p:sp>
        <p:nvSpPr>
          <p:cNvPr id="3" name="TextBox 2"/>
          <p:cNvSpPr txBox="1"/>
          <p:nvPr/>
        </p:nvSpPr>
        <p:spPr>
          <a:xfrm>
            <a:off x="6041204" y="1315092"/>
            <a:ext cx="2681556" cy="3246634"/>
          </a:xfrm>
          <a:prstGeom prst="rect">
            <a:avLst/>
          </a:prstGeom>
          <a:noFill/>
        </p:spPr>
        <p:txBody>
          <a:bodyPr wrap="square" rtlCol="0">
            <a:spAutoFit/>
          </a:bodyPr>
          <a:lstStyle/>
          <a:p>
            <a:endParaRPr lang="en-US" dirty="0"/>
          </a:p>
        </p:txBody>
      </p:sp>
      <p:sp>
        <p:nvSpPr>
          <p:cNvPr id="7" name="Shape 106"/>
          <p:cNvSpPr txBox="1">
            <a:spLocks noGrp="1"/>
          </p:cNvSpPr>
          <p:nvPr>
            <p:ph type="body" idx="1"/>
          </p:nvPr>
        </p:nvSpPr>
        <p:spPr>
          <a:xfrm>
            <a:off x="5732980" y="1099335"/>
            <a:ext cx="3099320" cy="3469539"/>
          </a:xfrm>
          <a:prstGeom prst="rect">
            <a:avLst/>
          </a:prstGeom>
          <a:noFill/>
          <a:ln>
            <a:noFill/>
          </a:ln>
        </p:spPr>
        <p:txBody>
          <a:bodyPr lIns="91425" tIns="91425" rIns="91425" bIns="91425" anchor="t" anchorCtr="0">
            <a:noAutofit/>
          </a:bodyPr>
          <a:lstStyle/>
          <a:p>
            <a:pPr marL="228600" lvl="0">
              <a:spcAft>
                <a:spcPts val="0"/>
              </a:spcAft>
            </a:pPr>
            <a:endParaRPr lang="en-GB" dirty="0" smtClean="0"/>
          </a:p>
          <a:p>
            <a:pPr marL="514350" indent="-285750">
              <a:spcAft>
                <a:spcPts val="0"/>
              </a:spcAft>
              <a:buFontTx/>
              <a:buChar char="-"/>
            </a:pPr>
            <a:r>
              <a:rPr lang="en-GB" dirty="0" smtClean="0"/>
              <a:t>~ </a:t>
            </a:r>
            <a:r>
              <a:rPr lang="en-GB" dirty="0"/>
              <a:t>25 minutes to process data for 1 Million products on 4 m3.xlarge machines </a:t>
            </a:r>
            <a:endParaRPr lang="en-GB" dirty="0" smtClean="0"/>
          </a:p>
          <a:p>
            <a:pPr marL="228600">
              <a:spcAft>
                <a:spcPts val="0"/>
              </a:spcAft>
            </a:pPr>
            <a:endParaRPr lang="en-GB" dirty="0" smtClean="0"/>
          </a:p>
          <a:p>
            <a:pPr marL="514350" lvl="0" indent="-285750">
              <a:spcAft>
                <a:spcPts val="0"/>
              </a:spcAft>
              <a:buFontTx/>
              <a:buChar char="-"/>
            </a:pPr>
            <a:r>
              <a:rPr lang="en-GB" dirty="0"/>
              <a:t>Running such graph      algorithms using plain MapReduce will take several hours.</a:t>
            </a:r>
          </a:p>
          <a:p>
            <a:pPr marL="514350" indent="-285750">
              <a:spcAft>
                <a:spcPts val="0"/>
              </a:spcAft>
              <a:buFontTx/>
              <a:buChar char="-"/>
            </a:pPr>
            <a:endParaRPr lang="en-GB" dirty="0"/>
          </a:p>
          <a:p>
            <a:pPr marL="228600" lvl="0">
              <a:spcAft>
                <a:spcPts val="0"/>
              </a:spcAft>
            </a:pPr>
            <a:endParaRPr lang="en-GB" sz="1800" b="0" i="0" u="none" strike="noStrike" cap="none" dirty="0">
              <a:solidFill>
                <a:schemeClr val="accent3"/>
              </a:solidFill>
              <a:latin typeface="Average"/>
              <a:ea typeface="Average"/>
              <a:cs typeface="Average"/>
              <a:sym typeface="Average"/>
              <a:rtl val="0"/>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1" y="1852585"/>
            <a:ext cx="3791164" cy="1825564"/>
          </a:xfrm>
        </p:spPr>
        <p:txBody>
          <a:bodyPr/>
          <a:lstStyle/>
          <a:p>
            <a:pPr lvl="0">
              <a:buSzPct val="25000"/>
            </a:pPr>
            <a:r>
              <a:rPr lang="en-GB" sz="4400" dirty="0"/>
              <a:t>Seasonal Peaks</a:t>
            </a:r>
            <a:endParaRPr lang="en-GB" sz="4400" dirty="0"/>
          </a:p>
        </p:txBody>
      </p:sp>
    </p:spTree>
    <p:extLst>
      <p:ext uri="{BB962C8B-B14F-4D97-AF65-F5344CB8AC3E}">
        <p14:creationId xmlns:p14="http://schemas.microsoft.com/office/powerpoint/2010/main" val="19696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p:nvPr/>
        </p:nvSpPr>
        <p:spPr>
          <a:xfrm>
            <a:off x="424715" y="682930"/>
            <a:ext cx="8520599" cy="762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4400" b="0" i="0" u="none" strike="noStrike" cap="none" dirty="0">
                <a:solidFill>
                  <a:schemeClr val="dk1"/>
                </a:solidFill>
                <a:latin typeface="Oswald"/>
                <a:ea typeface="Oswald"/>
                <a:cs typeface="Oswald"/>
                <a:sym typeface="Oswald"/>
                <a:rtl val="0"/>
              </a:rPr>
              <a:t>Seasonal Peaks</a:t>
            </a:r>
          </a:p>
        </p:txBody>
      </p:sp>
      <p:sp>
        <p:nvSpPr>
          <p:cNvPr id="118" name="Shape 118"/>
          <p:cNvSpPr txBox="1"/>
          <p:nvPr/>
        </p:nvSpPr>
        <p:spPr>
          <a:xfrm>
            <a:off x="311700" y="1837525"/>
            <a:ext cx="8520599" cy="32250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GB" sz="2300" b="0" i="0" u="none" strike="noStrike" cap="none">
                <a:solidFill>
                  <a:schemeClr val="accent3"/>
                </a:solidFill>
                <a:latin typeface="Average"/>
                <a:ea typeface="Average"/>
                <a:cs typeface="Average"/>
                <a:sym typeface="Average"/>
                <a:rtl val="0"/>
              </a:rPr>
              <a:t>- Here we find the sales of a product in every month of the year and plot on the graph and observe seasonal peaks of that product over the range of time.</a:t>
            </a:r>
          </a:p>
          <a:p>
            <a:pPr marL="0" marR="0" lvl="0" indent="0" algn="l" rtl="0">
              <a:lnSpc>
                <a:spcPct val="115000"/>
              </a:lnSpc>
              <a:spcBef>
                <a:spcPts val="1600"/>
              </a:spcBef>
              <a:spcAft>
                <a:spcPts val="0"/>
              </a:spcAft>
              <a:buClr>
                <a:schemeClr val="dk1"/>
              </a:buClr>
              <a:buSzPct val="25000"/>
              <a:buFont typeface="Arial"/>
              <a:buNone/>
            </a:pPr>
            <a:r>
              <a:rPr lang="en-GB" sz="2300" b="0" i="0" u="none" strike="noStrike" cap="none">
                <a:solidFill>
                  <a:schemeClr val="accent3"/>
                </a:solidFill>
                <a:latin typeface="Average"/>
                <a:ea typeface="Average"/>
                <a:cs typeface="Average"/>
                <a:sym typeface="Average"/>
                <a:rtl val="0"/>
              </a:rPr>
              <a:t>- Seasonal peak of a product can be used to mark interesting events.</a:t>
            </a:r>
          </a:p>
          <a:p>
            <a:pPr marL="0" marR="0" lvl="0" indent="0" algn="l" rtl="0">
              <a:lnSpc>
                <a:spcPct val="115000"/>
              </a:lnSpc>
              <a:spcBef>
                <a:spcPts val="1600"/>
              </a:spcBef>
              <a:spcAft>
                <a:spcPts val="0"/>
              </a:spcAft>
              <a:buClr>
                <a:schemeClr val="dk1"/>
              </a:buClr>
              <a:buSzPct val="25000"/>
              <a:buFont typeface="Arial"/>
              <a:buNone/>
            </a:pPr>
            <a:r>
              <a:rPr lang="en-GB" sz="2300">
                <a:solidFill>
                  <a:schemeClr val="accent3"/>
                </a:solidFill>
                <a:latin typeface="Average"/>
                <a:ea typeface="Average"/>
                <a:cs typeface="Average"/>
                <a:sym typeface="Average"/>
                <a:rtl val="0"/>
              </a:rPr>
              <a:t>Assumption -: Number of reviews for a product is directly proportional to the sales of that product</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3000" b="0" i="0" u="none" strike="noStrike" cap="none">
                <a:solidFill>
                  <a:schemeClr val="dk1"/>
                </a:solidFill>
                <a:latin typeface="Oswald"/>
                <a:ea typeface="Oswald"/>
                <a:cs typeface="Oswald"/>
                <a:sym typeface="Oswald"/>
                <a:rtl val="0"/>
              </a:rPr>
              <a:t>Technical Details</a:t>
            </a:r>
          </a:p>
        </p:txBody>
      </p:sp>
      <p:sp>
        <p:nvSpPr>
          <p:cNvPr id="124" name="Shape 124"/>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lvl="0" indent="-381000" rtl="0">
              <a:spcBef>
                <a:spcPts val="1600"/>
              </a:spcBef>
              <a:spcAft>
                <a:spcPts val="0"/>
              </a:spcAft>
              <a:buClr>
                <a:schemeClr val="accent3"/>
              </a:buClr>
              <a:buSzPct val="100000"/>
              <a:buFont typeface="Average"/>
              <a:buChar char="-"/>
            </a:pPr>
            <a:r>
              <a:rPr lang="en-GB" sz="2400"/>
              <a:t>JSON to CSV parser using Mapreduce </a:t>
            </a:r>
          </a:p>
          <a:p>
            <a:pPr marL="457200" marR="0" lvl="0" indent="-381000" algn="l" rtl="0">
              <a:lnSpc>
                <a:spcPct val="115000"/>
              </a:lnSpc>
              <a:spcBef>
                <a:spcPts val="0"/>
              </a:spcBef>
              <a:spcAft>
                <a:spcPts val="0"/>
              </a:spcAft>
              <a:buClr>
                <a:schemeClr val="accent3"/>
              </a:buClr>
              <a:buSzPct val="100000"/>
              <a:buFont typeface="Average"/>
              <a:buChar char="-"/>
            </a:pPr>
            <a:r>
              <a:rPr lang="en-GB" sz="2400" b="0" i="0" u="none" strike="noStrike" cap="none">
                <a:solidFill>
                  <a:schemeClr val="accent3"/>
                </a:solidFill>
                <a:latin typeface="Average"/>
                <a:ea typeface="Average"/>
                <a:cs typeface="Average"/>
                <a:sym typeface="Average"/>
                <a:rtl val="0"/>
              </a:rPr>
              <a:t>Mapreduce tasks to separate data for a specific product for the given year range which computes average monthly rating and count of reviews</a:t>
            </a:r>
          </a:p>
          <a:p>
            <a:pPr marL="457200" marR="0" lvl="0" indent="-381000" algn="l" rtl="0">
              <a:lnSpc>
                <a:spcPct val="115000"/>
              </a:lnSpc>
              <a:spcBef>
                <a:spcPts val="1600"/>
              </a:spcBef>
              <a:spcAft>
                <a:spcPts val="0"/>
              </a:spcAft>
              <a:buClr>
                <a:schemeClr val="accent3"/>
              </a:buClr>
              <a:buSzPct val="100000"/>
              <a:buFont typeface="Average"/>
              <a:buChar char="-"/>
            </a:pPr>
            <a:r>
              <a:rPr lang="en-GB" sz="2400" b="0" i="0" u="none" strike="noStrike" cap="none">
                <a:solidFill>
                  <a:schemeClr val="accent3"/>
                </a:solidFill>
                <a:latin typeface="Average"/>
                <a:ea typeface="Average"/>
                <a:cs typeface="Average"/>
                <a:sym typeface="Average"/>
                <a:rtl val="0"/>
              </a:rPr>
              <a:t>J</a:t>
            </a:r>
            <a:r>
              <a:rPr lang="en-GB" sz="2400">
                <a:rtl val="0"/>
              </a:rPr>
              <a:t>F</a:t>
            </a:r>
            <a:r>
              <a:rPr lang="en-GB" sz="2400" b="0" i="0" u="none" strike="noStrike" cap="none">
                <a:solidFill>
                  <a:schemeClr val="accent3"/>
                </a:solidFill>
                <a:latin typeface="Average"/>
                <a:ea typeface="Average"/>
                <a:cs typeface="Average"/>
                <a:sym typeface="Average"/>
                <a:rtl val="0"/>
              </a:rPr>
              <a:t>ree</a:t>
            </a:r>
            <a:r>
              <a:rPr lang="en-GB" sz="2400">
                <a:rtl val="0"/>
              </a:rPr>
              <a:t>C</a:t>
            </a:r>
            <a:r>
              <a:rPr lang="en-GB" sz="2400" b="0" i="0" u="none" strike="noStrike" cap="none">
                <a:solidFill>
                  <a:schemeClr val="accent3"/>
                </a:solidFill>
                <a:latin typeface="Average"/>
                <a:ea typeface="Average"/>
                <a:cs typeface="Average"/>
                <a:sym typeface="Average"/>
                <a:rtl val="0"/>
              </a:rPr>
              <a:t>hart library used to plot visualizations</a:t>
            </a:r>
          </a:p>
          <a:p>
            <a:pPr marR="0" lvl="0" algn="l" rtl="0">
              <a:lnSpc>
                <a:spcPct val="115000"/>
              </a:lnSpc>
              <a:spcBef>
                <a:spcPts val="1600"/>
              </a:spcBef>
              <a:spcAft>
                <a:spcPts val="0"/>
              </a:spcAft>
              <a:buNone/>
            </a:pPr>
            <a:endParaRPr sz="2400" b="0" i="0" u="none" strike="noStrike" cap="none">
              <a:solidFill>
                <a:schemeClr val="accent3"/>
              </a:solidFill>
              <a:latin typeface="Average"/>
              <a:ea typeface="Average"/>
              <a:cs typeface="Average"/>
              <a:sym typeface="Average"/>
              <a:rtl val="0"/>
            </a:endParaRPr>
          </a:p>
          <a:p>
            <a:pPr marL="0" marR="0" lvl="0" indent="0" algn="l" rtl="0">
              <a:lnSpc>
                <a:spcPct val="115000"/>
              </a:lnSpc>
              <a:spcBef>
                <a:spcPts val="1600"/>
              </a:spcBef>
              <a:spcAft>
                <a:spcPts val="0"/>
              </a:spcAft>
              <a:buClr>
                <a:schemeClr val="accent3"/>
              </a:buClr>
              <a:buSzPct val="25000"/>
              <a:buFont typeface="Average"/>
              <a:buNone/>
            </a:pPr>
            <a:endParaRPr sz="2400" b="0" i="0" u="none" strike="noStrike" cap="none">
              <a:solidFill>
                <a:schemeClr val="accent3"/>
              </a:solidFill>
              <a:latin typeface="Average"/>
              <a:ea typeface="Average"/>
              <a:cs typeface="Average"/>
              <a:sym typeface="Average"/>
              <a:rtl val="0"/>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Seasonal Peak Job Flow</a:t>
            </a:r>
          </a:p>
        </p:txBody>
      </p:sp>
      <p:pic>
        <p:nvPicPr>
          <p:cNvPr id="130" name="Shape 130"/>
          <p:cNvPicPr preferRelativeResize="0"/>
          <p:nvPr/>
        </p:nvPicPr>
        <p:blipFill>
          <a:blip r:embed="rId3">
            <a:alphaModFix/>
          </a:blip>
          <a:stretch>
            <a:fillRect/>
          </a:stretch>
        </p:blipFill>
        <p:spPr>
          <a:xfrm>
            <a:off x="890587" y="1394287"/>
            <a:ext cx="7362825" cy="34575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61027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3000" b="0" i="0" u="none" strike="noStrike" cap="none">
                <a:solidFill>
                  <a:schemeClr val="dk1"/>
                </a:solidFill>
                <a:latin typeface="Oswald"/>
                <a:ea typeface="Oswald"/>
                <a:cs typeface="Oswald"/>
                <a:sym typeface="Oswald"/>
                <a:rtl val="0"/>
              </a:rPr>
              <a:t>Case Studies</a:t>
            </a:r>
          </a:p>
        </p:txBody>
      </p:sp>
      <p:sp>
        <p:nvSpPr>
          <p:cNvPr id="136" name="Shape 136"/>
          <p:cNvSpPr txBox="1">
            <a:spLocks noGrp="1"/>
          </p:cNvSpPr>
          <p:nvPr>
            <p:ph type="body" idx="1"/>
          </p:nvPr>
        </p:nvSpPr>
        <p:spPr>
          <a:xfrm>
            <a:off x="311700" y="1508275"/>
            <a:ext cx="8520599" cy="2126999"/>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accent3"/>
              </a:buClr>
              <a:buSzPct val="25000"/>
              <a:buFont typeface="Average"/>
              <a:buNone/>
            </a:pPr>
            <a:r>
              <a:rPr lang="en-GB" sz="2000" b="0" i="0" u="none" strike="noStrike" cap="none">
                <a:solidFill>
                  <a:schemeClr val="accent3"/>
                </a:solidFill>
                <a:latin typeface="Average"/>
                <a:ea typeface="Average"/>
                <a:cs typeface="Average"/>
                <a:sym typeface="Average"/>
                <a:rtl val="0"/>
              </a:rPr>
              <a:t>- Seasonal peak of flu and allergy medicines comparison with google flu trends</a:t>
            </a:r>
          </a:p>
          <a:p>
            <a:pPr marL="228600" marR="0" lvl="0" indent="0" algn="l" rtl="0">
              <a:lnSpc>
                <a:spcPct val="115000"/>
              </a:lnSpc>
              <a:spcBef>
                <a:spcPts val="0"/>
              </a:spcBef>
              <a:spcAft>
                <a:spcPts val="0"/>
              </a:spcAft>
              <a:buClr>
                <a:schemeClr val="accent3"/>
              </a:buClr>
              <a:buSzPct val="25000"/>
              <a:buFont typeface="Average"/>
              <a:buNone/>
            </a:pPr>
            <a:r>
              <a:rPr lang="en-GB" sz="2000" b="0" i="0" u="none" strike="noStrike" cap="none">
                <a:solidFill>
                  <a:schemeClr val="accent3"/>
                </a:solidFill>
                <a:latin typeface="Average"/>
                <a:ea typeface="Average"/>
                <a:cs typeface="Average"/>
                <a:sym typeface="Average"/>
                <a:rtl val="0"/>
              </a:rPr>
              <a:t>- BBQ grill sales higher during the summer which is synchronous with BBQ   trends among people</a:t>
            </a:r>
          </a:p>
          <a:p>
            <a:pPr marL="228600" marR="0" lvl="0" indent="0" algn="l" rtl="0">
              <a:lnSpc>
                <a:spcPct val="115000"/>
              </a:lnSpc>
              <a:spcBef>
                <a:spcPts val="0"/>
              </a:spcBef>
              <a:spcAft>
                <a:spcPts val="0"/>
              </a:spcAft>
              <a:buClr>
                <a:schemeClr val="accent3"/>
              </a:buClr>
              <a:buSzPct val="25000"/>
              <a:buFont typeface="Average"/>
              <a:buNone/>
            </a:pPr>
            <a:r>
              <a:rPr lang="en-GB" sz="2000" b="0" i="0" u="none" strike="noStrike" cap="none">
                <a:solidFill>
                  <a:schemeClr val="accent3"/>
                </a:solidFill>
                <a:latin typeface="Average"/>
                <a:ea typeface="Average"/>
                <a:cs typeface="Average"/>
                <a:sym typeface="Average"/>
                <a:rtl val="0"/>
              </a:rPr>
              <a:t>- Harry Potter book sales peak comparison with movie release date</a:t>
            </a:r>
          </a:p>
          <a:p>
            <a:pPr marL="571500" marR="0" lvl="0" indent="-342900" algn="l" rtl="0">
              <a:lnSpc>
                <a:spcPct val="115000"/>
              </a:lnSpc>
              <a:spcBef>
                <a:spcPts val="1600"/>
              </a:spcBef>
              <a:spcAft>
                <a:spcPts val="0"/>
              </a:spcAft>
              <a:buClr>
                <a:schemeClr val="accent3"/>
              </a:buClr>
              <a:buSzPct val="100000"/>
              <a:buFont typeface="Average"/>
              <a:buNone/>
            </a:pPr>
            <a:endParaRPr sz="2000" b="0" i="0" u="none" strike="noStrike" cap="none">
              <a:solidFill>
                <a:schemeClr val="accent3"/>
              </a:solidFill>
              <a:latin typeface="Average"/>
              <a:ea typeface="Average"/>
              <a:cs typeface="Average"/>
              <a:sym typeface="Average"/>
              <a:rtl val="0"/>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3000" b="0" i="0" u="none" strike="noStrike" cap="none">
                <a:solidFill>
                  <a:schemeClr val="dk1"/>
                </a:solidFill>
                <a:latin typeface="Oswald"/>
                <a:ea typeface="Oswald"/>
                <a:cs typeface="Oswald"/>
                <a:sym typeface="Oswald"/>
                <a:rtl val="0"/>
              </a:rPr>
              <a:t>Flu and Cold Case Study</a:t>
            </a:r>
          </a:p>
        </p:txBody>
      </p:sp>
      <p:sp>
        <p:nvSpPr>
          <p:cNvPr id="142" name="Shape 142"/>
          <p:cNvSpPr txBox="1">
            <a:spLocks noGrp="1"/>
          </p:cNvSpPr>
          <p:nvPr>
            <p:ph type="body" idx="1"/>
          </p:nvPr>
        </p:nvSpPr>
        <p:spPr>
          <a:xfrm>
            <a:off x="311700" y="1152475"/>
            <a:ext cx="8520599" cy="38760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accent3"/>
              </a:buClr>
              <a:buSzPct val="25000"/>
              <a:buFont typeface="Average"/>
              <a:buNone/>
            </a:pPr>
            <a:r>
              <a:rPr lang="en-GB" sz="1800" b="0" i="0" u="none" strike="noStrike" cap="none">
                <a:solidFill>
                  <a:schemeClr val="accent3"/>
                </a:solidFill>
                <a:latin typeface="Average"/>
                <a:ea typeface="Average"/>
                <a:cs typeface="Average"/>
                <a:sym typeface="Average"/>
                <a:rtl val="0"/>
              </a:rPr>
              <a:t>Cetrizine, Oscillococcinum, Loraditine (flu medicines) sale shows rise for year 2013.</a:t>
            </a:r>
          </a:p>
        </p:txBody>
      </p:sp>
      <p:pic>
        <p:nvPicPr>
          <p:cNvPr id="143" name="Shape 143"/>
          <p:cNvPicPr preferRelativeResize="0"/>
          <p:nvPr/>
        </p:nvPicPr>
        <p:blipFill rotWithShape="1">
          <a:blip r:embed="rId3">
            <a:alphaModFix/>
          </a:blip>
          <a:srcRect/>
          <a:stretch/>
        </p:blipFill>
        <p:spPr>
          <a:xfrm>
            <a:off x="430125" y="1587950"/>
            <a:ext cx="4168200" cy="1757298"/>
          </a:xfrm>
          <a:prstGeom prst="rect">
            <a:avLst/>
          </a:prstGeom>
          <a:noFill/>
          <a:ln>
            <a:noFill/>
          </a:ln>
        </p:spPr>
      </p:pic>
      <p:pic>
        <p:nvPicPr>
          <p:cNvPr id="144" name="Shape 144"/>
          <p:cNvPicPr preferRelativeResize="0"/>
          <p:nvPr/>
        </p:nvPicPr>
        <p:blipFill rotWithShape="1">
          <a:blip r:embed="rId4">
            <a:alphaModFix/>
          </a:blip>
          <a:srcRect/>
          <a:stretch/>
        </p:blipFill>
        <p:spPr>
          <a:xfrm>
            <a:off x="4811650" y="1587950"/>
            <a:ext cx="3768750" cy="1757298"/>
          </a:xfrm>
          <a:prstGeom prst="rect">
            <a:avLst/>
          </a:prstGeom>
          <a:noFill/>
          <a:ln>
            <a:noFill/>
          </a:ln>
        </p:spPr>
      </p:pic>
      <p:pic>
        <p:nvPicPr>
          <p:cNvPr id="145" name="Shape 145"/>
          <p:cNvPicPr preferRelativeResize="0"/>
          <p:nvPr/>
        </p:nvPicPr>
        <p:blipFill rotWithShape="1">
          <a:blip r:embed="rId5">
            <a:alphaModFix/>
          </a:blip>
          <a:srcRect/>
          <a:stretch/>
        </p:blipFill>
        <p:spPr>
          <a:xfrm>
            <a:off x="2239900" y="3440275"/>
            <a:ext cx="4740574" cy="15881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GB"/>
              <a:t>Sample Data Records:</a:t>
            </a:r>
          </a:p>
        </p:txBody>
      </p:sp>
      <p:pic>
        <p:nvPicPr>
          <p:cNvPr id="66" name="Shape 66"/>
          <p:cNvPicPr preferRelativeResize="0"/>
          <p:nvPr/>
        </p:nvPicPr>
        <p:blipFill>
          <a:blip r:embed="rId3">
            <a:alphaModFix/>
          </a:blip>
          <a:stretch>
            <a:fillRect/>
          </a:stretch>
        </p:blipFill>
        <p:spPr>
          <a:xfrm>
            <a:off x="1199625" y="1148300"/>
            <a:ext cx="2291524" cy="390525"/>
          </a:xfrm>
          <a:prstGeom prst="rect">
            <a:avLst/>
          </a:prstGeom>
          <a:noFill/>
          <a:ln>
            <a:noFill/>
          </a:ln>
        </p:spPr>
      </p:pic>
      <p:pic>
        <p:nvPicPr>
          <p:cNvPr id="67" name="Shape 67"/>
          <p:cNvPicPr preferRelativeResize="0"/>
          <p:nvPr/>
        </p:nvPicPr>
        <p:blipFill>
          <a:blip r:embed="rId4">
            <a:alphaModFix/>
          </a:blip>
          <a:stretch>
            <a:fillRect/>
          </a:stretch>
        </p:blipFill>
        <p:spPr>
          <a:xfrm>
            <a:off x="439650" y="1669400"/>
            <a:ext cx="3946548" cy="2681575"/>
          </a:xfrm>
          <a:prstGeom prst="rect">
            <a:avLst/>
          </a:prstGeom>
          <a:noFill/>
          <a:ln>
            <a:noFill/>
          </a:ln>
        </p:spPr>
      </p:pic>
      <p:pic>
        <p:nvPicPr>
          <p:cNvPr id="68" name="Shape 68"/>
          <p:cNvPicPr preferRelativeResize="0"/>
          <p:nvPr/>
        </p:nvPicPr>
        <p:blipFill>
          <a:blip r:embed="rId5">
            <a:alphaModFix/>
          </a:blip>
          <a:stretch>
            <a:fillRect/>
          </a:stretch>
        </p:blipFill>
        <p:spPr>
          <a:xfrm>
            <a:off x="5713537" y="1172112"/>
            <a:ext cx="2114550" cy="342900"/>
          </a:xfrm>
          <a:prstGeom prst="rect">
            <a:avLst/>
          </a:prstGeom>
          <a:noFill/>
          <a:ln>
            <a:noFill/>
          </a:ln>
        </p:spPr>
      </p:pic>
      <p:pic>
        <p:nvPicPr>
          <p:cNvPr id="69" name="Shape 69"/>
          <p:cNvPicPr preferRelativeResize="0"/>
          <p:nvPr/>
        </p:nvPicPr>
        <p:blipFill>
          <a:blip r:embed="rId6">
            <a:alphaModFix/>
          </a:blip>
          <a:stretch>
            <a:fillRect/>
          </a:stretch>
        </p:blipFill>
        <p:spPr>
          <a:xfrm>
            <a:off x="4709325" y="1669400"/>
            <a:ext cx="4122975" cy="26815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3000" b="0" i="0" u="none" strike="noStrike" cap="none">
                <a:solidFill>
                  <a:schemeClr val="dk1"/>
                </a:solidFill>
                <a:latin typeface="Oswald"/>
                <a:ea typeface="Oswald"/>
                <a:cs typeface="Oswald"/>
                <a:sym typeface="Oswald"/>
                <a:rtl val="0"/>
              </a:rPr>
              <a:t>Google Trends for flu</a:t>
            </a:r>
          </a:p>
        </p:txBody>
      </p:sp>
      <p:sp>
        <p:nvSpPr>
          <p:cNvPr id="151" name="Shape 151"/>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accent3"/>
              </a:buClr>
              <a:buSzPct val="25000"/>
              <a:buFont typeface="Average"/>
              <a:buNone/>
            </a:pPr>
            <a:r>
              <a:rPr lang="en-GB" sz="1300" b="0" i="0" u="sng" strike="noStrike" cap="none">
                <a:solidFill>
                  <a:schemeClr val="hlink"/>
                </a:solidFill>
                <a:latin typeface="Average"/>
                <a:ea typeface="Average"/>
                <a:cs typeface="Average"/>
                <a:sym typeface="Average"/>
                <a:hlinkClick r:id="rId3"/>
                <a:rtl val="0"/>
              </a:rPr>
              <a:t>https://www.google.com/trends/explore#q=flu&amp;geo=US&amp;date=1%2F2010%2061m&amp;cmpt=geo&amp;tz=Etc%2FGMT%2B5</a:t>
            </a:r>
          </a:p>
          <a:p>
            <a:pPr marL="0" marR="0" lvl="0" indent="0" algn="l" rtl="0">
              <a:lnSpc>
                <a:spcPct val="115000"/>
              </a:lnSpc>
              <a:spcBef>
                <a:spcPts val="1600"/>
              </a:spcBef>
              <a:spcAft>
                <a:spcPts val="0"/>
              </a:spcAft>
              <a:buClr>
                <a:schemeClr val="accent3"/>
              </a:buClr>
              <a:buSzPct val="25000"/>
              <a:buFont typeface="Average"/>
              <a:buNone/>
            </a:pPr>
            <a:endParaRPr sz="1800" b="0" i="0" u="none" strike="noStrike" cap="none">
              <a:solidFill>
                <a:schemeClr val="accent3"/>
              </a:solidFill>
              <a:latin typeface="Average"/>
              <a:ea typeface="Average"/>
              <a:cs typeface="Average"/>
              <a:sym typeface="Average"/>
              <a:rtl val="0"/>
            </a:endParaRPr>
          </a:p>
          <a:p>
            <a:pPr marL="0" marR="0" lvl="0" indent="0" algn="l" rtl="0">
              <a:lnSpc>
                <a:spcPct val="115000"/>
              </a:lnSpc>
              <a:spcBef>
                <a:spcPts val="1600"/>
              </a:spcBef>
              <a:spcAft>
                <a:spcPts val="0"/>
              </a:spcAft>
              <a:buClr>
                <a:schemeClr val="accent3"/>
              </a:buClr>
              <a:buSzPct val="25000"/>
              <a:buFont typeface="Average"/>
              <a:buNone/>
            </a:pPr>
            <a:endParaRPr sz="1800" b="0" i="0" u="none" strike="noStrike" cap="none">
              <a:solidFill>
                <a:schemeClr val="accent3"/>
              </a:solidFill>
              <a:latin typeface="Average"/>
              <a:ea typeface="Average"/>
              <a:cs typeface="Average"/>
              <a:sym typeface="Average"/>
              <a:rtl val="0"/>
            </a:endParaRPr>
          </a:p>
        </p:txBody>
      </p:sp>
      <p:pic>
        <p:nvPicPr>
          <p:cNvPr id="152" name="Shape 152"/>
          <p:cNvPicPr preferRelativeResize="0"/>
          <p:nvPr/>
        </p:nvPicPr>
        <p:blipFill rotWithShape="1">
          <a:blip r:embed="rId4">
            <a:alphaModFix/>
          </a:blip>
          <a:srcRect/>
          <a:stretch/>
        </p:blipFill>
        <p:spPr>
          <a:xfrm>
            <a:off x="463925" y="1823625"/>
            <a:ext cx="8045375" cy="27996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3000" b="0" i="0" u="none" strike="noStrike" cap="none">
                <a:solidFill>
                  <a:schemeClr val="dk1"/>
                </a:solidFill>
                <a:latin typeface="Oswald"/>
                <a:ea typeface="Oswald"/>
                <a:cs typeface="Oswald"/>
                <a:sym typeface="Oswald"/>
                <a:rtl val="0"/>
              </a:rPr>
              <a:t>Job Statistics</a:t>
            </a:r>
          </a:p>
        </p:txBody>
      </p:sp>
      <p:sp>
        <p:nvSpPr>
          <p:cNvPr id="158" name="Shape 158"/>
          <p:cNvSpPr txBox="1">
            <a:spLocks noGrp="1"/>
          </p:cNvSpPr>
          <p:nvPr>
            <p:ph type="body" idx="1"/>
          </p:nvPr>
        </p:nvSpPr>
        <p:spPr>
          <a:xfrm>
            <a:off x="311700" y="1152475"/>
            <a:ext cx="8520599" cy="3457800"/>
          </a:xfrm>
          <a:prstGeom prst="rect">
            <a:avLst/>
          </a:prstGeom>
          <a:noFill/>
          <a:ln>
            <a:noFill/>
          </a:ln>
        </p:spPr>
        <p:txBody>
          <a:bodyPr lIns="91425" tIns="91425" rIns="91425" bIns="91425" anchor="t" anchorCtr="0">
            <a:noAutofit/>
          </a:bodyPr>
          <a:lstStyle/>
          <a:p>
            <a:pPr marL="457200" lvl="0" indent="-368300">
              <a:spcAft>
                <a:spcPts val="0"/>
              </a:spcAft>
              <a:buFont typeface="Average"/>
              <a:buChar char="-"/>
            </a:pPr>
            <a:r>
              <a:rPr lang="en-GB" sz="1800" b="0" i="0" u="none" strike="noStrike" cap="none" dirty="0">
                <a:solidFill>
                  <a:schemeClr val="accent3"/>
                </a:solidFill>
                <a:latin typeface="Average"/>
                <a:ea typeface="Average"/>
                <a:cs typeface="Average"/>
                <a:sym typeface="Average"/>
                <a:rtl val="0"/>
              </a:rPr>
              <a:t>11 m3.xlarge </a:t>
            </a:r>
            <a:r>
              <a:rPr lang="en-GB" sz="1800" b="0" i="0" u="none" strike="noStrike" cap="none" dirty="0" smtClean="0">
                <a:solidFill>
                  <a:schemeClr val="accent3"/>
                </a:solidFill>
                <a:latin typeface="Average"/>
                <a:ea typeface="Average"/>
                <a:cs typeface="Average"/>
                <a:sym typeface="Average"/>
                <a:rtl val="0"/>
              </a:rPr>
              <a:t>machines (</a:t>
            </a:r>
            <a:r>
              <a:rPr lang="pt-BR" dirty="0"/>
              <a:t>4 cores, 15GB RAM, 80 GB SSD</a:t>
            </a:r>
            <a:r>
              <a:rPr lang="en-GB" sz="1800" b="0" i="0" u="none" strike="noStrike" cap="none" dirty="0" smtClean="0">
                <a:solidFill>
                  <a:schemeClr val="accent3"/>
                </a:solidFill>
                <a:latin typeface="Average"/>
                <a:ea typeface="Average"/>
                <a:cs typeface="Average"/>
                <a:sym typeface="Average"/>
                <a:rtl val="0"/>
              </a:rPr>
              <a:t>) </a:t>
            </a:r>
            <a:r>
              <a:rPr lang="en-GB" sz="1800" b="0" i="0" u="none" strike="noStrike" cap="none" dirty="0">
                <a:solidFill>
                  <a:schemeClr val="accent3"/>
                </a:solidFill>
                <a:latin typeface="Average"/>
                <a:ea typeface="Average"/>
                <a:cs typeface="Average"/>
                <a:sym typeface="Average"/>
                <a:rtl val="0"/>
              </a:rPr>
              <a:t>for data conversion from JSON to </a:t>
            </a:r>
            <a:r>
              <a:rPr lang="en-GB" sz="1800" b="0" i="0" u="none" strike="noStrike" cap="none" dirty="0" smtClean="0">
                <a:solidFill>
                  <a:schemeClr val="accent3"/>
                </a:solidFill>
                <a:latin typeface="Average"/>
                <a:ea typeface="Average"/>
                <a:cs typeface="Average"/>
                <a:sym typeface="Average"/>
                <a:rtl val="0"/>
              </a:rPr>
              <a:t>CSV</a:t>
            </a:r>
            <a:endParaRPr lang="en-GB" sz="1800" b="0" i="0" u="none" strike="noStrike" cap="none" dirty="0">
              <a:solidFill>
                <a:schemeClr val="accent3"/>
              </a:solidFill>
              <a:latin typeface="Average"/>
              <a:ea typeface="Average"/>
              <a:cs typeface="Average"/>
              <a:sym typeface="Average"/>
              <a:rtl val="0"/>
            </a:endParaRPr>
          </a:p>
          <a:p>
            <a:pPr marL="457200" marR="0" lvl="0" indent="-368300" algn="l" rtl="0">
              <a:lnSpc>
                <a:spcPct val="115000"/>
              </a:lnSpc>
              <a:spcBef>
                <a:spcPts val="1600"/>
              </a:spcBef>
              <a:spcAft>
                <a:spcPts val="0"/>
              </a:spcAft>
              <a:buClr>
                <a:schemeClr val="accent3"/>
              </a:buClr>
              <a:buSzPct val="100000"/>
              <a:buFont typeface="Average"/>
              <a:buChar char="-"/>
            </a:pPr>
            <a:r>
              <a:rPr lang="en-GB" sz="1800" b="0" i="0" u="none" strike="noStrike" cap="none" dirty="0">
                <a:solidFill>
                  <a:schemeClr val="accent3"/>
                </a:solidFill>
                <a:latin typeface="Average"/>
                <a:ea typeface="Average"/>
                <a:cs typeface="Average"/>
                <a:sym typeface="Average"/>
                <a:rtl val="0"/>
              </a:rPr>
              <a:t>~ </a:t>
            </a:r>
            <a:r>
              <a:rPr lang="en-GB" dirty="0"/>
              <a:t>4</a:t>
            </a:r>
            <a:r>
              <a:rPr lang="en-GB" sz="1800" b="0" i="0" u="none" strike="noStrike" cap="none" dirty="0" smtClean="0">
                <a:solidFill>
                  <a:schemeClr val="accent3"/>
                </a:solidFill>
                <a:latin typeface="Average"/>
                <a:ea typeface="Average"/>
                <a:cs typeface="Average"/>
                <a:sym typeface="Average"/>
                <a:rtl val="0"/>
              </a:rPr>
              <a:t>5 </a:t>
            </a:r>
            <a:r>
              <a:rPr lang="en-GB" sz="1800" b="0" i="0" u="none" strike="noStrike" cap="none" dirty="0">
                <a:solidFill>
                  <a:schemeClr val="accent3"/>
                </a:solidFill>
                <a:latin typeface="Average"/>
                <a:ea typeface="Average"/>
                <a:cs typeface="Average"/>
                <a:sym typeface="Average"/>
                <a:rtl val="0"/>
              </a:rPr>
              <a:t>GB of input data (split across multiple 4 user buckets)</a:t>
            </a:r>
          </a:p>
          <a:p>
            <a:pPr marL="457200" marR="0" lvl="0" indent="-368300" algn="l" rtl="0">
              <a:lnSpc>
                <a:spcPct val="115000"/>
              </a:lnSpc>
              <a:spcBef>
                <a:spcPts val="1600"/>
              </a:spcBef>
              <a:spcAft>
                <a:spcPts val="0"/>
              </a:spcAft>
              <a:buClr>
                <a:schemeClr val="accent3"/>
              </a:buClr>
              <a:buSzPct val="100000"/>
              <a:buFont typeface="Average"/>
              <a:buChar char="-"/>
            </a:pPr>
            <a:r>
              <a:rPr lang="en-GB" sz="1800" b="0" i="0" u="none" strike="noStrike" cap="none" dirty="0">
                <a:solidFill>
                  <a:schemeClr val="accent3"/>
                </a:solidFill>
                <a:latin typeface="Average"/>
                <a:ea typeface="Average"/>
                <a:cs typeface="Average"/>
                <a:sym typeface="Average"/>
                <a:rtl val="0"/>
              </a:rPr>
              <a:t>~ </a:t>
            </a:r>
            <a:r>
              <a:rPr lang="en-GB" sz="1800" b="0" i="0" u="none" strike="noStrike" cap="none" dirty="0" smtClean="0">
                <a:solidFill>
                  <a:schemeClr val="accent3"/>
                </a:solidFill>
                <a:latin typeface="Average"/>
                <a:ea typeface="Average"/>
                <a:cs typeface="Average"/>
                <a:sym typeface="Average"/>
                <a:rtl val="0"/>
              </a:rPr>
              <a:t>2 </a:t>
            </a:r>
            <a:r>
              <a:rPr lang="en-GB" sz="1800" b="0" i="0" u="none" strike="noStrike" cap="none" dirty="0">
                <a:solidFill>
                  <a:schemeClr val="accent3"/>
                </a:solidFill>
                <a:latin typeface="Average"/>
                <a:ea typeface="Average"/>
                <a:cs typeface="Average"/>
                <a:sym typeface="Average"/>
                <a:rtl val="0"/>
              </a:rPr>
              <a:t>GB of </a:t>
            </a:r>
            <a:r>
              <a:rPr lang="en-GB" sz="1800" b="0" i="0" u="none" strike="noStrike" cap="none" dirty="0" smtClean="0">
                <a:solidFill>
                  <a:schemeClr val="accent3"/>
                </a:solidFill>
                <a:latin typeface="Average"/>
                <a:ea typeface="Average"/>
                <a:cs typeface="Average"/>
                <a:sym typeface="Average"/>
                <a:rtl val="0"/>
              </a:rPr>
              <a:t>output </a:t>
            </a:r>
            <a:r>
              <a:rPr lang="en-GB" sz="1800" b="0" i="0" u="none" strike="noStrike" cap="none" dirty="0">
                <a:solidFill>
                  <a:schemeClr val="accent3"/>
                </a:solidFill>
                <a:latin typeface="Average"/>
                <a:ea typeface="Average"/>
                <a:cs typeface="Average"/>
                <a:sym typeface="Average"/>
                <a:rtl val="0"/>
              </a:rPr>
              <a:t>data</a:t>
            </a:r>
          </a:p>
          <a:p>
            <a:pPr marL="457200" marR="0" lvl="0" indent="-368300" algn="l" rtl="0">
              <a:lnSpc>
                <a:spcPct val="115000"/>
              </a:lnSpc>
              <a:spcBef>
                <a:spcPts val="1600"/>
              </a:spcBef>
              <a:spcAft>
                <a:spcPts val="0"/>
              </a:spcAft>
              <a:buClr>
                <a:schemeClr val="accent3"/>
              </a:buClr>
              <a:buSzPct val="100000"/>
              <a:buFont typeface="Average"/>
              <a:buChar char="-"/>
            </a:pPr>
            <a:r>
              <a:rPr lang="en-GB" sz="1800" b="0" i="0" u="none" strike="noStrike" cap="none" dirty="0">
                <a:solidFill>
                  <a:schemeClr val="accent3"/>
                </a:solidFill>
                <a:latin typeface="Average"/>
                <a:ea typeface="Average"/>
                <a:cs typeface="Average"/>
                <a:sym typeface="Average"/>
                <a:rtl val="0"/>
              </a:rPr>
              <a:t>10 minutes to process the data</a:t>
            </a:r>
          </a:p>
          <a:p>
            <a:pPr marL="95250" marR="0" lvl="0" indent="-6350" algn="l" rtl="0">
              <a:lnSpc>
                <a:spcPct val="115000"/>
              </a:lnSpc>
              <a:spcBef>
                <a:spcPts val="1600"/>
              </a:spcBef>
              <a:spcAft>
                <a:spcPts val="0"/>
              </a:spcAft>
              <a:buClr>
                <a:schemeClr val="accent3"/>
              </a:buClr>
              <a:buSzPct val="25000"/>
              <a:buFont typeface="Average"/>
              <a:buNone/>
            </a:pPr>
            <a:r>
              <a:rPr lang="en-GB" sz="1800" b="0" i="0" u="none" strike="noStrike" cap="none" dirty="0">
                <a:solidFill>
                  <a:schemeClr val="accent3"/>
                </a:solidFill>
                <a:latin typeface="Average"/>
                <a:ea typeface="Average"/>
                <a:cs typeface="Average"/>
                <a:sym typeface="Average"/>
                <a:rtl val="0"/>
              </a:rPr>
              <a:t>-      3 m3.xlarge machines used to compute monthly averages</a:t>
            </a:r>
          </a:p>
          <a:p>
            <a:pPr marL="457200" marR="0" lvl="0" indent="-368300" algn="l" rtl="0">
              <a:lnSpc>
                <a:spcPct val="115000"/>
              </a:lnSpc>
              <a:spcBef>
                <a:spcPts val="1600"/>
              </a:spcBef>
              <a:spcAft>
                <a:spcPts val="0"/>
              </a:spcAft>
              <a:buClr>
                <a:schemeClr val="accent3"/>
              </a:buClr>
              <a:buSzPct val="100000"/>
              <a:buFont typeface="Average"/>
              <a:buChar char="-"/>
            </a:pPr>
            <a:r>
              <a:rPr lang="en-GB" sz="1800" b="0" i="0" u="none" strike="noStrike" cap="none" dirty="0">
                <a:solidFill>
                  <a:schemeClr val="accent3"/>
                </a:solidFill>
                <a:latin typeface="Average"/>
                <a:ea typeface="Average"/>
                <a:cs typeface="Average"/>
                <a:sym typeface="Average"/>
                <a:rtl val="0"/>
              </a:rPr>
              <a:t>~ 2 GB of input data (on one s3 bucket)</a:t>
            </a:r>
          </a:p>
          <a:p>
            <a:pPr marL="457200" marR="0" lvl="0" indent="-368300" algn="l" rtl="0">
              <a:lnSpc>
                <a:spcPct val="115000"/>
              </a:lnSpc>
              <a:spcBef>
                <a:spcPts val="1600"/>
              </a:spcBef>
              <a:spcAft>
                <a:spcPts val="0"/>
              </a:spcAft>
              <a:buClr>
                <a:schemeClr val="accent3"/>
              </a:buClr>
              <a:buSzPct val="100000"/>
              <a:buFont typeface="Average"/>
              <a:buChar char="-"/>
            </a:pPr>
            <a:r>
              <a:rPr lang="en-GB" sz="1800" b="0" i="0" u="none" strike="noStrike" cap="none" dirty="0">
                <a:solidFill>
                  <a:schemeClr val="accent3"/>
                </a:solidFill>
                <a:latin typeface="Average"/>
                <a:ea typeface="Average"/>
                <a:cs typeface="Average"/>
                <a:sym typeface="Average"/>
                <a:rtl val="0"/>
              </a:rPr>
              <a:t>~ 5 minutes to process </a:t>
            </a:r>
            <a:r>
              <a:rPr lang="en-GB" sz="1800" b="0" i="0" u="none" strike="noStrike" cap="none" dirty="0" smtClean="0">
                <a:solidFill>
                  <a:schemeClr val="accent3"/>
                </a:solidFill>
                <a:latin typeface="Average"/>
                <a:ea typeface="Average"/>
                <a:cs typeface="Average"/>
                <a:sym typeface="Average"/>
                <a:rtl val="0"/>
              </a:rPr>
              <a:t>data</a:t>
            </a:r>
            <a:endParaRPr lang="en-GB" sz="1800" b="0" i="0" u="none" strike="noStrike" cap="none" dirty="0">
              <a:solidFill>
                <a:schemeClr val="accent3"/>
              </a:solidFill>
              <a:latin typeface="Average"/>
              <a:ea typeface="Average"/>
              <a:cs typeface="Average"/>
              <a:sym typeface="Average"/>
              <a:rtl val="0"/>
            </a:endParaRPr>
          </a:p>
          <a:p>
            <a:pPr marL="0" marR="0" lvl="0" indent="0" algn="l" rtl="0">
              <a:lnSpc>
                <a:spcPct val="115000"/>
              </a:lnSpc>
              <a:spcBef>
                <a:spcPts val="1600"/>
              </a:spcBef>
              <a:spcAft>
                <a:spcPts val="0"/>
              </a:spcAft>
              <a:buClr>
                <a:schemeClr val="accent3"/>
              </a:buClr>
              <a:buSzPct val="25000"/>
              <a:buFont typeface="Average"/>
              <a:buNone/>
            </a:pPr>
            <a:endParaRPr sz="1800" b="0" i="0" u="none" strike="noStrike" cap="none" dirty="0">
              <a:solidFill>
                <a:schemeClr val="accent3"/>
              </a:solidFill>
              <a:latin typeface="Average"/>
              <a:ea typeface="Average"/>
              <a:cs typeface="Average"/>
              <a:sym typeface="Average"/>
              <a:rtl val="0"/>
            </a:endParaRPr>
          </a:p>
        </p:txBody>
      </p:sp>
      <p:cxnSp>
        <p:nvCxnSpPr>
          <p:cNvPr id="159" name="Shape 159"/>
          <p:cNvCxnSpPr/>
          <p:nvPr/>
        </p:nvCxnSpPr>
        <p:spPr>
          <a:xfrm>
            <a:off x="311700" y="2496740"/>
            <a:ext cx="8520599" cy="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Oswald"/>
              <a:buNone/>
            </a:pPr>
            <a:r>
              <a:rPr lang="en-GB" sz="4200" b="0" i="0" u="none" strike="noStrike" cap="none">
                <a:solidFill>
                  <a:schemeClr val="dk1"/>
                </a:solidFill>
                <a:latin typeface="Oswald"/>
                <a:ea typeface="Oswald"/>
                <a:cs typeface="Oswald"/>
                <a:sym typeface="Oswald"/>
                <a:rtl val="0"/>
              </a:rPr>
              <a:t>References</a:t>
            </a:r>
          </a:p>
        </p:txBody>
      </p:sp>
      <p:sp>
        <p:nvSpPr>
          <p:cNvPr id="172" name="Shape 172"/>
          <p:cNvSpPr txBox="1">
            <a:spLocks noGrp="1"/>
          </p:cNvSpPr>
          <p:nvPr>
            <p:ph type="body" idx="1"/>
          </p:nvPr>
        </p:nvSpPr>
        <p:spPr>
          <a:xfrm>
            <a:off x="311700" y="1362900"/>
            <a:ext cx="8520599" cy="3206099"/>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accent3"/>
              </a:buClr>
              <a:buSzPct val="100000"/>
              <a:buFont typeface="Average"/>
              <a:buChar char="-"/>
            </a:pPr>
            <a:r>
              <a:rPr lang="en-GB" sz="1800" b="0" i="0" u="none" strike="noStrike" cap="none">
                <a:solidFill>
                  <a:schemeClr val="accent3"/>
                </a:solidFill>
                <a:latin typeface="Average"/>
                <a:ea typeface="Average"/>
                <a:cs typeface="Average"/>
                <a:sym typeface="Average"/>
                <a:rtl val="0"/>
              </a:rPr>
              <a:t>Image-based recommendations on styles and substitutes J. McAuley, C. Targett, J. Shi, A. van den Henge SIGIR, 2015</a:t>
            </a:r>
          </a:p>
          <a:p>
            <a:pPr marL="457200" marR="0" lvl="0" indent="-228600" algn="l" rtl="0">
              <a:lnSpc>
                <a:spcPct val="115000"/>
              </a:lnSpc>
              <a:spcBef>
                <a:spcPts val="0"/>
              </a:spcBef>
              <a:spcAft>
                <a:spcPts val="0"/>
              </a:spcAft>
              <a:buClr>
                <a:schemeClr val="accent3"/>
              </a:buClr>
              <a:buSzPct val="100000"/>
              <a:buFont typeface="Average"/>
              <a:buChar char="-"/>
            </a:pPr>
            <a:r>
              <a:rPr lang="en-GB" sz="1800" b="0" i="0" u="none" strike="noStrike" cap="none">
                <a:solidFill>
                  <a:schemeClr val="accent3"/>
                </a:solidFill>
                <a:latin typeface="Average"/>
                <a:ea typeface="Average"/>
                <a:cs typeface="Average"/>
                <a:sym typeface="Average"/>
                <a:rtl val="0"/>
              </a:rPr>
              <a:t>Inferring networks of substitutable and complementary products J. McAuley, R. Pandey, J. Leskovec Knowledge Discovery and Data Mining, 2015</a:t>
            </a:r>
          </a:p>
          <a:p>
            <a:pPr marL="457200" marR="0" lvl="0" indent="-228600" algn="l" rtl="0">
              <a:lnSpc>
                <a:spcPct val="115000"/>
              </a:lnSpc>
              <a:spcBef>
                <a:spcPts val="0"/>
              </a:spcBef>
              <a:spcAft>
                <a:spcPts val="0"/>
              </a:spcAft>
              <a:buClr>
                <a:schemeClr val="accent3"/>
              </a:buClr>
              <a:buSzPct val="100000"/>
              <a:buFont typeface="Average"/>
              <a:buChar char="-"/>
            </a:pPr>
            <a:r>
              <a:rPr lang="en-GB" sz="1800" b="0" i="0" u="none" strike="noStrike" cap="none">
                <a:solidFill>
                  <a:schemeClr val="accent3"/>
                </a:solidFill>
                <a:latin typeface="Average"/>
                <a:ea typeface="Average"/>
                <a:cs typeface="Average"/>
                <a:sym typeface="Average"/>
                <a:rtl val="0"/>
              </a:rPr>
              <a:t>Google Trends:</a:t>
            </a:r>
            <a:r>
              <a:rPr lang="en-GB" sz="1700" b="0" i="0" u="sng" strike="noStrike" cap="none">
                <a:solidFill>
                  <a:schemeClr val="hlink"/>
                </a:solidFill>
                <a:latin typeface="Average"/>
                <a:ea typeface="Average"/>
                <a:cs typeface="Average"/>
                <a:sym typeface="Average"/>
                <a:hlinkClick r:id="rId3"/>
                <a:rtl val="0"/>
              </a:rPr>
              <a:t>  https://www.google.com/trends/explore#q=flu&amp;geo=US&amp;date=1%2F2010%2061m&amp;cmpt=geo&amp;tz=Etc%2FGMT%2B5</a:t>
            </a:r>
          </a:p>
          <a:p>
            <a:pPr marL="0" marR="0" lvl="0" indent="0" algn="l" rtl="0">
              <a:lnSpc>
                <a:spcPct val="115000"/>
              </a:lnSpc>
              <a:spcBef>
                <a:spcPts val="0"/>
              </a:spcBef>
              <a:spcAft>
                <a:spcPts val="0"/>
              </a:spcAft>
              <a:buClr>
                <a:schemeClr val="accent3"/>
              </a:buClr>
              <a:buSzPct val="25000"/>
              <a:buFont typeface="Average"/>
              <a:buNone/>
            </a:pPr>
            <a:endParaRPr sz="1600" b="1" i="0" u="none" strike="noStrike" cap="none">
              <a:solidFill>
                <a:srgbClr val="000000"/>
              </a:solidFill>
              <a:latin typeface="Verdana"/>
              <a:ea typeface="Verdana"/>
              <a:cs typeface="Verdana"/>
              <a:sym typeface="Verdana"/>
              <a:rtl val="0"/>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93525" y="2079896"/>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Oswald"/>
              <a:buNone/>
            </a:pPr>
            <a:r>
              <a:rPr lang="en-GB" sz="5400" b="0" i="0" u="none" strike="noStrike" cap="none" dirty="0">
                <a:solidFill>
                  <a:schemeClr val="dk1"/>
                </a:solidFill>
                <a:latin typeface="Oswald"/>
                <a:ea typeface="Oswald"/>
                <a:cs typeface="Oswald"/>
                <a:sym typeface="Oswald"/>
                <a:rtl val="0"/>
              </a:rPr>
              <a:t>Thank You</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698" y="431477"/>
            <a:ext cx="8520599" cy="6084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Oswald"/>
              <a:buNone/>
            </a:pPr>
            <a:r>
              <a:rPr lang="en-GB" sz="4200" b="0" i="0" u="none" strike="noStrike" cap="none">
                <a:solidFill>
                  <a:schemeClr val="dk1"/>
                </a:solidFill>
                <a:latin typeface="Oswald"/>
                <a:ea typeface="Oswald"/>
                <a:cs typeface="Oswald"/>
                <a:sym typeface="Oswald"/>
                <a:rtl val="0"/>
              </a:rPr>
              <a:t>Metadata and Review Join</a:t>
            </a:r>
          </a:p>
        </p:txBody>
      </p:sp>
      <p:sp>
        <p:nvSpPr>
          <p:cNvPr id="75" name="Shape 75"/>
          <p:cNvSpPr txBox="1">
            <a:spLocks noGrp="1"/>
          </p:cNvSpPr>
          <p:nvPr>
            <p:ph type="body" idx="1"/>
          </p:nvPr>
        </p:nvSpPr>
        <p:spPr>
          <a:xfrm>
            <a:off x="311697" y="735677"/>
            <a:ext cx="8520599" cy="3416400"/>
          </a:xfrm>
          <a:prstGeom prst="rect">
            <a:avLst/>
          </a:prstGeom>
          <a:noFill/>
          <a:ln>
            <a:noFill/>
          </a:ln>
        </p:spPr>
        <p:txBody>
          <a:bodyPr lIns="91425" tIns="91425" rIns="91425" bIns="91425" anchor="t" anchorCtr="0">
            <a:noAutofit/>
          </a:bodyPr>
          <a:lstStyle/>
          <a:p>
            <a:pPr marL="457200" marR="0" lvl="0" indent="-368300" algn="l" rtl="0">
              <a:lnSpc>
                <a:spcPct val="115000"/>
              </a:lnSpc>
              <a:spcBef>
                <a:spcPts val="0"/>
              </a:spcBef>
              <a:spcAft>
                <a:spcPts val="0"/>
              </a:spcAft>
              <a:buClr>
                <a:schemeClr val="accent3"/>
              </a:buClr>
              <a:buSzPct val="100000"/>
              <a:buFont typeface="Average"/>
              <a:buNone/>
            </a:pPr>
            <a:endParaRPr sz="2100" b="0" i="0" u="none" strike="noStrike" cap="none" dirty="0">
              <a:solidFill>
                <a:schemeClr val="accent3"/>
              </a:solidFill>
              <a:latin typeface="Average"/>
              <a:ea typeface="Average"/>
              <a:cs typeface="Average"/>
              <a:sym typeface="Average"/>
              <a:rtl val="0"/>
            </a:endParaRPr>
          </a:p>
          <a:p>
            <a:pPr marL="457200" marR="0" lvl="0" indent="-368300" algn="l" rtl="0">
              <a:lnSpc>
                <a:spcPct val="115000"/>
              </a:lnSpc>
              <a:spcBef>
                <a:spcPts val="1600"/>
              </a:spcBef>
              <a:spcAft>
                <a:spcPts val="0"/>
              </a:spcAft>
              <a:buClr>
                <a:schemeClr val="accent3"/>
              </a:buClr>
              <a:buSzPct val="100000"/>
              <a:buFont typeface="Average"/>
              <a:buChar char="-"/>
            </a:pPr>
            <a:r>
              <a:rPr lang="en-GB" b="0" i="0" u="none" strike="noStrike" cap="none" dirty="0">
                <a:solidFill>
                  <a:schemeClr val="accent3"/>
                </a:solidFill>
                <a:latin typeface="Average"/>
                <a:ea typeface="Average"/>
                <a:cs typeface="Average"/>
                <a:sym typeface="Average"/>
                <a:rtl val="0"/>
              </a:rPr>
              <a:t>Joined Amazon Product Metadata with User Reviews to get average review for a </a:t>
            </a:r>
            <a:r>
              <a:rPr lang="en-GB" b="0" i="0" u="none" strike="noStrike" cap="none" dirty="0" smtClean="0">
                <a:solidFill>
                  <a:schemeClr val="accent3"/>
                </a:solidFill>
                <a:latin typeface="Average"/>
                <a:ea typeface="Average"/>
                <a:cs typeface="Average"/>
                <a:sym typeface="Average"/>
                <a:rtl val="0"/>
              </a:rPr>
              <a:t>product</a:t>
            </a:r>
          </a:p>
          <a:p>
            <a:pPr marL="457200" marR="0" lvl="0" indent="-368300" algn="l" rtl="0">
              <a:lnSpc>
                <a:spcPct val="115000"/>
              </a:lnSpc>
              <a:spcBef>
                <a:spcPts val="1600"/>
              </a:spcBef>
              <a:spcAft>
                <a:spcPts val="0"/>
              </a:spcAft>
              <a:buClr>
                <a:schemeClr val="accent3"/>
              </a:buClr>
              <a:buSzPct val="100000"/>
              <a:buFont typeface="Average"/>
              <a:buChar char="-"/>
            </a:pPr>
            <a:r>
              <a:rPr lang="en-GB" b="0" i="0" u="none" strike="noStrike" cap="none" dirty="0" smtClean="0">
                <a:solidFill>
                  <a:schemeClr val="accent3"/>
                </a:solidFill>
                <a:latin typeface="Average"/>
                <a:ea typeface="Average"/>
                <a:cs typeface="Average"/>
                <a:sym typeface="Average"/>
                <a:rtl val="0"/>
              </a:rPr>
              <a:t>Total </a:t>
            </a:r>
            <a:r>
              <a:rPr lang="en-GB" b="0" i="0" u="none" strike="noStrike" cap="none" dirty="0">
                <a:solidFill>
                  <a:schemeClr val="accent3"/>
                </a:solidFill>
                <a:latin typeface="Average"/>
                <a:ea typeface="Average"/>
                <a:cs typeface="Average"/>
                <a:sym typeface="Average"/>
                <a:rtl val="0"/>
              </a:rPr>
              <a:t>24 Categories for the Join e.g. Books, Movies and TV</a:t>
            </a:r>
          </a:p>
          <a:p>
            <a:pPr marL="457200" marR="0" lvl="0" indent="-368300" algn="l" rtl="0">
              <a:lnSpc>
                <a:spcPct val="115000"/>
              </a:lnSpc>
              <a:spcBef>
                <a:spcPts val="1600"/>
              </a:spcBef>
              <a:spcAft>
                <a:spcPts val="0"/>
              </a:spcAft>
              <a:buClr>
                <a:schemeClr val="accent3"/>
              </a:buClr>
              <a:buSzPct val="100000"/>
              <a:buFont typeface="Average"/>
              <a:buChar char="-"/>
            </a:pPr>
            <a:r>
              <a:rPr lang="en-GB" b="0" i="0" u="none" strike="noStrike" cap="none" dirty="0">
                <a:solidFill>
                  <a:schemeClr val="accent3"/>
                </a:solidFill>
                <a:latin typeface="Average"/>
                <a:ea typeface="Average"/>
                <a:cs typeface="Average"/>
                <a:sym typeface="Average"/>
                <a:rtl val="0"/>
              </a:rPr>
              <a:t>MapReduce Job for each </a:t>
            </a:r>
            <a:r>
              <a:rPr lang="en-GB" b="0" i="0" u="none" strike="noStrike" cap="none" dirty="0" smtClean="0">
                <a:solidFill>
                  <a:schemeClr val="accent3"/>
                </a:solidFill>
                <a:latin typeface="Average"/>
                <a:ea typeface="Average"/>
                <a:cs typeface="Average"/>
                <a:sym typeface="Average"/>
                <a:rtl val="0"/>
              </a:rPr>
              <a:t>category in parallel</a:t>
            </a:r>
            <a:endParaRPr lang="en-GB" b="0" i="0" u="none" strike="noStrike" cap="none" dirty="0">
              <a:solidFill>
                <a:schemeClr val="accent3"/>
              </a:solidFill>
              <a:latin typeface="Average"/>
              <a:ea typeface="Average"/>
              <a:cs typeface="Average"/>
              <a:sym typeface="Average"/>
              <a:rtl val="0"/>
            </a:endParaRPr>
          </a:p>
          <a:p>
            <a:pPr marL="457200" marR="0" lvl="0" indent="-368300" algn="l" rtl="0">
              <a:lnSpc>
                <a:spcPct val="115000"/>
              </a:lnSpc>
              <a:spcBef>
                <a:spcPts val="1600"/>
              </a:spcBef>
              <a:spcAft>
                <a:spcPts val="0"/>
              </a:spcAft>
              <a:buClr>
                <a:schemeClr val="accent3"/>
              </a:buClr>
              <a:buSzPct val="100000"/>
              <a:buFont typeface="Average"/>
              <a:buChar char="-"/>
            </a:pPr>
            <a:r>
              <a:rPr lang="en-GB" b="0" i="0" u="none" strike="noStrike" cap="none" dirty="0">
                <a:solidFill>
                  <a:schemeClr val="accent3"/>
                </a:solidFill>
                <a:latin typeface="Average"/>
                <a:ea typeface="Average"/>
                <a:cs typeface="Average"/>
                <a:sym typeface="Average"/>
                <a:rtl val="0"/>
              </a:rPr>
              <a:t>Used multiple Mappers and </a:t>
            </a:r>
            <a:r>
              <a:rPr lang="en-GB" b="0" i="0" u="none" strike="noStrike" cap="none" dirty="0" err="1">
                <a:solidFill>
                  <a:schemeClr val="accent3"/>
                </a:solidFill>
                <a:latin typeface="Average"/>
                <a:ea typeface="Average"/>
                <a:cs typeface="Average"/>
                <a:sym typeface="Average"/>
                <a:rtl val="0"/>
              </a:rPr>
              <a:t>GenericWritable</a:t>
            </a:r>
            <a:r>
              <a:rPr lang="en-GB" b="0" i="0" u="none" strike="noStrike" cap="none" dirty="0">
                <a:solidFill>
                  <a:schemeClr val="accent3"/>
                </a:solidFill>
                <a:latin typeface="Average"/>
                <a:ea typeface="Average"/>
                <a:cs typeface="Average"/>
                <a:sym typeface="Average"/>
                <a:rtl val="0"/>
              </a:rPr>
              <a:t> for multiple values to </a:t>
            </a:r>
            <a:r>
              <a:rPr lang="en-GB" b="0" i="0" u="none" strike="noStrike" cap="none" dirty="0" smtClean="0">
                <a:solidFill>
                  <a:schemeClr val="accent3"/>
                </a:solidFill>
                <a:latin typeface="Average"/>
                <a:ea typeface="Average"/>
                <a:cs typeface="Average"/>
                <a:sym typeface="Average"/>
                <a:rtl val="0"/>
              </a:rPr>
              <a:t>Reducer</a:t>
            </a:r>
          </a:p>
          <a:p>
            <a:pPr marL="457200" marR="0" lvl="0" indent="-368300" algn="l" rtl="0">
              <a:lnSpc>
                <a:spcPct val="115000"/>
              </a:lnSpc>
              <a:spcBef>
                <a:spcPts val="1600"/>
              </a:spcBef>
              <a:spcAft>
                <a:spcPts val="0"/>
              </a:spcAft>
              <a:buClr>
                <a:schemeClr val="accent3"/>
              </a:buClr>
              <a:buSzPct val="100000"/>
              <a:buFont typeface="Average"/>
              <a:buChar char="-"/>
            </a:pPr>
            <a:r>
              <a:rPr lang="en-GB" b="0" i="0" u="none" strike="noStrike" cap="none" dirty="0" smtClean="0">
                <a:solidFill>
                  <a:schemeClr val="accent3"/>
                </a:solidFill>
                <a:latin typeface="Average"/>
                <a:ea typeface="Average"/>
                <a:cs typeface="Average"/>
                <a:sym typeface="Average"/>
                <a:rtl val="0"/>
              </a:rPr>
              <a:t>Outputted </a:t>
            </a:r>
            <a:r>
              <a:rPr lang="en-GB" b="0" i="0" u="none" strike="noStrike" cap="none" dirty="0">
                <a:solidFill>
                  <a:schemeClr val="accent3"/>
                </a:solidFill>
                <a:latin typeface="Average"/>
                <a:ea typeface="Average"/>
                <a:cs typeface="Average"/>
                <a:sym typeface="Average"/>
                <a:rtl val="0"/>
              </a:rPr>
              <a:t>data in directories such as: “category=Books” for easy category based partitioning in Hive</a:t>
            </a:r>
          </a:p>
          <a:p>
            <a:pPr marL="457200" marR="0" lvl="0" indent="-368300" algn="l" rtl="0">
              <a:lnSpc>
                <a:spcPct val="115000"/>
              </a:lnSpc>
              <a:spcBef>
                <a:spcPts val="1600"/>
              </a:spcBef>
              <a:spcAft>
                <a:spcPts val="0"/>
              </a:spcAft>
              <a:buClr>
                <a:schemeClr val="accent3"/>
              </a:buClr>
              <a:buSzPct val="100000"/>
              <a:buFont typeface="Average"/>
              <a:buNone/>
            </a:pPr>
            <a:endParaRPr sz="2100" b="0" i="0" u="none" strike="noStrike" cap="none" dirty="0">
              <a:solidFill>
                <a:schemeClr val="accent3"/>
              </a:solidFill>
              <a:latin typeface="Average"/>
              <a:ea typeface="Average"/>
              <a:cs typeface="Average"/>
              <a:sym typeface="Average"/>
              <a:rtl val="0"/>
            </a:endParaRPr>
          </a:p>
          <a:p>
            <a:pPr marL="0" marR="0" lvl="0" indent="0" algn="l" rtl="0">
              <a:lnSpc>
                <a:spcPct val="115000"/>
              </a:lnSpc>
              <a:spcBef>
                <a:spcPts val="1600"/>
              </a:spcBef>
              <a:spcAft>
                <a:spcPts val="0"/>
              </a:spcAft>
              <a:buClr>
                <a:schemeClr val="accent3"/>
              </a:buClr>
              <a:buSzPct val="25000"/>
              <a:buFont typeface="Average"/>
              <a:buNone/>
            </a:pPr>
            <a:endParaRPr sz="2200" b="0" i="0" u="none" strike="noStrike" cap="none" dirty="0">
              <a:solidFill>
                <a:schemeClr val="accent3"/>
              </a:solidFill>
              <a:latin typeface="Average"/>
              <a:ea typeface="Average"/>
              <a:cs typeface="Average"/>
              <a:sym typeface="Average"/>
              <a:rtl val="0"/>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3000" b="0" i="0" u="none" strike="noStrike" cap="none" dirty="0">
                <a:solidFill>
                  <a:schemeClr val="dk1"/>
                </a:solidFill>
                <a:latin typeface="Oswald"/>
                <a:ea typeface="Oswald"/>
                <a:cs typeface="Oswald"/>
                <a:sym typeface="Oswald"/>
                <a:rtl val="0"/>
              </a:rPr>
              <a:t>Job Statistics</a:t>
            </a:r>
          </a:p>
        </p:txBody>
      </p:sp>
      <p:sp>
        <p:nvSpPr>
          <p:cNvPr id="81" name="Shape 81"/>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indent="-368300">
              <a:spcAft>
                <a:spcPts val="0"/>
              </a:spcAft>
              <a:buFont typeface="Average"/>
              <a:buChar char="-"/>
            </a:pPr>
            <a:endParaRPr lang="en-GB" b="0" i="0" u="none" strike="noStrike" cap="none" dirty="0" smtClean="0">
              <a:solidFill>
                <a:schemeClr val="accent3"/>
              </a:solidFill>
              <a:sym typeface="Average"/>
              <a:rtl val="0"/>
            </a:endParaRPr>
          </a:p>
          <a:p>
            <a:pPr marL="457200" indent="-368300">
              <a:spcAft>
                <a:spcPts val="0"/>
              </a:spcAft>
              <a:buFont typeface="Average"/>
              <a:buChar char="-"/>
            </a:pPr>
            <a:r>
              <a:rPr lang="en-GB" b="0" i="0" u="none" strike="noStrike" cap="none" dirty="0" smtClean="0">
                <a:solidFill>
                  <a:schemeClr val="accent3"/>
                </a:solidFill>
                <a:sym typeface="Average"/>
                <a:rtl val="0"/>
              </a:rPr>
              <a:t>11 </a:t>
            </a:r>
            <a:r>
              <a:rPr lang="en-GB" dirty="0"/>
              <a:t>m3.xlarge (4 cores, 15GB RAM, 80 GB </a:t>
            </a:r>
            <a:r>
              <a:rPr lang="en-GB" dirty="0" smtClean="0"/>
              <a:t>SSD</a:t>
            </a:r>
            <a:r>
              <a:rPr lang="en-GB" b="0" i="0" u="none" strike="noStrike" cap="none" dirty="0" smtClean="0">
                <a:solidFill>
                  <a:schemeClr val="accent3"/>
                </a:solidFill>
                <a:sym typeface="Average"/>
                <a:rtl val="0"/>
              </a:rPr>
              <a:t>) machines for Joining 24 categories</a:t>
            </a:r>
          </a:p>
          <a:p>
            <a:pPr marL="457200" marR="0" lvl="0" indent="-368300" algn="l" rtl="0">
              <a:lnSpc>
                <a:spcPct val="115000"/>
              </a:lnSpc>
              <a:spcBef>
                <a:spcPts val="1600"/>
              </a:spcBef>
              <a:spcAft>
                <a:spcPts val="0"/>
              </a:spcAft>
              <a:buClr>
                <a:schemeClr val="accent3"/>
              </a:buClr>
              <a:buSzPct val="100000"/>
              <a:buFont typeface="Average"/>
              <a:buChar char="-"/>
            </a:pPr>
            <a:r>
              <a:rPr lang="en-GB" b="0" i="0" u="none" strike="noStrike" cap="none" dirty="0" smtClean="0">
                <a:solidFill>
                  <a:schemeClr val="accent3"/>
                </a:solidFill>
                <a:sym typeface="Average"/>
                <a:rtl val="0"/>
              </a:rPr>
              <a:t>~ </a:t>
            </a:r>
            <a:r>
              <a:rPr lang="en-GB" b="0" i="0" u="none" strike="noStrike" cap="none" dirty="0">
                <a:solidFill>
                  <a:schemeClr val="accent3"/>
                </a:solidFill>
                <a:sym typeface="Average"/>
                <a:rtl val="0"/>
              </a:rPr>
              <a:t>63 GB of input data Metadata and Review (split across 4 S3 buckets</a:t>
            </a:r>
            <a:r>
              <a:rPr lang="en-GB" b="0" i="0" u="none" strike="noStrike" cap="none" dirty="0" smtClean="0">
                <a:solidFill>
                  <a:schemeClr val="accent3"/>
                </a:solidFill>
                <a:sym typeface="Average"/>
                <a:rtl val="0"/>
              </a:rPr>
              <a:t>)</a:t>
            </a:r>
          </a:p>
          <a:p>
            <a:pPr marL="457200" marR="0" lvl="0" indent="-368300" algn="l" rtl="0">
              <a:lnSpc>
                <a:spcPct val="115000"/>
              </a:lnSpc>
              <a:spcBef>
                <a:spcPts val="1600"/>
              </a:spcBef>
              <a:spcAft>
                <a:spcPts val="0"/>
              </a:spcAft>
              <a:buClr>
                <a:schemeClr val="accent3"/>
              </a:buClr>
              <a:buSzPct val="100000"/>
              <a:buFont typeface="Average"/>
              <a:buChar char="-"/>
            </a:pPr>
            <a:r>
              <a:rPr lang="en-GB" dirty="0" smtClean="0"/>
              <a:t>Data contains 9 Millions Products with 143 Million Reviews</a:t>
            </a:r>
            <a:endParaRPr lang="en-GB" b="0" i="0" u="none" strike="noStrike" cap="none" dirty="0">
              <a:solidFill>
                <a:schemeClr val="accent3"/>
              </a:solidFill>
              <a:sym typeface="Average"/>
              <a:rtl val="0"/>
            </a:endParaRPr>
          </a:p>
          <a:p>
            <a:pPr marL="457200" marR="0" lvl="0" indent="-368300" algn="l" rtl="0">
              <a:lnSpc>
                <a:spcPct val="115000"/>
              </a:lnSpc>
              <a:spcBef>
                <a:spcPts val="1600"/>
              </a:spcBef>
              <a:spcAft>
                <a:spcPts val="0"/>
              </a:spcAft>
              <a:buClr>
                <a:schemeClr val="accent3"/>
              </a:buClr>
              <a:buSzPct val="100000"/>
              <a:buFont typeface="Average"/>
              <a:buChar char="-"/>
            </a:pPr>
            <a:r>
              <a:rPr lang="en-GB" b="0" i="0" u="none" strike="noStrike" cap="none" dirty="0">
                <a:solidFill>
                  <a:schemeClr val="accent3"/>
                </a:solidFill>
                <a:sym typeface="Average"/>
                <a:rtl val="0"/>
              </a:rPr>
              <a:t>~ </a:t>
            </a:r>
            <a:r>
              <a:rPr lang="en-GB" b="0" i="0" u="none" strike="noStrike" cap="none" dirty="0" smtClean="0">
                <a:solidFill>
                  <a:schemeClr val="accent3"/>
                </a:solidFill>
                <a:sym typeface="Average"/>
                <a:rtl val="0"/>
              </a:rPr>
              <a:t>2.5 </a:t>
            </a:r>
            <a:r>
              <a:rPr lang="en-GB" b="0" i="0" u="none" strike="noStrike" cap="none" dirty="0">
                <a:solidFill>
                  <a:schemeClr val="accent3"/>
                </a:solidFill>
                <a:sym typeface="Average"/>
                <a:rtl val="0"/>
              </a:rPr>
              <a:t>GB of output data</a:t>
            </a:r>
          </a:p>
          <a:p>
            <a:pPr marL="457200" marR="0" lvl="0" indent="-368300" algn="l" rtl="0">
              <a:lnSpc>
                <a:spcPct val="115000"/>
              </a:lnSpc>
              <a:spcBef>
                <a:spcPts val="1600"/>
              </a:spcBef>
              <a:spcAft>
                <a:spcPts val="0"/>
              </a:spcAft>
              <a:buClr>
                <a:schemeClr val="accent3"/>
              </a:buClr>
              <a:buSzPct val="100000"/>
              <a:buFont typeface="Average"/>
              <a:buChar char="-"/>
            </a:pPr>
            <a:r>
              <a:rPr lang="en-GB" b="0" i="0" u="none" strike="noStrike" cap="none" dirty="0">
                <a:solidFill>
                  <a:schemeClr val="accent3"/>
                </a:solidFill>
                <a:sym typeface="Average"/>
                <a:rtl val="0"/>
              </a:rPr>
              <a:t>~ 22 minutes for joining the Metadata and </a:t>
            </a:r>
            <a:r>
              <a:rPr lang="en-GB" b="0" i="0" u="none" strike="noStrike" cap="none" dirty="0" smtClean="0">
                <a:solidFill>
                  <a:schemeClr val="accent3"/>
                </a:solidFill>
                <a:sym typeface="Average"/>
                <a:rtl val="0"/>
              </a:rPr>
              <a:t>Reviews</a:t>
            </a:r>
            <a:endParaRPr lang="en-GB" b="0" i="0" u="none" strike="noStrike" cap="none" dirty="0">
              <a:solidFill>
                <a:schemeClr val="accent3"/>
              </a:solidFill>
              <a:sym typeface="Average"/>
              <a:rtl val="0"/>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459" y="1832036"/>
            <a:ext cx="4017196" cy="1825564"/>
          </a:xfrm>
        </p:spPr>
        <p:txBody>
          <a:bodyPr/>
          <a:lstStyle/>
          <a:p>
            <a:pPr algn="just"/>
            <a:r>
              <a:rPr lang="en-GB" sz="4400" dirty="0"/>
              <a:t>Top - K Products</a:t>
            </a:r>
            <a:endParaRPr lang="en-US" sz="4400" dirty="0"/>
          </a:p>
        </p:txBody>
      </p:sp>
    </p:spTree>
    <p:extLst>
      <p:ext uri="{BB962C8B-B14F-4D97-AF65-F5344CB8AC3E}">
        <p14:creationId xmlns:p14="http://schemas.microsoft.com/office/powerpoint/2010/main" val="2227677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Oswald"/>
              <a:buNone/>
            </a:pPr>
            <a:r>
              <a:rPr lang="en-GB" sz="4200" b="0" i="0" u="none" strike="noStrike" cap="none" dirty="0">
                <a:solidFill>
                  <a:schemeClr val="dk1"/>
                </a:solidFill>
                <a:latin typeface="Oswald"/>
                <a:ea typeface="Oswald"/>
                <a:cs typeface="Oswald"/>
                <a:sym typeface="Oswald"/>
                <a:rtl val="0"/>
              </a:rPr>
              <a:t>Top - K Products</a:t>
            </a:r>
          </a:p>
        </p:txBody>
      </p:sp>
      <p:sp>
        <p:nvSpPr>
          <p:cNvPr id="87" name="Shape 87"/>
          <p:cNvSpPr txBox="1">
            <a:spLocks noGrp="1"/>
          </p:cNvSpPr>
          <p:nvPr>
            <p:ph type="body" idx="1"/>
          </p:nvPr>
        </p:nvSpPr>
        <p:spPr>
          <a:xfrm>
            <a:off x="311700" y="1519875"/>
            <a:ext cx="8520599" cy="34164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accent3"/>
              </a:buClr>
              <a:buSzPct val="100000"/>
              <a:buFont typeface="Average"/>
              <a:buChar char="-"/>
            </a:pPr>
            <a:r>
              <a:rPr lang="en-GB" b="0" i="0" u="none" strike="noStrike" cap="none" dirty="0">
                <a:solidFill>
                  <a:schemeClr val="accent3"/>
                </a:solidFill>
                <a:latin typeface="Average"/>
                <a:ea typeface="Average"/>
                <a:cs typeface="Average"/>
                <a:sym typeface="Average"/>
                <a:rtl val="0"/>
              </a:rPr>
              <a:t>Created external table in </a:t>
            </a:r>
            <a:r>
              <a:rPr lang="en-GB" b="0" i="0" u="none" strike="noStrike" cap="none" dirty="0" smtClean="0">
                <a:solidFill>
                  <a:schemeClr val="accent3"/>
                </a:solidFill>
                <a:latin typeface="Average"/>
                <a:ea typeface="Average"/>
                <a:cs typeface="Average"/>
                <a:sym typeface="Average"/>
                <a:rtl val="0"/>
              </a:rPr>
              <a:t>Hive which can point to pre-processed data on S3</a:t>
            </a:r>
            <a:endParaRPr lang="en-GB" b="0" i="0" u="none" strike="noStrike" cap="none" dirty="0">
              <a:solidFill>
                <a:schemeClr val="accent3"/>
              </a:solidFill>
              <a:latin typeface="Average"/>
              <a:ea typeface="Average"/>
              <a:cs typeface="Average"/>
              <a:sym typeface="Average"/>
              <a:rtl val="0"/>
            </a:endParaRPr>
          </a:p>
          <a:p>
            <a:pPr marL="457200" marR="0" lvl="0" indent="-393700" algn="l" rtl="0">
              <a:lnSpc>
                <a:spcPct val="115000"/>
              </a:lnSpc>
              <a:spcBef>
                <a:spcPts val="1600"/>
              </a:spcBef>
              <a:spcAft>
                <a:spcPts val="0"/>
              </a:spcAft>
              <a:buClr>
                <a:schemeClr val="accent3"/>
              </a:buClr>
              <a:buSzPct val="100000"/>
              <a:buFont typeface="Average"/>
              <a:buChar char="-"/>
            </a:pPr>
            <a:r>
              <a:rPr lang="en-GB" b="0" i="0" u="none" strike="noStrike" cap="none" dirty="0">
                <a:solidFill>
                  <a:schemeClr val="accent3"/>
                </a:solidFill>
                <a:latin typeface="Average"/>
                <a:ea typeface="Average"/>
                <a:cs typeface="Average"/>
                <a:sym typeface="Average"/>
                <a:rtl val="0"/>
              </a:rPr>
              <a:t>Data partitioned by categories into files - gives good performance when running query for particular category</a:t>
            </a:r>
          </a:p>
          <a:p>
            <a:pPr marL="457200" marR="0" lvl="0" indent="-393700" algn="l" rtl="0">
              <a:lnSpc>
                <a:spcPct val="115000"/>
              </a:lnSpc>
              <a:spcBef>
                <a:spcPts val="1600"/>
              </a:spcBef>
              <a:spcAft>
                <a:spcPts val="0"/>
              </a:spcAft>
              <a:buClr>
                <a:schemeClr val="accent3"/>
              </a:buClr>
              <a:buSzPct val="100000"/>
              <a:buFont typeface="Average"/>
              <a:buChar char="-"/>
            </a:pPr>
            <a:r>
              <a:rPr lang="en-GB" b="0" i="0" u="none" strike="noStrike" cap="none" dirty="0">
                <a:solidFill>
                  <a:schemeClr val="accent3"/>
                </a:solidFill>
                <a:latin typeface="Average"/>
                <a:ea typeface="Average"/>
                <a:cs typeface="Average"/>
                <a:sym typeface="Average"/>
                <a:rtl val="0"/>
              </a:rPr>
              <a:t>Hive queries for getting top - K products filtered by category and sorted by review count and average rating</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3000" b="0" i="0" u="none" strike="noStrike" cap="none">
                <a:solidFill>
                  <a:schemeClr val="dk1"/>
                </a:solidFill>
                <a:latin typeface="Oswald"/>
                <a:ea typeface="Oswald"/>
                <a:cs typeface="Oswald"/>
                <a:sym typeface="Oswald"/>
                <a:rtl val="0"/>
              </a:rPr>
              <a:t>Sample Query and Results</a:t>
            </a:r>
          </a:p>
        </p:txBody>
      </p:sp>
      <p:sp>
        <p:nvSpPr>
          <p:cNvPr id="93" name="Shape 93"/>
          <p:cNvSpPr txBox="1">
            <a:spLocks noGrp="1"/>
          </p:cNvSpPr>
          <p:nvPr>
            <p:ph type="body" idx="1"/>
          </p:nvPr>
        </p:nvSpPr>
        <p:spPr>
          <a:xfrm>
            <a:off x="311700" y="1109609"/>
            <a:ext cx="8505881" cy="3572282"/>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accent3"/>
              </a:buClr>
              <a:buSzPct val="25000"/>
              <a:buFont typeface="Average"/>
              <a:buNone/>
            </a:pPr>
            <a:r>
              <a:rPr lang="en-GB" sz="1200" b="0" i="0" u="none" strike="noStrike" cap="none" dirty="0">
                <a:solidFill>
                  <a:schemeClr val="accent3"/>
                </a:solidFill>
                <a:latin typeface="Average"/>
                <a:ea typeface="Average"/>
                <a:cs typeface="Average"/>
                <a:sym typeface="Average"/>
                <a:rtl val="0"/>
              </a:rPr>
              <a:t>(</a:t>
            </a:r>
            <a:r>
              <a:rPr lang="en-GB" sz="1400" dirty="0">
                <a:rtl val="0"/>
              </a:rPr>
              <a:t>SELECT</a:t>
            </a:r>
            <a:r>
              <a:rPr lang="en-GB" sz="1400" b="0" i="0" u="none" strike="noStrike" cap="none" dirty="0">
                <a:solidFill>
                  <a:schemeClr val="accent3"/>
                </a:solidFill>
                <a:sym typeface="Average"/>
                <a:rtl val="0"/>
              </a:rPr>
              <a:t> </a:t>
            </a:r>
            <a:r>
              <a:rPr lang="en-GB" sz="1400" b="0" i="0" u="none" strike="noStrike" cap="none" dirty="0" err="1">
                <a:solidFill>
                  <a:schemeClr val="accent3"/>
                </a:solidFill>
                <a:sym typeface="Average"/>
                <a:rtl val="0"/>
              </a:rPr>
              <a:t>asin</a:t>
            </a:r>
            <a:r>
              <a:rPr lang="en-GB" sz="1400" b="0" i="0" u="none" strike="noStrike" cap="none" dirty="0">
                <a:solidFill>
                  <a:schemeClr val="accent3"/>
                </a:solidFill>
                <a:sym typeface="Average"/>
                <a:rtl val="0"/>
              </a:rPr>
              <a:t>, price, title, </a:t>
            </a:r>
            <a:r>
              <a:rPr lang="en-GB" sz="1400" b="0" i="0" u="none" strike="noStrike" cap="none" dirty="0" err="1">
                <a:solidFill>
                  <a:schemeClr val="accent3"/>
                </a:solidFill>
                <a:sym typeface="Average"/>
                <a:rtl val="0"/>
              </a:rPr>
              <a:t>avg_rating</a:t>
            </a:r>
            <a:r>
              <a:rPr lang="en-GB" sz="1400" b="0" i="0" u="none" strike="noStrike" cap="none" dirty="0">
                <a:solidFill>
                  <a:schemeClr val="accent3"/>
                </a:solidFill>
                <a:sym typeface="Average"/>
                <a:rtl val="0"/>
              </a:rPr>
              <a:t>, </a:t>
            </a:r>
            <a:r>
              <a:rPr lang="en-GB" sz="1400" b="0" i="0" u="none" strike="noStrike" cap="none" dirty="0" err="1">
                <a:solidFill>
                  <a:schemeClr val="accent3"/>
                </a:solidFill>
                <a:sym typeface="Average"/>
                <a:rtl val="0"/>
              </a:rPr>
              <a:t>review_count</a:t>
            </a:r>
            <a:r>
              <a:rPr lang="en-GB" sz="1400" b="0" i="0" u="none" strike="noStrike" cap="none" dirty="0">
                <a:solidFill>
                  <a:schemeClr val="accent3"/>
                </a:solidFill>
                <a:sym typeface="Average"/>
                <a:rtl val="0"/>
              </a:rPr>
              <a:t> </a:t>
            </a:r>
            <a:r>
              <a:rPr lang="en-GB" sz="1400" dirty="0">
                <a:rtl val="0"/>
              </a:rPr>
              <a:t>FROM </a:t>
            </a:r>
            <a:r>
              <a:rPr lang="en-GB" sz="1400" b="0" i="0" u="none" strike="noStrike" cap="none" dirty="0">
                <a:solidFill>
                  <a:schemeClr val="accent3"/>
                </a:solidFill>
                <a:sym typeface="Average"/>
                <a:rtl val="0"/>
              </a:rPr>
              <a:t>products where category='Books' </a:t>
            </a:r>
            <a:r>
              <a:rPr lang="en-GB" sz="1400" dirty="0">
                <a:rtl val="0"/>
              </a:rPr>
              <a:t>DISTRIBUTE BY</a:t>
            </a:r>
            <a:r>
              <a:rPr lang="en-GB" sz="1400" b="0" i="0" u="none" strike="noStrike" cap="none" dirty="0">
                <a:solidFill>
                  <a:schemeClr val="accent3"/>
                </a:solidFill>
                <a:sym typeface="Average"/>
                <a:rtl val="0"/>
              </a:rPr>
              <a:t> </a:t>
            </a:r>
            <a:r>
              <a:rPr lang="en-GB" sz="1400" b="0" i="0" u="none" strike="noStrike" cap="none" dirty="0" err="1">
                <a:solidFill>
                  <a:schemeClr val="accent3"/>
                </a:solidFill>
                <a:sym typeface="Average"/>
                <a:rtl val="0"/>
              </a:rPr>
              <a:t>review_count</a:t>
            </a:r>
            <a:r>
              <a:rPr lang="en-GB" sz="1400" b="0" i="0" u="none" strike="noStrike" cap="none" dirty="0">
                <a:solidFill>
                  <a:schemeClr val="accent3"/>
                </a:solidFill>
                <a:sym typeface="Average"/>
                <a:rtl val="0"/>
              </a:rPr>
              <a:t> </a:t>
            </a:r>
            <a:r>
              <a:rPr lang="en-GB" sz="1400" dirty="0">
                <a:rtl val="0"/>
              </a:rPr>
              <a:t>SORT BY</a:t>
            </a:r>
            <a:r>
              <a:rPr lang="en-GB" sz="1400" b="0" i="0" u="none" strike="noStrike" cap="none" dirty="0">
                <a:solidFill>
                  <a:schemeClr val="accent3"/>
                </a:solidFill>
                <a:sym typeface="Average"/>
                <a:rtl val="0"/>
              </a:rPr>
              <a:t> </a:t>
            </a:r>
            <a:r>
              <a:rPr lang="en-GB" sz="1400" b="0" i="0" u="none" strike="noStrike" cap="none" dirty="0" err="1">
                <a:solidFill>
                  <a:schemeClr val="accent3"/>
                </a:solidFill>
                <a:sym typeface="Average"/>
                <a:rtl val="0"/>
              </a:rPr>
              <a:t>review_count</a:t>
            </a:r>
            <a:r>
              <a:rPr lang="en-GB" sz="1400" b="0" i="0" u="none" strike="noStrike" cap="none" dirty="0">
                <a:solidFill>
                  <a:schemeClr val="accent3"/>
                </a:solidFill>
                <a:sym typeface="Average"/>
                <a:rtl val="0"/>
              </a:rPr>
              <a:t> DESC </a:t>
            </a:r>
            <a:r>
              <a:rPr lang="en-GB" sz="1400" dirty="0">
                <a:rtl val="0"/>
              </a:rPr>
              <a:t>LIMIT</a:t>
            </a:r>
            <a:r>
              <a:rPr lang="en-GB" sz="1400" b="0" i="0" u="none" strike="noStrike" cap="none" dirty="0">
                <a:solidFill>
                  <a:schemeClr val="accent3"/>
                </a:solidFill>
                <a:sym typeface="Average"/>
                <a:rtl val="0"/>
              </a:rPr>
              <a:t> 5) as s;</a:t>
            </a:r>
          </a:p>
          <a:p>
            <a:pPr marL="0" marR="0" lvl="0" indent="0" algn="l" rtl="0">
              <a:lnSpc>
                <a:spcPct val="115000"/>
              </a:lnSpc>
              <a:spcBef>
                <a:spcPts val="1600"/>
              </a:spcBef>
              <a:spcAft>
                <a:spcPts val="0"/>
              </a:spcAft>
              <a:buClr>
                <a:schemeClr val="accent3"/>
              </a:buClr>
              <a:buSzPct val="25000"/>
              <a:buFont typeface="Average"/>
              <a:buNone/>
            </a:pPr>
            <a:r>
              <a:rPr lang="en-GB" sz="1400" b="0" i="0" u="none" strike="noStrike" cap="none" dirty="0" smtClean="0">
                <a:solidFill>
                  <a:schemeClr val="accent3"/>
                </a:solidFill>
                <a:sym typeface="Average"/>
                <a:rtl val="0"/>
              </a:rPr>
              <a:t>    ASIN           Price                Title                                        </a:t>
            </a:r>
            <a:r>
              <a:rPr lang="en-GB" sz="1400" b="0" i="0" u="none" strike="noStrike" cap="none" dirty="0" err="1">
                <a:solidFill>
                  <a:schemeClr val="accent3"/>
                </a:solidFill>
                <a:sym typeface="Average"/>
                <a:rtl val="0"/>
              </a:rPr>
              <a:t>AvgRating</a:t>
            </a:r>
            <a:r>
              <a:rPr lang="en-GB" sz="1400" b="0" i="0" u="none" strike="noStrike" cap="none" dirty="0">
                <a:solidFill>
                  <a:schemeClr val="accent3"/>
                </a:solidFill>
                <a:sym typeface="Average"/>
                <a:rtl val="0"/>
              </a:rPr>
              <a:t>     </a:t>
            </a:r>
            <a:r>
              <a:rPr lang="en-GB" sz="1400" b="0" i="0" u="none" strike="noStrike" cap="none" dirty="0" err="1">
                <a:solidFill>
                  <a:schemeClr val="accent3"/>
                </a:solidFill>
                <a:sym typeface="Average"/>
                <a:rtl val="0"/>
              </a:rPr>
              <a:t>ReviewCount</a:t>
            </a:r>
            <a:r>
              <a:rPr lang="en-GB" sz="1400" b="0" i="0" u="none" strike="noStrike" cap="none" dirty="0">
                <a:solidFill>
                  <a:schemeClr val="accent3"/>
                </a:solidFill>
                <a:sym typeface="Average"/>
                <a:rtl val="0"/>
              </a:rPr>
              <a:t> </a:t>
            </a:r>
          </a:p>
          <a:p>
            <a:pPr marL="0" marR="0" lvl="0" indent="0" algn="l" rtl="0">
              <a:lnSpc>
                <a:spcPct val="115000"/>
              </a:lnSpc>
              <a:spcBef>
                <a:spcPts val="1600"/>
              </a:spcBef>
              <a:spcAft>
                <a:spcPts val="0"/>
              </a:spcAft>
              <a:buClr>
                <a:schemeClr val="accent3"/>
              </a:buClr>
              <a:buSzPct val="25000"/>
              <a:buFont typeface="Average"/>
              <a:buNone/>
            </a:pPr>
            <a:r>
              <a:rPr lang="en-GB" sz="1400" b="0" i="0" u="none" strike="noStrike" cap="none" dirty="0">
                <a:solidFill>
                  <a:schemeClr val="accent3"/>
                </a:solidFill>
                <a:sym typeface="Average"/>
                <a:rtl val="0"/>
              </a:rPr>
              <a:t>0439023483 ,  4.99  ,  The Hunger </a:t>
            </a:r>
            <a:r>
              <a:rPr lang="en-GB" sz="1400" b="0" i="0" u="none" strike="noStrike" cap="none" dirty="0" smtClean="0">
                <a:solidFill>
                  <a:schemeClr val="accent3"/>
                </a:solidFill>
                <a:sym typeface="Average"/>
                <a:rtl val="0"/>
              </a:rPr>
              <a:t>Games (The Hunger Games Book 1)  ,  </a:t>
            </a:r>
            <a:r>
              <a:rPr lang="en-GB" sz="1400" b="0" i="0" u="none" strike="noStrike" cap="none" dirty="0">
                <a:solidFill>
                  <a:schemeClr val="accent3"/>
                </a:solidFill>
                <a:sym typeface="Average"/>
                <a:rtl val="0"/>
              </a:rPr>
              <a:t>4.6  ,  </a:t>
            </a:r>
            <a:r>
              <a:rPr lang="en-GB" sz="1400" b="0" i="0" u="none" strike="noStrike" cap="none" dirty="0" smtClean="0">
                <a:solidFill>
                  <a:schemeClr val="accent3"/>
                </a:solidFill>
                <a:sym typeface="Average"/>
                <a:rtl val="0"/>
              </a:rPr>
              <a:t>21400</a:t>
            </a:r>
            <a:endParaRPr lang="en-GB" sz="1400" b="0" i="0" u="none" strike="noStrike" cap="none" dirty="0">
              <a:solidFill>
                <a:schemeClr val="accent3"/>
              </a:solidFill>
              <a:sym typeface="Average"/>
              <a:rtl val="0"/>
            </a:endParaRPr>
          </a:p>
          <a:p>
            <a:pPr marL="0" marR="0" lvl="0" indent="0" algn="l" rtl="0">
              <a:lnSpc>
                <a:spcPct val="115000"/>
              </a:lnSpc>
              <a:spcBef>
                <a:spcPts val="1600"/>
              </a:spcBef>
              <a:spcAft>
                <a:spcPts val="0"/>
              </a:spcAft>
              <a:buClr>
                <a:schemeClr val="accent3"/>
              </a:buClr>
              <a:buSzPct val="25000"/>
              <a:buFont typeface="Average"/>
              <a:buNone/>
            </a:pPr>
            <a:r>
              <a:rPr lang="en-GB" sz="1400" b="0" i="0" u="none" strike="noStrike" cap="none" dirty="0">
                <a:solidFill>
                  <a:schemeClr val="accent3"/>
                </a:solidFill>
                <a:sym typeface="Average"/>
                <a:rtl val="0"/>
              </a:rPr>
              <a:t>0439023513 , 6.99 ,     Mockingjay (The Final Book of The Hunger Games) , 4.2 , 14114</a:t>
            </a:r>
          </a:p>
          <a:p>
            <a:pPr marL="0" marR="0" lvl="0" indent="0" algn="l" rtl="0">
              <a:lnSpc>
                <a:spcPct val="115000"/>
              </a:lnSpc>
              <a:spcBef>
                <a:spcPts val="1600"/>
              </a:spcBef>
              <a:spcAft>
                <a:spcPts val="0"/>
              </a:spcAft>
              <a:buClr>
                <a:schemeClr val="accent3"/>
              </a:buClr>
              <a:buSzPct val="25000"/>
              <a:buFont typeface="Average"/>
              <a:buNone/>
            </a:pPr>
            <a:r>
              <a:rPr lang="en-GB" sz="1400" b="0" i="0" u="none" strike="noStrike" cap="none" dirty="0">
                <a:solidFill>
                  <a:schemeClr val="accent3"/>
                </a:solidFill>
                <a:sym typeface="Average"/>
                <a:rtl val="0"/>
              </a:rPr>
              <a:t>0375831002 , 6.99 ,    The Book Thief , 4.6 , 12571</a:t>
            </a:r>
          </a:p>
          <a:p>
            <a:pPr marL="0" marR="0" lvl="0" indent="0" algn="l" rtl="0">
              <a:lnSpc>
                <a:spcPct val="115000"/>
              </a:lnSpc>
              <a:spcBef>
                <a:spcPts val="1600"/>
              </a:spcBef>
              <a:spcAft>
                <a:spcPts val="0"/>
              </a:spcAft>
              <a:buClr>
                <a:schemeClr val="accent3"/>
              </a:buClr>
              <a:buSzPct val="25000"/>
              <a:buFont typeface="Average"/>
              <a:buNone/>
            </a:pPr>
            <a:r>
              <a:rPr lang="en-GB" sz="1400" b="0" i="0" u="none" strike="noStrike" cap="none" dirty="0">
                <a:solidFill>
                  <a:schemeClr val="accent3"/>
                </a:solidFill>
                <a:sym typeface="Average"/>
                <a:rtl val="0"/>
              </a:rPr>
              <a:t>038536315X , 10.49 ,  Sycamore Row , 4.5 , 12564</a:t>
            </a:r>
          </a:p>
          <a:p>
            <a:pPr marL="0" marR="0" lvl="0" indent="0" algn="l" rtl="0">
              <a:lnSpc>
                <a:spcPct val="115000"/>
              </a:lnSpc>
              <a:spcBef>
                <a:spcPts val="1600"/>
              </a:spcBef>
              <a:spcAft>
                <a:spcPts val="0"/>
              </a:spcAft>
              <a:buClr>
                <a:schemeClr val="accent3"/>
              </a:buClr>
              <a:buSzPct val="25000"/>
              <a:buFont typeface="Average"/>
              <a:buNone/>
            </a:pPr>
            <a:r>
              <a:rPr lang="en-GB" sz="1400" b="0" i="0" u="none" strike="noStrike" cap="none" dirty="0">
                <a:solidFill>
                  <a:schemeClr val="accent3"/>
                </a:solidFill>
                <a:sym typeface="Average"/>
                <a:rtl val="0"/>
              </a:rPr>
              <a:t>0849922070 , 7.99 , Heaven is for Real Movie Edition , 4.5 , 10424</a:t>
            </a:r>
          </a:p>
          <a:p>
            <a:pPr marL="0" marR="0" lvl="0" indent="0" algn="l" rtl="0">
              <a:lnSpc>
                <a:spcPct val="115000"/>
              </a:lnSpc>
              <a:spcBef>
                <a:spcPts val="1600"/>
              </a:spcBef>
              <a:spcAft>
                <a:spcPts val="0"/>
              </a:spcAft>
              <a:buClr>
                <a:schemeClr val="accent3"/>
              </a:buClr>
              <a:buSzPct val="25000"/>
              <a:buFont typeface="Average"/>
              <a:buNone/>
            </a:pPr>
            <a:endParaRPr sz="1800" b="0" i="0" u="none" strike="noStrike" cap="none" dirty="0">
              <a:solidFill>
                <a:schemeClr val="accent3"/>
              </a:solidFill>
              <a:latin typeface="Average"/>
              <a:ea typeface="Average"/>
              <a:cs typeface="Average"/>
              <a:sym typeface="Average"/>
              <a:rtl val="0"/>
            </a:endParaRPr>
          </a:p>
        </p:txBody>
      </p:sp>
      <p:cxnSp>
        <p:nvCxnSpPr>
          <p:cNvPr id="94" name="Shape 94"/>
          <p:cNvCxnSpPr/>
          <p:nvPr/>
        </p:nvCxnSpPr>
        <p:spPr>
          <a:xfrm>
            <a:off x="367482" y="1858999"/>
            <a:ext cx="8450099" cy="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GB" sz="3000" b="0" i="0" u="none" strike="noStrike" cap="none">
                <a:solidFill>
                  <a:schemeClr val="dk1"/>
                </a:solidFill>
                <a:latin typeface="Oswald"/>
                <a:ea typeface="Oswald"/>
                <a:cs typeface="Oswald"/>
                <a:sym typeface="Oswald"/>
                <a:rtl val="0"/>
              </a:rPr>
              <a:t>Job Statistics and Logs</a:t>
            </a:r>
          </a:p>
        </p:txBody>
      </p:sp>
      <p:sp>
        <p:nvSpPr>
          <p:cNvPr id="100" name="Shape 100"/>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lvl="0" indent="-368300">
              <a:spcAft>
                <a:spcPts val="0"/>
              </a:spcAft>
              <a:buFont typeface="Average"/>
              <a:buChar char="-"/>
            </a:pPr>
            <a:r>
              <a:rPr lang="en-GB" sz="2100" dirty="0">
                <a:rtl val="0"/>
              </a:rPr>
              <a:t>2</a:t>
            </a:r>
            <a:r>
              <a:rPr lang="en-GB" sz="2100" b="0" i="0" u="none" strike="noStrike" cap="none" dirty="0" smtClean="0">
                <a:solidFill>
                  <a:schemeClr val="accent3"/>
                </a:solidFill>
                <a:latin typeface="Average"/>
                <a:ea typeface="Average"/>
                <a:cs typeface="Average"/>
                <a:sym typeface="Average"/>
                <a:rtl val="0"/>
              </a:rPr>
              <a:t> </a:t>
            </a:r>
            <a:r>
              <a:rPr lang="en-GB" sz="2100" b="0" i="0" u="none" strike="noStrike" cap="none" dirty="0">
                <a:solidFill>
                  <a:schemeClr val="accent3"/>
                </a:solidFill>
                <a:latin typeface="Average"/>
                <a:ea typeface="Average"/>
                <a:cs typeface="Average"/>
                <a:sym typeface="Average"/>
                <a:rtl val="0"/>
              </a:rPr>
              <a:t>m3.xlarge </a:t>
            </a:r>
            <a:r>
              <a:rPr lang="en-GB" sz="2100" dirty="0"/>
              <a:t>(4 cores, 15GB RAM, 80 GB SSD</a:t>
            </a:r>
            <a:r>
              <a:rPr lang="en-GB" sz="2100" dirty="0" smtClean="0"/>
              <a:t>) machines </a:t>
            </a:r>
            <a:r>
              <a:rPr lang="en-GB" sz="2100" b="0" i="0" u="none" strike="noStrike" cap="none" dirty="0">
                <a:solidFill>
                  <a:schemeClr val="accent3"/>
                </a:solidFill>
                <a:latin typeface="Average"/>
                <a:ea typeface="Average"/>
                <a:cs typeface="Average"/>
                <a:sym typeface="Average"/>
                <a:rtl val="0"/>
              </a:rPr>
              <a:t>used to run the hive queries</a:t>
            </a:r>
          </a:p>
          <a:p>
            <a:pPr marL="457200" marR="0" lvl="0" indent="-368300" algn="l" rtl="0">
              <a:lnSpc>
                <a:spcPct val="115000"/>
              </a:lnSpc>
              <a:spcBef>
                <a:spcPts val="1600"/>
              </a:spcBef>
              <a:spcAft>
                <a:spcPts val="0"/>
              </a:spcAft>
              <a:buClr>
                <a:schemeClr val="accent3"/>
              </a:buClr>
              <a:buSzPct val="100000"/>
              <a:buFont typeface="Average"/>
              <a:buChar char="-"/>
            </a:pPr>
            <a:r>
              <a:rPr lang="en-GB" sz="2100" b="0" i="0" u="none" strike="noStrike" cap="none" dirty="0">
                <a:solidFill>
                  <a:schemeClr val="accent3"/>
                </a:solidFill>
                <a:latin typeface="Average"/>
                <a:ea typeface="Average"/>
                <a:cs typeface="Average"/>
                <a:sym typeface="Average"/>
                <a:rtl val="0"/>
              </a:rPr>
              <a:t>Time taken ~ 70 seconds</a:t>
            </a:r>
          </a:p>
          <a:p>
            <a:pPr marL="457200" marR="0" lvl="0" indent="-368300" algn="l" rtl="0">
              <a:lnSpc>
                <a:spcPct val="115000"/>
              </a:lnSpc>
              <a:spcBef>
                <a:spcPts val="1600"/>
              </a:spcBef>
              <a:spcAft>
                <a:spcPts val="0"/>
              </a:spcAft>
              <a:buClr>
                <a:schemeClr val="accent3"/>
              </a:buClr>
              <a:buSzPct val="100000"/>
              <a:buFont typeface="Average"/>
              <a:buChar char="-"/>
            </a:pPr>
            <a:r>
              <a:rPr lang="en-GB" sz="2100" b="0" i="0" u="none" strike="noStrike" cap="none" dirty="0">
                <a:solidFill>
                  <a:schemeClr val="accent3"/>
                </a:solidFill>
                <a:latin typeface="Average"/>
                <a:ea typeface="Average"/>
                <a:cs typeface="Average"/>
                <a:sym typeface="Average"/>
                <a:rtl val="0"/>
              </a:rPr>
              <a:t>The input size of ~ 2</a:t>
            </a:r>
            <a:r>
              <a:rPr lang="en-GB" sz="2100" dirty="0">
                <a:rtl val="0"/>
              </a:rPr>
              <a:t>5</a:t>
            </a:r>
            <a:r>
              <a:rPr lang="en-GB" sz="2100" b="0" i="0" u="none" strike="noStrike" cap="none" dirty="0">
                <a:solidFill>
                  <a:schemeClr val="accent3"/>
                </a:solidFill>
                <a:latin typeface="Average"/>
                <a:ea typeface="Average"/>
                <a:cs typeface="Average"/>
                <a:sym typeface="Average"/>
                <a:rtl val="0"/>
              </a:rPr>
              <a:t>0 MB signifies that partitioning reduced the data read considerably visible in the following log snippet</a:t>
            </a:r>
          </a:p>
          <a:p>
            <a:pPr marL="0" marR="0" lvl="0" indent="0" algn="l" rtl="0">
              <a:lnSpc>
                <a:spcPct val="115000"/>
              </a:lnSpc>
              <a:spcBef>
                <a:spcPts val="1600"/>
              </a:spcBef>
              <a:spcAft>
                <a:spcPts val="0"/>
              </a:spcAft>
              <a:buClr>
                <a:schemeClr val="accent3"/>
              </a:buClr>
              <a:buSzPct val="25000"/>
              <a:buFont typeface="Average"/>
              <a:buNone/>
            </a:pPr>
            <a:r>
              <a:rPr lang="en-GB" sz="1500" b="0" i="0" u="none" strike="noStrike" cap="none" dirty="0">
                <a:solidFill>
                  <a:schemeClr val="accent3"/>
                </a:solidFill>
                <a:latin typeface="Average"/>
                <a:ea typeface="Average"/>
                <a:cs typeface="Average"/>
                <a:sym typeface="Average"/>
                <a:rtl val="0"/>
              </a:rPr>
              <a:t>2015-12-07 23:50:07,797 INFO  [main()]: </a:t>
            </a:r>
            <a:r>
              <a:rPr lang="en-GB" sz="1500" b="0" i="0" u="none" strike="noStrike" cap="none" dirty="0" err="1">
                <a:solidFill>
                  <a:schemeClr val="accent3"/>
                </a:solidFill>
                <a:latin typeface="Average"/>
                <a:ea typeface="Average"/>
                <a:cs typeface="Average"/>
                <a:sym typeface="Average"/>
                <a:rtl val="0"/>
              </a:rPr>
              <a:t>exec.Utilities</a:t>
            </a:r>
            <a:r>
              <a:rPr lang="en-GB" sz="1500" b="0" i="0" u="none" strike="noStrike" cap="none" dirty="0">
                <a:solidFill>
                  <a:schemeClr val="accent3"/>
                </a:solidFill>
                <a:latin typeface="Average"/>
                <a:ea typeface="Average"/>
                <a:cs typeface="Average"/>
                <a:sym typeface="Average"/>
                <a:rtl val="0"/>
              </a:rPr>
              <a:t> (</a:t>
            </a:r>
            <a:r>
              <a:rPr lang="en-GB" sz="1500" b="0" i="0" u="none" strike="noStrike" cap="none" dirty="0" err="1">
                <a:solidFill>
                  <a:schemeClr val="accent3"/>
                </a:solidFill>
                <a:latin typeface="Average"/>
                <a:ea typeface="Average"/>
                <a:cs typeface="Average"/>
                <a:sym typeface="Average"/>
                <a:rtl val="0"/>
              </a:rPr>
              <a:t>Utilities.java:estimateNumberOfReducers</a:t>
            </a:r>
            <a:r>
              <a:rPr lang="en-GB" sz="1500" b="0" i="0" u="none" strike="noStrike" cap="none" dirty="0">
                <a:solidFill>
                  <a:schemeClr val="accent3"/>
                </a:solidFill>
                <a:latin typeface="Average"/>
                <a:ea typeface="Average"/>
                <a:cs typeface="Average"/>
                <a:sym typeface="Average"/>
                <a:rtl val="0"/>
              </a:rPr>
              <a:t>(3126)) - </a:t>
            </a:r>
            <a:r>
              <a:rPr lang="en-GB" sz="1500" b="0" i="0" u="none" strike="noStrike" cap="none" dirty="0" err="1">
                <a:solidFill>
                  <a:schemeClr val="accent3"/>
                </a:solidFill>
                <a:latin typeface="Average"/>
                <a:ea typeface="Average"/>
                <a:cs typeface="Average"/>
                <a:sym typeface="Average"/>
                <a:rtl val="0"/>
              </a:rPr>
              <a:t>BytesPerReducer</a:t>
            </a:r>
            <a:r>
              <a:rPr lang="en-GB" sz="1500" b="0" i="0" u="none" strike="noStrike" cap="none" dirty="0">
                <a:solidFill>
                  <a:schemeClr val="accent3"/>
                </a:solidFill>
                <a:latin typeface="Average"/>
                <a:ea typeface="Average"/>
                <a:cs typeface="Average"/>
                <a:sym typeface="Average"/>
                <a:rtl val="0"/>
              </a:rPr>
              <a:t>=256000000 </a:t>
            </a:r>
            <a:r>
              <a:rPr lang="en-GB" sz="1500" b="0" i="0" u="none" strike="noStrike" cap="none" dirty="0" err="1">
                <a:solidFill>
                  <a:schemeClr val="accent3"/>
                </a:solidFill>
                <a:latin typeface="Average"/>
                <a:ea typeface="Average"/>
                <a:cs typeface="Average"/>
                <a:sym typeface="Average"/>
                <a:rtl val="0"/>
              </a:rPr>
              <a:t>maxReducers</a:t>
            </a:r>
            <a:r>
              <a:rPr lang="en-GB" sz="1500" b="0" i="0" u="none" strike="noStrike" cap="none" dirty="0">
                <a:solidFill>
                  <a:schemeClr val="accent3"/>
                </a:solidFill>
                <a:latin typeface="Average"/>
                <a:ea typeface="Average"/>
                <a:cs typeface="Average"/>
                <a:sym typeface="Average"/>
                <a:rtl val="0"/>
              </a:rPr>
              <a:t>=1009 </a:t>
            </a:r>
            <a:r>
              <a:rPr lang="en-GB" sz="1500" b="0" i="0" u="none" strike="noStrike" cap="none" dirty="0" err="1">
                <a:solidFill>
                  <a:schemeClr val="accent3"/>
                </a:solidFill>
                <a:latin typeface="Average"/>
                <a:ea typeface="Average"/>
                <a:cs typeface="Average"/>
                <a:sym typeface="Average"/>
                <a:rtl val="0"/>
              </a:rPr>
              <a:t>totalInputFileSize</a:t>
            </a:r>
            <a:r>
              <a:rPr lang="en-GB" sz="1500" b="0" i="0" u="none" strike="noStrike" cap="none" dirty="0">
                <a:solidFill>
                  <a:schemeClr val="accent3"/>
                </a:solidFill>
                <a:latin typeface="Average"/>
                <a:ea typeface="Average"/>
                <a:cs typeface="Average"/>
                <a:sym typeface="Average"/>
                <a:rtl val="0"/>
              </a:rPr>
              <a:t>=</a:t>
            </a:r>
            <a:r>
              <a:rPr lang="en-GB" sz="1500" b="1" i="0" u="none" strike="noStrike" cap="none" dirty="0">
                <a:solidFill>
                  <a:srgbClr val="6FA8DC"/>
                </a:solidFill>
                <a:latin typeface="Average"/>
                <a:ea typeface="Average"/>
                <a:cs typeface="Average"/>
                <a:sym typeface="Average"/>
                <a:rtl val="0"/>
              </a:rPr>
              <a:t>252,586,462</a:t>
            </a:r>
          </a:p>
          <a:p>
            <a:pPr marL="0" marR="0" lvl="0" indent="0" algn="l" rtl="0">
              <a:lnSpc>
                <a:spcPct val="115000"/>
              </a:lnSpc>
              <a:spcBef>
                <a:spcPts val="1600"/>
              </a:spcBef>
              <a:spcAft>
                <a:spcPts val="0"/>
              </a:spcAft>
              <a:buClr>
                <a:schemeClr val="accent3"/>
              </a:buClr>
              <a:buSzPct val="25000"/>
              <a:buFont typeface="Average"/>
              <a:buNone/>
            </a:pPr>
            <a:endParaRPr sz="2100" b="0" i="0" u="none" strike="noStrike" cap="none" dirty="0">
              <a:solidFill>
                <a:schemeClr val="accent3"/>
              </a:solidFill>
              <a:latin typeface="Average"/>
              <a:ea typeface="Average"/>
              <a:cs typeface="Average"/>
              <a:sym typeface="Average"/>
              <a:rtl val="0"/>
            </a:endParaRPr>
          </a:p>
          <a:p>
            <a:pPr marL="0" marR="0" lvl="0" indent="0" algn="l" rtl="0">
              <a:lnSpc>
                <a:spcPct val="115000"/>
              </a:lnSpc>
              <a:spcBef>
                <a:spcPts val="1600"/>
              </a:spcBef>
              <a:spcAft>
                <a:spcPts val="0"/>
              </a:spcAft>
              <a:buClr>
                <a:schemeClr val="accent3"/>
              </a:buClr>
              <a:buSzPct val="25000"/>
              <a:buFont typeface="Average"/>
              <a:buNone/>
            </a:pPr>
            <a:endParaRPr sz="2100" b="0" i="0" u="none" strike="noStrike" cap="none" dirty="0">
              <a:solidFill>
                <a:schemeClr val="accent3"/>
              </a:solidFill>
              <a:latin typeface="Average"/>
              <a:ea typeface="Average"/>
              <a:cs typeface="Average"/>
              <a:sym typeface="Average"/>
              <a:rtl val="0"/>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412" y="1821763"/>
            <a:ext cx="4674742" cy="1825564"/>
          </a:xfrm>
        </p:spPr>
        <p:txBody>
          <a:bodyPr/>
          <a:lstStyle/>
          <a:p>
            <a:pPr algn="just"/>
            <a:r>
              <a:rPr lang="en-GB" sz="4400" dirty="0" smtClean="0"/>
              <a:t>Correlated Products</a:t>
            </a:r>
            <a:endParaRPr lang="en-US" sz="4400" dirty="0"/>
          </a:p>
        </p:txBody>
      </p:sp>
    </p:spTree>
    <p:extLst>
      <p:ext uri="{BB962C8B-B14F-4D97-AF65-F5344CB8AC3E}">
        <p14:creationId xmlns:p14="http://schemas.microsoft.com/office/powerpoint/2010/main" val="3880102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941</Words>
  <Application>Microsoft Office PowerPoint</Application>
  <PresentationFormat>On-screen Show (16:9)</PresentationFormat>
  <Paragraphs>94</Paragraphs>
  <Slides>23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Oswald</vt:lpstr>
      <vt:lpstr>Verdana</vt:lpstr>
      <vt:lpstr>Average</vt:lpstr>
      <vt:lpstr>Arial</vt:lpstr>
      <vt:lpstr>slate</vt:lpstr>
      <vt:lpstr> Amazon Product Review Data</vt:lpstr>
      <vt:lpstr>Sample Data Records:</vt:lpstr>
      <vt:lpstr>Metadata and Review Join</vt:lpstr>
      <vt:lpstr>Job Statistics</vt:lpstr>
      <vt:lpstr>Top - K Products</vt:lpstr>
      <vt:lpstr>Top - K Products</vt:lpstr>
      <vt:lpstr>Sample Query and Results</vt:lpstr>
      <vt:lpstr>Job Statistics and Logs</vt:lpstr>
      <vt:lpstr>Correlated Products</vt:lpstr>
      <vt:lpstr>Determine Correlated Product</vt:lpstr>
      <vt:lpstr>Disjoint Sets - Graph</vt:lpstr>
      <vt:lpstr>Represent data in form of a Graph</vt:lpstr>
      <vt:lpstr>Sample Observation</vt:lpstr>
      <vt:lpstr>Seasonal Peaks</vt:lpstr>
      <vt:lpstr>PowerPoint Presentation</vt:lpstr>
      <vt:lpstr>Technical Details</vt:lpstr>
      <vt:lpstr>Seasonal Peak Job Flow</vt:lpstr>
      <vt:lpstr>Case Studies</vt:lpstr>
      <vt:lpstr>Flu and Cold Case Study</vt:lpstr>
      <vt:lpstr>Google Trends for flu</vt:lpstr>
      <vt:lpstr>Job Statistics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Amazon Product Review Data</dc:title>
  <cp:lastModifiedBy>Ankur</cp:lastModifiedBy>
  <cp:revision>8</cp:revision>
  <dcterms:modified xsi:type="dcterms:W3CDTF">2015-12-15T22:02:46Z</dcterms:modified>
</cp:coreProperties>
</file>