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roxima Nova"/>
      <p:regular r:id="rId26"/>
      <p:bold r:id="rId27"/>
      <p:italic r:id="rId28"/>
      <p:boldItalic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slide" Target="slides/slide20.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8ff84a8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8ff84a8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58ff84a8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8ff84a8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8ff84a8bf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8ff84a8bf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8ff84a8bf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8ff84a8bf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ff84a8b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ff84a8b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8ff84a8b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8ff84a8b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8ff84a8b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ff84a8b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8ff84a8b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8ff84a8b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8ff84a8b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8ff84a8b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8ff84a8b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8ff84a8b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8ff84a8b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8ff84a8b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8ff84a8b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8ff84a8b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8ff84a8b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8ff84a8b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8ff84a8b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8ff84a8b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8ff84a8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8ff84a8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8ff84a8b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8ff84a8b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8ff84a8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8ff84a8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8ff84a8b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8ff84a8b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8ff84a8b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8ff84a8b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rgbClr val="000000"/>
                </a:solidFill>
                <a:latin typeface="Georgia"/>
                <a:ea typeface="Georgia"/>
                <a:cs typeface="Georgia"/>
                <a:sym typeface="Georgia"/>
              </a:rPr>
              <a:t>Semi-Supervised Multi-View Correlation Feature</a:t>
            </a:r>
            <a:endParaRPr sz="2400">
              <a:solidFill>
                <a:srgbClr val="000000"/>
              </a:solidFill>
              <a:latin typeface="Georgia"/>
              <a:ea typeface="Georgia"/>
              <a:cs typeface="Georgia"/>
              <a:sym typeface="Georgia"/>
            </a:endParaRPr>
          </a:p>
          <a:p>
            <a:pPr indent="0" lvl="0" marL="0" rtl="0" algn="ctr">
              <a:spcBef>
                <a:spcPts val="0"/>
              </a:spcBef>
              <a:spcAft>
                <a:spcPts val="0"/>
              </a:spcAft>
              <a:buNone/>
            </a:pPr>
            <a:r>
              <a:rPr lang="en" sz="2400">
                <a:solidFill>
                  <a:srgbClr val="000000"/>
                </a:solidFill>
                <a:latin typeface="Georgia"/>
                <a:ea typeface="Georgia"/>
                <a:cs typeface="Georgia"/>
                <a:sym typeface="Georgia"/>
              </a:rPr>
              <a:t>Learning with Application to Web Page Classification</a:t>
            </a:r>
            <a:endParaRPr sz="2400">
              <a:solidFill>
                <a:srgbClr val="000000"/>
              </a:solidFill>
              <a:latin typeface="Georgia"/>
              <a:ea typeface="Georgia"/>
              <a:cs typeface="Georgia"/>
              <a:sym typeface="Georgia"/>
            </a:endParaRPr>
          </a:p>
        </p:txBody>
      </p:sp>
      <p:sp>
        <p:nvSpPr>
          <p:cNvPr id="57" name="Google Shape;57;p13"/>
          <p:cNvSpPr txBox="1"/>
          <p:nvPr>
            <p:ph idx="1" type="subTitle"/>
          </p:nvPr>
        </p:nvSpPr>
        <p:spPr>
          <a:xfrm>
            <a:off x="311700" y="3324576"/>
            <a:ext cx="8520600" cy="12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Team - 45 (Random_Team_2)</a:t>
            </a:r>
            <a:endParaRPr/>
          </a:p>
          <a:p>
            <a:pPr indent="0" lvl="0" marL="0" rtl="0" algn="r">
              <a:spcBef>
                <a:spcPts val="0"/>
              </a:spcBef>
              <a:spcAft>
                <a:spcPts val="0"/>
              </a:spcAft>
              <a:buNone/>
            </a:pPr>
            <a:r>
              <a:rPr lang="en"/>
              <a:t>Ankur Srivastava (2018900080)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Dataset</a:t>
            </a:r>
            <a:endParaRPr b="1" sz="2400">
              <a:latin typeface="Georgia"/>
              <a:ea typeface="Georgia"/>
              <a:cs typeface="Georgia"/>
              <a:sym typeface="Georgia"/>
            </a:endParaRPr>
          </a:p>
        </p:txBody>
      </p:sp>
      <p:sp>
        <p:nvSpPr>
          <p:cNvPr id="112" name="Google Shape;112;p22"/>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http://www.cs.cmu.edu/afs/cs.cmu.edu/project/theo-51/www/co-training/data/</a:t>
            </a:r>
            <a:endParaRPr/>
          </a:p>
          <a:p>
            <a:pPr indent="0" lvl="0" marL="0" rtl="0" algn="l">
              <a:spcBef>
                <a:spcPts val="1600"/>
              </a:spcBef>
              <a:spcAft>
                <a:spcPts val="0"/>
              </a:spcAft>
              <a:buNone/>
            </a:pPr>
            <a:r>
              <a:rPr lang="en"/>
              <a:t>The WebKB dataset contains 1051 webpages from two classes (230 pages in the course class and 821 pages in the non-course class). </a:t>
            </a:r>
            <a:endParaRPr/>
          </a:p>
          <a:p>
            <a:pPr indent="0" lvl="0" marL="0" rtl="0" algn="l">
              <a:spcBef>
                <a:spcPts val="1600"/>
              </a:spcBef>
              <a:spcAft>
                <a:spcPts val="1600"/>
              </a:spcAft>
              <a:buNone/>
            </a:pPr>
            <a:r>
              <a:rPr lang="en"/>
              <a:t>Each webpage is characterized by the page view and the link view.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Objective Function</a:t>
            </a:r>
            <a:endParaRPr b="1" sz="2400">
              <a:latin typeface="Georgia"/>
              <a:ea typeface="Georgia"/>
              <a:cs typeface="Georgia"/>
              <a:sym typeface="Georgia"/>
            </a:endParaRPr>
          </a:p>
        </p:txBody>
      </p:sp>
      <p:pic>
        <p:nvPicPr>
          <p:cNvPr id="119" name="Google Shape;119;p23"/>
          <p:cNvPicPr preferRelativeResize="0"/>
          <p:nvPr/>
        </p:nvPicPr>
        <p:blipFill>
          <a:blip r:embed="rId3">
            <a:alphaModFix/>
          </a:blip>
          <a:stretch>
            <a:fillRect/>
          </a:stretch>
        </p:blipFill>
        <p:spPr>
          <a:xfrm>
            <a:off x="465138" y="1285875"/>
            <a:ext cx="4467225" cy="2571750"/>
          </a:xfrm>
          <a:prstGeom prst="rect">
            <a:avLst/>
          </a:prstGeom>
          <a:noFill/>
          <a:ln>
            <a:noFill/>
          </a:ln>
        </p:spPr>
      </p:pic>
      <p:pic>
        <p:nvPicPr>
          <p:cNvPr id="120" name="Google Shape;120;p23"/>
          <p:cNvPicPr preferRelativeResize="0"/>
          <p:nvPr/>
        </p:nvPicPr>
        <p:blipFill>
          <a:blip r:embed="rId4">
            <a:alphaModFix/>
          </a:blip>
          <a:stretch>
            <a:fillRect/>
          </a:stretch>
        </p:blipFill>
        <p:spPr>
          <a:xfrm>
            <a:off x="488963" y="3967163"/>
            <a:ext cx="4419600" cy="733425"/>
          </a:xfrm>
          <a:prstGeom prst="rect">
            <a:avLst/>
          </a:prstGeom>
          <a:noFill/>
          <a:ln>
            <a:noFill/>
          </a:ln>
        </p:spPr>
      </p:pic>
      <p:pic>
        <p:nvPicPr>
          <p:cNvPr id="121" name="Google Shape;121;p23"/>
          <p:cNvPicPr preferRelativeResize="0"/>
          <p:nvPr/>
        </p:nvPicPr>
        <p:blipFill>
          <a:blip r:embed="rId5">
            <a:alphaModFix/>
          </a:blip>
          <a:stretch>
            <a:fillRect/>
          </a:stretch>
        </p:blipFill>
        <p:spPr>
          <a:xfrm>
            <a:off x="4932375" y="1686600"/>
            <a:ext cx="3899925" cy="285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relax (4) into the following formulation: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7" name="Google Shape;127;p24"/>
          <p:cNvPicPr preferRelativeResize="0"/>
          <p:nvPr/>
        </p:nvPicPr>
        <p:blipFill>
          <a:blip r:embed="rId3">
            <a:alphaModFix/>
          </a:blip>
          <a:stretch>
            <a:fillRect/>
          </a:stretch>
        </p:blipFill>
        <p:spPr>
          <a:xfrm>
            <a:off x="280988" y="688975"/>
            <a:ext cx="3438525" cy="495300"/>
          </a:xfrm>
          <a:prstGeom prst="rect">
            <a:avLst/>
          </a:prstGeom>
          <a:noFill/>
          <a:ln>
            <a:noFill/>
          </a:ln>
        </p:spPr>
      </p:pic>
      <p:pic>
        <p:nvPicPr>
          <p:cNvPr id="128" name="Google Shape;128;p24"/>
          <p:cNvPicPr preferRelativeResize="0"/>
          <p:nvPr/>
        </p:nvPicPr>
        <p:blipFill>
          <a:blip r:embed="rId4">
            <a:alphaModFix/>
          </a:blip>
          <a:stretch>
            <a:fillRect/>
          </a:stretch>
        </p:blipFill>
        <p:spPr>
          <a:xfrm>
            <a:off x="281000" y="1284288"/>
            <a:ext cx="4438650" cy="368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can be further translated into</a:t>
            </a:r>
            <a:endParaRPr/>
          </a:p>
          <a:p>
            <a:pPr indent="0" lvl="0" marL="0" rtl="0" algn="l">
              <a:spcBef>
                <a:spcPts val="160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1927415" y="858838"/>
            <a:ext cx="5289175" cy="3425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Georgia"/>
                <a:ea typeface="Georgia"/>
                <a:cs typeface="Georgia"/>
                <a:sym typeface="Georgia"/>
              </a:rPr>
              <a:t>Solution of SMCFL</a:t>
            </a:r>
            <a:endParaRPr b="1" sz="2400">
              <a:latin typeface="Georgia"/>
              <a:ea typeface="Georgia"/>
              <a:cs typeface="Georgia"/>
              <a:sym typeface="Georgia"/>
            </a:endParaRPr>
          </a:p>
          <a:p>
            <a:pPr indent="0" lvl="0" marL="0" rtl="0" algn="l">
              <a:spcBef>
                <a:spcPts val="1600"/>
              </a:spcBef>
              <a:spcAft>
                <a:spcPts val="0"/>
              </a:spcAft>
              <a:buNone/>
            </a:pPr>
            <a:r>
              <a:t/>
            </a:r>
            <a:endParaRPr sz="2400">
              <a:latin typeface="Georgia"/>
              <a:ea typeface="Georgia"/>
              <a:cs typeface="Georgia"/>
              <a:sym typeface="Georgia"/>
            </a:endParaRPr>
          </a:p>
          <a:p>
            <a:pPr indent="0" lvl="0" marL="0" rtl="0" algn="l">
              <a:spcBef>
                <a:spcPts val="1600"/>
              </a:spcBef>
              <a:spcAft>
                <a:spcPts val="1600"/>
              </a:spcAft>
              <a:buNone/>
            </a:pPr>
            <a:r>
              <a:t/>
            </a:r>
            <a:endParaRPr sz="2400">
              <a:latin typeface="Georgia"/>
              <a:ea typeface="Georgia"/>
              <a:cs typeface="Georgia"/>
              <a:sym typeface="Georgia"/>
            </a:endParaRPr>
          </a:p>
        </p:txBody>
      </p:sp>
      <p:pic>
        <p:nvPicPr>
          <p:cNvPr id="140" name="Google Shape;140;p26"/>
          <p:cNvPicPr preferRelativeResize="0"/>
          <p:nvPr/>
        </p:nvPicPr>
        <p:blipFill>
          <a:blip r:embed="rId3">
            <a:alphaModFix/>
          </a:blip>
          <a:stretch>
            <a:fillRect/>
          </a:stretch>
        </p:blipFill>
        <p:spPr>
          <a:xfrm>
            <a:off x="252431" y="847725"/>
            <a:ext cx="4789400" cy="596900"/>
          </a:xfrm>
          <a:prstGeom prst="rect">
            <a:avLst/>
          </a:prstGeom>
          <a:noFill/>
          <a:ln>
            <a:noFill/>
          </a:ln>
        </p:spPr>
      </p:pic>
      <p:pic>
        <p:nvPicPr>
          <p:cNvPr id="141" name="Google Shape;141;p26"/>
          <p:cNvPicPr preferRelativeResize="0"/>
          <p:nvPr/>
        </p:nvPicPr>
        <p:blipFill>
          <a:blip r:embed="rId4">
            <a:alphaModFix/>
          </a:blip>
          <a:stretch>
            <a:fillRect/>
          </a:stretch>
        </p:blipFill>
        <p:spPr>
          <a:xfrm>
            <a:off x="252433" y="1671225"/>
            <a:ext cx="5383200" cy="3210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7"/>
          <p:cNvPicPr preferRelativeResize="0"/>
          <p:nvPr/>
        </p:nvPicPr>
        <p:blipFill>
          <a:blip r:embed="rId3">
            <a:alphaModFix/>
          </a:blip>
          <a:stretch>
            <a:fillRect/>
          </a:stretch>
        </p:blipFill>
        <p:spPr>
          <a:xfrm>
            <a:off x="241300" y="301625"/>
            <a:ext cx="4034900" cy="1984375"/>
          </a:xfrm>
          <a:prstGeom prst="rect">
            <a:avLst/>
          </a:prstGeom>
          <a:noFill/>
          <a:ln>
            <a:noFill/>
          </a:ln>
        </p:spPr>
      </p:pic>
      <p:pic>
        <p:nvPicPr>
          <p:cNvPr id="148" name="Google Shape;148;p27"/>
          <p:cNvPicPr preferRelativeResize="0"/>
          <p:nvPr/>
        </p:nvPicPr>
        <p:blipFill>
          <a:blip r:embed="rId4">
            <a:alphaModFix/>
          </a:blip>
          <a:stretch>
            <a:fillRect/>
          </a:stretch>
        </p:blipFill>
        <p:spPr>
          <a:xfrm>
            <a:off x="3727450" y="2098675"/>
            <a:ext cx="4827600" cy="267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8"/>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 ..</a:t>
            </a:r>
            <a:endParaRPr/>
          </a:p>
        </p:txBody>
      </p:sp>
      <p:pic>
        <p:nvPicPr>
          <p:cNvPr id="154" name="Google Shape;154;p28"/>
          <p:cNvPicPr preferRelativeResize="0"/>
          <p:nvPr/>
        </p:nvPicPr>
        <p:blipFill>
          <a:blip r:embed="rId3">
            <a:alphaModFix/>
          </a:blip>
          <a:stretch>
            <a:fillRect/>
          </a:stretch>
        </p:blipFill>
        <p:spPr>
          <a:xfrm>
            <a:off x="2003425" y="238454"/>
            <a:ext cx="4203700" cy="466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Cont ..</a:t>
            </a:r>
            <a:endParaRPr/>
          </a:p>
        </p:txBody>
      </p:sp>
      <p:pic>
        <p:nvPicPr>
          <p:cNvPr id="160" name="Google Shape;160;p29"/>
          <p:cNvPicPr preferRelativeResize="0"/>
          <p:nvPr/>
        </p:nvPicPr>
        <p:blipFill>
          <a:blip r:embed="rId3">
            <a:alphaModFix/>
          </a:blip>
          <a:stretch>
            <a:fillRect/>
          </a:stretch>
        </p:blipFill>
        <p:spPr>
          <a:xfrm>
            <a:off x="2319350" y="183800"/>
            <a:ext cx="5367425" cy="4889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Georgia"/>
                <a:ea typeface="Georgia"/>
                <a:cs typeface="Georgia"/>
                <a:sym typeface="Georgia"/>
              </a:rPr>
              <a:t>Solution of SMFCL - The Algorithm</a:t>
            </a:r>
            <a:endParaRPr b="1" sz="2400">
              <a:latin typeface="Georgia"/>
              <a:ea typeface="Georgia"/>
              <a:cs typeface="Georgia"/>
              <a:sym typeface="Georgia"/>
            </a:endParaRPr>
          </a:p>
          <a:p>
            <a:pPr indent="0" lvl="0" marL="0" rtl="0" algn="l">
              <a:spcBef>
                <a:spcPts val="1600"/>
              </a:spcBef>
              <a:spcAft>
                <a:spcPts val="1600"/>
              </a:spcAft>
              <a:buNone/>
            </a:pPr>
            <a:r>
              <a:t/>
            </a:r>
            <a:endParaRPr b="1" sz="2400">
              <a:latin typeface="Georgia"/>
              <a:ea typeface="Georgia"/>
              <a:cs typeface="Georgia"/>
              <a:sym typeface="Georgia"/>
            </a:endParaRPr>
          </a:p>
        </p:txBody>
      </p:sp>
      <p:pic>
        <p:nvPicPr>
          <p:cNvPr id="166" name="Google Shape;166;p30"/>
          <p:cNvPicPr preferRelativeResize="0"/>
          <p:nvPr/>
        </p:nvPicPr>
        <p:blipFill>
          <a:blip r:embed="rId3">
            <a:alphaModFix/>
          </a:blip>
          <a:stretch>
            <a:fillRect/>
          </a:stretch>
        </p:blipFill>
        <p:spPr>
          <a:xfrm>
            <a:off x="158756" y="703281"/>
            <a:ext cx="4586250" cy="3313100"/>
          </a:xfrm>
          <a:prstGeom prst="rect">
            <a:avLst/>
          </a:prstGeom>
          <a:noFill/>
          <a:ln>
            <a:noFill/>
          </a:ln>
        </p:spPr>
      </p:pic>
      <p:pic>
        <p:nvPicPr>
          <p:cNvPr id="167" name="Google Shape;167;p30"/>
          <p:cNvPicPr preferRelativeResize="0"/>
          <p:nvPr/>
        </p:nvPicPr>
        <p:blipFill>
          <a:blip r:embed="rId4">
            <a:alphaModFix/>
          </a:blip>
          <a:stretch>
            <a:fillRect/>
          </a:stretch>
        </p:blipFill>
        <p:spPr>
          <a:xfrm>
            <a:off x="4964128" y="863600"/>
            <a:ext cx="4179875" cy="22338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idx="1" type="body"/>
          </p:nvPr>
        </p:nvSpPr>
        <p:spPr>
          <a:xfrm>
            <a:off x="158750" y="183800"/>
            <a:ext cx="8842500" cy="488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latin typeface="Georgia"/>
                <a:ea typeface="Georgia"/>
                <a:cs typeface="Georgia"/>
                <a:sym typeface="Georgia"/>
              </a:rPr>
              <a:t>Design</a:t>
            </a:r>
            <a:endParaRPr b="1">
              <a:latin typeface="Georgia"/>
              <a:ea typeface="Georgia"/>
              <a:cs typeface="Georgia"/>
              <a:sym typeface="Georgia"/>
            </a:endParaRPr>
          </a:p>
        </p:txBody>
      </p:sp>
      <p:pic>
        <p:nvPicPr>
          <p:cNvPr id="173" name="Google Shape;173;p31"/>
          <p:cNvPicPr preferRelativeResize="0"/>
          <p:nvPr/>
        </p:nvPicPr>
        <p:blipFill>
          <a:blip r:embed="rId3">
            <a:alphaModFix/>
          </a:blip>
          <a:stretch>
            <a:fillRect/>
          </a:stretch>
        </p:blipFill>
        <p:spPr>
          <a:xfrm>
            <a:off x="1143000"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Background</a:t>
            </a:r>
            <a:endParaRPr b="1" sz="2400">
              <a:latin typeface="Georgia"/>
              <a:ea typeface="Georgia"/>
              <a:cs typeface="Georgia"/>
              <a:sym typeface="Georgia"/>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Webpage data is often multi-view and high-dimensional, and the webpage classification application is usually semisupervised.</a:t>
            </a:r>
            <a:endParaRPr sz="2400"/>
          </a:p>
          <a:p>
            <a:pPr indent="0" lvl="0" marL="0" rtl="0" algn="l">
              <a:spcBef>
                <a:spcPts val="1600"/>
              </a:spcBef>
              <a:spcAft>
                <a:spcPts val="1600"/>
              </a:spcAft>
              <a:buNone/>
            </a:pPr>
            <a:r>
              <a:rPr lang="en" sz="2400"/>
              <a:t>Due to these characteristics, using semisupervised multi-view feature learning (SMFL) technique to deal with the webpage classification problem has recently received much attention.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idx="1" type="body"/>
          </p:nvPr>
        </p:nvSpPr>
        <p:spPr>
          <a:xfrm>
            <a:off x="158750" y="183800"/>
            <a:ext cx="8842500" cy="4889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2400">
                <a:latin typeface="Georgia"/>
                <a:ea typeface="Georgia"/>
                <a:cs typeface="Georgia"/>
                <a:sym typeface="Georgia"/>
              </a:rPr>
              <a:t>THANK YOU !!</a:t>
            </a:r>
            <a:endParaRPr b="1" sz="24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Web Page Classification has three characteristics</a:t>
            </a:r>
            <a:endParaRPr b="1" sz="2400">
              <a:latin typeface="Georgia"/>
              <a:ea typeface="Georgia"/>
              <a:cs typeface="Georgia"/>
              <a:sym typeface="Georgia"/>
            </a:endParaRPr>
          </a:p>
        </p:txBody>
      </p:sp>
      <p:sp>
        <p:nvSpPr>
          <p:cNvPr id="69" name="Google Shape;69;p15"/>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Webpage is a kind of </a:t>
            </a:r>
            <a:r>
              <a:rPr b="1" lang="en"/>
              <a:t>multi-view data</a:t>
            </a:r>
            <a:r>
              <a:rPr lang="en"/>
              <a:t> since it usually contains two or more types of data, ex - text, hyperlinks and images, where each type of data can be regarded as a view. These multiple views describe the same webpage.  Multi-view learning is concerned with the problem of machine learning from data represented by multiple distinct feature sets. Like in web-page classification, a web page can be described by the document text itself and at the same time by the anchor text attached to hyperlinks pointing to this page.</a:t>
            </a:r>
            <a:endParaRPr/>
          </a:p>
          <a:p>
            <a:pPr indent="-342900" lvl="0" marL="457200" rtl="0" algn="l">
              <a:spcBef>
                <a:spcPts val="0"/>
              </a:spcBef>
              <a:spcAft>
                <a:spcPts val="0"/>
              </a:spcAft>
              <a:buSzPts val="1800"/>
              <a:buAutoNum type="arabicPeriod"/>
            </a:pPr>
            <a:r>
              <a:rPr lang="en"/>
              <a:t>Webpage classification is a </a:t>
            </a:r>
            <a:r>
              <a:rPr b="1" lang="en"/>
              <a:t>semisupervised</a:t>
            </a:r>
            <a:r>
              <a:rPr lang="en"/>
              <a:t> application, since labeled pages are harder to collect compared to unlabeled pages in practice. </a:t>
            </a:r>
            <a:endParaRPr/>
          </a:p>
          <a:p>
            <a:pPr indent="-342900" lvl="0" marL="457200" rtl="0" algn="l">
              <a:spcBef>
                <a:spcPts val="0"/>
              </a:spcBef>
              <a:spcAft>
                <a:spcPts val="0"/>
              </a:spcAft>
              <a:buSzPts val="1800"/>
              <a:buAutoNum type="arabicPeriod"/>
            </a:pPr>
            <a:r>
              <a:rPr lang="en"/>
              <a:t>Webpage data is </a:t>
            </a:r>
            <a:r>
              <a:rPr b="1" lang="en"/>
              <a:t>high-dimensional</a:t>
            </a:r>
            <a:r>
              <a:rPr lang="en"/>
              <a:t>, since webpages usually contain much information.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Correlation Analysis</a:t>
            </a:r>
            <a:endParaRPr b="1" sz="2400">
              <a:latin typeface="Georgia"/>
              <a:ea typeface="Georgia"/>
              <a:cs typeface="Georgia"/>
              <a:sym typeface="Georgia"/>
            </a:endParaRPr>
          </a:p>
        </p:txBody>
      </p:sp>
      <p:sp>
        <p:nvSpPr>
          <p:cNvPr id="75" name="Google Shape;75;p16"/>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the three characteristics, it is crucial to design effective semi-supervised multi-view feature learning (SMFL) methods.</a:t>
            </a:r>
            <a:endParaRPr/>
          </a:p>
          <a:p>
            <a:pPr indent="0" lvl="0" marL="0" rtl="0" algn="l">
              <a:spcBef>
                <a:spcPts val="1600"/>
              </a:spcBef>
              <a:spcAft>
                <a:spcPts val="0"/>
              </a:spcAft>
              <a:buNone/>
            </a:pPr>
            <a:r>
              <a:rPr lang="en"/>
              <a:t>The point is h</a:t>
            </a:r>
            <a:r>
              <a:rPr lang="en"/>
              <a:t>ow to effectively utilize the </a:t>
            </a:r>
            <a:r>
              <a:rPr b="1" lang="en"/>
              <a:t>correlation information</a:t>
            </a:r>
            <a:r>
              <a:rPr lang="en"/>
              <a:t> among multi-view of webpage data is an important research area. </a:t>
            </a:r>
            <a:endParaRPr/>
          </a:p>
          <a:p>
            <a:pPr indent="0" lvl="0" marL="0" rtl="0" algn="l">
              <a:spcBef>
                <a:spcPts val="1600"/>
              </a:spcBef>
              <a:spcAft>
                <a:spcPts val="0"/>
              </a:spcAft>
              <a:buNone/>
            </a:pPr>
            <a:r>
              <a:rPr lang="en"/>
              <a:t>Correlation analysis on multi-view data can facilitate extraction of the complementary information.</a:t>
            </a:r>
            <a:endParaRPr/>
          </a:p>
          <a:p>
            <a:pPr indent="0" lvl="0" marL="0" rtl="0" algn="l">
              <a:spcBef>
                <a:spcPts val="1600"/>
              </a:spcBef>
              <a:spcAft>
                <a:spcPts val="1600"/>
              </a:spcAft>
              <a:buNone/>
            </a:pPr>
            <a:r>
              <a:rPr lang="en"/>
              <a:t>Two webpage classification methods taking these three characteristics into account have been developed, namely semi-paired and semi-supervised generalized correlation analysis (SSGCA)  and uncorrelated semi-supervised intra-view and inter-view manifold discriminant (USI2MD).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Motivation and Contribution</a:t>
            </a:r>
            <a:endParaRPr b="1" sz="2400">
              <a:latin typeface="Georgia"/>
              <a:ea typeface="Georgia"/>
              <a:cs typeface="Georgia"/>
              <a:sym typeface="Georgia"/>
            </a:endParaRPr>
          </a:p>
        </p:txBody>
      </p:sp>
      <p:sp>
        <p:nvSpPr>
          <p:cNvPr id="81" name="Google Shape;81;p17"/>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correlation information from inter-view and intra-view depicts association relation among multiple views which has close connection with classification.</a:t>
            </a:r>
            <a:endParaRPr/>
          </a:p>
          <a:p>
            <a:pPr indent="0" lvl="0" marL="0" rtl="0" algn="l">
              <a:spcBef>
                <a:spcPts val="1600"/>
              </a:spcBef>
              <a:spcAft>
                <a:spcPts val="0"/>
              </a:spcAft>
              <a:buNone/>
            </a:pPr>
            <a:r>
              <a:rPr lang="en"/>
              <a:t>To recap - the term intra-view means relationship between samples within a certain view. And inter-view means samples across different views.</a:t>
            </a:r>
            <a:endParaRPr/>
          </a:p>
          <a:p>
            <a:pPr indent="0" lvl="0" marL="0" rtl="0" algn="l">
              <a:spcBef>
                <a:spcPts val="1600"/>
              </a:spcBef>
              <a:spcAft>
                <a:spcPts val="0"/>
              </a:spcAft>
              <a:buNone/>
            </a:pPr>
            <a:r>
              <a:rPr lang="en"/>
              <a:t>Most of the current webpage classification methods do not consider all three characteristics of webpage classification.</a:t>
            </a:r>
            <a:endParaRPr/>
          </a:p>
          <a:p>
            <a:pPr indent="0" lvl="0" marL="0" rtl="0" algn="l">
              <a:spcBef>
                <a:spcPts val="1600"/>
              </a:spcBef>
              <a:spcAft>
                <a:spcPts val="0"/>
              </a:spcAft>
              <a:buNone/>
            </a:pPr>
            <a:r>
              <a:rPr lang="en"/>
              <a:t>Also currently most of SMFL methods do not consider correlation information. </a:t>
            </a:r>
            <a:endParaRPr/>
          </a:p>
          <a:p>
            <a:pPr indent="0" lvl="0" marL="0" rtl="0" algn="l">
              <a:spcBef>
                <a:spcPts val="1600"/>
              </a:spcBef>
              <a:spcAft>
                <a:spcPts val="1600"/>
              </a:spcAft>
              <a:buNone/>
            </a:pPr>
            <a:r>
              <a:rPr lang="en"/>
              <a:t>For few there exists room to for improvement.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45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Cont ..</a:t>
            </a:r>
            <a:endParaRPr b="1" sz="2400">
              <a:latin typeface="Georgia"/>
              <a:ea typeface="Georgia"/>
              <a:cs typeface="Georgia"/>
              <a:sym typeface="Georgia"/>
            </a:endParaRPr>
          </a:p>
        </p:txBody>
      </p:sp>
      <p:sp>
        <p:nvSpPr>
          <p:cNvPr id="87" name="Google Shape;87;p18"/>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Sample Distribution of 40 webpage samples in the WebKB dataset, where RED and BLUE colors denote two views.</a:t>
            </a:r>
            <a:endParaRPr/>
          </a:p>
          <a:p>
            <a:pPr indent="0" lvl="0" marL="0" rtl="0" algn="l">
              <a:spcBef>
                <a:spcPts val="1600"/>
              </a:spcBef>
              <a:spcAft>
                <a:spcPts val="0"/>
              </a:spcAft>
              <a:buNone/>
            </a:pPr>
            <a:r>
              <a:rPr lang="en"/>
              <a:t>Here we are finding that samples of different views own small correlation and between-class samples within each view own relatively large correlation.</a:t>
            </a:r>
            <a:endParaRPr/>
          </a:p>
          <a:p>
            <a:pPr indent="0" lvl="0" marL="0" rtl="0" algn="l">
              <a:spcBef>
                <a:spcPts val="1600"/>
              </a:spcBef>
              <a:spcAft>
                <a:spcPts val="1600"/>
              </a:spcAft>
              <a:buNone/>
            </a:pPr>
            <a:r>
              <a:t/>
            </a:r>
            <a:endParaRPr/>
          </a:p>
        </p:txBody>
      </p:sp>
      <p:pic>
        <p:nvPicPr>
          <p:cNvPr id="88" name="Google Shape;88;p18"/>
          <p:cNvPicPr preferRelativeResize="0"/>
          <p:nvPr/>
        </p:nvPicPr>
        <p:blipFill>
          <a:blip r:embed="rId3">
            <a:alphaModFix/>
          </a:blip>
          <a:stretch>
            <a:fillRect/>
          </a:stretch>
        </p:blipFill>
        <p:spPr>
          <a:xfrm>
            <a:off x="311700" y="822325"/>
            <a:ext cx="4657175" cy="2459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45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Cont ..</a:t>
            </a:r>
            <a:endParaRPr b="1" sz="2400">
              <a:latin typeface="Georgia"/>
              <a:ea typeface="Georgia"/>
              <a:cs typeface="Georgia"/>
              <a:sym typeface="Georgia"/>
            </a:endParaRPr>
          </a:p>
        </p:txBody>
      </p:sp>
      <p:sp>
        <p:nvSpPr>
          <p:cNvPr id="94" name="Google Shape;94;p19"/>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Therefore we would be maximizing the correlation of samples from different views while in the same class and minimize the correlation of samples in the same view wule from different classes to make the distribution more favourable for classification.</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459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Drawbacks in the current SMFL methods</a:t>
            </a:r>
            <a:endParaRPr b="1" sz="2400">
              <a:latin typeface="Georgia"/>
              <a:ea typeface="Georgia"/>
              <a:cs typeface="Georgia"/>
              <a:sym typeface="Georgia"/>
            </a:endParaRPr>
          </a:p>
        </p:txBody>
      </p:sp>
      <p:sp>
        <p:nvSpPr>
          <p:cNvPr id="100" name="Google Shape;100;p20"/>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of the Existing SMFL methods do not consider the correlation information</a:t>
            </a:r>
            <a:endParaRPr/>
          </a:p>
          <a:p>
            <a:pPr indent="0" lvl="0" marL="0" rtl="0" algn="l">
              <a:spcBef>
                <a:spcPts val="1600"/>
              </a:spcBef>
              <a:spcAft>
                <a:spcPts val="0"/>
              </a:spcAft>
              <a:buNone/>
            </a:pPr>
            <a:r>
              <a:rPr lang="en"/>
              <a:t>For other there exists much room to improve their discriminant abilities, since</a:t>
            </a:r>
            <a:endParaRPr/>
          </a:p>
          <a:p>
            <a:pPr indent="-342900" lvl="0" marL="457200" rtl="0" algn="l">
              <a:spcBef>
                <a:spcPts val="1600"/>
              </a:spcBef>
              <a:spcAft>
                <a:spcPts val="0"/>
              </a:spcAft>
              <a:buSzPts val="1800"/>
              <a:buChar char="●"/>
            </a:pPr>
            <a:r>
              <a:rPr lang="en"/>
              <a:t>They do not explore intra-view correlation information. </a:t>
            </a:r>
            <a:endParaRPr/>
          </a:p>
          <a:p>
            <a:pPr indent="-342900" lvl="0" marL="457200" rtl="0" algn="l">
              <a:spcBef>
                <a:spcPts val="0"/>
              </a:spcBef>
              <a:spcAft>
                <a:spcPts val="0"/>
              </a:spcAft>
              <a:buSzPts val="1800"/>
              <a:buChar char="●"/>
            </a:pPr>
            <a:r>
              <a:rPr lang="en"/>
              <a:t>They simply maximize the correlation from both intra-view and inter-view, which cannot make full use of the discriminant  correlation from the aspect of classification.</a:t>
            </a:r>
            <a:endParaRPr/>
          </a:p>
          <a:p>
            <a:pPr indent="-342900" lvl="0" marL="457200" rtl="0" algn="l">
              <a:spcBef>
                <a:spcPts val="0"/>
              </a:spcBef>
              <a:spcAft>
                <a:spcPts val="0"/>
              </a:spcAft>
              <a:buSzPts val="1800"/>
              <a:buChar char="●"/>
            </a:pPr>
            <a:r>
              <a:rPr lang="en"/>
              <a:t>They only maximizes the inter-view within-class  correlation without considering the inter-view between-class  correlation.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2400">
                <a:solidFill>
                  <a:schemeClr val="dk2"/>
                </a:solidFill>
                <a:latin typeface="Georgia"/>
                <a:ea typeface="Georgia"/>
                <a:cs typeface="Georgia"/>
                <a:sym typeface="Georgia"/>
              </a:rPr>
              <a:t>Summary of the new approach</a:t>
            </a:r>
            <a:endParaRPr b="1" sz="2400">
              <a:latin typeface="Georgia"/>
              <a:ea typeface="Georgia"/>
              <a:cs typeface="Georgia"/>
              <a:sym typeface="Georgia"/>
            </a:endParaRPr>
          </a:p>
        </p:txBody>
      </p:sp>
      <p:sp>
        <p:nvSpPr>
          <p:cNvPr id="106" name="Google Shape;106;p21"/>
          <p:cNvSpPr txBox="1"/>
          <p:nvPr>
            <p:ph idx="1" type="body"/>
          </p:nvPr>
        </p:nvSpPr>
        <p:spPr>
          <a:xfrm>
            <a:off x="311700" y="1152475"/>
            <a:ext cx="8520600" cy="39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Semi-supervised Multi-view Correlation Feature Learning (SMCFL)</a:t>
            </a:r>
            <a:endParaRPr/>
          </a:p>
          <a:p>
            <a:pPr indent="0" lvl="0" marL="0" rtl="0" algn="l">
              <a:spcBef>
                <a:spcPts val="1600"/>
              </a:spcBef>
              <a:spcAft>
                <a:spcPts val="0"/>
              </a:spcAft>
              <a:buNone/>
            </a:pPr>
            <a:r>
              <a:rPr lang="en"/>
              <a:t>The objective function is designed to maximize correlation b/w intra-class samples and minimize inter-class correlation. </a:t>
            </a:r>
            <a:endParaRPr/>
          </a:p>
          <a:p>
            <a:pPr indent="0" lvl="0" marL="0" rtl="0" algn="l">
              <a:spcBef>
                <a:spcPts val="1600"/>
              </a:spcBef>
              <a:spcAft>
                <a:spcPts val="0"/>
              </a:spcAft>
              <a:buNone/>
            </a:pPr>
            <a:r>
              <a:rPr lang="en"/>
              <a:t>The solution is global optimal and can be derived analytically without iterative calculation.  We transform the matrix variable based non-convex objective function into a convex quadratic programming problem with 1 real var. </a:t>
            </a:r>
            <a:endParaRPr/>
          </a:p>
          <a:p>
            <a:pPr indent="0" lvl="0" marL="0" rtl="0" algn="l">
              <a:spcBef>
                <a:spcPts val="1600"/>
              </a:spcBef>
              <a:spcAft>
                <a:spcPts val="1600"/>
              </a:spcAft>
              <a:buNone/>
            </a:pPr>
            <a:r>
              <a:rPr lang="en"/>
              <a:t>It's verified on a widely used webpage dataset and can outperform state of art webpage classification 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