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330" r:id="rId4"/>
    <p:sldId id="258" r:id="rId5"/>
    <p:sldId id="328"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ira Sans" panose="020B0503050000020004" pitchFamily="34" charset="0"/>
      <p:regular r:id="rId12"/>
      <p:bold r:id="rId13"/>
      <p:italic r:id="rId14"/>
      <p:boldItalic r:id="rId15"/>
    </p:embeddedFont>
    <p:embeddedFont>
      <p:font typeface="Franklin Gothic" panose="020B0604020202020204" charset="0"/>
      <p:bold r:id="rId16"/>
    </p:embeddedFont>
    <p:embeddedFont>
      <p:font typeface="Libre Franklin"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bit.ly/35i4yO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bit.ly/3NpXQqj"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1"/>
          <p:cNvSpPr txBox="1">
            <a:spLocks noGrp="1"/>
          </p:cNvSpPr>
          <p:nvPr>
            <p:ph type="body" idx="1"/>
          </p:nvPr>
        </p:nvSpPr>
        <p:spPr>
          <a:xfrm>
            <a:off x="4754880" y="989374"/>
            <a:ext cx="7071359" cy="4431554"/>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2"/>
              </a:buClr>
              <a:buSzPts val="1800"/>
              <a:buNone/>
            </a:pPr>
            <a:r>
              <a:rPr lang="en-GB" sz="2000" b="1" dirty="0">
                <a:solidFill>
                  <a:srgbClr val="002060"/>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rPr>
              <a:t>Organization Name:</a:t>
            </a:r>
          </a:p>
          <a:p>
            <a:pPr marL="0" lvl="0" indent="0" algn="ctr" rtl="0">
              <a:lnSpc>
                <a:spcPct val="90000"/>
              </a:lnSpc>
              <a:spcBef>
                <a:spcPts val="0"/>
              </a:spcBef>
              <a:spcAft>
                <a:spcPts val="0"/>
              </a:spcAft>
              <a:buClr>
                <a:schemeClr val="lt2"/>
              </a:buClr>
              <a:buSzPts val="1800"/>
              <a:buNone/>
            </a:pPr>
            <a:r>
              <a:rPr lang="en-GB" b="1" dirty="0">
                <a:solidFill>
                  <a:srgbClr val="002060"/>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rPr>
              <a:t>Department of Empowerment of Persons with Disabilities(</a:t>
            </a:r>
            <a:r>
              <a:rPr lang="en-GB" b="1" dirty="0" err="1">
                <a:solidFill>
                  <a:srgbClr val="002060"/>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rPr>
              <a:t>Divyangjan</a:t>
            </a:r>
            <a:r>
              <a:rPr lang="en-GB" b="1" dirty="0">
                <a:solidFill>
                  <a:srgbClr val="002060"/>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rPr>
              <a:t>) , Ministry of Social Justice and Empowerment</a:t>
            </a:r>
            <a:endParaRPr lang="en-GB" b="1" dirty="0">
              <a:solidFill>
                <a:srgbClr val="002060"/>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endParaRPr>
          </a:p>
          <a:p>
            <a:pPr marL="0" lvl="0" indent="0" algn="ctr" rtl="0">
              <a:lnSpc>
                <a:spcPct val="90000"/>
              </a:lnSpc>
              <a:spcBef>
                <a:spcPts val="1000"/>
              </a:spcBef>
              <a:spcAft>
                <a:spcPts val="0"/>
              </a:spcAft>
              <a:buClr>
                <a:schemeClr val="lt2"/>
              </a:buClr>
              <a:buSzPts val="1800"/>
              <a:buNone/>
            </a:pPr>
            <a:endParaRPr lang="en-GB" b="1" dirty="0">
              <a:solidFill>
                <a:srgbClr val="002060"/>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endParaRPr>
          </a:p>
          <a:p>
            <a:pPr marL="0" lvl="0" indent="0" algn="ctr" rtl="0">
              <a:lnSpc>
                <a:spcPct val="90000"/>
              </a:lnSpc>
              <a:spcBef>
                <a:spcPts val="1000"/>
              </a:spcBef>
              <a:spcAft>
                <a:spcPts val="0"/>
              </a:spcAft>
              <a:buClr>
                <a:schemeClr val="lt2"/>
              </a:buClr>
              <a:buSzPts val="1800"/>
              <a:buNone/>
            </a:pPr>
            <a:r>
              <a:rPr lang="en-GB" sz="2000" b="1" dirty="0">
                <a:solidFill>
                  <a:srgbClr val="002060"/>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rPr>
              <a:t>Problem Statement Title: </a:t>
            </a:r>
          </a:p>
          <a:p>
            <a:pPr marL="0" lvl="0" indent="0" algn="ctr" rtl="0">
              <a:lnSpc>
                <a:spcPct val="90000"/>
              </a:lnSpc>
              <a:spcBef>
                <a:spcPts val="1000"/>
              </a:spcBef>
              <a:spcAft>
                <a:spcPts val="0"/>
              </a:spcAft>
              <a:buClr>
                <a:schemeClr val="lt2"/>
              </a:buClr>
              <a:buSzPts val="1800"/>
              <a:buNone/>
            </a:pPr>
            <a:r>
              <a:rPr lang="en-GB" b="1" dirty="0">
                <a:solidFill>
                  <a:srgbClr val="002060"/>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rPr>
              <a:t>Development of a Web-based platform and mobile app for storing and sharing information about accessible Buildings/Offices/Public Places/Bus Stops/Railways/Marketplace/Schools etc.</a:t>
            </a:r>
          </a:p>
          <a:p>
            <a:pPr marL="0" indent="0" algn="ct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Franklin Gothic"/>
              </a:rPr>
              <a:t>Category : Software</a:t>
            </a:r>
            <a:endParaRPr lang="en-GB" b="1" dirty="0">
              <a:solidFill>
                <a:srgbClr val="002060"/>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endParaRPr>
          </a:p>
          <a:p>
            <a:pPr marL="0" indent="0" algn="ctr"/>
            <a:endParaRPr lang="en-US" b="1" dirty="0">
              <a:solidFill>
                <a:srgbClr val="002060"/>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endParaRPr>
          </a:p>
          <a:p>
            <a:pPr marL="0" indent="0" algn="ct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rPr>
              <a:t>PS Code: RK762			Theme Name: Smart Automation</a:t>
            </a:r>
            <a:br>
              <a:rPr lang="en-US" b="1" dirty="0">
                <a:solidFill>
                  <a:srgbClr val="002060"/>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rPr>
            </a:br>
            <a:endParaRPr lang="en-US" b="1" dirty="0">
              <a:solidFill>
                <a:srgbClr val="002060"/>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endParaRPr>
          </a:p>
          <a:p>
            <a:pPr marL="0" indent="0" algn="ct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rPr>
              <a:t>Team Name: Pro-Code		Team Leader: Sarwesh Khairnar</a:t>
            </a:r>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31010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9" name="Google Shape;219;p2"/>
          <p:cNvSpPr txBox="1">
            <a:spLocks noGrp="1"/>
          </p:cNvSpPr>
          <p:nvPr>
            <p:ph type="sldNum" idx="12"/>
          </p:nvPr>
        </p:nvSpPr>
        <p:spPr>
          <a:xfrm>
            <a:off x="0" y="6610349"/>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dirty="0"/>
          </a:p>
        </p:txBody>
      </p:sp>
      <p:sp>
        <p:nvSpPr>
          <p:cNvPr id="45" name="Google Shape;402;p37">
            <a:extLst>
              <a:ext uri="{FF2B5EF4-FFF2-40B4-BE49-F238E27FC236}">
                <a16:creationId xmlns:a16="http://schemas.microsoft.com/office/drawing/2014/main" id="{1778040A-0710-4E48-AB44-2FCC00ADA0C4}"/>
              </a:ext>
            </a:extLst>
          </p:cNvPr>
          <p:cNvSpPr txBox="1">
            <a:spLocks/>
          </p:cNvSpPr>
          <p:nvPr/>
        </p:nvSpPr>
        <p:spPr>
          <a:xfrm>
            <a:off x="7360920" y="520126"/>
            <a:ext cx="4831080" cy="138347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r>
              <a:rPr lang="en-GB" strike="sngStrike" dirty="0">
                <a:solidFill>
                  <a:schemeClr val="accent5">
                    <a:lumMod val="75000"/>
                  </a:schemeClr>
                </a:solidFill>
              </a:rPr>
              <a:t>Disabled</a:t>
            </a:r>
            <a:br>
              <a:rPr lang="en-GB" strike="sngStrike" dirty="0"/>
            </a:br>
            <a:r>
              <a:rPr lang="en-GB" dirty="0"/>
              <a:t>	</a:t>
            </a:r>
            <a:r>
              <a:rPr lang="en-GB" b="0" dirty="0">
                <a:solidFill>
                  <a:srgbClr val="00B050"/>
                </a:solidFill>
              </a:rPr>
              <a:t>Specially Abled</a:t>
            </a:r>
            <a:endParaRPr lang="en-GB" b="0" strike="sngStrike" dirty="0">
              <a:solidFill>
                <a:srgbClr val="00B050"/>
              </a:solidFill>
            </a:endParaRPr>
          </a:p>
        </p:txBody>
      </p:sp>
      <p:sp>
        <p:nvSpPr>
          <p:cNvPr id="46" name="Google Shape;403;p37">
            <a:extLst>
              <a:ext uri="{FF2B5EF4-FFF2-40B4-BE49-F238E27FC236}">
                <a16:creationId xmlns:a16="http://schemas.microsoft.com/office/drawing/2014/main" id="{C3A6EA28-F43E-4F5E-BA2F-83E97632574D}"/>
              </a:ext>
            </a:extLst>
          </p:cNvPr>
          <p:cNvSpPr txBox="1">
            <a:spLocks/>
          </p:cNvSpPr>
          <p:nvPr/>
        </p:nvSpPr>
        <p:spPr>
          <a:xfrm>
            <a:off x="7619999" y="1903603"/>
            <a:ext cx="4389120" cy="1973160"/>
          </a:xfrm>
          <a:prstGeom prst="rect">
            <a:avLst/>
          </a:prstGeom>
          <a:noFill/>
          <a:ln>
            <a:noFill/>
          </a:ln>
        </p:spPr>
        <p:txBody>
          <a:bodyPr spcFirstLastPara="1" wrap="square" lIns="121900" tIns="243833" rIns="121900" bIns="1219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2pPr>
            <a:lvl3pPr marL="1371600" marR="0" lvl="2"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3pPr>
            <a:lvl4pPr marL="1828800" marR="0" lvl="3"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4pPr>
            <a:lvl5pPr marL="2286000" marR="0" lvl="4"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0" indent="0">
              <a:buClr>
                <a:srgbClr val="273D40"/>
              </a:buClr>
              <a:buSzPts val="600"/>
            </a:pPr>
            <a:r>
              <a:rPr lang="en-GB" dirty="0">
                <a:solidFill>
                  <a:schemeClr val="tx1"/>
                </a:solidFill>
              </a:rPr>
              <a:t>Please refer this link for ARCHITECTURE: </a:t>
            </a:r>
            <a:r>
              <a:rPr lang="en-GB" dirty="0">
                <a:solidFill>
                  <a:schemeClr val="tx1"/>
                </a:solidFill>
                <a:hlinkClick r:id="rId3"/>
              </a:rPr>
              <a:t>Process Flow.png</a:t>
            </a:r>
            <a:endParaRPr lang="en-GB" dirty="0">
              <a:solidFill>
                <a:schemeClr val="tx1"/>
              </a:solidFill>
            </a:endParaRPr>
          </a:p>
          <a:p>
            <a:pPr marL="0" indent="0">
              <a:buClr>
                <a:srgbClr val="273D40"/>
              </a:buClr>
              <a:buSzPts val="600"/>
            </a:pPr>
            <a:r>
              <a:rPr lang="en-GB" dirty="0">
                <a:solidFill>
                  <a:schemeClr val="tx1"/>
                </a:solidFill>
              </a:rPr>
              <a:t>Please refer this link for basic prototype: </a:t>
            </a:r>
            <a:r>
              <a:rPr lang="en-GB" dirty="0">
                <a:solidFill>
                  <a:schemeClr val="tx1"/>
                </a:solidFill>
                <a:hlinkClick r:id="rId4"/>
              </a:rPr>
              <a:t>Prototype.mp4</a:t>
            </a:r>
            <a:endParaRPr lang="en-GB" dirty="0">
              <a:solidFill>
                <a:schemeClr val="tx1"/>
              </a:solidFill>
            </a:endParaRPr>
          </a:p>
        </p:txBody>
      </p:sp>
      <p:sp>
        <p:nvSpPr>
          <p:cNvPr id="2" name="TextBox 1">
            <a:extLst>
              <a:ext uri="{FF2B5EF4-FFF2-40B4-BE49-F238E27FC236}">
                <a16:creationId xmlns:a16="http://schemas.microsoft.com/office/drawing/2014/main" id="{1AC03518-813A-4E30-8766-7D3F1B25549E}"/>
              </a:ext>
            </a:extLst>
          </p:cNvPr>
          <p:cNvSpPr txBox="1"/>
          <p:nvPr/>
        </p:nvSpPr>
        <p:spPr>
          <a:xfrm>
            <a:off x="182881" y="860552"/>
            <a:ext cx="7178039" cy="6032421"/>
          </a:xfrm>
          <a:prstGeom prst="rect">
            <a:avLst/>
          </a:prstGeom>
          <a:noFill/>
        </p:spPr>
        <p:txBody>
          <a:bodyPr wrap="square" rtlCol="0">
            <a:spAutoFit/>
          </a:bodyPr>
          <a:lstStyle/>
          <a:p>
            <a:pPr>
              <a:spcBef>
                <a:spcPts val="1000"/>
              </a:spcBef>
              <a:buClr>
                <a:schemeClr val="dk1"/>
              </a:buClr>
              <a:buSzPts val="1600"/>
            </a:pPr>
            <a:r>
              <a:rPr lang="en-GB" sz="1600" dirty="0"/>
              <a:t>We are going to develop maps based solution for web and mobile platforms. There will be three types of users Business owners, Surveyor/Visitor(Person who visited the place earlier) and Disabled user. Information like Ramps, handrails, accessible toilets, Braille signage, accessible counters, lifts, wheelchairs etc. will be displayed with supporting images to the disabled user. User description as follows:</a:t>
            </a:r>
          </a:p>
          <a:p>
            <a:pPr>
              <a:spcBef>
                <a:spcPts val="1000"/>
              </a:spcBef>
              <a:buClr>
                <a:schemeClr val="dk1"/>
              </a:buClr>
              <a:buSzPts val="1600"/>
            </a:pPr>
            <a:r>
              <a:rPr lang="en-GB" sz="1600" b="1" dirty="0"/>
              <a:t>Disabled User</a:t>
            </a:r>
          </a:p>
          <a:p>
            <a:pPr>
              <a:spcBef>
                <a:spcPts val="1000"/>
              </a:spcBef>
              <a:buClr>
                <a:schemeClr val="dk1"/>
              </a:buClr>
              <a:buSzPts val="1600"/>
            </a:pPr>
            <a:r>
              <a:rPr lang="en-GB" sz="1600" dirty="0"/>
              <a:t>Disabled user will be able to search a place just like google maps and will get all information in a click. Voice based instructions will be provided on long click on options. Voice based location search will also be available. For Navigation, Directions purpose we rely on Google Maps.</a:t>
            </a:r>
          </a:p>
          <a:p>
            <a:pPr lvl="0" algn="l" rtl="0">
              <a:lnSpc>
                <a:spcPct val="100000"/>
              </a:lnSpc>
              <a:spcBef>
                <a:spcPts val="1000"/>
              </a:spcBef>
              <a:spcAft>
                <a:spcPts val="0"/>
              </a:spcAft>
              <a:buClr>
                <a:schemeClr val="dk1"/>
              </a:buClr>
              <a:buSzPts val="1600"/>
            </a:pPr>
            <a:r>
              <a:rPr lang="en-GB" sz="1600" b="1" dirty="0"/>
              <a:t>Business owners</a:t>
            </a:r>
          </a:p>
          <a:p>
            <a:pPr lvl="0" algn="l" rtl="0">
              <a:lnSpc>
                <a:spcPct val="100000"/>
              </a:lnSpc>
              <a:spcBef>
                <a:spcPts val="1000"/>
              </a:spcBef>
              <a:spcAft>
                <a:spcPts val="0"/>
              </a:spcAft>
              <a:buClr>
                <a:schemeClr val="dk1"/>
              </a:buClr>
              <a:buSzPts val="1600"/>
            </a:pPr>
            <a:r>
              <a:rPr lang="en-GB" sz="1600" dirty="0"/>
              <a:t>They will play important role by adding location, details, images of place/business while registration. We can add private as well as public places through this solution. Doing this will increase footfall of customers for owners and make specially abled people comfortable to visit.</a:t>
            </a:r>
          </a:p>
          <a:p>
            <a:pPr>
              <a:spcBef>
                <a:spcPts val="1000"/>
              </a:spcBef>
              <a:buClr>
                <a:schemeClr val="dk1"/>
              </a:buClr>
              <a:buSzPts val="1600"/>
            </a:pPr>
            <a:r>
              <a:rPr lang="en-GB" sz="1600" b="1" dirty="0"/>
              <a:t>Visitor/Survey User</a:t>
            </a:r>
          </a:p>
          <a:p>
            <a:pPr lvl="0" algn="l" rtl="0">
              <a:lnSpc>
                <a:spcPct val="100000"/>
              </a:lnSpc>
              <a:spcBef>
                <a:spcPts val="1000"/>
              </a:spcBef>
              <a:spcAft>
                <a:spcPts val="0"/>
              </a:spcAft>
              <a:buClr>
                <a:schemeClr val="dk1"/>
              </a:buClr>
              <a:buSzPts val="1600"/>
            </a:pPr>
            <a:r>
              <a:rPr lang="en-GB" sz="1600" dirty="0"/>
              <a:t>A pop-up notification to rate and give information will be displayed to the user whenever he/she visits particular location just like google maps does. User can voluntarily come and take survey too. This information will be treated as supporting information and shown to user.</a:t>
            </a:r>
          </a:p>
        </p:txBody>
      </p:sp>
      <p:sp>
        <p:nvSpPr>
          <p:cNvPr id="10" name="TextBox 9">
            <a:extLst>
              <a:ext uri="{FF2B5EF4-FFF2-40B4-BE49-F238E27FC236}">
                <a16:creationId xmlns:a16="http://schemas.microsoft.com/office/drawing/2014/main" id="{D55CCF21-F2EF-4DBE-853E-7C795D03D86E}"/>
              </a:ext>
            </a:extLst>
          </p:cNvPr>
          <p:cNvSpPr txBox="1"/>
          <p:nvPr/>
        </p:nvSpPr>
        <p:spPr>
          <a:xfrm>
            <a:off x="7619999" y="3639092"/>
            <a:ext cx="4389120" cy="3380413"/>
          </a:xfrm>
          <a:prstGeom prst="rect">
            <a:avLst/>
          </a:prstGeom>
          <a:noFill/>
        </p:spPr>
        <p:txBody>
          <a:bodyPr wrap="square" rtlCol="0">
            <a:sp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Technology stack</a:t>
            </a:r>
            <a:r>
              <a:rPr lang="en-US" sz="1600" b="0" i="0" dirty="0">
                <a:solidFill>
                  <a:schemeClr val="tx2"/>
                </a:solidFill>
                <a:latin typeface="Libre Franklin"/>
                <a:ea typeface="Libre Franklin"/>
                <a:cs typeface="Libre Franklin"/>
                <a:sym typeface="Libre Franklin"/>
              </a:rPr>
              <a:t>:</a:t>
            </a:r>
          </a:p>
          <a:p>
            <a:pPr marL="285750" lvl="2" indent="-285750">
              <a:spcBef>
                <a:spcPts val="1000"/>
              </a:spcBef>
              <a:buClr>
                <a:schemeClr val="dk1"/>
              </a:buClr>
              <a:buSzPts val="1600"/>
              <a:buFont typeface="Noto Sans Symbols"/>
              <a:buChar char="⮚"/>
            </a:pPr>
            <a:r>
              <a:rPr lang="en-US" dirty="0">
                <a:solidFill>
                  <a:schemeClr val="tx1"/>
                </a:solidFill>
              </a:rPr>
              <a:t>Because of wide use and faster Android app development : </a:t>
            </a:r>
            <a:r>
              <a:rPr lang="en-US" b="1" dirty="0">
                <a:solidFill>
                  <a:schemeClr val="tx1"/>
                </a:solidFill>
              </a:rPr>
              <a:t>Java/Kotlin/Flutter, Android SDK</a:t>
            </a:r>
          </a:p>
          <a:p>
            <a:pPr marL="285750" lvl="2" indent="-285750">
              <a:spcBef>
                <a:spcPts val="1000"/>
              </a:spcBef>
              <a:buClr>
                <a:schemeClr val="dk1"/>
              </a:buClr>
              <a:buSzPts val="1600"/>
              <a:buFont typeface="Noto Sans Symbols"/>
              <a:buChar char="⮚"/>
            </a:pPr>
            <a:r>
              <a:rPr lang="en-US" dirty="0">
                <a:solidFill>
                  <a:schemeClr val="tx1"/>
                </a:solidFill>
              </a:rPr>
              <a:t>For creating UI of application: </a:t>
            </a:r>
            <a:r>
              <a:rPr lang="en-US" b="1" dirty="0">
                <a:solidFill>
                  <a:schemeClr val="tx1"/>
                </a:solidFill>
              </a:rPr>
              <a:t>XML/Jetpack Compose</a:t>
            </a:r>
          </a:p>
          <a:p>
            <a:pPr marL="285750" lvl="2" indent="-285750">
              <a:spcBef>
                <a:spcPts val="1000"/>
              </a:spcBef>
              <a:buClr>
                <a:schemeClr val="dk1"/>
              </a:buClr>
              <a:buSzPts val="1600"/>
              <a:buFont typeface="Noto Sans Symbols"/>
              <a:buChar char="⮚"/>
            </a:pPr>
            <a:r>
              <a:rPr lang="en-US" dirty="0">
                <a:solidFill>
                  <a:schemeClr val="tx1"/>
                </a:solidFill>
              </a:rPr>
              <a:t>For integrating maps and related technologies in app and website: </a:t>
            </a:r>
            <a:r>
              <a:rPr lang="en-US" b="1" dirty="0">
                <a:solidFill>
                  <a:schemeClr val="tx1"/>
                </a:solidFill>
              </a:rPr>
              <a:t>Maps SDK, Geocoding, Places API.</a:t>
            </a:r>
          </a:p>
          <a:p>
            <a:pPr marL="285750" lvl="2" indent="-285750">
              <a:spcBef>
                <a:spcPts val="1000"/>
              </a:spcBef>
              <a:buClr>
                <a:schemeClr val="dk1"/>
              </a:buClr>
              <a:buSzPts val="1600"/>
              <a:buFont typeface="Noto Sans Symbols"/>
              <a:buChar char="⮚"/>
            </a:pPr>
            <a:r>
              <a:rPr lang="en-US" dirty="0">
                <a:solidFill>
                  <a:schemeClr val="tx1"/>
                </a:solidFill>
              </a:rPr>
              <a:t>For real time CRUD operations and scalability: </a:t>
            </a:r>
            <a:r>
              <a:rPr lang="en-US" b="1" dirty="0">
                <a:solidFill>
                  <a:schemeClr val="tx1"/>
                </a:solidFill>
              </a:rPr>
              <a:t>Firebase</a:t>
            </a:r>
          </a:p>
          <a:p>
            <a:pPr marL="285750" lvl="2" indent="-285750">
              <a:spcBef>
                <a:spcPts val="1000"/>
              </a:spcBef>
              <a:buClr>
                <a:schemeClr val="dk1"/>
              </a:buClr>
              <a:buSzPts val="1600"/>
              <a:buFont typeface="Noto Sans Symbols"/>
              <a:buChar char="⮚"/>
            </a:pPr>
            <a:r>
              <a:rPr lang="en-US" dirty="0">
                <a:solidFill>
                  <a:schemeClr val="tx1"/>
                </a:solidFill>
              </a:rPr>
              <a:t>Front-end for web app: </a:t>
            </a:r>
            <a:r>
              <a:rPr lang="en-US" b="1" dirty="0">
                <a:solidFill>
                  <a:schemeClr val="tx1"/>
                </a:solidFill>
              </a:rPr>
              <a:t>HTML + CSS + JS</a:t>
            </a:r>
            <a:endParaRPr lang="en-US" sz="1600" b="0" i="0" dirty="0">
              <a:solidFill>
                <a:schemeClr val="dk1"/>
              </a:solidFill>
              <a:latin typeface="Libre Franklin"/>
              <a:ea typeface="Libre Franklin"/>
              <a:cs typeface="Libre Franklin"/>
              <a:sym typeface="Libre Franklin"/>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5C41-F64A-44FA-A8B0-40D05F3D1D5F}"/>
              </a:ext>
            </a:extLst>
          </p:cNvPr>
          <p:cNvSpPr>
            <a:spLocks noGrp="1"/>
          </p:cNvSpPr>
          <p:nvPr>
            <p:ph type="title"/>
          </p:nvPr>
        </p:nvSpPr>
        <p:spPr/>
        <p:txBody>
          <a:bodyPr>
            <a:normAutofit/>
          </a:bodyPr>
          <a:lstStyle/>
          <a:p>
            <a:r>
              <a:rPr lang="en-US" dirty="0"/>
              <a:t>Technical Details</a:t>
            </a:r>
            <a:endParaRPr lang="en-IN" dirty="0"/>
          </a:p>
        </p:txBody>
      </p:sp>
      <p:sp>
        <p:nvSpPr>
          <p:cNvPr id="13" name="Slide Number Placeholder 12">
            <a:extLst>
              <a:ext uri="{FF2B5EF4-FFF2-40B4-BE49-F238E27FC236}">
                <a16:creationId xmlns:a16="http://schemas.microsoft.com/office/drawing/2014/main" id="{A886ADA9-A8C6-4986-982F-0E7022FB831B}"/>
              </a:ext>
            </a:extLst>
          </p:cNvPr>
          <p:cNvSpPr>
            <a:spLocks noGrp="1"/>
          </p:cNvSpPr>
          <p:nvPr>
            <p:ph type="sldNum" idx="12"/>
          </p:nvPr>
        </p:nvSpPr>
        <p:spPr>
          <a:xfrm>
            <a:off x="62485" y="6486231"/>
            <a:ext cx="523240" cy="247651"/>
          </a:xfrm>
        </p:spPr>
        <p:txBody>
          <a:bodyPr/>
          <a:lstStyle/>
          <a:p>
            <a:pPr marL="0" lvl="0" indent="0" algn="l" rtl="0">
              <a:spcBef>
                <a:spcPts val="0"/>
              </a:spcBef>
              <a:spcAft>
                <a:spcPts val="0"/>
              </a:spcAft>
              <a:buNone/>
            </a:pPr>
            <a:fld id="{00000000-1234-1234-1234-123412341234}" type="slidenum">
              <a:rPr lang="en-US" smtClean="0"/>
              <a:t>3</a:t>
            </a:fld>
            <a:endParaRPr lang="en-US">
              <a:latin typeface="Libre Franklin"/>
              <a:ea typeface="Libre Franklin"/>
              <a:cs typeface="Libre Franklin"/>
              <a:sym typeface="Libre Franklin"/>
            </a:endParaRPr>
          </a:p>
        </p:txBody>
      </p:sp>
      <p:sp>
        <p:nvSpPr>
          <p:cNvPr id="14" name="TextBox 13">
            <a:extLst>
              <a:ext uri="{FF2B5EF4-FFF2-40B4-BE49-F238E27FC236}">
                <a16:creationId xmlns:a16="http://schemas.microsoft.com/office/drawing/2014/main" id="{2F84AD5F-F22B-4CC8-992A-5891F4F9F562}"/>
              </a:ext>
            </a:extLst>
          </p:cNvPr>
          <p:cNvSpPr txBox="1"/>
          <p:nvPr/>
        </p:nvSpPr>
        <p:spPr>
          <a:xfrm>
            <a:off x="872583" y="1942827"/>
            <a:ext cx="6067713" cy="4791055"/>
          </a:xfrm>
          <a:prstGeom prst="rect">
            <a:avLst/>
          </a:prstGeom>
          <a:noFill/>
        </p:spPr>
        <p:txBody>
          <a:bodyPr wrap="square" rtlCol="0">
            <a:spAutoFit/>
          </a:bodyPr>
          <a:lstStyle/>
          <a:p>
            <a:pPr marL="28575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GB" sz="1600" dirty="0"/>
              <a:t>For map based feature we use google maps and places API because google has huge amount of location data and it is quite fast, reliable as well as cheap as it supports “Pay as You Go” model.</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GB" sz="1600" dirty="0"/>
              <a:t>For backend we will be using Firebase. The only reason for this is firebase is a real-time database which is our main use case. Also, it’s quite fast compared to other databases.</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GB" sz="1600" dirty="0"/>
              <a:t>For web fronted we are going to use HTML, CSS, JavaScript as normal web frontend stack.</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GB" sz="1600" dirty="0"/>
              <a:t>For android we are going to use Kotlin. Because in India more then 90% people use android then iOS. Also, native development is preferred on cross platform development. Each of them have their pro and cons but still we prefer native development.</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GB" sz="1600" dirty="0"/>
              <a:t>For implementing push notifications and taking surveys we use Geofencing to get entry and exit trigger of user location fence.</a:t>
            </a:r>
          </a:p>
        </p:txBody>
      </p:sp>
      <p:sp>
        <p:nvSpPr>
          <p:cNvPr id="18" name="Google Shape;564;p24">
            <a:extLst>
              <a:ext uri="{FF2B5EF4-FFF2-40B4-BE49-F238E27FC236}">
                <a16:creationId xmlns:a16="http://schemas.microsoft.com/office/drawing/2014/main" id="{4479EF46-5A48-4509-904E-208A04F19BBA}"/>
              </a:ext>
            </a:extLst>
          </p:cNvPr>
          <p:cNvSpPr txBox="1"/>
          <p:nvPr/>
        </p:nvSpPr>
        <p:spPr>
          <a:xfrm>
            <a:off x="7653527" y="5735002"/>
            <a:ext cx="4391025" cy="68590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dk1"/>
                </a:solidFill>
                <a:latin typeface="Fira Sans"/>
                <a:ea typeface="Fira Sans"/>
                <a:cs typeface="Fira Sans"/>
                <a:sym typeface="Fira Sans"/>
              </a:rPr>
              <a:t>Fig: Technology Working</a:t>
            </a:r>
          </a:p>
        </p:txBody>
      </p:sp>
      <p:pic>
        <p:nvPicPr>
          <p:cNvPr id="4" name="Picture 3">
            <a:extLst>
              <a:ext uri="{FF2B5EF4-FFF2-40B4-BE49-F238E27FC236}">
                <a16:creationId xmlns:a16="http://schemas.microsoft.com/office/drawing/2014/main" id="{94900D6B-7C98-4DED-A705-317F4DAB782D}"/>
              </a:ext>
            </a:extLst>
          </p:cNvPr>
          <p:cNvPicPr>
            <a:picLocks noChangeAspect="1"/>
          </p:cNvPicPr>
          <p:nvPr/>
        </p:nvPicPr>
        <p:blipFill>
          <a:blip r:embed="rId2"/>
          <a:stretch>
            <a:fillRect/>
          </a:stretch>
        </p:blipFill>
        <p:spPr>
          <a:xfrm>
            <a:off x="7653528" y="2677477"/>
            <a:ext cx="4391025" cy="3057525"/>
          </a:xfrm>
          <a:prstGeom prst="rect">
            <a:avLst/>
          </a:prstGeom>
        </p:spPr>
      </p:pic>
    </p:spTree>
    <p:extLst>
      <p:ext uri="{BB962C8B-B14F-4D97-AF65-F5344CB8AC3E}">
        <p14:creationId xmlns:p14="http://schemas.microsoft.com/office/powerpoint/2010/main" val="49422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8" y="753203"/>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Approach Details</a:t>
            </a:r>
            <a:endParaRPr dirty="0"/>
          </a:p>
        </p:txBody>
      </p:sp>
      <p:sp>
        <p:nvSpPr>
          <p:cNvPr id="228" name="Google Shape;228;p3"/>
          <p:cNvSpPr txBox="1">
            <a:spLocks noGrp="1"/>
          </p:cNvSpPr>
          <p:nvPr>
            <p:ph type="body" idx="2"/>
          </p:nvPr>
        </p:nvSpPr>
        <p:spPr>
          <a:xfrm>
            <a:off x="261619" y="2140413"/>
            <a:ext cx="6471688" cy="326666"/>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2"/>
              </a:buClr>
              <a:buSzPts val="1800"/>
              <a:buNone/>
            </a:pPr>
            <a:r>
              <a:rPr lang="en-US" sz="1800" dirty="0"/>
              <a:t>Use Cases:</a:t>
            </a:r>
            <a:endParaRPr dirty="0"/>
          </a:p>
        </p:txBody>
      </p:sp>
      <p:sp>
        <p:nvSpPr>
          <p:cNvPr id="230" name="Google Shape;230;p3"/>
          <p:cNvSpPr txBox="1">
            <a:spLocks noGrp="1"/>
          </p:cNvSpPr>
          <p:nvPr>
            <p:ph type="sldNum" idx="12"/>
          </p:nvPr>
        </p:nvSpPr>
        <p:spPr>
          <a:xfrm>
            <a:off x="0" y="6610349"/>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dirty="0"/>
          </a:p>
        </p:txBody>
      </p:sp>
      <p:sp>
        <p:nvSpPr>
          <p:cNvPr id="231" name="Google Shape;231;p3"/>
          <p:cNvSpPr txBox="1"/>
          <p:nvPr/>
        </p:nvSpPr>
        <p:spPr>
          <a:xfrm>
            <a:off x="6733307" y="2140413"/>
            <a:ext cx="4513812" cy="326666"/>
          </a:xfrm>
          <a:prstGeom prst="rect">
            <a:avLst/>
          </a:prstGeom>
          <a:noFill/>
          <a:ln>
            <a:noFill/>
          </a:ln>
        </p:spPr>
        <p:txBody>
          <a:bodyPr spcFirstLastPara="1" wrap="square" lIns="91425" tIns="45700" rIns="91425" bIns="45700" anchor="t" anchorCtr="0">
            <a:noAutofit/>
          </a:bodyPr>
          <a:lstStyle/>
          <a:p>
            <a:pPr marL="228600" marR="0" lvl="0" indent="-228600" algn="ctr"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Dependencies</a:t>
            </a:r>
            <a:endParaRPr dirty="0"/>
          </a:p>
        </p:txBody>
      </p:sp>
      <p:sp>
        <p:nvSpPr>
          <p:cNvPr id="9" name="TextBox 8">
            <a:extLst>
              <a:ext uri="{FF2B5EF4-FFF2-40B4-BE49-F238E27FC236}">
                <a16:creationId xmlns:a16="http://schemas.microsoft.com/office/drawing/2014/main" id="{21FFDB96-7A49-4A3C-88C8-8003C30C58F4}"/>
              </a:ext>
            </a:extLst>
          </p:cNvPr>
          <p:cNvSpPr txBox="1"/>
          <p:nvPr/>
        </p:nvSpPr>
        <p:spPr>
          <a:xfrm>
            <a:off x="406400" y="2569647"/>
            <a:ext cx="6146800" cy="3688189"/>
          </a:xfrm>
          <a:prstGeom prst="rect">
            <a:avLst/>
          </a:prstGeom>
          <a:noFill/>
        </p:spPr>
        <p:txBody>
          <a:bodyPr wrap="square" rtlCol="0">
            <a:spAutoFit/>
          </a:bodyPr>
          <a:lstStyle/>
          <a:p>
            <a:pPr marL="28575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GB" sz="1600" dirty="0"/>
              <a:t>This solution can be used by millions of specially abled people as well as their relatives.</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GB" sz="1600" dirty="0"/>
              <a:t>Business owners, government organizations will also use this solution for adding their places and it’s information.</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GB" sz="1600" dirty="0"/>
              <a:t>Through this they can make their business/place available for many other users.</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GB" sz="1600" dirty="0"/>
              <a:t>Another use case is for anyone who want’s to join cause, do good stuff can give information about places to the app.</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GB" sz="1600" dirty="0"/>
              <a:t>This will increase efficiency of data and provide more accurate information to users.</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GB" sz="1600" dirty="0"/>
              <a:t>We use google maps in day to day life just like that user will use this solution in day to day life.</a:t>
            </a:r>
          </a:p>
        </p:txBody>
      </p:sp>
      <p:sp>
        <p:nvSpPr>
          <p:cNvPr id="11" name="TextBox 10">
            <a:extLst>
              <a:ext uri="{FF2B5EF4-FFF2-40B4-BE49-F238E27FC236}">
                <a16:creationId xmlns:a16="http://schemas.microsoft.com/office/drawing/2014/main" id="{8A0DEDEF-1338-4287-919C-2A8DDF1DAA8D}"/>
              </a:ext>
            </a:extLst>
          </p:cNvPr>
          <p:cNvSpPr txBox="1"/>
          <p:nvPr/>
        </p:nvSpPr>
        <p:spPr>
          <a:xfrm>
            <a:off x="6916188" y="2593875"/>
            <a:ext cx="4513812" cy="4302716"/>
          </a:xfrm>
          <a:prstGeom prst="rect">
            <a:avLst/>
          </a:prstGeom>
          <a:noFill/>
        </p:spPr>
        <p:txBody>
          <a:bodyPr wrap="square">
            <a:sp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GB" sz="1600" dirty="0">
                <a:latin typeface="+mj-lt"/>
              </a:rPr>
              <a:t>What if </a:t>
            </a:r>
            <a:r>
              <a:rPr lang="en-GB" sz="1600" b="1" dirty="0">
                <a:latin typeface="+mj-lt"/>
              </a:rPr>
              <a:t>user</a:t>
            </a:r>
            <a:r>
              <a:rPr lang="en-GB" sz="1600" dirty="0">
                <a:latin typeface="+mj-lt"/>
              </a:rPr>
              <a:t> using the app/website </a:t>
            </a:r>
            <a:r>
              <a:rPr lang="en-GB" sz="1600" b="1" dirty="0">
                <a:latin typeface="+mj-lt"/>
              </a:rPr>
              <a:t>can’t see.</a:t>
            </a:r>
          </a:p>
          <a:p>
            <a:pPr marL="285750" marR="0" lvl="0" indent="-285750" algn="l" rtl="0">
              <a:lnSpc>
                <a:spcPct val="90000"/>
              </a:lnSpc>
              <a:spcBef>
                <a:spcPts val="0"/>
              </a:spcBef>
              <a:spcAft>
                <a:spcPts val="0"/>
              </a:spcAft>
              <a:buClr>
                <a:schemeClr val="dk1"/>
              </a:buClr>
              <a:buSzPts val="1600"/>
              <a:buFont typeface="Noto Sans Symbols"/>
              <a:buChar char="⮚"/>
            </a:pPr>
            <a:endParaRPr lang="en-GB" sz="1600" dirty="0">
              <a:latin typeface="+mj-lt"/>
            </a:endParaRPr>
          </a:p>
          <a:p>
            <a:pPr marL="285750" marR="0" lvl="0" indent="-285750" algn="l" rtl="0">
              <a:lnSpc>
                <a:spcPct val="90000"/>
              </a:lnSpc>
              <a:spcBef>
                <a:spcPts val="0"/>
              </a:spcBef>
              <a:spcAft>
                <a:spcPts val="0"/>
              </a:spcAft>
              <a:buClr>
                <a:schemeClr val="dk1"/>
              </a:buClr>
              <a:buSzPts val="1600"/>
              <a:buFont typeface="Noto Sans Symbols"/>
              <a:buChar char="⮚"/>
            </a:pPr>
            <a:r>
              <a:rPr lang="en-GB" sz="1600" dirty="0">
                <a:latin typeface="+mj-lt"/>
              </a:rPr>
              <a:t>But to overcome this we will add </a:t>
            </a:r>
            <a:r>
              <a:rPr lang="en-GB" sz="1600" b="1" dirty="0">
                <a:latin typeface="+mj-lt"/>
              </a:rPr>
              <a:t>voice based feature</a:t>
            </a:r>
            <a:r>
              <a:rPr lang="en-GB" sz="1600" dirty="0">
                <a:latin typeface="+mj-lt"/>
              </a:rPr>
              <a:t> to the app/website.</a:t>
            </a:r>
          </a:p>
          <a:p>
            <a:pPr marR="0" lvl="0" algn="l" rtl="0">
              <a:lnSpc>
                <a:spcPct val="90000"/>
              </a:lnSpc>
              <a:spcBef>
                <a:spcPts val="0"/>
              </a:spcBef>
              <a:spcAft>
                <a:spcPts val="0"/>
              </a:spcAft>
              <a:buClr>
                <a:schemeClr val="dk1"/>
              </a:buClr>
              <a:buSzPts val="1600"/>
            </a:pPr>
            <a:endParaRPr lang="en-GB" sz="1600" dirty="0">
              <a:latin typeface="+mj-lt"/>
            </a:endParaRPr>
          </a:p>
          <a:p>
            <a:pPr marL="285750" marR="0" lvl="0" indent="-285750" algn="l" rtl="0">
              <a:lnSpc>
                <a:spcPct val="90000"/>
              </a:lnSpc>
              <a:spcBef>
                <a:spcPts val="0"/>
              </a:spcBef>
              <a:spcAft>
                <a:spcPts val="0"/>
              </a:spcAft>
              <a:buClr>
                <a:schemeClr val="dk1"/>
              </a:buClr>
              <a:buSzPts val="1600"/>
              <a:buFont typeface="Noto Sans Symbols"/>
              <a:buChar char="⮚"/>
            </a:pPr>
            <a:r>
              <a:rPr lang="en-GB" sz="1600" dirty="0">
                <a:latin typeface="+mj-lt"/>
              </a:rPr>
              <a:t>Another show stopper is </a:t>
            </a:r>
            <a:r>
              <a:rPr lang="en-GB" sz="1600" b="1" dirty="0">
                <a:latin typeface="+mj-lt"/>
              </a:rPr>
              <a:t>awareness</a:t>
            </a:r>
            <a:r>
              <a:rPr lang="en-GB" sz="1600" dirty="0">
                <a:latin typeface="+mj-lt"/>
              </a:rPr>
              <a:t>.</a:t>
            </a:r>
          </a:p>
          <a:p>
            <a:pPr marL="285750" marR="0" lvl="0" indent="-285750" algn="l" rtl="0">
              <a:lnSpc>
                <a:spcPct val="90000"/>
              </a:lnSpc>
              <a:spcBef>
                <a:spcPts val="0"/>
              </a:spcBef>
              <a:spcAft>
                <a:spcPts val="0"/>
              </a:spcAft>
              <a:buClr>
                <a:schemeClr val="dk1"/>
              </a:buClr>
              <a:buSzPts val="1600"/>
              <a:buFont typeface="Noto Sans Symbols"/>
              <a:buChar char="⮚"/>
            </a:pPr>
            <a:endParaRPr lang="en-GB" sz="1600" dirty="0">
              <a:latin typeface="+mj-lt"/>
            </a:endParaRPr>
          </a:p>
          <a:p>
            <a:pPr marL="285750" marR="0" lvl="0" indent="-285750" algn="l" rtl="0">
              <a:lnSpc>
                <a:spcPct val="90000"/>
              </a:lnSpc>
              <a:spcBef>
                <a:spcPts val="0"/>
              </a:spcBef>
              <a:spcAft>
                <a:spcPts val="0"/>
              </a:spcAft>
              <a:buClr>
                <a:schemeClr val="dk1"/>
              </a:buClr>
              <a:buSzPts val="1600"/>
              <a:buFont typeface="Noto Sans Symbols"/>
              <a:buChar char="⮚"/>
            </a:pPr>
            <a:r>
              <a:rPr lang="en-GB" sz="1600" dirty="0">
                <a:latin typeface="+mj-lt"/>
              </a:rPr>
              <a:t>We can run awareness sessions and </a:t>
            </a:r>
            <a:r>
              <a:rPr lang="en-GB" sz="1600" b="1" dirty="0">
                <a:latin typeface="+mj-lt"/>
              </a:rPr>
              <a:t>campaigns</a:t>
            </a:r>
            <a:r>
              <a:rPr lang="en-GB" sz="1600" dirty="0">
                <a:latin typeface="+mj-lt"/>
              </a:rPr>
              <a:t> to spread awareness regarding all these things.</a:t>
            </a:r>
          </a:p>
          <a:p>
            <a:pPr marL="285750" marR="0" lvl="0" indent="-285750" algn="l" rtl="0">
              <a:lnSpc>
                <a:spcPct val="90000"/>
              </a:lnSpc>
              <a:spcBef>
                <a:spcPts val="0"/>
              </a:spcBef>
              <a:spcAft>
                <a:spcPts val="0"/>
              </a:spcAft>
              <a:buClr>
                <a:schemeClr val="dk1"/>
              </a:buClr>
              <a:buSzPts val="1600"/>
              <a:buFont typeface="Noto Sans Symbols"/>
              <a:buChar char="⮚"/>
            </a:pPr>
            <a:endParaRPr lang="en-GB" sz="1600" dirty="0">
              <a:latin typeface="+mj-lt"/>
            </a:endParaRPr>
          </a:p>
          <a:p>
            <a:pPr marL="285750" marR="0" lvl="0" indent="-285750" algn="l" rtl="0">
              <a:lnSpc>
                <a:spcPct val="90000"/>
              </a:lnSpc>
              <a:spcBef>
                <a:spcPts val="0"/>
              </a:spcBef>
              <a:spcAft>
                <a:spcPts val="0"/>
              </a:spcAft>
              <a:buClr>
                <a:schemeClr val="dk1"/>
              </a:buClr>
              <a:buSzPts val="1600"/>
              <a:buFont typeface="Noto Sans Symbols"/>
              <a:buChar char="⮚"/>
            </a:pPr>
            <a:r>
              <a:rPr lang="en-GB" sz="1600" b="1" dirty="0">
                <a:latin typeface="+mj-lt"/>
              </a:rPr>
              <a:t>Internet connection </a:t>
            </a:r>
            <a:r>
              <a:rPr lang="en-GB" sz="1600" dirty="0">
                <a:latin typeface="+mj-lt"/>
              </a:rPr>
              <a:t>is also one of the dependency. Because, without internet connection location service can’t work.</a:t>
            </a:r>
          </a:p>
          <a:p>
            <a:pPr marL="285750" marR="0" lvl="0" indent="-285750" algn="l" rtl="0">
              <a:lnSpc>
                <a:spcPct val="90000"/>
              </a:lnSpc>
              <a:spcBef>
                <a:spcPts val="0"/>
              </a:spcBef>
              <a:spcAft>
                <a:spcPts val="0"/>
              </a:spcAft>
              <a:buClr>
                <a:schemeClr val="dk1"/>
              </a:buClr>
              <a:buSzPts val="1600"/>
              <a:buFont typeface="Noto Sans Symbols"/>
              <a:buChar char="⮚"/>
            </a:pPr>
            <a:endParaRPr lang="en-GB" sz="1600" dirty="0">
              <a:latin typeface="+mj-lt"/>
            </a:endParaRPr>
          </a:p>
          <a:p>
            <a:pPr marL="285750" marR="0" lvl="0" indent="-285750" algn="l" rtl="0">
              <a:lnSpc>
                <a:spcPct val="90000"/>
              </a:lnSpc>
              <a:spcBef>
                <a:spcPts val="0"/>
              </a:spcBef>
              <a:spcAft>
                <a:spcPts val="0"/>
              </a:spcAft>
              <a:buClr>
                <a:schemeClr val="dk1"/>
              </a:buClr>
              <a:buSzPts val="1600"/>
              <a:buFont typeface="Noto Sans Symbols"/>
              <a:buChar char="⮚"/>
            </a:pPr>
            <a:r>
              <a:rPr lang="en-GB" sz="1600" dirty="0">
                <a:latin typeface="+mj-lt"/>
              </a:rPr>
              <a:t>The solution for this is also </a:t>
            </a:r>
            <a:r>
              <a:rPr lang="en-GB" sz="1600" b="1" dirty="0">
                <a:latin typeface="+mj-lt"/>
              </a:rPr>
              <a:t>spreading awareness.</a:t>
            </a:r>
          </a:p>
          <a:p>
            <a:pPr marL="285750" marR="0" lvl="0" indent="-285750" algn="l" rtl="0">
              <a:lnSpc>
                <a:spcPct val="90000"/>
              </a:lnSpc>
              <a:spcBef>
                <a:spcPts val="0"/>
              </a:spcBef>
              <a:spcAft>
                <a:spcPts val="0"/>
              </a:spcAft>
              <a:buClr>
                <a:schemeClr val="dk1"/>
              </a:buClr>
              <a:buSzPts val="1600"/>
              <a:buFont typeface="Noto Sans Symbols"/>
              <a:buChar char="⮚"/>
            </a:pPr>
            <a:endParaRPr lang="en-GB" sz="16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679543" y="934264"/>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GB" i="1" dirty="0">
                <a:solidFill>
                  <a:schemeClr val="accent5">
                    <a:lumMod val="75000"/>
                  </a:schemeClr>
                </a:solidFill>
              </a:rPr>
              <a:t>We are “Pro-Code”</a:t>
            </a:r>
            <a:endParaRPr i="1" dirty="0">
              <a:solidFill>
                <a:schemeClr val="accent5">
                  <a:lumMod val="75000"/>
                </a:schemeClr>
              </a:solidFill>
            </a:endParaRPr>
          </a:p>
        </p:txBody>
      </p:sp>
      <p:sp>
        <p:nvSpPr>
          <p:cNvPr id="238" name="Google Shape;238;p4"/>
          <p:cNvSpPr txBox="1">
            <a:spLocks noGrp="1"/>
          </p:cNvSpPr>
          <p:nvPr>
            <p:ph type="body" idx="1"/>
          </p:nvPr>
        </p:nvSpPr>
        <p:spPr>
          <a:xfrm>
            <a:off x="679543" y="2031619"/>
            <a:ext cx="11370217"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 Sarwesh Khairnar</a:t>
            </a:r>
            <a:endParaRPr dirty="0"/>
          </a:p>
          <a:p>
            <a:pPr marL="0" lvl="0" indent="0" algn="l" rtl="0">
              <a:lnSpc>
                <a:spcPct val="90000"/>
              </a:lnSpc>
              <a:spcBef>
                <a:spcPts val="1000"/>
              </a:spcBef>
              <a:spcAft>
                <a:spcPts val="0"/>
              </a:spcAft>
              <a:buClr>
                <a:schemeClr val="dk1"/>
              </a:buClr>
              <a:buSzPts val="1200"/>
              <a:buNone/>
            </a:pPr>
            <a:r>
              <a:rPr lang="en-US" sz="1200" dirty="0"/>
              <a:t>B. Tech					Stream: AI &amp; DS				Year: II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Member 1: Diksha Prasad</a:t>
            </a:r>
            <a:endParaRPr dirty="0"/>
          </a:p>
          <a:p>
            <a:pPr marL="0" lvl="0" indent="0" algn="l" rtl="0">
              <a:lnSpc>
                <a:spcPct val="90000"/>
              </a:lnSpc>
              <a:spcBef>
                <a:spcPts val="1000"/>
              </a:spcBef>
              <a:spcAft>
                <a:spcPts val="0"/>
              </a:spcAft>
              <a:buClr>
                <a:schemeClr val="dk1"/>
              </a:buClr>
              <a:buSzPts val="1200"/>
              <a:buNone/>
            </a:pPr>
            <a:r>
              <a:rPr lang="en-GB" sz="1200" dirty="0"/>
              <a:t>B. Tech					Stream: AI &amp; DS				Year: II </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Member 2: Rohan </a:t>
            </a:r>
            <a:r>
              <a:rPr lang="en-US" sz="1200" b="1" dirty="0" err="1">
                <a:solidFill>
                  <a:srgbClr val="5D7C3F"/>
                </a:solidFill>
              </a:rPr>
              <a:t>Golawar</a:t>
            </a:r>
            <a:endParaRPr dirty="0"/>
          </a:p>
          <a:p>
            <a:pPr marL="0" lvl="0" indent="0" algn="l" rtl="0">
              <a:lnSpc>
                <a:spcPct val="90000"/>
              </a:lnSpc>
              <a:spcBef>
                <a:spcPts val="1000"/>
              </a:spcBef>
              <a:spcAft>
                <a:spcPts val="0"/>
              </a:spcAft>
              <a:buClr>
                <a:schemeClr val="dk1"/>
              </a:buClr>
              <a:buSzPts val="1200"/>
              <a:buNone/>
            </a:pPr>
            <a:r>
              <a:rPr lang="en-GB" sz="1200" dirty="0"/>
              <a:t>B. Tech					Stream: AI &amp; DS				Year: II </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Member 3: Arnav </a:t>
            </a:r>
            <a:r>
              <a:rPr lang="en-US" sz="1200" b="1" dirty="0" err="1">
                <a:solidFill>
                  <a:srgbClr val="5D7C3F"/>
                </a:solidFill>
              </a:rPr>
              <a:t>Dhiwar</a:t>
            </a:r>
            <a:endParaRPr dirty="0"/>
          </a:p>
          <a:p>
            <a:pPr marL="0" lvl="0" indent="0" algn="l" rtl="0">
              <a:lnSpc>
                <a:spcPct val="90000"/>
              </a:lnSpc>
              <a:spcBef>
                <a:spcPts val="1000"/>
              </a:spcBef>
              <a:spcAft>
                <a:spcPts val="0"/>
              </a:spcAft>
              <a:buClr>
                <a:schemeClr val="dk1"/>
              </a:buClr>
              <a:buSzPts val="1200"/>
              <a:buNone/>
            </a:pPr>
            <a:r>
              <a:rPr lang="en-GB" sz="1200" dirty="0"/>
              <a:t>B. Tech					Stream: AI &amp; DS				Year: II </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Member 4: Sarthak </a:t>
            </a:r>
            <a:r>
              <a:rPr lang="en-US" sz="1200" b="1" dirty="0" err="1">
                <a:solidFill>
                  <a:srgbClr val="5D7C3F"/>
                </a:solidFill>
              </a:rPr>
              <a:t>Wakchoure</a:t>
            </a:r>
            <a:endParaRPr dirty="0"/>
          </a:p>
          <a:p>
            <a:pPr marL="0" lvl="0" indent="0" algn="l" rtl="0">
              <a:lnSpc>
                <a:spcPct val="90000"/>
              </a:lnSpc>
              <a:spcBef>
                <a:spcPts val="1000"/>
              </a:spcBef>
              <a:spcAft>
                <a:spcPts val="0"/>
              </a:spcAft>
              <a:buClr>
                <a:schemeClr val="dk1"/>
              </a:buClr>
              <a:buSzPts val="1200"/>
              <a:buNone/>
            </a:pPr>
            <a:r>
              <a:rPr lang="en-GB" sz="1200" dirty="0"/>
              <a:t>B. Tech					Stream: AI &amp; DS				Year: II </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Member 5: </a:t>
            </a:r>
            <a:r>
              <a:rPr lang="en-US" sz="1200" b="1" dirty="0" err="1">
                <a:solidFill>
                  <a:srgbClr val="5D7C3F"/>
                </a:solidFill>
              </a:rPr>
              <a:t>Sumit</a:t>
            </a:r>
            <a:r>
              <a:rPr lang="en-US" sz="1200" b="1" dirty="0">
                <a:solidFill>
                  <a:srgbClr val="5D7C3F"/>
                </a:solidFill>
              </a:rPr>
              <a:t> </a:t>
            </a:r>
            <a:r>
              <a:rPr lang="en-US" sz="1200" b="1" dirty="0" err="1">
                <a:solidFill>
                  <a:srgbClr val="5D7C3F"/>
                </a:solidFill>
              </a:rPr>
              <a:t>Bhoite</a:t>
            </a:r>
            <a:endParaRPr dirty="0"/>
          </a:p>
          <a:p>
            <a:pPr marL="0" lvl="0" indent="0" algn="l" rtl="0">
              <a:lnSpc>
                <a:spcPct val="90000"/>
              </a:lnSpc>
              <a:spcBef>
                <a:spcPts val="1000"/>
              </a:spcBef>
              <a:spcAft>
                <a:spcPts val="0"/>
              </a:spcAft>
              <a:buClr>
                <a:schemeClr val="dk1"/>
              </a:buClr>
              <a:buSzPts val="1200"/>
              <a:buNone/>
            </a:pPr>
            <a:r>
              <a:rPr lang="en-GB" sz="1200" dirty="0"/>
              <a:t>B. Tech					Stream: AI &amp; DS				Year: II</a:t>
            </a: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2363</TotalTime>
  <Words>941</Words>
  <Application>Microsoft Office PowerPoint</Application>
  <PresentationFormat>Widescreen</PresentationFormat>
  <Paragraphs>69</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Times New Roman</vt:lpstr>
      <vt:lpstr>Franklin Gothic</vt:lpstr>
      <vt:lpstr>Arial</vt:lpstr>
      <vt:lpstr>Wingdings</vt:lpstr>
      <vt:lpstr>Libre Franklin</vt:lpstr>
      <vt:lpstr>Noto Sans Symbols</vt:lpstr>
      <vt:lpstr>Calibri</vt:lpstr>
      <vt:lpstr>Fira Sans</vt:lpstr>
      <vt:lpstr>Theme1</vt:lpstr>
      <vt:lpstr>PowerPoint Presentation</vt:lpstr>
      <vt:lpstr>Idea/Approach Details</vt:lpstr>
      <vt:lpstr>Technical Details</vt:lpstr>
      <vt:lpstr>Approach Details</vt:lpstr>
      <vt:lpstr>We are “Pro-Code”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sarwesh khairnar</cp:lastModifiedBy>
  <cp:revision>36</cp:revision>
  <dcterms:created xsi:type="dcterms:W3CDTF">2022-02-11T07:14:46Z</dcterms:created>
  <dcterms:modified xsi:type="dcterms:W3CDTF">2022-03-30T08:36:57Z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