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7F89-D88D-4833-B29E-D407D75B94F1}"/>
              </a:ext>
            </a:extLst>
          </p:cNvPr>
          <p:cNvSpPr>
            <a:spLocks noGrp="1"/>
          </p:cNvSpPr>
          <p:nvPr>
            <p:ph type="ctrTitle"/>
          </p:nvPr>
        </p:nvSpPr>
        <p:spPr/>
        <p:txBody>
          <a:bodyPr/>
          <a:lstStyle/>
          <a:p>
            <a:r>
              <a:rPr lang="en-US" sz="3600" b="1" dirty="0"/>
              <a:t>THE ROLE OF FOREIGN DIRECT INVESTMENT IN BANKING SECTOR REGARDING ECONOMIC DEVELOPMENT IN INDIA</a:t>
            </a:r>
          </a:p>
        </p:txBody>
      </p:sp>
      <p:sp>
        <p:nvSpPr>
          <p:cNvPr id="3" name="Subtitle 2">
            <a:extLst>
              <a:ext uri="{FF2B5EF4-FFF2-40B4-BE49-F238E27FC236}">
                <a16:creationId xmlns:a16="http://schemas.microsoft.com/office/drawing/2014/main" id="{4D9825D7-3FBE-46D7-9C6D-5D8D4A3B0312}"/>
              </a:ext>
            </a:extLst>
          </p:cNvPr>
          <p:cNvSpPr>
            <a:spLocks noGrp="1"/>
          </p:cNvSpPr>
          <p:nvPr>
            <p:ph type="subTitle" idx="1"/>
          </p:nvPr>
        </p:nvSpPr>
        <p:spPr/>
        <p:txBody>
          <a:bodyPr/>
          <a:lstStyle/>
          <a:p>
            <a:r>
              <a:rPr lang="en-US" dirty="0"/>
              <a:t>Mukund Kumar (RESEARCH SCHOLAR)</a:t>
            </a:r>
          </a:p>
          <a:p>
            <a:r>
              <a:rPr lang="en-US" dirty="0"/>
              <a:t>PATNA UNIVERSITY</a:t>
            </a:r>
          </a:p>
        </p:txBody>
      </p:sp>
    </p:spTree>
    <p:extLst>
      <p:ext uri="{BB962C8B-B14F-4D97-AF65-F5344CB8AC3E}">
        <p14:creationId xmlns:p14="http://schemas.microsoft.com/office/powerpoint/2010/main" val="390399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5660-9D64-47C7-9B05-AA67B9B51D6B}"/>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12AD775-1156-4776-BEB5-0ECE16100378}"/>
              </a:ext>
            </a:extLst>
          </p:cNvPr>
          <p:cNvSpPr>
            <a:spLocks noGrp="1"/>
          </p:cNvSpPr>
          <p:nvPr>
            <p:ph idx="1"/>
          </p:nvPr>
        </p:nvSpPr>
        <p:spPr/>
        <p:txBody>
          <a:bodyPr>
            <a:normAutofit fontScale="85000" lnSpcReduction="10000"/>
          </a:bodyPr>
          <a:lstStyle/>
          <a:p>
            <a:pPr marL="400050" indent="-400050">
              <a:buFont typeface="+mj-lt"/>
              <a:buAutoNum type="romanUcPeriod"/>
            </a:pPr>
            <a:r>
              <a:rPr lang="en-US" dirty="0" err="1"/>
              <a:t>Laghane.K.B</a:t>
            </a:r>
            <a:r>
              <a:rPr lang="en-US" dirty="0"/>
              <a:t> (2007), “Foreign Direct Investment &amp; Indian Banking Sector” Recent advances in Management, Marketing and Finance, ISBN 978-960-474-168-7</a:t>
            </a:r>
          </a:p>
          <a:p>
            <a:pPr marL="400050" indent="-400050">
              <a:buFont typeface="+mj-lt"/>
              <a:buAutoNum type="romanUcPeriod"/>
            </a:pPr>
            <a:r>
              <a:rPr lang="en-US" dirty="0"/>
              <a:t>Singh Arjun and Singh Narender (2011), “Foreign Direct Investment in Indian Service Sector”, </a:t>
            </a:r>
            <a:r>
              <a:rPr lang="en-US" dirty="0" err="1"/>
              <a:t>Int.J.Eco</a:t>
            </a:r>
            <a:r>
              <a:rPr lang="en-US" dirty="0"/>
              <a:t> 2(2), 10-18</a:t>
            </a:r>
          </a:p>
          <a:p>
            <a:pPr marL="400050" indent="-400050">
              <a:buFont typeface="+mj-lt"/>
              <a:buAutoNum type="romanUcPeriod"/>
            </a:pPr>
            <a:r>
              <a:rPr lang="en-US" dirty="0"/>
              <a:t>GYANPRATHA – ACCMAN (Journal of Management, Vol. 5 (1), 2013)</a:t>
            </a:r>
          </a:p>
          <a:p>
            <a:pPr marL="400050" indent="-400050">
              <a:buFont typeface="+mj-lt"/>
              <a:buAutoNum type="romanUcPeriod"/>
            </a:pPr>
            <a:r>
              <a:rPr lang="en-US" dirty="0"/>
              <a:t>Bhattacharyya </a:t>
            </a:r>
            <a:r>
              <a:rPr lang="en-US" dirty="0" err="1"/>
              <a:t>Jita</a:t>
            </a:r>
            <a:r>
              <a:rPr lang="en-US" dirty="0"/>
              <a:t>, Bhattacharyya </a:t>
            </a:r>
            <a:r>
              <a:rPr lang="en-US" dirty="0" err="1"/>
              <a:t>Mousumi</a:t>
            </a:r>
            <a:r>
              <a:rPr lang="en-US" dirty="0"/>
              <a:t> (2012), “Impact of FDI and Merchandise and Services Trade of the Economic growth in India: an Empirical study”</a:t>
            </a:r>
          </a:p>
          <a:p>
            <a:pPr marL="400050" indent="-400050">
              <a:buFont typeface="+mj-lt"/>
              <a:buAutoNum type="romanUcPeriod"/>
            </a:pPr>
            <a:r>
              <a:rPr lang="en-US" dirty="0"/>
              <a:t>Foreign Direct Investment in banking sector- A boom in disguise by </a:t>
            </a:r>
            <a:r>
              <a:rPr lang="en-US" dirty="0" err="1"/>
              <a:t>Dr.Kunal</a:t>
            </a:r>
            <a:r>
              <a:rPr lang="en-US" dirty="0"/>
              <a:t> </a:t>
            </a:r>
            <a:r>
              <a:rPr lang="en-US" dirty="0" err="1"/>
              <a:t>Badade</a:t>
            </a:r>
            <a:endParaRPr lang="en-US" dirty="0"/>
          </a:p>
          <a:p>
            <a:pPr marL="400050" indent="-400050">
              <a:buFont typeface="+mj-lt"/>
              <a:buAutoNum type="romanUcPeriod"/>
            </a:pPr>
            <a:r>
              <a:rPr lang="en-US" dirty="0"/>
              <a:t>FDI in banking, advantage Karnataka. </a:t>
            </a:r>
          </a:p>
          <a:p>
            <a:pPr marL="400050" indent="-400050">
              <a:buFont typeface="+mj-lt"/>
              <a:buAutoNum type="romanUcPeriod"/>
            </a:pPr>
            <a:r>
              <a:rPr lang="en-US" dirty="0"/>
              <a:t>FDI in banking, article in The Economic Times. </a:t>
            </a:r>
          </a:p>
          <a:p>
            <a:pPr marL="400050" indent="-400050">
              <a:buFont typeface="+mj-lt"/>
              <a:buAutoNum type="romanUcPeriod"/>
            </a:pPr>
            <a:r>
              <a:rPr lang="en-US" dirty="0"/>
              <a:t>www.rbi.org 9. dipp.gov.in</a:t>
            </a:r>
          </a:p>
        </p:txBody>
      </p:sp>
    </p:spTree>
    <p:extLst>
      <p:ext uri="{BB962C8B-B14F-4D97-AF65-F5344CB8AC3E}">
        <p14:creationId xmlns:p14="http://schemas.microsoft.com/office/powerpoint/2010/main" val="352003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0A0F-09E4-424B-8F8F-B37A901855D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30C6828-891B-4982-AA93-CBBFF6C40872}"/>
              </a:ext>
            </a:extLst>
          </p:cNvPr>
          <p:cNvSpPr>
            <a:spLocks noGrp="1"/>
          </p:cNvSpPr>
          <p:nvPr>
            <p:ph idx="1"/>
          </p:nvPr>
        </p:nvSpPr>
        <p:spPr>
          <a:xfrm>
            <a:off x="1036948" y="2639505"/>
            <a:ext cx="9247695" cy="4081806"/>
          </a:xfrm>
        </p:spPr>
        <p:txBody>
          <a:bodyPr>
            <a:normAutofit/>
          </a:bodyPr>
          <a:lstStyle/>
          <a:p>
            <a:r>
              <a:rPr lang="en-US" sz="2000" dirty="0"/>
              <a:t>INTRODUCTION</a:t>
            </a:r>
          </a:p>
          <a:p>
            <a:r>
              <a:rPr lang="en-US" sz="2000" dirty="0"/>
              <a:t>OBJECTIVE</a:t>
            </a:r>
          </a:p>
          <a:p>
            <a:r>
              <a:rPr lang="en-US" sz="2000" dirty="0"/>
              <a:t>RESEARCH METHODOLOGY</a:t>
            </a:r>
          </a:p>
          <a:p>
            <a:r>
              <a:rPr lang="en-US" sz="2000" dirty="0"/>
              <a:t>FDI IN BANKING SECTOR IN INDIA</a:t>
            </a:r>
          </a:p>
          <a:p>
            <a:r>
              <a:rPr lang="en-US" sz="2000" dirty="0"/>
              <a:t>BENEFITS OF FDI IN BANKING SYSTEM</a:t>
            </a:r>
          </a:p>
          <a:p>
            <a:r>
              <a:rPr lang="en-US" sz="2000" dirty="0"/>
              <a:t>ISSUES OF BANKING SECTOR</a:t>
            </a:r>
          </a:p>
          <a:p>
            <a:r>
              <a:rPr lang="en-US" sz="2000" dirty="0"/>
              <a:t>RECENT CHANGE IN BANKING SECTOR</a:t>
            </a:r>
          </a:p>
          <a:p>
            <a:r>
              <a:rPr lang="en-US" sz="2000" dirty="0"/>
              <a:t>REFERENCE</a:t>
            </a:r>
          </a:p>
        </p:txBody>
      </p:sp>
    </p:spTree>
    <p:extLst>
      <p:ext uri="{BB962C8B-B14F-4D97-AF65-F5344CB8AC3E}">
        <p14:creationId xmlns:p14="http://schemas.microsoft.com/office/powerpoint/2010/main" val="18872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8334-E722-41E2-918F-2F054BC030B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D88942-9C3E-4BCA-80E3-80B1D7C2E335}"/>
              </a:ext>
            </a:extLst>
          </p:cNvPr>
          <p:cNvSpPr>
            <a:spLocks noGrp="1"/>
          </p:cNvSpPr>
          <p:nvPr>
            <p:ph idx="1"/>
          </p:nvPr>
        </p:nvSpPr>
        <p:spPr>
          <a:xfrm>
            <a:off x="1154954" y="2839170"/>
            <a:ext cx="10336320" cy="3203411"/>
          </a:xfrm>
        </p:spPr>
        <p:txBody>
          <a:bodyPr>
            <a:normAutofit/>
          </a:bodyPr>
          <a:lstStyle/>
          <a:p>
            <a:r>
              <a:rPr lang="en-US" dirty="0"/>
              <a:t>In Dynamic economic environment , FDI acts as animating spirit for developing economy like India . FDI plays a significant role in progress of Indian banking sector . The Indian banking system has transformed radically since 1991 LPG policy .</a:t>
            </a:r>
          </a:p>
          <a:p>
            <a:r>
              <a:rPr lang="en-US" dirty="0"/>
              <a:t>According to the Department for promotion of industry and internal trade Oct 2020 , the upper cap of FDI in private sector is 74% whereas in public sector, this ceiling is 20%.</a:t>
            </a:r>
          </a:p>
          <a:p>
            <a:r>
              <a:rPr lang="en-US" dirty="0"/>
              <a:t>It provides multifarious opportunity in every sector of the economy in the form of technology transfer and up gradation , optimal utilization of human capabilities and natural resources, making industries internationally competitiveness ,access to global managerial skills and practices , access to internationally quality of goods and services and augmenting employment opportunities.</a:t>
            </a:r>
          </a:p>
        </p:txBody>
      </p:sp>
    </p:spTree>
    <p:extLst>
      <p:ext uri="{BB962C8B-B14F-4D97-AF65-F5344CB8AC3E}">
        <p14:creationId xmlns:p14="http://schemas.microsoft.com/office/powerpoint/2010/main" val="3809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995F-8BE9-46B1-B877-845D5FB61F2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E7B8DBF-3B58-4C59-A206-4227BB6B0364}"/>
              </a:ext>
            </a:extLst>
          </p:cNvPr>
          <p:cNvSpPr>
            <a:spLocks noGrp="1"/>
          </p:cNvSpPr>
          <p:nvPr>
            <p:ph idx="1"/>
          </p:nvPr>
        </p:nvSpPr>
        <p:spPr>
          <a:xfrm>
            <a:off x="1219200" y="3054284"/>
            <a:ext cx="8825659" cy="3380295"/>
          </a:xfrm>
        </p:spPr>
        <p:txBody>
          <a:bodyPr/>
          <a:lstStyle/>
          <a:p>
            <a:pPr marL="400050" indent="-400050">
              <a:buFont typeface="+mj-lt"/>
              <a:buAutoNum type="romanUcPeriod"/>
            </a:pPr>
            <a:r>
              <a:rPr lang="en-US" dirty="0"/>
              <a:t>To </a:t>
            </a:r>
            <a:r>
              <a:rPr lang="en-US" dirty="0" err="1"/>
              <a:t>analyse</a:t>
            </a:r>
            <a:r>
              <a:rPr lang="en-US" dirty="0"/>
              <a:t> FDI inflows in banking sector.</a:t>
            </a:r>
          </a:p>
          <a:p>
            <a:pPr marL="400050" indent="-400050">
              <a:buFont typeface="+mj-lt"/>
              <a:buAutoNum type="romanUcPeriod"/>
            </a:pPr>
            <a:r>
              <a:rPr lang="en-US" dirty="0"/>
              <a:t>To study the benefit of FDI in banking sector.</a:t>
            </a:r>
          </a:p>
          <a:p>
            <a:pPr marL="400050" indent="-400050">
              <a:buFont typeface="+mj-lt"/>
              <a:buAutoNum type="romanUcPeriod"/>
            </a:pPr>
            <a:r>
              <a:rPr lang="en-US" dirty="0"/>
              <a:t>To find out the issues of banking sector.</a:t>
            </a:r>
          </a:p>
          <a:p>
            <a:pPr marL="400050" indent="-400050">
              <a:buFont typeface="+mj-lt"/>
              <a:buAutoNum type="romanUcPeriod"/>
            </a:pPr>
            <a:r>
              <a:rPr lang="en-US" dirty="0"/>
              <a:t>To investigates the recent change in banking sector.</a:t>
            </a:r>
          </a:p>
        </p:txBody>
      </p:sp>
    </p:spTree>
    <p:extLst>
      <p:ext uri="{BB962C8B-B14F-4D97-AF65-F5344CB8AC3E}">
        <p14:creationId xmlns:p14="http://schemas.microsoft.com/office/powerpoint/2010/main" val="372005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D068-36FF-43FA-B0ED-0B705F5AB1C9}"/>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DA2D48CA-B8CC-4C28-B990-02DB99466CEF}"/>
              </a:ext>
            </a:extLst>
          </p:cNvPr>
          <p:cNvSpPr>
            <a:spLocks noGrp="1"/>
          </p:cNvSpPr>
          <p:nvPr>
            <p:ph idx="1"/>
          </p:nvPr>
        </p:nvSpPr>
        <p:spPr>
          <a:xfrm>
            <a:off x="1219200" y="3310464"/>
            <a:ext cx="8825659" cy="2364426"/>
          </a:xfrm>
        </p:spPr>
        <p:txBody>
          <a:bodyPr/>
          <a:lstStyle/>
          <a:p>
            <a:r>
              <a:rPr lang="en-US" dirty="0"/>
              <a:t>The present study is analytical and descriptive in nature. </a:t>
            </a:r>
          </a:p>
          <a:p>
            <a:r>
              <a:rPr lang="en-US" dirty="0"/>
              <a:t>Data are based on the secondary sources, which is collected from the various place of origin such as journals, reports, research paper and Handbook of Statistics on Indian Economy published by RBI from year to year.</a:t>
            </a:r>
          </a:p>
        </p:txBody>
      </p:sp>
    </p:spTree>
    <p:extLst>
      <p:ext uri="{BB962C8B-B14F-4D97-AF65-F5344CB8AC3E}">
        <p14:creationId xmlns:p14="http://schemas.microsoft.com/office/powerpoint/2010/main" val="107901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3D1DED6-E8B7-41DF-9CE4-1221A0BC5A30}"/>
              </a:ext>
            </a:extLst>
          </p:cNvPr>
          <p:cNvSpPr>
            <a:spLocks noGrp="1"/>
          </p:cNvSpPr>
          <p:nvPr>
            <p:ph type="title"/>
          </p:nvPr>
        </p:nvSpPr>
        <p:spPr>
          <a:xfrm>
            <a:off x="1154955" y="973668"/>
            <a:ext cx="2942210" cy="1020232"/>
          </a:xfrm>
        </p:spPr>
        <p:txBody>
          <a:bodyPr>
            <a:normAutofit/>
          </a:bodyPr>
          <a:lstStyle/>
          <a:p>
            <a:pPr>
              <a:lnSpc>
                <a:spcPct val="90000"/>
              </a:lnSpc>
            </a:pPr>
            <a:r>
              <a:rPr lang="en-US" sz="2500">
                <a:solidFill>
                  <a:srgbClr val="EBEBEB"/>
                </a:solidFill>
              </a:rPr>
              <a:t>FDI IN BANKING SECTOR IN INDIA</a:t>
            </a:r>
          </a:p>
        </p:txBody>
      </p:sp>
      <p:pic>
        <p:nvPicPr>
          <p:cNvPr id="5" name="Content Placeholder 4">
            <a:extLst>
              <a:ext uri="{FF2B5EF4-FFF2-40B4-BE49-F238E27FC236}">
                <a16:creationId xmlns:a16="http://schemas.microsoft.com/office/drawing/2014/main" id="{A16AF491-CB6E-45AF-BE24-FFFE17637AAF}"/>
              </a:ext>
            </a:extLst>
          </p:cNvPr>
          <p:cNvPicPr>
            <a:picLocks noChangeAspect="1"/>
          </p:cNvPicPr>
          <p:nvPr/>
        </p:nvPicPr>
        <p:blipFill>
          <a:blip r:embed="rId2"/>
          <a:stretch>
            <a:fillRect/>
          </a:stretch>
        </p:blipFill>
        <p:spPr>
          <a:xfrm>
            <a:off x="6254866" y="803751"/>
            <a:ext cx="4271014" cy="5250498"/>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C932690-7F10-4504-9A57-99FB702D3BAE}"/>
              </a:ext>
            </a:extLst>
          </p:cNvPr>
          <p:cNvSpPr>
            <a:spLocks noGrp="1"/>
          </p:cNvSpPr>
          <p:nvPr>
            <p:ph idx="1"/>
          </p:nvPr>
        </p:nvSpPr>
        <p:spPr>
          <a:xfrm>
            <a:off x="1154955" y="2120900"/>
            <a:ext cx="3133726" cy="3898900"/>
          </a:xfrm>
        </p:spPr>
        <p:txBody>
          <a:bodyPr>
            <a:normAutofit/>
          </a:bodyPr>
          <a:lstStyle/>
          <a:p>
            <a:r>
              <a:rPr lang="en-US" dirty="0">
                <a:solidFill>
                  <a:srgbClr val="FFFFFF"/>
                </a:solidFill>
              </a:rPr>
              <a:t>This table indicates that from the year 2005 to 2007 , there was a consistent rise in the FDI equity inflows in the banking sector which was followed by a decline in FDI inflows due to the melt down of US economy on the account of the subprime mortgage crisis.</a:t>
            </a:r>
          </a:p>
          <a:p>
            <a:endParaRPr lang="en-US" dirty="0">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Content Placeholder 8">
            <a:extLst>
              <a:ext uri="{FF2B5EF4-FFF2-40B4-BE49-F238E27FC236}">
                <a16:creationId xmlns:a16="http://schemas.microsoft.com/office/drawing/2014/main" id="{C4744A97-D55C-4A9A-86E0-A0AA2D067F66}"/>
              </a:ext>
            </a:extLst>
          </p:cNvPr>
          <p:cNvSpPr txBox="1">
            <a:spLocks/>
          </p:cNvSpPr>
          <p:nvPr/>
        </p:nvSpPr>
        <p:spPr>
          <a:xfrm>
            <a:off x="5990401" y="6074814"/>
            <a:ext cx="5434886" cy="3987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200" dirty="0">
                <a:solidFill>
                  <a:schemeClr val="bg2">
                    <a:lumMod val="75000"/>
                  </a:schemeClr>
                </a:solidFill>
              </a:rPr>
              <a:t>(Source: Department for Promotion of Industry and Internal Trade)</a:t>
            </a:r>
          </a:p>
        </p:txBody>
      </p:sp>
    </p:spTree>
    <p:extLst>
      <p:ext uri="{BB962C8B-B14F-4D97-AF65-F5344CB8AC3E}">
        <p14:creationId xmlns:p14="http://schemas.microsoft.com/office/powerpoint/2010/main" val="37019088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E0C6-144B-4E14-8B3B-391C06093E14}"/>
              </a:ext>
            </a:extLst>
          </p:cNvPr>
          <p:cNvSpPr>
            <a:spLocks noGrp="1"/>
          </p:cNvSpPr>
          <p:nvPr>
            <p:ph type="title"/>
          </p:nvPr>
        </p:nvSpPr>
        <p:spPr/>
        <p:txBody>
          <a:bodyPr/>
          <a:lstStyle/>
          <a:p>
            <a:r>
              <a:rPr lang="en-US" dirty="0"/>
              <a:t>BENEFITS OF FDI IN BANKING SYSTEM</a:t>
            </a:r>
          </a:p>
        </p:txBody>
      </p:sp>
      <p:sp>
        <p:nvSpPr>
          <p:cNvPr id="3" name="Content Placeholder 2">
            <a:extLst>
              <a:ext uri="{FF2B5EF4-FFF2-40B4-BE49-F238E27FC236}">
                <a16:creationId xmlns:a16="http://schemas.microsoft.com/office/drawing/2014/main" id="{CE94C43B-9DE7-44B8-A176-3158A8C68D2B}"/>
              </a:ext>
            </a:extLst>
          </p:cNvPr>
          <p:cNvSpPr>
            <a:spLocks noGrp="1"/>
          </p:cNvSpPr>
          <p:nvPr>
            <p:ph idx="1"/>
          </p:nvPr>
        </p:nvSpPr>
        <p:spPr>
          <a:xfrm>
            <a:off x="1154954" y="3008852"/>
            <a:ext cx="9233384" cy="2637803"/>
          </a:xfrm>
        </p:spPr>
        <p:txBody>
          <a:bodyPr/>
          <a:lstStyle/>
          <a:p>
            <a:pPr marL="400050" indent="-400050">
              <a:buFont typeface="+mj-lt"/>
              <a:buAutoNum type="romanUcPeriod"/>
            </a:pPr>
            <a:r>
              <a:rPr lang="en-US" dirty="0"/>
              <a:t>Technology transfer from overseas nations to domestic markets.</a:t>
            </a:r>
          </a:p>
          <a:p>
            <a:pPr marL="400050" indent="-400050">
              <a:buFont typeface="+mj-lt"/>
              <a:buAutoNum type="romanUcPeriod"/>
            </a:pPr>
            <a:r>
              <a:rPr lang="en-US" dirty="0"/>
              <a:t>Reduce financial instability in the banking sector.</a:t>
            </a:r>
          </a:p>
          <a:p>
            <a:pPr marL="400050" indent="-400050">
              <a:buFont typeface="+mj-lt"/>
              <a:buAutoNum type="romanUcPeriod"/>
            </a:pPr>
            <a:r>
              <a:rPr lang="en-US" dirty="0"/>
              <a:t>Assure better risk management in financial sector.</a:t>
            </a:r>
          </a:p>
          <a:p>
            <a:pPr marL="400050" indent="-400050">
              <a:buFont typeface="+mj-lt"/>
              <a:buAutoNum type="romanUcPeriod"/>
            </a:pPr>
            <a:r>
              <a:rPr lang="en-US" dirty="0"/>
              <a:t>Provides better capitalization.</a:t>
            </a:r>
          </a:p>
          <a:p>
            <a:pPr marL="400050" indent="-400050">
              <a:buFont typeface="+mj-lt"/>
              <a:buAutoNum type="romanUcPeriod"/>
            </a:pPr>
            <a:r>
              <a:rPr lang="en-US" dirty="0"/>
              <a:t>Enhance the productivity and profitability of banking sector.</a:t>
            </a:r>
          </a:p>
        </p:txBody>
      </p:sp>
    </p:spTree>
    <p:extLst>
      <p:ext uri="{BB962C8B-B14F-4D97-AF65-F5344CB8AC3E}">
        <p14:creationId xmlns:p14="http://schemas.microsoft.com/office/powerpoint/2010/main" val="213097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DF2C-82BD-4BDA-A3A5-F4627A9D382F}"/>
              </a:ext>
            </a:extLst>
          </p:cNvPr>
          <p:cNvSpPr>
            <a:spLocks noGrp="1"/>
          </p:cNvSpPr>
          <p:nvPr>
            <p:ph type="title"/>
          </p:nvPr>
        </p:nvSpPr>
        <p:spPr/>
        <p:txBody>
          <a:bodyPr/>
          <a:lstStyle/>
          <a:p>
            <a:r>
              <a:rPr lang="en-US" dirty="0"/>
              <a:t>ISSUES OF BANKING SECTOR</a:t>
            </a:r>
          </a:p>
        </p:txBody>
      </p:sp>
      <p:sp>
        <p:nvSpPr>
          <p:cNvPr id="3" name="Content Placeholder 2">
            <a:extLst>
              <a:ext uri="{FF2B5EF4-FFF2-40B4-BE49-F238E27FC236}">
                <a16:creationId xmlns:a16="http://schemas.microsoft.com/office/drawing/2014/main" id="{78075D76-0911-416A-9AB4-2DB458BFD2C3}"/>
              </a:ext>
            </a:extLst>
          </p:cNvPr>
          <p:cNvSpPr>
            <a:spLocks noGrp="1"/>
          </p:cNvSpPr>
          <p:nvPr>
            <p:ph idx="1"/>
          </p:nvPr>
        </p:nvSpPr>
        <p:spPr/>
        <p:txBody>
          <a:bodyPr/>
          <a:lstStyle/>
          <a:p>
            <a:pPr marL="400050" indent="-400050">
              <a:buFont typeface="+mj-lt"/>
              <a:buAutoNum type="romanUcPeriod"/>
            </a:pPr>
            <a:r>
              <a:rPr lang="en-US" dirty="0"/>
              <a:t>Non-performing assets .</a:t>
            </a:r>
          </a:p>
          <a:p>
            <a:pPr marL="400050" indent="-400050">
              <a:buFont typeface="+mj-lt"/>
              <a:buAutoNum type="romanUcPeriod"/>
            </a:pPr>
            <a:r>
              <a:rPr lang="en-US" dirty="0"/>
              <a:t>Inefficiency in management.</a:t>
            </a:r>
          </a:p>
          <a:p>
            <a:pPr marL="400050" indent="-400050">
              <a:buFont typeface="+mj-lt"/>
              <a:buAutoNum type="romanUcPeriod"/>
            </a:pPr>
            <a:r>
              <a:rPr lang="en-US" dirty="0"/>
              <a:t>Instability in financial matters.</a:t>
            </a:r>
          </a:p>
          <a:p>
            <a:pPr marL="400050" indent="-400050">
              <a:buFont typeface="+mj-lt"/>
              <a:buAutoNum type="romanUcPeriod"/>
            </a:pPr>
            <a:r>
              <a:rPr lang="en-US" dirty="0"/>
              <a:t>Lack of Innovativeness in financial products and schemes.</a:t>
            </a:r>
          </a:p>
          <a:p>
            <a:pPr marL="400050" indent="-400050">
              <a:buFont typeface="+mj-lt"/>
              <a:buAutoNum type="romanUcPeriod"/>
            </a:pPr>
            <a:r>
              <a:rPr lang="en-US" dirty="0"/>
              <a:t>Lack of technical development in banking sector.</a:t>
            </a:r>
          </a:p>
          <a:p>
            <a:pPr marL="400050" indent="-400050">
              <a:buFont typeface="+mj-lt"/>
              <a:buAutoNum type="romanUcPeriod"/>
            </a:pPr>
            <a:r>
              <a:rPr lang="en-US" dirty="0"/>
              <a:t>Poor marketing strategies.</a:t>
            </a:r>
          </a:p>
          <a:p>
            <a:pPr marL="400050" indent="-400050">
              <a:buFont typeface="+mj-lt"/>
              <a:buAutoNum type="romanUcPeriod"/>
            </a:pPr>
            <a:r>
              <a:rPr lang="en-US" dirty="0"/>
              <a:t>Changing financial market conditions.</a:t>
            </a:r>
          </a:p>
        </p:txBody>
      </p:sp>
    </p:spTree>
    <p:extLst>
      <p:ext uri="{BB962C8B-B14F-4D97-AF65-F5344CB8AC3E}">
        <p14:creationId xmlns:p14="http://schemas.microsoft.com/office/powerpoint/2010/main" val="239359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87FF-4A81-4E99-A159-E5D885E77106}"/>
              </a:ext>
            </a:extLst>
          </p:cNvPr>
          <p:cNvSpPr>
            <a:spLocks noGrp="1"/>
          </p:cNvSpPr>
          <p:nvPr>
            <p:ph type="title"/>
          </p:nvPr>
        </p:nvSpPr>
        <p:spPr>
          <a:xfrm>
            <a:off x="1154954" y="973668"/>
            <a:ext cx="9054275" cy="706964"/>
          </a:xfrm>
        </p:spPr>
        <p:txBody>
          <a:bodyPr/>
          <a:lstStyle/>
          <a:p>
            <a:r>
              <a:rPr lang="en-US" dirty="0"/>
              <a:t>RECENT CHANGES IN BANKING SECTOR</a:t>
            </a:r>
          </a:p>
        </p:txBody>
      </p:sp>
      <p:sp>
        <p:nvSpPr>
          <p:cNvPr id="3" name="Content Placeholder 2">
            <a:extLst>
              <a:ext uri="{FF2B5EF4-FFF2-40B4-BE49-F238E27FC236}">
                <a16:creationId xmlns:a16="http://schemas.microsoft.com/office/drawing/2014/main" id="{45B3C214-B7B1-4AED-BA18-85453CDD7F03}"/>
              </a:ext>
            </a:extLst>
          </p:cNvPr>
          <p:cNvSpPr>
            <a:spLocks noGrp="1"/>
          </p:cNvSpPr>
          <p:nvPr>
            <p:ph idx="1"/>
          </p:nvPr>
        </p:nvSpPr>
        <p:spPr/>
        <p:txBody>
          <a:bodyPr/>
          <a:lstStyle/>
          <a:p>
            <a:pPr marL="400050" indent="-400050">
              <a:buFont typeface="+mj-lt"/>
              <a:buAutoNum type="romanUcPeriod"/>
            </a:pPr>
            <a:r>
              <a:rPr lang="en-US" dirty="0"/>
              <a:t>Computerization of banking system.</a:t>
            </a:r>
          </a:p>
          <a:p>
            <a:pPr marL="400050" indent="-400050">
              <a:buFont typeface="+mj-lt"/>
              <a:buAutoNum type="romanUcPeriod"/>
            </a:pPr>
            <a:r>
              <a:rPr lang="en-US" dirty="0"/>
              <a:t>Core banking system.</a:t>
            </a:r>
          </a:p>
          <a:p>
            <a:pPr marL="400050" indent="-400050">
              <a:buFont typeface="+mj-lt"/>
              <a:buAutoNum type="romanUcPeriod"/>
            </a:pPr>
            <a:r>
              <a:rPr lang="en-US" dirty="0"/>
              <a:t>ATM services</a:t>
            </a:r>
          </a:p>
          <a:p>
            <a:pPr marL="400050" indent="-400050">
              <a:buFont typeface="+mj-lt"/>
              <a:buAutoNum type="romanUcPeriod"/>
            </a:pPr>
            <a:r>
              <a:rPr lang="en-US" dirty="0"/>
              <a:t>Telephone banking, Mobile banking and SMS banking.</a:t>
            </a:r>
          </a:p>
          <a:p>
            <a:pPr marL="400050" indent="-400050">
              <a:buFont typeface="+mj-lt"/>
              <a:buAutoNum type="romanUcPeriod"/>
            </a:pPr>
            <a:r>
              <a:rPr lang="en-US" dirty="0"/>
              <a:t>Internet or Online banking</a:t>
            </a:r>
          </a:p>
          <a:p>
            <a:pPr marL="400050" indent="-400050">
              <a:buFont typeface="+mj-lt"/>
              <a:buAutoNum type="romanUcPeriod"/>
            </a:pPr>
            <a:r>
              <a:rPr lang="en-US" dirty="0"/>
              <a:t>Better customer services.</a:t>
            </a:r>
          </a:p>
        </p:txBody>
      </p:sp>
    </p:spTree>
    <p:extLst>
      <p:ext uri="{BB962C8B-B14F-4D97-AF65-F5344CB8AC3E}">
        <p14:creationId xmlns:p14="http://schemas.microsoft.com/office/powerpoint/2010/main" val="256129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{00A4E5A1-693A-470F-9EF4-AA7066CF73E9}tf02900722</Template>
  <TotalTime>48</TotalTime>
  <Words>599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THE ROLE OF FOREIGN DIRECT INVESTMENT IN BANKING SECTOR REGARDING ECONOMIC DEVELOPMENT IN INDIA</vt:lpstr>
      <vt:lpstr>Content</vt:lpstr>
      <vt:lpstr>INTRODUCTION</vt:lpstr>
      <vt:lpstr>OBJECTIVE</vt:lpstr>
      <vt:lpstr>RESEARCH METHODOLOGY</vt:lpstr>
      <vt:lpstr>FDI IN BANKING SECTOR IN INDIA</vt:lpstr>
      <vt:lpstr>BENEFITS OF FDI IN BANKING SYSTEM</vt:lpstr>
      <vt:lpstr>ISSUES OF BANKING SECTOR</vt:lpstr>
      <vt:lpstr>RECENT CHANGES IN BANKING SECTOR</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FOREIGN DIRECT INVESTMENT IN BANKING SECTOR REGARDING ECONOMIC DEVELOPMENT IN INDIA</dc:title>
  <dc:creator>Ankur Kumar1</dc:creator>
  <cp:lastModifiedBy>Ankur Kumar1</cp:lastModifiedBy>
  <cp:revision>15</cp:revision>
  <dcterms:created xsi:type="dcterms:W3CDTF">2021-08-07T19:20:20Z</dcterms:created>
  <dcterms:modified xsi:type="dcterms:W3CDTF">2021-08-07T20:09:17Z</dcterms:modified>
</cp:coreProperties>
</file>