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3" r:id="rId1"/>
  </p:sldMasterIdLst>
  <p:notesMasterIdLst>
    <p:notesMasterId r:id="rId25"/>
  </p:notesMasterIdLst>
  <p:sldIdLst>
    <p:sldId id="256" r:id="rId2"/>
    <p:sldId id="352" r:id="rId3"/>
    <p:sldId id="275" r:id="rId4"/>
    <p:sldId id="289" r:id="rId5"/>
    <p:sldId id="341" r:id="rId6"/>
    <p:sldId id="342" r:id="rId7"/>
    <p:sldId id="343" r:id="rId8"/>
    <p:sldId id="344" r:id="rId9"/>
    <p:sldId id="359" r:id="rId10"/>
    <p:sldId id="345" r:id="rId11"/>
    <p:sldId id="336" r:id="rId12"/>
    <p:sldId id="337" r:id="rId13"/>
    <p:sldId id="346" r:id="rId14"/>
    <p:sldId id="357" r:id="rId15"/>
    <p:sldId id="353" r:id="rId16"/>
    <p:sldId id="354" r:id="rId17"/>
    <p:sldId id="355" r:id="rId18"/>
    <p:sldId id="356" r:id="rId19"/>
    <p:sldId id="348" r:id="rId20"/>
    <p:sldId id="349" r:id="rId21"/>
    <p:sldId id="350" r:id="rId22"/>
    <p:sldId id="351" r:id="rId23"/>
    <p:sldId id="31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kesh verma" initials="mv" lastIdx="0" clrIdx="0">
    <p:extLst>
      <p:ext uri="{19B8F6BF-5375-455C-9EA6-DF929625EA0E}">
        <p15:presenceInfo xmlns:p15="http://schemas.microsoft.com/office/powerpoint/2012/main" userId="c060a10c02a327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4" autoAdjust="0"/>
    <p:restoredTop sz="94384" autoAdjust="0"/>
  </p:normalViewPr>
  <p:slideViewPr>
    <p:cSldViewPr snapToGrid="0">
      <p:cViewPr varScale="1">
        <p:scale>
          <a:sx n="71" d="100"/>
          <a:sy n="71" d="100"/>
        </p:scale>
        <p:origin x="7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F12EB-0B73-4473-BDFA-6BE1AAA8EC95}" type="datetimeFigureOut">
              <a:rPr lang="en-IN" smtClean="0"/>
              <a:t>17-11-2016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D7D02-D12D-4754-B26D-E6E103669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695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D7D02-D12D-4754-B26D-E6E103669C7E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239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123" y="491320"/>
            <a:ext cx="11012995" cy="1766606"/>
          </a:xfrm>
        </p:spPr>
        <p:txBody>
          <a:bodyPr>
            <a:normAutofit/>
          </a:bodyPr>
          <a:lstStyle/>
          <a:p>
            <a:pPr algn="ctr"/>
            <a:r>
              <a:rPr lang="en-IN" sz="9600" dirty="0" err="1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mooc</a:t>
            </a:r>
            <a:r>
              <a:rPr lang="en-IN" sz="9600" dirty="0" err="1">
                <a:solidFill>
                  <a:schemeClr val="accent2">
                    <a:lumMod val="50000"/>
                  </a:schemeClr>
                </a:solidFill>
                <a:latin typeface="Agency FB" pitchFamily="34" charset="0"/>
                <a:cs typeface="Arial" panose="020B0604020202020204" pitchFamily="34" charset="0"/>
              </a:rPr>
              <a:t>s</a:t>
            </a:r>
            <a:endParaRPr lang="en-IN" sz="9600" dirty="0">
              <a:solidFill>
                <a:schemeClr val="accent2">
                  <a:lumMod val="50000"/>
                </a:schemeClr>
              </a:solidFill>
              <a:latin typeface="Agency FB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9945" y="2267211"/>
            <a:ext cx="67390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b="1" dirty="0">
                <a:solidFill>
                  <a:srgbClr val="240F33"/>
                </a:solidFill>
              </a:rPr>
              <a:t> Department of Computer Applications </a:t>
            </a:r>
          </a:p>
          <a:p>
            <a:pPr algn="ctr"/>
            <a:r>
              <a:rPr lang="en-US" altLang="en-US" sz="2800" b="1" dirty="0">
                <a:solidFill>
                  <a:srgbClr val="240F33"/>
                </a:solidFill>
              </a:rPr>
              <a:t> National Institute of Technology </a:t>
            </a:r>
            <a:r>
              <a:rPr lang="en-US" altLang="en-US" sz="2800" b="1" dirty="0" err="1">
                <a:solidFill>
                  <a:srgbClr val="240F33"/>
                </a:solidFill>
              </a:rPr>
              <a:t>Kurukshetra</a:t>
            </a:r>
            <a:endParaRPr lang="en-US" altLang="en-US" sz="2800" b="1" dirty="0">
              <a:solidFill>
                <a:srgbClr val="240F33"/>
              </a:solidFill>
            </a:endParaRPr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26093" y="5035463"/>
            <a:ext cx="4459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>
                <a:solidFill>
                  <a:srgbClr val="240F33"/>
                </a:solidFill>
              </a:rPr>
              <a:t>Supervisor  : Dr. </a:t>
            </a:r>
            <a:r>
              <a:rPr lang="en-US" altLang="en-US" sz="2400" b="1" dirty="0" err="1">
                <a:solidFill>
                  <a:srgbClr val="240F33"/>
                </a:solidFill>
              </a:rPr>
              <a:t>Kapil</a:t>
            </a:r>
            <a:r>
              <a:rPr lang="en-US" altLang="en-US" sz="2400" b="1" dirty="0">
                <a:solidFill>
                  <a:srgbClr val="240F33"/>
                </a:solidFill>
              </a:rPr>
              <a:t> Gupta</a:t>
            </a:r>
          </a:p>
          <a:p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553194" y="4850797"/>
            <a:ext cx="42839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 err="1">
                <a:solidFill>
                  <a:srgbClr val="240F33"/>
                </a:solidFill>
              </a:rPr>
              <a:t>Ankur</a:t>
            </a:r>
            <a:r>
              <a:rPr lang="en-US" altLang="en-US" sz="2400" b="1" dirty="0">
                <a:solidFill>
                  <a:srgbClr val="240F33"/>
                </a:solidFill>
              </a:rPr>
              <a:t> </a:t>
            </a:r>
            <a:r>
              <a:rPr lang="en-US" altLang="en-US" sz="2400" b="1" dirty="0" smtClean="0">
                <a:solidFill>
                  <a:srgbClr val="240F33"/>
                </a:solidFill>
              </a:rPr>
              <a:t>Gupta(5141083)</a:t>
            </a:r>
            <a:endParaRPr lang="en-US" altLang="en-US" sz="2400" b="1" dirty="0">
              <a:solidFill>
                <a:srgbClr val="240F33"/>
              </a:solidFill>
            </a:endParaRPr>
          </a:p>
          <a:p>
            <a:r>
              <a:rPr lang="en-US" altLang="en-US" sz="2400" b="1" dirty="0" err="1">
                <a:solidFill>
                  <a:srgbClr val="240F33"/>
                </a:solidFill>
              </a:rPr>
              <a:t>Mukesh</a:t>
            </a:r>
            <a:r>
              <a:rPr lang="en-US" altLang="en-US" sz="2400" b="1" dirty="0">
                <a:solidFill>
                  <a:srgbClr val="240F33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240F33"/>
                </a:solidFill>
              </a:rPr>
              <a:t>Verma</a:t>
            </a:r>
            <a:r>
              <a:rPr lang="en-US" altLang="en-US" sz="2400" b="1" dirty="0" smtClean="0">
                <a:solidFill>
                  <a:srgbClr val="240F33"/>
                </a:solidFill>
              </a:rPr>
              <a:t>(5141085)</a:t>
            </a:r>
            <a:endParaRPr lang="en-US" altLang="en-US" sz="2400" b="1" dirty="0">
              <a:solidFill>
                <a:srgbClr val="240F33"/>
              </a:solidFill>
            </a:endParaRPr>
          </a:p>
          <a:p>
            <a:r>
              <a:rPr lang="en-US" altLang="en-US" sz="2400" b="1" dirty="0" err="1" smtClean="0">
                <a:solidFill>
                  <a:srgbClr val="240F33"/>
                </a:solidFill>
              </a:rPr>
              <a:t>Vivek</a:t>
            </a:r>
            <a:r>
              <a:rPr lang="en-US" altLang="en-US" sz="2400" b="1" dirty="0" smtClean="0">
                <a:solidFill>
                  <a:srgbClr val="240F33"/>
                </a:solidFill>
              </a:rPr>
              <a:t> </a:t>
            </a:r>
            <a:r>
              <a:rPr lang="en-US" altLang="en-US" sz="2400" b="1" dirty="0" err="1">
                <a:solidFill>
                  <a:srgbClr val="240F33"/>
                </a:solidFill>
              </a:rPr>
              <a:t>Lambhi</a:t>
            </a:r>
            <a:r>
              <a:rPr lang="en-US" altLang="en-US" sz="2400" b="1" dirty="0">
                <a:solidFill>
                  <a:srgbClr val="240F33"/>
                </a:solidFill>
              </a:rPr>
              <a:t> </a:t>
            </a:r>
            <a:r>
              <a:rPr lang="en-US" altLang="en-US" sz="2400" b="1" dirty="0" smtClean="0">
                <a:solidFill>
                  <a:srgbClr val="240F33"/>
                </a:solidFill>
              </a:rPr>
              <a:t>(5141087)</a:t>
            </a:r>
            <a:endParaRPr lang="en-US" altLang="en-US" sz="2400" b="1" dirty="0">
              <a:solidFill>
                <a:srgbClr val="240F33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/>
              <a:t>Rapid growth in the education field</a:t>
            </a:r>
            <a:r>
              <a:rPr lang="en-US" sz="2400" dirty="0" smtClean="0"/>
              <a:t> </a:t>
            </a:r>
            <a:r>
              <a:rPr lang="en-US" sz="2400" dirty="0"/>
              <a:t>resulting in increasing the </a:t>
            </a:r>
            <a:r>
              <a:rPr lang="en-US" sz="2400" dirty="0" smtClean="0"/>
              <a:t>challenges in our daily life. 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Some of such </a:t>
            </a:r>
            <a:r>
              <a:rPr lang="en-US" sz="2400" dirty="0" smtClean="0"/>
              <a:t>challenges include multiple subject exercise,cost,security etc.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Our system will be very useful for the people in their day to day life .</a:t>
            </a:r>
          </a:p>
          <a:p>
            <a:endParaRPr lang="en-US" sz="2400" dirty="0"/>
          </a:p>
          <a:p>
            <a:r>
              <a:rPr lang="en-US" sz="2400" dirty="0"/>
              <a:t> This system will overcome the research gaps we have mentioned before.</a:t>
            </a:r>
          </a:p>
          <a:p>
            <a:endParaRPr lang="en-US" sz="2400" dirty="0"/>
          </a:p>
          <a:p>
            <a:pPr marL="109728" indent="0">
              <a:buNone/>
            </a:pPr>
            <a:endParaRPr lang="en-US" sz="1800" dirty="0" smtClean="0"/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9623" y="338329"/>
            <a:ext cx="5916109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Need of the system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11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796" y="2455101"/>
            <a:ext cx="11245755" cy="4095824"/>
          </a:xfrm>
        </p:spPr>
        <p:txBody>
          <a:bodyPr>
            <a:normAutofit/>
          </a:bodyPr>
          <a:lstStyle/>
          <a:p>
            <a:pPr algn="l"/>
            <a:r>
              <a:rPr lang="en-IN" sz="3200" b="1" u="sng" dirty="0" smtClean="0">
                <a:solidFill>
                  <a:schemeClr val="accent5">
                    <a:lumMod val="50000"/>
                  </a:schemeClr>
                </a:solidFill>
              </a:rPr>
              <a:t>MOOCs based mobile application:</a:t>
            </a:r>
          </a:p>
          <a:p>
            <a:pPr algn="l"/>
            <a:endParaRPr lang="en-IN" sz="3200" b="1" dirty="0" smtClean="0"/>
          </a:p>
          <a:p>
            <a:pPr algn="l"/>
            <a:r>
              <a:rPr lang="en-IN" sz="2800" dirty="0" smtClean="0"/>
              <a:t>A mobile application that will provide a system of learning through web media.</a:t>
            </a:r>
          </a:p>
          <a:p>
            <a:pPr algn="l"/>
            <a:r>
              <a:rPr lang="en-IN" sz="2800" dirty="0" smtClean="0"/>
              <a:t>Application will provide a platform to the user where user can discuss their problems and solutions, submission of assignments and also they will get hints regarding their problems.</a:t>
            </a:r>
          </a:p>
          <a:p>
            <a:pPr algn="l"/>
            <a:endParaRPr lang="en-IN" dirty="0" smtClean="0"/>
          </a:p>
          <a:p>
            <a:pPr algn="l"/>
            <a:endParaRPr lang="en-IN" b="1" u="sng" dirty="0"/>
          </a:p>
          <a:p>
            <a:pPr algn="l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2931" y="262555"/>
            <a:ext cx="9144000" cy="1225051"/>
          </a:xfrm>
        </p:spPr>
        <p:txBody>
          <a:bodyPr/>
          <a:lstStyle/>
          <a:p>
            <a:r>
              <a:rPr lang="en-IN" sz="6600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proposal</a:t>
            </a:r>
            <a:endParaRPr lang="en-IN" sz="6600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79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9023" y="3617259"/>
            <a:ext cx="4095377" cy="1897909"/>
          </a:xfrm>
        </p:spPr>
        <p:txBody>
          <a:bodyPr>
            <a:normAutofit fontScale="90000"/>
          </a:bodyPr>
          <a:lstStyle/>
          <a:p>
            <a:r>
              <a:rPr lang="en-US" sz="8000" dirty="0" smtClean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Tools:- </a:t>
            </a:r>
            <a:endParaRPr lang="en-US" sz="8000" dirty="0">
              <a:solidFill>
                <a:schemeClr val="accent2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5400" dirty="0"/>
              <a:t>E</a:t>
            </a:r>
            <a:r>
              <a:rPr lang="en-US" sz="5400" dirty="0" smtClean="0"/>
              <a:t>clipse.</a:t>
            </a:r>
          </a:p>
          <a:p>
            <a:pPr lvl="1">
              <a:buFont typeface="Wingdings" pitchFamily="2" charset="2"/>
              <a:buChar char="v"/>
            </a:pPr>
            <a:r>
              <a:rPr lang="en-US" sz="4800" dirty="0" smtClean="0"/>
              <a:t>Java.</a:t>
            </a:r>
          </a:p>
          <a:p>
            <a:pPr lvl="1">
              <a:buFont typeface="Wingdings" pitchFamily="2" charset="2"/>
              <a:buChar char="v"/>
            </a:pPr>
            <a:r>
              <a:rPr lang="en-US" sz="4800" dirty="0" smtClean="0"/>
              <a:t>Android </a:t>
            </a:r>
            <a:r>
              <a:rPr lang="en-US" sz="4800" dirty="0" err="1" smtClean="0"/>
              <a:t>sdk</a:t>
            </a:r>
            <a:r>
              <a:rPr lang="en-US" sz="4800" dirty="0" smtClean="0"/>
              <a:t>.</a:t>
            </a:r>
          </a:p>
          <a:p>
            <a:pPr lvl="1">
              <a:buFont typeface="Wingdings" pitchFamily="2" charset="2"/>
              <a:buChar char="v"/>
            </a:pPr>
            <a:r>
              <a:rPr lang="en-US" sz="4800" dirty="0" smtClean="0"/>
              <a:t> Xml.</a:t>
            </a:r>
          </a:p>
          <a:p>
            <a:pPr>
              <a:buFont typeface="Wingdings" pitchFamily="2" charset="2"/>
              <a:buChar char="q"/>
            </a:pPr>
            <a:r>
              <a:rPr lang="en-US" sz="5400" dirty="0" err="1" smtClean="0"/>
              <a:t>SQLlite</a:t>
            </a:r>
            <a:r>
              <a:rPr lang="en-US" sz="5400" dirty="0" smtClean="0"/>
              <a:t>.</a:t>
            </a:r>
          </a:p>
          <a:p>
            <a:pPr marL="0" indent="0">
              <a:buNone/>
            </a:pPr>
            <a:endParaRPr lang="en-US" sz="200" dirty="0" smtClean="0"/>
          </a:p>
        </p:txBody>
      </p:sp>
    </p:spTree>
    <p:extLst>
      <p:ext uri="{BB962C8B-B14F-4D97-AF65-F5344CB8AC3E}">
        <p14:creationId xmlns:p14="http://schemas.microsoft.com/office/powerpoint/2010/main" val="165506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4748" y="2291007"/>
            <a:ext cx="109728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tx2">
                    <a:lumMod val="75000"/>
                  </a:schemeClr>
                </a:solidFill>
              </a:rPr>
              <a:t>Design and Implementation</a:t>
            </a:r>
            <a:endParaRPr lang="en-US" sz="6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13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6124102" y="467501"/>
            <a:ext cx="2106304" cy="695325"/>
          </a:xfrm>
          <a:prstGeom prst="rect">
            <a:avLst/>
          </a:prstGeom>
          <a:solidFill>
            <a:srgbClr val="EEECE1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 and password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6124102" y="1360418"/>
            <a:ext cx="2106304" cy="673100"/>
          </a:xfrm>
          <a:prstGeom prst="rect">
            <a:avLst/>
          </a:prstGeom>
          <a:solidFill>
            <a:srgbClr val="EEECE1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the </a:t>
            </a:r>
            <a:r>
              <a:rPr lang="en-US" alt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you want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learn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6124102" y="2231110"/>
            <a:ext cx="2106304" cy="657225"/>
          </a:xfrm>
          <a:prstGeom prst="rect">
            <a:avLst/>
          </a:prstGeom>
          <a:solidFill>
            <a:srgbClr val="EEECE1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Select exercise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Flowchart: Decision 50"/>
          <p:cNvSpPr>
            <a:spLocks noChangeArrowheads="1"/>
          </p:cNvSpPr>
          <p:nvPr/>
        </p:nvSpPr>
        <p:spPr bwMode="auto">
          <a:xfrm>
            <a:off x="5619466" y="3365980"/>
            <a:ext cx="3115575" cy="1112837"/>
          </a:xfrm>
          <a:prstGeom prst="flowChartDecision">
            <a:avLst/>
          </a:prstGeom>
          <a:solidFill>
            <a:srgbClr val="EEECE1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1600" dirty="0" err="1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US" alt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right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066576" y="1093083"/>
            <a:ext cx="0" cy="26733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075994" y="1963775"/>
            <a:ext cx="0" cy="26733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143526" y="2888335"/>
            <a:ext cx="0" cy="42799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9781624" y="3580291"/>
            <a:ext cx="1141413" cy="684213"/>
          </a:xfrm>
          <a:prstGeom prst="rect">
            <a:avLst/>
          </a:prstGeom>
          <a:solidFill>
            <a:srgbClr val="EEECE1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hints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discuss with others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6414564" y="4844786"/>
            <a:ext cx="1304023" cy="951061"/>
          </a:xfrm>
          <a:prstGeom prst="rect">
            <a:avLst/>
          </a:prstGeom>
          <a:solidFill>
            <a:srgbClr val="EEECE1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 ans</a:t>
            </a:r>
            <a:r>
              <a:rPr lang="en-US" alt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wer &amp; switch next question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6414564" y="6176123"/>
            <a:ext cx="1160367" cy="576328"/>
          </a:xfrm>
          <a:prstGeom prst="rect">
            <a:avLst/>
          </a:prstGeom>
          <a:solidFill>
            <a:srgbClr val="EEECE1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-Bold"/>
              </a:rPr>
              <a:t>Stop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8735041" y="3922398"/>
            <a:ext cx="990715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7718587" y="5288680"/>
            <a:ext cx="2436706" cy="177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60" name="Straight Connector 59"/>
          <p:cNvCxnSpPr/>
          <p:nvPr/>
        </p:nvCxnSpPr>
        <p:spPr>
          <a:xfrm flipH="1">
            <a:off x="10155293" y="4266281"/>
            <a:ext cx="1" cy="1024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181498" y="5732575"/>
            <a:ext cx="0" cy="4435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164727" y="4458619"/>
            <a:ext cx="12526" cy="4004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936940" y="3580291"/>
            <a:ext cx="47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549901" y="4439121"/>
            <a:ext cx="52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048871" y="778105"/>
            <a:ext cx="50752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Arial Black" panose="020B0A04020102020204" pitchFamily="34" charset="0"/>
              </a:rPr>
              <a:t>Block </a:t>
            </a:r>
            <a:r>
              <a:rPr lang="en-US" altLang="en-US" sz="4400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en-US" sz="4400" b="1" dirty="0" smtClean="0">
                <a:latin typeface="Arial Black" panose="020B0A04020102020204" pitchFamily="34" charset="0"/>
              </a:rPr>
              <a:t> </a:t>
            </a:r>
            <a:endParaRPr lang="en-US" sz="4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43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525" y="753875"/>
            <a:ext cx="2724150" cy="54578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72553" y="1761565"/>
            <a:ext cx="46930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This is how the login win</a:t>
            </a:r>
            <a:r>
              <a:rPr lang="en-IN" sz="3200" dirty="0"/>
              <a:t>d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ow look like.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358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688" y="605958"/>
            <a:ext cx="2819400" cy="5457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5388" y="1976718"/>
            <a:ext cx="53922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This is how the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registration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window look like having an extra feature-security hint.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463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31" y="620246"/>
            <a:ext cx="2724150" cy="5429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7166" y="2124635"/>
            <a:ext cx="64411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This is security hint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pop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window, if the user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forgot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password then he/she have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type the security hint to get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password.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169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859" y="844359"/>
            <a:ext cx="2743200" cy="5457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7165" y="2003612"/>
            <a:ext cx="51233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This is the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welcome window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having exercise questions.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097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Users will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be able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 connect through application as well as website.</a:t>
            </a:r>
          </a:p>
          <a:p>
            <a:pPr algn="just"/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Adding more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functionalities like :-</a:t>
            </a:r>
          </a:p>
          <a:p>
            <a:pPr algn="just"/>
            <a:endParaRPr lang="en-IN" dirty="0" smtClean="0"/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Practice exercise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Discussion forum.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access.</a:t>
            </a:r>
          </a:p>
          <a:p>
            <a:pPr marL="640080" lvl="2" indent="0" algn="just">
              <a:buNone/>
            </a:pPr>
            <a:endParaRPr lang="en-IN" sz="24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dirty="0">
              <a:solidFill>
                <a:schemeClr val="tx2"/>
              </a:solidFill>
            </a:endParaRPr>
          </a:p>
          <a:p>
            <a:pPr algn="just"/>
            <a:endParaRPr lang="en-IN" dirty="0">
              <a:solidFill>
                <a:schemeClr val="tx2"/>
              </a:solidFill>
            </a:endParaRPr>
          </a:p>
          <a:p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38329"/>
            <a:ext cx="3061447" cy="723989"/>
          </a:xfrm>
        </p:spPr>
        <p:txBody>
          <a:bodyPr/>
          <a:lstStyle/>
          <a:p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Features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30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5258"/>
            <a:ext cx="9144000" cy="80197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outline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69242"/>
            <a:ext cx="9144000" cy="5459104"/>
          </a:xfrm>
        </p:spPr>
        <p:txBody>
          <a:bodyPr>
            <a:normAutofit lnSpcReduction="10000"/>
          </a:bodyPr>
          <a:lstStyle/>
          <a:p>
            <a:pPr algn="l"/>
            <a:endParaRPr lang="en-IN" dirty="0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SURVEY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GAPS 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IN" dirty="0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COMPARATIVE STUDY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OF THE SYSTEM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PROPOSAL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&amp; TECHNIQUES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&amp; 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pPr marL="457200" indent="-457200" algn="l">
              <a:buFont typeface="+mj-lt"/>
              <a:buAutoNum type="arabicPeriod"/>
            </a:pPr>
            <a:endParaRPr lang="en-IN" dirty="0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752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0228"/>
            <a:ext cx="3644901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Conclusion</a:t>
            </a: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6824" y="1842247"/>
            <a:ext cx="104618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With our propose system, a successful attempt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is made to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reduce both initial investment cost as well as the operational cost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terms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devices an services.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There is no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need for someone to buy other expensive service.</a:t>
            </a:r>
          </a:p>
          <a:p>
            <a:pPr algn="just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Using the free online website service for learning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there is no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need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go for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paid services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contributed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the cost reduction of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developing the system.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95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09600" y="1535117"/>
            <a:ext cx="10972800" cy="1490471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 algn="just">
              <a:buNone/>
            </a:pPr>
            <a:r>
              <a:rPr lang="en-US" sz="2800" dirty="0" smtClean="0"/>
              <a:t>With the help of a server a successful  application can be developed through which all the mentioned objective can be achieved.</a:t>
            </a:r>
          </a:p>
          <a:p>
            <a:pPr marL="109728" indent="0" algn="just">
              <a:buNone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0305" y="203859"/>
            <a:ext cx="4592919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Future Scope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2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385549"/>
            <a:ext cx="10684374" cy="856397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References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241946"/>
            <a:ext cx="10684374" cy="5445457"/>
          </a:xfrm>
        </p:spPr>
        <p:txBody>
          <a:bodyPr>
            <a:noAutofit/>
          </a:bodyPr>
          <a:lstStyle/>
          <a:p>
            <a:endParaRPr lang="en-US" sz="2400" b="1" dirty="0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Ref[1]: Anderson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, T., &amp;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McGreal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, R. (2012). Disruptive pedagogies and technologies in universities. Education, Technology and Society, 15(4), 380-389. 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Ref[2]: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Liyanagunawardena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Tharindu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Rekha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Andrew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Alexandar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Adams, and Shirley Ann Williams. "MOOCs: A systematic study of the published literature 2008-2012." </a:t>
            </a:r>
            <a:r>
              <a:rPr lang="en-US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 International Review of Research in Open and Distributed Learning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14.3 (2013): 202-227.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Ref[3]: Yuan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, Li, Stephen Powell, and JISC CETIS. "MOOCs and open education: Implications for higher education." (2013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Ref[4]: Kay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, Judy, et al. "MOOCs: So Many Learners, So Much Potential..."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IEEE Intelligent Systems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3 (2013): 70-77.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b="1" dirty="0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12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456" y="1877103"/>
            <a:ext cx="9144000" cy="2387600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en-IN" sz="9600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Thank you</a:t>
            </a:r>
            <a:endParaRPr lang="en-IN" sz="9600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81179" y="3002508"/>
            <a:ext cx="10958289" cy="245659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MOOCs: So Many Learners, So Much Potential ...</a:t>
            </a:r>
            <a:endParaRPr lang="en-IN" sz="5400" b="1" dirty="0">
              <a:solidFill>
                <a:srgbClr val="FF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441101"/>
            <a:ext cx="11996382" cy="1067659"/>
          </a:xfrm>
        </p:spPr>
        <p:txBody>
          <a:bodyPr>
            <a:normAutofit/>
          </a:bodyPr>
          <a:lstStyle/>
          <a:p>
            <a:r>
              <a:rPr lang="en-IN" sz="4800" dirty="0" err="1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Mooc</a:t>
            </a:r>
            <a:r>
              <a:rPr lang="en-IN" sz="48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IN" sz="48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N" sz="4800" dirty="0">
                <a:solidFill>
                  <a:schemeClr val="tx2">
                    <a:lumMod val="50000"/>
                  </a:schemeClr>
                </a:solidFill>
              </a:rPr>
              <a:t>Massive Open Online </a:t>
            </a:r>
            <a:r>
              <a:rPr lang="en-IN" sz="4800" dirty="0" smtClean="0">
                <a:solidFill>
                  <a:schemeClr val="tx2">
                    <a:lumMod val="50000"/>
                  </a:schemeClr>
                </a:solidFill>
              </a:rPr>
              <a:t>Courses</a:t>
            </a:r>
            <a:r>
              <a:rPr lang="en-IN" sz="48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sz="4800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04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05219" y="1364777"/>
            <a:ext cx="10003808" cy="4612942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3200" dirty="0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sz="32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MOOCs is a one way of learning. </a:t>
            </a:r>
          </a:p>
          <a:p>
            <a:pPr algn="l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of study made available over the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with or  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charge to a very large number of people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3200" dirty="0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sz="32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an event of courses which is  open access.</a:t>
            </a:r>
          </a:p>
          <a:p>
            <a:pPr algn="l"/>
            <a:r>
              <a:rPr lang="en-IN" sz="32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access means access it from anywhere, everywhere.</a:t>
            </a:r>
          </a:p>
          <a:p>
            <a:pPr algn="l"/>
            <a:r>
              <a:rPr lang="en-IN" sz="32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 way to connect and collaborate skills.</a:t>
            </a:r>
          </a:p>
          <a:p>
            <a:pPr algn="l"/>
            <a:r>
              <a:rPr lang="en-IN" sz="32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32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92693" y="678320"/>
            <a:ext cx="10003808" cy="883694"/>
          </a:xfrm>
        </p:spPr>
        <p:txBody>
          <a:bodyPr>
            <a:normAutofit fontScale="90000"/>
          </a:bodyPr>
          <a:lstStyle/>
          <a:p>
            <a:r>
              <a:rPr lang="en-IN" sz="5400" dirty="0">
                <a:solidFill>
                  <a:srgbClr val="C00000"/>
                </a:solidFill>
                <a:latin typeface="Algerian" panose="04020705040A02060702" pitchFamily="82" charset="0"/>
              </a:rPr>
              <a:t>introduction</a:t>
            </a:r>
            <a:endParaRPr lang="en-IN" sz="5400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13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82" y="286603"/>
            <a:ext cx="11436825" cy="140408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Table: Comparison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of key aspects of MOOCs or Open Education initiatives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395782" y="1690688"/>
          <a:ext cx="11532360" cy="3701716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{073A0DAA-6AF3-43AB-8588-CEC1D06C72B9}</a:tableStyleId>
              </a:tblPr>
              <a:tblGrid>
                <a:gridCol w="2306472"/>
                <a:gridCol w="2306472"/>
                <a:gridCol w="2306472"/>
                <a:gridCol w="2306472"/>
                <a:gridCol w="2306472"/>
              </a:tblGrid>
              <a:tr h="94993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Initiatives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For</a:t>
                      </a:r>
                      <a:r>
                        <a:rPr lang="en-IN" baseline="0" dirty="0" smtClean="0"/>
                        <a:t> profit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Free to access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Certification</a:t>
                      </a:r>
                      <a:r>
                        <a:rPr lang="en-IN" baseline="0" dirty="0" smtClean="0"/>
                        <a:t> fee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Institutional</a:t>
                      </a:r>
                      <a:r>
                        <a:rPr lang="en-IN" baseline="0" dirty="0" smtClean="0"/>
                        <a:t> credits</a:t>
                      </a:r>
                      <a:endParaRPr lang="en-IN" dirty="0"/>
                    </a:p>
                  </a:txBody>
                  <a:tcPr/>
                </a:tc>
              </a:tr>
              <a:tr h="550357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eDX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IN" dirty="0"/>
                    </a:p>
                  </a:txBody>
                  <a:tcPr/>
                </a:tc>
              </a:tr>
              <a:tr h="55035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Coursera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X✓</a:t>
                      </a:r>
                      <a:endParaRPr lang="en-IN" dirty="0"/>
                    </a:p>
                  </a:txBody>
                  <a:tcPr/>
                </a:tc>
              </a:tr>
              <a:tr h="550357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Udacity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X✓</a:t>
                      </a:r>
                      <a:endParaRPr lang="en-IN" dirty="0"/>
                    </a:p>
                  </a:txBody>
                  <a:tcPr/>
                </a:tc>
              </a:tr>
              <a:tr h="550357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Udemy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X✓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X✓</a:t>
                      </a:r>
                      <a:endParaRPr lang="en-IN" dirty="0"/>
                    </a:p>
                  </a:txBody>
                  <a:tcPr/>
                </a:tc>
              </a:tr>
              <a:tr h="55035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P2PU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8013" y="5511915"/>
            <a:ext cx="115323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Key:</a:t>
            </a:r>
          </a:p>
          <a:p>
            <a:r>
              <a:rPr lang="en-IN" dirty="0" smtClean="0">
                <a:solidFill>
                  <a:schemeClr val="dk1"/>
                </a:solidFill>
              </a:rPr>
              <a:t>X  Not a feature</a:t>
            </a:r>
            <a:endParaRPr lang="en-IN" dirty="0" smtClean="0"/>
          </a:p>
          <a:p>
            <a:r>
              <a:rPr lang="en-IN" dirty="0" smtClean="0">
                <a:solidFill>
                  <a:schemeClr val="dk1"/>
                </a:solidFill>
              </a:rPr>
              <a:t>✓ </a:t>
            </a:r>
            <a:r>
              <a:rPr lang="en-IN" dirty="0">
                <a:solidFill>
                  <a:schemeClr val="dk1"/>
                </a:solidFill>
              </a:rPr>
              <a:t>F</a:t>
            </a:r>
            <a:r>
              <a:rPr lang="en-IN" dirty="0" smtClean="0">
                <a:solidFill>
                  <a:schemeClr val="dk1"/>
                </a:solidFill>
              </a:rPr>
              <a:t>eature present</a:t>
            </a:r>
            <a:endParaRPr lang="en-IN" dirty="0"/>
          </a:p>
          <a:p>
            <a:r>
              <a:rPr lang="en-IN" dirty="0">
                <a:solidFill>
                  <a:schemeClr val="dk1"/>
                </a:solidFill>
              </a:rPr>
              <a:t>X</a:t>
            </a:r>
            <a:r>
              <a:rPr lang="en-IN" dirty="0" smtClean="0">
                <a:solidFill>
                  <a:schemeClr val="dk1"/>
                </a:solidFill>
              </a:rPr>
              <a:t>✓  Features partially present</a:t>
            </a:r>
            <a:endParaRPr lang="en-IN" dirty="0"/>
          </a:p>
          <a:p>
            <a:endParaRPr lang="en-IN" dirty="0" smtClean="0">
              <a:solidFill>
                <a:schemeClr val="dk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782" y="1296537"/>
            <a:ext cx="88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Ref[3]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582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79" y="141854"/>
            <a:ext cx="11704320" cy="1325563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for artificial intelligence in education (AIED), across a sample of major massive open online course (MOOC) platforms.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549777" y="1467418"/>
          <a:ext cx="11282831" cy="4970937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1611833"/>
                <a:gridCol w="1611833"/>
                <a:gridCol w="1611833"/>
                <a:gridCol w="1611833"/>
                <a:gridCol w="1611833"/>
                <a:gridCol w="1611833"/>
                <a:gridCol w="1611833"/>
              </a:tblGrid>
              <a:tr h="58718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Features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eDX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Coursera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Google Course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Class2Go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Udemy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Lernanta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87183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Video lectures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3883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Where are they stored?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YouTube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Coursera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YouTube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YouTube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 and Amazon S3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Udemy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 or YouTube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2262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Quizzes integrated with video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3883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Discussion on video page?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9048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Additional files and features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Subtitles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Subtitles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 files</a:t>
                      </a:r>
                      <a:endParaRPr lang="en-I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Subtitles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 files</a:t>
                      </a:r>
                      <a:endParaRPr lang="en-I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Subtitles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I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Subtitles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 video and slide mashup</a:t>
                      </a:r>
                      <a:endParaRPr lang="en-I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971207" y="1098085"/>
            <a:ext cx="128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Ref[4]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9014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11477" y="215190"/>
          <a:ext cx="11384282" cy="6206517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1626326"/>
                <a:gridCol w="1626326"/>
                <a:gridCol w="1626326"/>
                <a:gridCol w="1626326"/>
                <a:gridCol w="1626326"/>
                <a:gridCol w="1626326"/>
                <a:gridCol w="1626326"/>
              </a:tblGrid>
              <a:tr h="459152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err="1" smtClean="0">
                          <a:solidFill>
                            <a:schemeClr val="bg1"/>
                          </a:solidFill>
                        </a:rPr>
                        <a:t>eDX</a:t>
                      </a:r>
                      <a:endParaRPr lang="en-IN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Coursera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Google course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Class2Go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Udemy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lernanta</a:t>
                      </a:r>
                      <a:endParaRPr lang="en-IN" dirty="0"/>
                    </a:p>
                  </a:txBody>
                  <a:tcPr/>
                </a:tc>
              </a:tr>
              <a:tr h="45915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Quizzes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</a:tr>
              <a:tr h="14718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Are there quizzes</a:t>
                      </a:r>
                      <a:r>
                        <a:rPr lang="en-IN" baseline="0" dirty="0" smtClean="0"/>
                        <a:t> outside of videos?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N/A</a:t>
                      </a:r>
                      <a:endParaRPr lang="en-IN" dirty="0"/>
                    </a:p>
                  </a:txBody>
                  <a:tcPr/>
                </a:tc>
              </a:tr>
              <a:tr h="79251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Question types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</a:tr>
              <a:tr h="79251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Multiple choice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✔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✔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✔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✔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</a:tr>
              <a:tr h="45915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Short answer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✔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✔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✔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✔</a:t>
                      </a:r>
                      <a:endParaRPr lang="en-IN" dirty="0"/>
                    </a:p>
                  </a:txBody>
                  <a:tcPr/>
                </a:tc>
              </a:tr>
              <a:tr h="45915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Numeric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✔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</a:tr>
              <a:tr h="113215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No. of attempts allowed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Limited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Limited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Unlimited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Limited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N/A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N/A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713492" y="6240779"/>
            <a:ext cx="128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Ref[4]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0526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09429" y="846161"/>
          <a:ext cx="11327645" cy="5825913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1618235"/>
                <a:gridCol w="1618235"/>
                <a:gridCol w="1618235"/>
                <a:gridCol w="1618235"/>
                <a:gridCol w="1618235"/>
                <a:gridCol w="1618235"/>
                <a:gridCol w="1618235"/>
              </a:tblGrid>
              <a:tr h="477987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eDX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Coursera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Google</a:t>
                      </a:r>
                    </a:p>
                    <a:p>
                      <a:pPr algn="ctr"/>
                      <a:r>
                        <a:rPr lang="en-IN" dirty="0" smtClean="0"/>
                        <a:t>Course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Class2Go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Udemy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lernanta</a:t>
                      </a:r>
                      <a:endParaRPr lang="en-IN" dirty="0"/>
                    </a:p>
                  </a:txBody>
                  <a:tcPr/>
                </a:tc>
              </a:tr>
              <a:tr h="825019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Discussion forums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82501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Can posts be rated?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Positive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Positive/negative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N/A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None</a:t>
                      </a:r>
                      <a:endParaRPr lang="en-IN" dirty="0"/>
                    </a:p>
                  </a:txBody>
                  <a:tcPr/>
                </a:tc>
              </a:tr>
              <a:tr h="825019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Grading and analytics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</a:tr>
              <a:tr h="117859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Student’s view of progress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Raw marks with graph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Raw marks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Raw Marks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Progress percentage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Progress </a:t>
                      </a:r>
                      <a:r>
                        <a:rPr lang="en-IN" dirty="0" err="1" smtClean="0"/>
                        <a:t>percentag</a:t>
                      </a:r>
                      <a:endParaRPr lang="en-IN" dirty="0"/>
                    </a:p>
                  </a:txBody>
                  <a:tcPr/>
                </a:tc>
              </a:tr>
              <a:tr h="153217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Teacher’s view of progress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Unknown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Unknown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CSV* export Google analytics (CSV)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Multiple types of detailed CSV reports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N/A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Can see and edit progress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454184" y="101936"/>
            <a:ext cx="128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Ref[4]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6960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562441" y="1318892"/>
            <a:ext cx="10972800" cy="4525963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Boundary Condition :</a:t>
            </a:r>
          </a:p>
          <a:p>
            <a:pPr marL="109728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research papers boundary condition has been mentioned i.e. if the users violates the 	boundary condition they have given then the user will not be able to access the 	services.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Cost :</a:t>
            </a:r>
          </a:p>
          <a:p>
            <a:pPr marL="109728" indent="0" algn="just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This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one of the main research gap we have found i.e. many of the existing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systems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that have been proposed yet required additional hardware.</a:t>
            </a:r>
          </a:p>
          <a:p>
            <a:pPr marL="109728" indent="0">
              <a:buFont typeface="Wingdings 3"/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Privacy :</a:t>
            </a:r>
          </a:p>
          <a:p>
            <a:pPr marL="393192" lvl="1" indent="0" algn="just">
              <a:buFont typeface="Verdana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The existing systems are less secure because they do not provide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authentication 	like 	before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connecting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system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need permission for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accessing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account 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4146" y="103872"/>
            <a:ext cx="4843277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Gaps</a:t>
            </a:r>
            <a:endParaRPr lang="en-US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764147" y="3581874"/>
            <a:ext cx="10972800" cy="545630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801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2749</TotalTime>
  <Words>820</Words>
  <Application>Microsoft Office PowerPoint</Application>
  <PresentationFormat>Widescreen</PresentationFormat>
  <Paragraphs>252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Agency FB</vt:lpstr>
      <vt:lpstr>Algerian</vt:lpstr>
      <vt:lpstr>Arial</vt:lpstr>
      <vt:lpstr>Arial Black</vt:lpstr>
      <vt:lpstr>Calibri</vt:lpstr>
      <vt:lpstr>Georgia</vt:lpstr>
      <vt:lpstr>Times New Roman</vt:lpstr>
      <vt:lpstr>Times-Bold</vt:lpstr>
      <vt:lpstr>Trebuchet MS</vt:lpstr>
      <vt:lpstr>Verdana</vt:lpstr>
      <vt:lpstr>Wingdings</vt:lpstr>
      <vt:lpstr>Wingdings 3</vt:lpstr>
      <vt:lpstr>Slipstream</vt:lpstr>
      <vt:lpstr>PowerPoint Presentation</vt:lpstr>
      <vt:lpstr>outline</vt:lpstr>
      <vt:lpstr>Moocs (Massive Open Online Courses)</vt:lpstr>
      <vt:lpstr>introduction</vt:lpstr>
      <vt:lpstr>Table: Comparison of key aspects of MOOCs or Open Education initiatives</vt:lpstr>
      <vt:lpstr>Table : Key features for artificial intelligence in education (AIED), across a sample of major massive open online course (MOOC) platforms.</vt:lpstr>
      <vt:lpstr>PowerPoint Presentation</vt:lpstr>
      <vt:lpstr>PowerPoint Presentation</vt:lpstr>
      <vt:lpstr>Research Gaps</vt:lpstr>
      <vt:lpstr>Need of the system</vt:lpstr>
      <vt:lpstr>proposal</vt:lpstr>
      <vt:lpstr>Tools:- </vt:lpstr>
      <vt:lpstr>Design and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Features</vt:lpstr>
      <vt:lpstr>Conclusion</vt:lpstr>
      <vt:lpstr>Future Scope</vt:lpstr>
      <vt:lpstr>References</vt:lpstr>
      <vt:lpstr>Thank you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software</dc:title>
  <dc:creator>mukesh verma</dc:creator>
  <cp:lastModifiedBy>mukesh verma</cp:lastModifiedBy>
  <cp:revision>134</cp:revision>
  <dcterms:created xsi:type="dcterms:W3CDTF">2015-09-26T10:01:11Z</dcterms:created>
  <dcterms:modified xsi:type="dcterms:W3CDTF">2016-11-17T17:57:20Z</dcterms:modified>
</cp:coreProperties>
</file>