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9144000" cy="5143500" type="screen16x9"/>
  <p:notesSz cx="6858000" cy="9144000"/>
  <p:embeddedFontLst>
    <p:embeddedFont>
      <p:font typeface="Proxima Nova" panose="020B0604020202020204" charset="0"/>
      <p:regular r:id="rId44"/>
      <p:bold r:id="rId45"/>
      <p:italic r:id="rId46"/>
      <p:boldItalic r:id="rId47"/>
    </p:embeddedFont>
    <p:embeddedFont>
      <p:font typeface="Trebuchet MS" panose="020B0603020202020204" pitchFamily="34" charset="0"/>
      <p:regular r:id="rId48"/>
      <p:bold r:id="rId49"/>
      <p:italic r:id="rId50"/>
      <p:boldItalic r:id="rId51"/>
    </p:embeddedFont>
  </p:embeddedFontLst>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5" d="100"/>
          <a:sy n="125" d="100"/>
        </p:scale>
        <p:origin x="226"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5.fntdata"/><Relationship Id="rId8" Type="http://schemas.openxmlformats.org/officeDocument/2006/relationships/slide" Target="slides/slide7.xml"/><Relationship Id="rId51" Type="http://schemas.openxmlformats.org/officeDocument/2006/relationships/font" Target="fonts/font8.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indent="0" algn="l" rtl="0">
              <a:spcBef>
                <a:spcPts val="0"/>
              </a:spcBef>
              <a:defRPr sz="1100" b="0" i="0" u="none" strike="noStrike" cap="none" baseline="0">
                <a:solidFill>
                  <a:schemeClr val="dk1"/>
                </a:solidFill>
                <a:latin typeface="Arial"/>
                <a:ea typeface="Arial"/>
                <a:cs typeface="Arial"/>
                <a:sym typeface="Arial"/>
              </a:defRPr>
            </a:lvl1pPr>
            <a:lvl2pPr marL="457200" marR="0" indent="0" algn="l" rtl="0">
              <a:spcBef>
                <a:spcPts val="0"/>
              </a:spcBef>
              <a:defRPr sz="1100" b="0" i="0" u="none" strike="noStrike" cap="none" baseline="0">
                <a:solidFill>
                  <a:schemeClr val="dk1"/>
                </a:solidFill>
                <a:latin typeface="Arial"/>
                <a:ea typeface="Arial"/>
                <a:cs typeface="Arial"/>
                <a:sym typeface="Arial"/>
              </a:defRPr>
            </a:lvl2pPr>
            <a:lvl3pPr marL="914400" marR="0" indent="0" algn="l" rtl="0">
              <a:spcBef>
                <a:spcPts val="0"/>
              </a:spcBef>
              <a:defRPr sz="1100" b="0" i="0" u="none" strike="noStrike" cap="none" baseline="0">
                <a:solidFill>
                  <a:schemeClr val="dk1"/>
                </a:solidFill>
                <a:latin typeface="Arial"/>
                <a:ea typeface="Arial"/>
                <a:cs typeface="Arial"/>
                <a:sym typeface="Arial"/>
              </a:defRPr>
            </a:lvl3pPr>
            <a:lvl4pPr marL="1371600" marR="0" indent="0" algn="l" rtl="0">
              <a:spcBef>
                <a:spcPts val="0"/>
              </a:spcBef>
              <a:defRPr sz="1100" b="0" i="0" u="none" strike="noStrike" cap="none" baseline="0">
                <a:solidFill>
                  <a:schemeClr val="dk1"/>
                </a:solidFill>
                <a:latin typeface="Arial"/>
                <a:ea typeface="Arial"/>
                <a:cs typeface="Arial"/>
                <a:sym typeface="Arial"/>
              </a:defRPr>
            </a:lvl4pPr>
            <a:lvl5pPr marL="1828800" marR="0" indent="0" algn="l" rtl="0">
              <a:spcBef>
                <a:spcPts val="0"/>
              </a:spcBef>
              <a:defRPr sz="1100" b="0" i="0" u="none" strike="noStrike" cap="none" baseline="0">
                <a:solidFill>
                  <a:schemeClr val="dk1"/>
                </a:solidFill>
                <a:latin typeface="Arial"/>
                <a:ea typeface="Arial"/>
                <a:cs typeface="Arial"/>
                <a:sym typeface="Arial"/>
              </a:defRPr>
            </a:lvl5pPr>
            <a:lvl6pPr marL="2286000" marR="0" indent="0" algn="l" rtl="0">
              <a:spcBef>
                <a:spcPts val="0"/>
              </a:spcBef>
              <a:defRPr sz="1100" b="0" i="0" u="none" strike="noStrike" cap="none" baseline="0">
                <a:solidFill>
                  <a:schemeClr val="dk1"/>
                </a:solidFill>
                <a:latin typeface="Arial"/>
                <a:ea typeface="Arial"/>
                <a:cs typeface="Arial"/>
                <a:sym typeface="Arial"/>
              </a:defRPr>
            </a:lvl6pPr>
            <a:lvl7pPr marL="2743200" marR="0" indent="0" algn="l" rtl="0">
              <a:spcBef>
                <a:spcPts val="0"/>
              </a:spcBef>
              <a:defRPr sz="1100" b="0" i="0" u="none" strike="noStrike" cap="none" baseline="0">
                <a:solidFill>
                  <a:schemeClr val="dk1"/>
                </a:solidFill>
                <a:latin typeface="Arial"/>
                <a:ea typeface="Arial"/>
                <a:cs typeface="Arial"/>
                <a:sym typeface="Arial"/>
              </a:defRPr>
            </a:lvl7pPr>
            <a:lvl8pPr marL="3200400" marR="0" indent="0" algn="l" rtl="0">
              <a:spcBef>
                <a:spcPts val="0"/>
              </a:spcBef>
              <a:defRPr sz="1100" b="0" i="0" u="none" strike="noStrike" cap="none" baseline="0">
                <a:solidFill>
                  <a:schemeClr val="dk1"/>
                </a:solidFill>
                <a:latin typeface="Arial"/>
                <a:ea typeface="Arial"/>
                <a:cs typeface="Arial"/>
                <a:sym typeface="Arial"/>
              </a:defRPr>
            </a:lvl8pPr>
            <a:lvl9pPr marL="3657600" marR="0" indent="0" algn="l" rtl="0">
              <a:spcBef>
                <a:spcPts val="0"/>
              </a:spcBef>
              <a:defRPr sz="1100" b="0" i="0" u="none" strike="noStrike" cap="none" baseline="0">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00033730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0" name="Shape 6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32058197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8" name="Shape 1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9291826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5" name="Shape 1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8579223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2" name="Shape 1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0509809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0" name="Shape 1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5994465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7" name="Shape 1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2065574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4" name="Shape 16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12790086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2" name="Shape 1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5278524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1" name="Shape 18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278448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9" name="Shape 1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8727144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 name="Shape 1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66221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7" name="Shape 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0432308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4" name="Shape 20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41840120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1" name="Shape 21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36435813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8" name="Shape 2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0386335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25" name="Shape 2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7413965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2" name="Shape 2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4039651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9" name="Shape 2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5184943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46" name="Shape 24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20103641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53" name="Shape 2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1121493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0" name="Shape 2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5418464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7" name="Shape 2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018131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9" name="Shape 7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16004015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Shape 2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74" name="Shape 27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24432993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81" name="Shape 2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823004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1" name="Shape 2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2003435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Shape 2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9" name="Shape 2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8624814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06" name="Shape 3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2297874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13" name="Shape 3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0454267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20" name="Shape 32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21562607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27" name="Shape 3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0164042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Shape 3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34" name="Shape 3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a:spcBef>
                <a:spcPts val="0"/>
              </a:spcBef>
              <a:buAutoNum type="arabicPeriod"/>
            </a:pPr>
            <a:r>
              <a:rPr lang="en"/>
              <a:t>Adapter 2. Proxy 3. Decorator 4. Facade 5. </a:t>
            </a:r>
            <a:r>
              <a:rPr lang="en" sz="1800" b="1">
                <a:solidFill>
                  <a:srgbClr val="222222"/>
                </a:solidFill>
              </a:rPr>
              <a:t>Bridge: </a:t>
            </a:r>
            <a:r>
              <a:rPr lang="en" sz="1800">
                <a:solidFill>
                  <a:srgbClr val="222222"/>
                </a:solidFill>
              </a:rPr>
              <a:t>when you define both the abstract interface and the underlying implementation</a:t>
            </a:r>
          </a:p>
        </p:txBody>
      </p:sp>
    </p:spTree>
    <p:extLst>
      <p:ext uri="{BB962C8B-B14F-4D97-AF65-F5344CB8AC3E}">
        <p14:creationId xmlns:p14="http://schemas.microsoft.com/office/powerpoint/2010/main" val="25119336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Shape 3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41" name="Shape 34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3001874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6" name="Shape 8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19545256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Shape 3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46" name="Shape 34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35962962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Shape 3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51" name="Shape 35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826526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3" name="Shape 9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1814172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0" name="Shape 1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496874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7" name="Shape 10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41688043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4" name="Shape 1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1194692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1" name="Shape 1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906487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8"/>
        <p:cNvGrpSpPr/>
        <p:nvPr/>
      </p:nvGrpSpPr>
      <p:grpSpPr>
        <a:xfrm>
          <a:off x="0" y="0"/>
          <a:ext cx="0" cy="0"/>
          <a:chOff x="0" y="0"/>
          <a:chExt cx="0" cy="0"/>
        </a:xfrm>
      </p:grpSpPr>
      <p:cxnSp>
        <p:nvCxnSpPr>
          <p:cNvPr id="9" name="Shape 9"/>
          <p:cNvCxnSpPr/>
          <p:nvPr/>
        </p:nvCxnSpPr>
        <p:spPr>
          <a:xfrm>
            <a:off x="0" y="2998150"/>
            <a:ext cx="9144000" cy="0"/>
          </a:xfrm>
          <a:prstGeom prst="straightConnector1">
            <a:avLst/>
          </a:prstGeom>
          <a:noFill/>
          <a:ln w="19050" cap="flat" cmpd="sng">
            <a:solidFill>
              <a:schemeClr val="lt2"/>
            </a:solidFill>
            <a:prstDash val="solid"/>
            <a:round/>
            <a:headEnd type="none" w="med" len="med"/>
            <a:tailEnd type="none" w="med" len="med"/>
          </a:ln>
        </p:spPr>
      </p:cxnSp>
      <p:sp>
        <p:nvSpPr>
          <p:cNvPr id="10" name="Shape 10"/>
          <p:cNvSpPr txBox="1">
            <a:spLocks noGrp="1"/>
          </p:cNvSpPr>
          <p:nvPr>
            <p:ph type="ctrTitle"/>
          </p:nvPr>
        </p:nvSpPr>
        <p:spPr>
          <a:xfrm>
            <a:off x="510450" y="1257300"/>
            <a:ext cx="8123100" cy="1588500"/>
          </a:xfrm>
          <a:prstGeom prst="rect">
            <a:avLst/>
          </a:prstGeom>
          <a:noFill/>
          <a:ln>
            <a:noFill/>
          </a:ln>
        </p:spPr>
        <p:txBody>
          <a:bodyPr lIns="91425" tIns="91425" rIns="91425" bIns="91425" anchor="b" anchorCtr="0"/>
          <a:lstStyle>
            <a:lvl1pPr marL="0" marR="0" indent="0" algn="l" rtl="0">
              <a:lnSpc>
                <a:spcPct val="100000"/>
              </a:lnSpc>
              <a:spcBef>
                <a:spcPts val="0"/>
              </a:spcBef>
              <a:spcAft>
                <a:spcPts val="0"/>
              </a:spcAft>
              <a:buClr>
                <a:schemeClr val="lt1"/>
              </a:buClr>
              <a:buFont typeface="Proxima Nova"/>
              <a:buNone/>
              <a:defRPr sz="4800" b="0" i="0" u="none" strike="noStrike" cap="none" baseline="0">
                <a:solidFill>
                  <a:schemeClr val="lt1"/>
                </a:solidFill>
                <a:latin typeface="Proxima Nova"/>
                <a:ea typeface="Proxima Nova"/>
                <a:cs typeface="Proxima Nova"/>
                <a:sym typeface="Proxima Nova"/>
                <a:rtl val="0"/>
              </a:defRPr>
            </a:lvl1pPr>
            <a:lvl2pPr marL="0" marR="0" indent="0" algn="l" rtl="0">
              <a:spcBef>
                <a:spcPts val="0"/>
              </a:spcBef>
              <a:buClr>
                <a:schemeClr val="lt1"/>
              </a:buClr>
              <a:buFont typeface="Proxima Nova"/>
              <a:buNone/>
              <a:defRPr sz="4800" b="0" i="0" u="none" strike="noStrike" cap="none" baseline="0">
                <a:solidFill>
                  <a:schemeClr val="lt1"/>
                </a:solidFill>
                <a:latin typeface="Proxima Nova"/>
                <a:ea typeface="Proxima Nova"/>
                <a:cs typeface="Proxima Nova"/>
                <a:sym typeface="Proxima Nova"/>
              </a:defRPr>
            </a:lvl2pPr>
            <a:lvl3pPr marL="0" marR="0" indent="0" algn="l" rtl="0">
              <a:spcBef>
                <a:spcPts val="0"/>
              </a:spcBef>
              <a:buClr>
                <a:schemeClr val="lt1"/>
              </a:buClr>
              <a:buFont typeface="Proxima Nova"/>
              <a:buNone/>
              <a:defRPr sz="4800" b="0" i="0" u="none" strike="noStrike" cap="none" baseline="0">
                <a:solidFill>
                  <a:schemeClr val="lt1"/>
                </a:solidFill>
                <a:latin typeface="Proxima Nova"/>
                <a:ea typeface="Proxima Nova"/>
                <a:cs typeface="Proxima Nova"/>
                <a:sym typeface="Proxima Nova"/>
              </a:defRPr>
            </a:lvl3pPr>
            <a:lvl4pPr marL="0" marR="0" indent="0" algn="l" rtl="0">
              <a:spcBef>
                <a:spcPts val="0"/>
              </a:spcBef>
              <a:buClr>
                <a:schemeClr val="lt1"/>
              </a:buClr>
              <a:buFont typeface="Proxima Nova"/>
              <a:buNone/>
              <a:defRPr sz="4800" b="0" i="0" u="none" strike="noStrike" cap="none" baseline="0">
                <a:solidFill>
                  <a:schemeClr val="lt1"/>
                </a:solidFill>
                <a:latin typeface="Proxima Nova"/>
                <a:ea typeface="Proxima Nova"/>
                <a:cs typeface="Proxima Nova"/>
                <a:sym typeface="Proxima Nova"/>
              </a:defRPr>
            </a:lvl4pPr>
            <a:lvl5pPr marL="0" marR="0" indent="0" algn="l" rtl="0">
              <a:spcBef>
                <a:spcPts val="0"/>
              </a:spcBef>
              <a:buClr>
                <a:schemeClr val="lt1"/>
              </a:buClr>
              <a:buFont typeface="Proxima Nova"/>
              <a:buNone/>
              <a:defRPr sz="4800" b="0" i="0" u="none" strike="noStrike" cap="none" baseline="0">
                <a:solidFill>
                  <a:schemeClr val="lt1"/>
                </a:solidFill>
                <a:latin typeface="Proxima Nova"/>
                <a:ea typeface="Proxima Nova"/>
                <a:cs typeface="Proxima Nova"/>
                <a:sym typeface="Proxima Nova"/>
              </a:defRPr>
            </a:lvl5pPr>
            <a:lvl6pPr marL="0" marR="0" indent="0" algn="l" rtl="0">
              <a:spcBef>
                <a:spcPts val="0"/>
              </a:spcBef>
              <a:buClr>
                <a:schemeClr val="lt1"/>
              </a:buClr>
              <a:buFont typeface="Proxima Nova"/>
              <a:buNone/>
              <a:defRPr sz="4800" b="0" i="0" u="none" strike="noStrike" cap="none" baseline="0">
                <a:solidFill>
                  <a:schemeClr val="lt1"/>
                </a:solidFill>
                <a:latin typeface="Proxima Nova"/>
                <a:ea typeface="Proxima Nova"/>
                <a:cs typeface="Proxima Nova"/>
                <a:sym typeface="Proxima Nova"/>
              </a:defRPr>
            </a:lvl6pPr>
            <a:lvl7pPr marL="0" marR="0" indent="0" algn="l" rtl="0">
              <a:spcBef>
                <a:spcPts val="0"/>
              </a:spcBef>
              <a:buClr>
                <a:schemeClr val="lt1"/>
              </a:buClr>
              <a:buFont typeface="Proxima Nova"/>
              <a:buNone/>
              <a:defRPr sz="4800" b="0" i="0" u="none" strike="noStrike" cap="none" baseline="0">
                <a:solidFill>
                  <a:schemeClr val="lt1"/>
                </a:solidFill>
                <a:latin typeface="Proxima Nova"/>
                <a:ea typeface="Proxima Nova"/>
                <a:cs typeface="Proxima Nova"/>
                <a:sym typeface="Proxima Nova"/>
              </a:defRPr>
            </a:lvl7pPr>
            <a:lvl8pPr marL="0" marR="0" indent="0" algn="l" rtl="0">
              <a:spcBef>
                <a:spcPts val="0"/>
              </a:spcBef>
              <a:buClr>
                <a:schemeClr val="lt1"/>
              </a:buClr>
              <a:buFont typeface="Proxima Nova"/>
              <a:buNone/>
              <a:defRPr sz="4800" b="0" i="0" u="none" strike="noStrike" cap="none" baseline="0">
                <a:solidFill>
                  <a:schemeClr val="lt1"/>
                </a:solidFill>
                <a:latin typeface="Proxima Nova"/>
                <a:ea typeface="Proxima Nova"/>
                <a:cs typeface="Proxima Nova"/>
                <a:sym typeface="Proxima Nova"/>
              </a:defRPr>
            </a:lvl8pPr>
            <a:lvl9pPr marL="0" marR="0" indent="0" algn="l" rtl="0">
              <a:spcBef>
                <a:spcPts val="0"/>
              </a:spcBef>
              <a:buClr>
                <a:schemeClr val="lt1"/>
              </a:buClr>
              <a:buFont typeface="Proxima Nova"/>
              <a:buNone/>
              <a:defRPr sz="4800" b="0" i="0" u="none" strike="noStrike" cap="none" baseline="0">
                <a:solidFill>
                  <a:schemeClr val="lt1"/>
                </a:solidFill>
                <a:latin typeface="Proxima Nova"/>
                <a:ea typeface="Proxima Nova"/>
                <a:cs typeface="Proxima Nova"/>
                <a:sym typeface="Proxima Nova"/>
              </a:defRPr>
            </a:lvl9pPr>
          </a:lstStyle>
          <a:p>
            <a:endParaRPr/>
          </a:p>
        </p:txBody>
      </p:sp>
      <p:sp>
        <p:nvSpPr>
          <p:cNvPr id="11" name="Shape 11"/>
          <p:cNvSpPr txBox="1">
            <a:spLocks noGrp="1"/>
          </p:cNvSpPr>
          <p:nvPr>
            <p:ph type="subTitle" idx="1"/>
          </p:nvPr>
        </p:nvSpPr>
        <p:spPr>
          <a:xfrm>
            <a:off x="510450" y="3182311"/>
            <a:ext cx="8123100" cy="629998"/>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buClr>
                <a:schemeClr val="lt1"/>
              </a:buClr>
              <a:buFont typeface="Proxima Nova"/>
              <a:buNone/>
              <a:defRPr sz="2400" b="0" i="0" u="none" strike="noStrike" cap="none" baseline="0">
                <a:solidFill>
                  <a:schemeClr val="lt1"/>
                </a:solidFill>
                <a:latin typeface="Proxima Nova"/>
                <a:ea typeface="Proxima Nova"/>
                <a:cs typeface="Proxima Nova"/>
                <a:sym typeface="Proxima Nova"/>
                <a:rtl val="0"/>
              </a:defRPr>
            </a:lvl1pPr>
            <a:lvl2pPr marL="0" marR="0" indent="0" algn="l" rtl="0">
              <a:lnSpc>
                <a:spcPct val="100000"/>
              </a:lnSpc>
              <a:spcBef>
                <a:spcPts val="0"/>
              </a:spcBef>
              <a:spcAft>
                <a:spcPts val="0"/>
              </a:spcAft>
              <a:buClr>
                <a:schemeClr val="lt1"/>
              </a:buClr>
              <a:buFont typeface="Proxima Nova"/>
              <a:buNone/>
              <a:defRPr sz="2400" b="0" i="0" u="none" strike="noStrike" cap="none" baseline="0">
                <a:solidFill>
                  <a:schemeClr val="lt1"/>
                </a:solidFill>
                <a:latin typeface="Proxima Nova"/>
                <a:ea typeface="Proxima Nova"/>
                <a:cs typeface="Proxima Nova"/>
                <a:sym typeface="Proxima Nova"/>
                <a:rtl val="0"/>
              </a:defRPr>
            </a:lvl2pPr>
            <a:lvl3pPr marL="0" marR="0" indent="0" algn="l" rtl="0">
              <a:lnSpc>
                <a:spcPct val="100000"/>
              </a:lnSpc>
              <a:spcBef>
                <a:spcPts val="0"/>
              </a:spcBef>
              <a:spcAft>
                <a:spcPts val="0"/>
              </a:spcAft>
              <a:buClr>
                <a:schemeClr val="lt1"/>
              </a:buClr>
              <a:buFont typeface="Proxima Nova"/>
              <a:buNone/>
              <a:defRPr sz="2400" b="0" i="0" u="none" strike="noStrike" cap="none" baseline="0">
                <a:solidFill>
                  <a:schemeClr val="lt1"/>
                </a:solidFill>
                <a:latin typeface="Proxima Nova"/>
                <a:ea typeface="Proxima Nova"/>
                <a:cs typeface="Proxima Nova"/>
                <a:sym typeface="Proxima Nova"/>
                <a:rtl val="0"/>
              </a:defRPr>
            </a:lvl3pPr>
            <a:lvl4pPr marL="0" marR="0" indent="0" algn="l" rtl="0">
              <a:lnSpc>
                <a:spcPct val="100000"/>
              </a:lnSpc>
              <a:spcBef>
                <a:spcPts val="0"/>
              </a:spcBef>
              <a:spcAft>
                <a:spcPts val="0"/>
              </a:spcAft>
              <a:buClr>
                <a:schemeClr val="lt1"/>
              </a:buClr>
              <a:buFont typeface="Proxima Nova"/>
              <a:buNone/>
              <a:defRPr sz="2400" b="0" i="0" u="none" strike="noStrike" cap="none" baseline="0">
                <a:solidFill>
                  <a:schemeClr val="lt1"/>
                </a:solidFill>
                <a:latin typeface="Proxima Nova"/>
                <a:ea typeface="Proxima Nova"/>
                <a:cs typeface="Proxima Nova"/>
                <a:sym typeface="Proxima Nova"/>
                <a:rtl val="0"/>
              </a:defRPr>
            </a:lvl4pPr>
            <a:lvl5pPr marL="0" marR="0" indent="0" algn="l" rtl="0">
              <a:lnSpc>
                <a:spcPct val="100000"/>
              </a:lnSpc>
              <a:spcBef>
                <a:spcPts val="0"/>
              </a:spcBef>
              <a:spcAft>
                <a:spcPts val="0"/>
              </a:spcAft>
              <a:buClr>
                <a:schemeClr val="lt1"/>
              </a:buClr>
              <a:buFont typeface="Proxima Nova"/>
              <a:buNone/>
              <a:defRPr sz="2400" b="0" i="0" u="none" strike="noStrike" cap="none" baseline="0">
                <a:solidFill>
                  <a:schemeClr val="lt1"/>
                </a:solidFill>
                <a:latin typeface="Proxima Nova"/>
                <a:ea typeface="Proxima Nova"/>
                <a:cs typeface="Proxima Nova"/>
                <a:sym typeface="Proxima Nova"/>
                <a:rtl val="0"/>
              </a:defRPr>
            </a:lvl5pPr>
            <a:lvl6pPr marL="0" marR="0" indent="0" algn="l" rtl="0">
              <a:lnSpc>
                <a:spcPct val="100000"/>
              </a:lnSpc>
              <a:spcBef>
                <a:spcPts val="0"/>
              </a:spcBef>
              <a:spcAft>
                <a:spcPts val="0"/>
              </a:spcAft>
              <a:buClr>
                <a:schemeClr val="lt1"/>
              </a:buClr>
              <a:buFont typeface="Proxima Nova"/>
              <a:buNone/>
              <a:defRPr sz="2400" b="0" i="0" u="none" strike="noStrike" cap="none" baseline="0">
                <a:solidFill>
                  <a:schemeClr val="lt1"/>
                </a:solidFill>
                <a:latin typeface="Proxima Nova"/>
                <a:ea typeface="Proxima Nova"/>
                <a:cs typeface="Proxima Nova"/>
                <a:sym typeface="Proxima Nova"/>
                <a:rtl val="0"/>
              </a:defRPr>
            </a:lvl6pPr>
            <a:lvl7pPr marL="0" marR="0" indent="0" algn="l" rtl="0">
              <a:lnSpc>
                <a:spcPct val="100000"/>
              </a:lnSpc>
              <a:spcBef>
                <a:spcPts val="0"/>
              </a:spcBef>
              <a:spcAft>
                <a:spcPts val="0"/>
              </a:spcAft>
              <a:buClr>
                <a:schemeClr val="lt1"/>
              </a:buClr>
              <a:buFont typeface="Proxima Nova"/>
              <a:buNone/>
              <a:defRPr sz="2400" b="0" i="0" u="none" strike="noStrike" cap="none" baseline="0">
                <a:solidFill>
                  <a:schemeClr val="lt1"/>
                </a:solidFill>
                <a:latin typeface="Proxima Nova"/>
                <a:ea typeface="Proxima Nova"/>
                <a:cs typeface="Proxima Nova"/>
                <a:sym typeface="Proxima Nova"/>
                <a:rtl val="0"/>
              </a:defRPr>
            </a:lvl7pPr>
            <a:lvl8pPr marL="0" marR="0" indent="0" algn="l" rtl="0">
              <a:lnSpc>
                <a:spcPct val="100000"/>
              </a:lnSpc>
              <a:spcBef>
                <a:spcPts val="0"/>
              </a:spcBef>
              <a:spcAft>
                <a:spcPts val="0"/>
              </a:spcAft>
              <a:buClr>
                <a:schemeClr val="lt1"/>
              </a:buClr>
              <a:buFont typeface="Proxima Nova"/>
              <a:buNone/>
              <a:defRPr sz="2400" b="0" i="0" u="none" strike="noStrike" cap="none" baseline="0">
                <a:solidFill>
                  <a:schemeClr val="lt1"/>
                </a:solidFill>
                <a:latin typeface="Proxima Nova"/>
                <a:ea typeface="Proxima Nova"/>
                <a:cs typeface="Proxima Nova"/>
                <a:sym typeface="Proxima Nova"/>
                <a:rtl val="0"/>
              </a:defRPr>
            </a:lvl8pPr>
            <a:lvl9pPr marL="0" marR="0" indent="0" algn="l" rtl="0">
              <a:lnSpc>
                <a:spcPct val="100000"/>
              </a:lnSpc>
              <a:spcBef>
                <a:spcPts val="0"/>
              </a:spcBef>
              <a:spcAft>
                <a:spcPts val="0"/>
              </a:spcAft>
              <a:buClr>
                <a:schemeClr val="lt1"/>
              </a:buClr>
              <a:buFont typeface="Proxima Nova"/>
              <a:buNone/>
              <a:defRPr sz="2400" b="0" i="0" u="none" strike="noStrike" cap="none" baseline="0">
                <a:solidFill>
                  <a:schemeClr val="lt1"/>
                </a:solidFill>
                <a:latin typeface="Proxima Nova"/>
                <a:ea typeface="Proxima Nova"/>
                <a:cs typeface="Proxima Nova"/>
                <a:sym typeface="Proxima Nova"/>
                <a:rtl val="0"/>
              </a:defRPr>
            </a:lvl9pPr>
          </a:lstStyle>
          <a:p>
            <a:endParaRPr/>
          </a:p>
        </p:txBody>
      </p:sp>
      <p:sp>
        <p:nvSpPr>
          <p:cNvPr id="12" name="Shape 12"/>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lt1"/>
              </a:buClr>
              <a:buSzPct val="25000"/>
              <a:buFont typeface="Arial"/>
              <a:buNone/>
            </a:pPr>
            <a:fld id="{00000000-1234-1234-1234-123412341234}" type="slidenum">
              <a:rPr lang="en" sz="1400" b="0" i="0" u="none" strike="noStrike" cap="none" baseline="0">
                <a:solidFill>
                  <a:schemeClr val="lt1"/>
                </a:solidFill>
                <a:latin typeface="Arial"/>
                <a:ea typeface="Arial"/>
                <a:cs typeface="Arial"/>
                <a:sym typeface="Arial"/>
                <a:rtl val="0"/>
              </a:rPr>
              <a:t>‹#›</a:t>
            </a:fld>
            <a:endParaRPr lang="en" sz="1400" b="0" i="0" u="none" strike="noStrike" cap="none" baseline="0">
              <a:solidFill>
                <a:schemeClr val="lt1"/>
              </a:solidFill>
              <a:latin typeface="Arial"/>
              <a:ea typeface="Arial"/>
              <a:cs typeface="Arial"/>
              <a:sym typeface="Arial"/>
              <a:rtl val="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7"/>
        <p:cNvGrpSpPr/>
        <p:nvPr/>
      </p:nvGrpSpPr>
      <p:grpSpPr>
        <a:xfrm>
          <a:off x="0" y="0"/>
          <a:ext cx="0" cy="0"/>
          <a:chOff x="0" y="0"/>
          <a:chExt cx="0" cy="0"/>
        </a:xfrm>
      </p:grpSpPr>
      <p:sp>
        <p:nvSpPr>
          <p:cNvPr id="48" name="Shape 48"/>
          <p:cNvSpPr/>
          <p:nvPr/>
        </p:nvSpPr>
        <p:spPr>
          <a:xfrm>
            <a:off x="0" y="5045700"/>
            <a:ext cx="9144000" cy="97800"/>
          </a:xfrm>
          <a:prstGeom prst="rect">
            <a:avLst/>
          </a:prstGeom>
          <a:solidFill>
            <a:schemeClr val="lt2"/>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49" name="Shape 49"/>
          <p:cNvSpPr txBox="1">
            <a:spLocks noGrp="1"/>
          </p:cNvSpPr>
          <p:nvPr>
            <p:ph type="title"/>
          </p:nvPr>
        </p:nvSpPr>
        <p:spPr>
          <a:xfrm>
            <a:off x="311700" y="991475"/>
            <a:ext cx="8520599" cy="1917899"/>
          </a:xfrm>
          <a:prstGeom prst="rect">
            <a:avLst/>
          </a:prstGeom>
          <a:noFill/>
          <a:ln>
            <a:noFill/>
          </a:ln>
        </p:spPr>
        <p:txBody>
          <a:bodyPr lIns="91425" tIns="91425" rIns="91425" bIns="91425" anchor="ctr" anchorCtr="0"/>
          <a:lstStyle>
            <a:lvl1pPr algn="ctr" rtl="0">
              <a:spcBef>
                <a:spcPts val="0"/>
              </a:spcBef>
              <a:defRPr sz="14000" b="1"/>
            </a:lvl1pPr>
            <a:lvl2pPr algn="ctr" rtl="0">
              <a:spcBef>
                <a:spcPts val="0"/>
              </a:spcBef>
              <a:defRPr sz="14000" b="1"/>
            </a:lvl2pPr>
            <a:lvl3pPr algn="ctr" rtl="0">
              <a:spcBef>
                <a:spcPts val="0"/>
              </a:spcBef>
              <a:defRPr sz="14000" b="1"/>
            </a:lvl3pPr>
            <a:lvl4pPr algn="ctr" rtl="0">
              <a:spcBef>
                <a:spcPts val="0"/>
              </a:spcBef>
              <a:defRPr sz="14000" b="1"/>
            </a:lvl4pPr>
            <a:lvl5pPr algn="ctr" rtl="0">
              <a:spcBef>
                <a:spcPts val="0"/>
              </a:spcBef>
              <a:defRPr sz="14000" b="1"/>
            </a:lvl5pPr>
            <a:lvl6pPr algn="ctr" rtl="0">
              <a:spcBef>
                <a:spcPts val="0"/>
              </a:spcBef>
              <a:defRPr sz="14000" b="1"/>
            </a:lvl6pPr>
            <a:lvl7pPr algn="ctr" rtl="0">
              <a:spcBef>
                <a:spcPts val="0"/>
              </a:spcBef>
              <a:defRPr sz="14000" b="1"/>
            </a:lvl7pPr>
            <a:lvl8pPr algn="ctr" rtl="0">
              <a:spcBef>
                <a:spcPts val="0"/>
              </a:spcBef>
              <a:defRPr sz="14000" b="1"/>
            </a:lvl8pPr>
            <a:lvl9pPr algn="ctr" rtl="0">
              <a:spcBef>
                <a:spcPts val="0"/>
              </a:spcBef>
              <a:defRPr sz="14000" b="1"/>
            </a:lvl9pPr>
          </a:lstStyle>
          <a:p>
            <a:endParaRPr/>
          </a:p>
        </p:txBody>
      </p:sp>
      <p:sp>
        <p:nvSpPr>
          <p:cNvPr id="50" name="Shape 50"/>
          <p:cNvSpPr txBox="1">
            <a:spLocks noGrp="1"/>
          </p:cNvSpPr>
          <p:nvPr>
            <p:ph type="body" idx="1"/>
          </p:nvPr>
        </p:nvSpPr>
        <p:spPr>
          <a:xfrm>
            <a:off x="311700" y="3071300"/>
            <a:ext cx="8520599" cy="901798"/>
          </a:xfrm>
          <a:prstGeom prst="rect">
            <a:avLst/>
          </a:prstGeom>
          <a:noFill/>
          <a:ln>
            <a:noFill/>
          </a:ln>
        </p:spPr>
        <p:txBody>
          <a:bodyPr lIns="91425" tIns="91425" rIns="91425" bIns="91425" anchor="t" anchorCtr="0"/>
          <a:lstStyle>
            <a:lvl1pPr algn="ctr" rtl="0">
              <a:spcBef>
                <a:spcPts val="0"/>
              </a:spcBef>
              <a:defRPr/>
            </a:lvl1pPr>
            <a:lvl2pPr algn="ctr" rtl="0">
              <a:spcBef>
                <a:spcPts val="0"/>
              </a:spcBef>
              <a:defRPr/>
            </a:lvl2pPr>
            <a:lvl3pPr algn="ctr" rtl="0">
              <a:spcBef>
                <a:spcPts val="0"/>
              </a:spcBef>
              <a:defRPr/>
            </a:lvl3pPr>
            <a:lvl4pPr algn="ctr" rtl="0">
              <a:spcBef>
                <a:spcPts val="0"/>
              </a:spcBef>
              <a:defRPr/>
            </a:lvl4pPr>
            <a:lvl5pPr algn="ctr" rtl="0">
              <a:spcBef>
                <a:spcPts val="0"/>
              </a:spcBef>
              <a:defRPr/>
            </a:lvl5pPr>
            <a:lvl6pPr algn="ctr" rtl="0">
              <a:spcBef>
                <a:spcPts val="0"/>
              </a:spcBef>
              <a:defRPr/>
            </a:lvl6pPr>
            <a:lvl7pPr algn="ctr" rtl="0">
              <a:spcBef>
                <a:spcPts val="0"/>
              </a:spcBef>
              <a:defRPr/>
            </a:lvl7pPr>
            <a:lvl8pPr algn="ctr" rtl="0">
              <a:spcBef>
                <a:spcPts val="0"/>
              </a:spcBef>
              <a:defRPr/>
            </a:lvl8pPr>
            <a:lvl9pPr algn="ctr" rtl="0">
              <a:spcBef>
                <a:spcPts val="0"/>
              </a:spcBef>
              <a:defRPr/>
            </a:lvl9pPr>
          </a:lstStyle>
          <a:p>
            <a:endParaRPr/>
          </a:p>
        </p:txBody>
      </p:sp>
      <p:sp>
        <p:nvSpPr>
          <p:cNvPr id="51" name="Shape 51"/>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baseline="0">
                <a:solidFill>
                  <a:srgbClr val="000000"/>
                </a:solidFill>
                <a:latin typeface="Arial"/>
                <a:ea typeface="Arial"/>
                <a:cs typeface="Arial"/>
                <a:sym typeface="Arial"/>
                <a:rtl val="0"/>
              </a:rPr>
              <a:t>‹#›</a:t>
            </a:fld>
            <a:endParaRPr lang="en"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2"/>
        <p:cNvGrpSpPr/>
        <p:nvPr/>
      </p:nvGrpSpPr>
      <p:grpSpPr>
        <a:xfrm>
          <a:off x="0" y="0"/>
          <a:ext cx="0" cy="0"/>
          <a:chOff x="0" y="0"/>
          <a:chExt cx="0" cy="0"/>
        </a:xfrm>
      </p:grpSpPr>
      <p:sp>
        <p:nvSpPr>
          <p:cNvPr id="53" name="Shape 53"/>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baseline="0">
                <a:solidFill>
                  <a:srgbClr val="000000"/>
                </a:solidFill>
                <a:latin typeface="Arial"/>
                <a:ea typeface="Arial"/>
                <a:cs typeface="Arial"/>
                <a:sym typeface="Arial"/>
                <a:rtl val="0"/>
              </a:rPr>
              <a:t>‹#›</a:t>
            </a:fld>
            <a:endParaRPr lang="en"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3"/>
        <p:cNvGrpSpPr/>
        <p:nvPr/>
      </p:nvGrpSpPr>
      <p:grpSpPr>
        <a:xfrm>
          <a:off x="0" y="0"/>
          <a:ext cx="0" cy="0"/>
          <a:chOff x="0" y="0"/>
          <a:chExt cx="0" cy="0"/>
        </a:xfrm>
      </p:grpSpPr>
      <p:sp>
        <p:nvSpPr>
          <p:cNvPr id="14" name="Shape 14"/>
          <p:cNvSpPr/>
          <p:nvPr/>
        </p:nvSpPr>
        <p:spPr>
          <a:xfrm>
            <a:off x="0" y="5045700"/>
            <a:ext cx="9144000" cy="97800"/>
          </a:xfrm>
          <a:prstGeom prst="rect">
            <a:avLst/>
          </a:prstGeom>
          <a:solidFill>
            <a:schemeClr val="lt2"/>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15" name="Shape 15"/>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6" name="Shape 16"/>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lstStyle>
            <a:lvl1pPr rtl="0">
              <a:spcBef>
                <a:spcPts val="0"/>
              </a:spcBef>
              <a:spcAft>
                <a:spcPts val="0"/>
              </a:spcAft>
              <a:defRPr sz="2400">
                <a:solidFill>
                  <a:srgbClr val="000000"/>
                </a:solidFill>
                <a:latin typeface="Arial"/>
                <a:ea typeface="Arial"/>
                <a:cs typeface="Arial"/>
                <a:sym typeface="A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7" name="Shape 17"/>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baseline="0">
                <a:solidFill>
                  <a:srgbClr val="000000"/>
                </a:solidFill>
                <a:latin typeface="Arial"/>
                <a:ea typeface="Arial"/>
                <a:cs typeface="Arial"/>
                <a:sym typeface="Arial"/>
                <a:rtl val="0"/>
              </a:rPr>
              <a:t>‹#›</a:t>
            </a:fld>
            <a:endParaRPr lang="en"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Title">
    <p:bg>
      <p:bgPr>
        <a:solidFill>
          <a:schemeClr val="dk1"/>
        </a:solidFill>
        <a:effectLst/>
      </p:bgPr>
    </p:bg>
    <p:spTree>
      <p:nvGrpSpPr>
        <p:cNvPr id="1" name="Shape 18"/>
        <p:cNvGrpSpPr/>
        <p:nvPr/>
      </p:nvGrpSpPr>
      <p:grpSpPr>
        <a:xfrm>
          <a:off x="0" y="0"/>
          <a:ext cx="0" cy="0"/>
          <a:chOff x="0" y="0"/>
          <a:chExt cx="0" cy="0"/>
        </a:xfrm>
      </p:grpSpPr>
      <p:cxnSp>
        <p:nvCxnSpPr>
          <p:cNvPr id="19" name="Shape 19"/>
          <p:cNvCxnSpPr/>
          <p:nvPr/>
        </p:nvCxnSpPr>
        <p:spPr>
          <a:xfrm>
            <a:off x="0" y="2998150"/>
            <a:ext cx="9144000" cy="0"/>
          </a:xfrm>
          <a:prstGeom prst="straightConnector1">
            <a:avLst/>
          </a:prstGeom>
          <a:noFill/>
          <a:ln w="19050" cap="flat" cmpd="sng">
            <a:solidFill>
              <a:schemeClr val="lt2"/>
            </a:solidFill>
            <a:prstDash val="solid"/>
            <a:round/>
            <a:headEnd type="none" w="med" len="med"/>
            <a:tailEnd type="none" w="med" len="med"/>
          </a:ln>
        </p:spPr>
      </p:cxnSp>
      <p:sp>
        <p:nvSpPr>
          <p:cNvPr id="20" name="Shape 20"/>
          <p:cNvSpPr txBox="1">
            <a:spLocks noGrp="1"/>
          </p:cNvSpPr>
          <p:nvPr>
            <p:ph type="title"/>
          </p:nvPr>
        </p:nvSpPr>
        <p:spPr>
          <a:xfrm>
            <a:off x="510450" y="2057400"/>
            <a:ext cx="8123100" cy="778800"/>
          </a:xfrm>
          <a:prstGeom prst="rect">
            <a:avLst/>
          </a:prstGeom>
          <a:noFill/>
          <a:ln>
            <a:noFill/>
          </a:ln>
        </p:spPr>
        <p:txBody>
          <a:bodyPr lIns="91425" tIns="91425" rIns="91425" bIns="91425" anchor="b" anchorCtr="0"/>
          <a:lstStyle>
            <a:lvl1pPr rtl="0">
              <a:spcBef>
                <a:spcPts val="0"/>
              </a:spcBef>
              <a:defRPr sz="3600">
                <a:solidFill>
                  <a:schemeClr val="lt1"/>
                </a:solidFill>
              </a:defRPr>
            </a:lvl1pPr>
            <a:lvl2pPr rtl="0">
              <a:spcBef>
                <a:spcPts val="0"/>
              </a:spcBef>
              <a:defRPr sz="3600">
                <a:solidFill>
                  <a:schemeClr val="lt1"/>
                </a:solidFill>
              </a:defRPr>
            </a:lvl2pPr>
            <a:lvl3pPr rtl="0">
              <a:spcBef>
                <a:spcPts val="0"/>
              </a:spcBef>
              <a:defRPr sz="3600">
                <a:solidFill>
                  <a:schemeClr val="lt1"/>
                </a:solidFill>
              </a:defRPr>
            </a:lvl3pPr>
            <a:lvl4pPr rtl="0">
              <a:spcBef>
                <a:spcPts val="0"/>
              </a:spcBef>
              <a:defRPr sz="3600">
                <a:solidFill>
                  <a:schemeClr val="lt1"/>
                </a:solidFill>
              </a:defRPr>
            </a:lvl4pPr>
            <a:lvl5pPr rtl="0">
              <a:spcBef>
                <a:spcPts val="0"/>
              </a:spcBef>
              <a:defRPr sz="3600">
                <a:solidFill>
                  <a:schemeClr val="lt1"/>
                </a:solidFill>
              </a:defRPr>
            </a:lvl5pPr>
            <a:lvl6pPr rtl="0">
              <a:spcBef>
                <a:spcPts val="0"/>
              </a:spcBef>
              <a:defRPr sz="3600">
                <a:solidFill>
                  <a:schemeClr val="lt1"/>
                </a:solidFill>
              </a:defRPr>
            </a:lvl6pPr>
            <a:lvl7pPr rtl="0">
              <a:spcBef>
                <a:spcPts val="0"/>
              </a:spcBef>
              <a:defRPr sz="3600">
                <a:solidFill>
                  <a:schemeClr val="lt1"/>
                </a:solidFill>
              </a:defRPr>
            </a:lvl7pPr>
            <a:lvl8pPr rtl="0">
              <a:spcBef>
                <a:spcPts val="0"/>
              </a:spcBef>
              <a:defRPr sz="3600">
                <a:solidFill>
                  <a:schemeClr val="lt1"/>
                </a:solidFill>
              </a:defRPr>
            </a:lvl8pPr>
            <a:lvl9pPr rtl="0">
              <a:spcBef>
                <a:spcPts val="0"/>
              </a:spcBef>
              <a:defRPr sz="3600">
                <a:solidFill>
                  <a:schemeClr val="lt1"/>
                </a:solidFill>
              </a:defRPr>
            </a:lvl9pPr>
          </a:lstStyle>
          <a:p>
            <a:endParaRPr/>
          </a:p>
        </p:txBody>
      </p:sp>
      <p:sp>
        <p:nvSpPr>
          <p:cNvPr id="21" name="Shape 21"/>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lt1"/>
              </a:buClr>
              <a:buSzPct val="25000"/>
              <a:buFont typeface="Arial"/>
              <a:buNone/>
            </a:pPr>
            <a:fld id="{00000000-1234-1234-1234-123412341234}" type="slidenum">
              <a:rPr lang="en" sz="1400" b="0" i="0" u="none" strike="noStrike" cap="none" baseline="0">
                <a:solidFill>
                  <a:schemeClr val="lt1"/>
                </a:solidFill>
                <a:latin typeface="Arial"/>
                <a:ea typeface="Arial"/>
                <a:cs typeface="Arial"/>
                <a:sym typeface="Arial"/>
                <a:rtl val="0"/>
              </a:rPr>
              <a:t>‹#›</a:t>
            </a:fld>
            <a:endParaRPr lang="en" sz="1400" b="0" i="0" u="none" strike="noStrike" cap="none" baseline="0">
              <a:solidFill>
                <a:schemeClr val="lt1"/>
              </a:solidFill>
              <a:latin typeface="Arial"/>
              <a:ea typeface="Arial"/>
              <a:cs typeface="Arial"/>
              <a:sym typeface="Arial"/>
              <a:rtl val="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4" name="Shape 24"/>
          <p:cNvSpPr txBox="1">
            <a:spLocks noGrp="1"/>
          </p:cNvSpPr>
          <p:nvPr>
            <p:ph type="body" idx="1"/>
          </p:nvPr>
        </p:nvSpPr>
        <p:spPr>
          <a:xfrm>
            <a:off x="311700" y="1152475"/>
            <a:ext cx="3999898" cy="3416400"/>
          </a:xfrm>
          <a:prstGeom prst="rect">
            <a:avLst/>
          </a:prstGeom>
          <a:noFill/>
          <a:ln>
            <a:noFill/>
          </a:ln>
        </p:spPr>
        <p:txBody>
          <a:bodyPr lIns="91425" tIns="91425" rIns="91425" bIns="91425" anchor="t" anchorCtr="0"/>
          <a:lstStyle>
            <a:lvl1pPr rtl="0">
              <a:spcBef>
                <a:spcPts val="0"/>
              </a:spcBef>
              <a:defRPr sz="1400"/>
            </a:lvl1pPr>
            <a:lvl2pPr rtl="0">
              <a:spcBef>
                <a:spcPts val="0"/>
              </a:spcBef>
              <a:defRPr sz="1200"/>
            </a:lvl2pPr>
            <a:lvl3pPr rtl="0">
              <a:spcBef>
                <a:spcPts val="0"/>
              </a:spcBef>
              <a:defRPr sz="1200"/>
            </a:lvl3pPr>
            <a:lvl4pPr rtl="0">
              <a:spcBef>
                <a:spcPts val="0"/>
              </a:spcBef>
              <a:defRPr sz="1200"/>
            </a:lvl4pPr>
            <a:lvl5pPr rtl="0">
              <a:spcBef>
                <a:spcPts val="0"/>
              </a:spcBef>
              <a:defRPr sz="1200"/>
            </a:lvl5pPr>
            <a:lvl6pPr rtl="0">
              <a:spcBef>
                <a:spcPts val="0"/>
              </a:spcBef>
              <a:defRPr sz="1200"/>
            </a:lvl6pPr>
            <a:lvl7pPr rtl="0">
              <a:spcBef>
                <a:spcPts val="0"/>
              </a:spcBef>
              <a:defRPr sz="1200"/>
            </a:lvl7pPr>
            <a:lvl8pPr rtl="0">
              <a:spcBef>
                <a:spcPts val="0"/>
              </a:spcBef>
              <a:defRPr sz="1200"/>
            </a:lvl8pPr>
            <a:lvl9pPr rtl="0">
              <a:spcBef>
                <a:spcPts val="0"/>
              </a:spcBef>
              <a:defRPr sz="1200"/>
            </a:lvl9pPr>
          </a:lstStyle>
          <a:p>
            <a:endParaRPr/>
          </a:p>
        </p:txBody>
      </p:sp>
      <p:sp>
        <p:nvSpPr>
          <p:cNvPr id="25" name="Shape 25"/>
          <p:cNvSpPr txBox="1">
            <a:spLocks noGrp="1"/>
          </p:cNvSpPr>
          <p:nvPr>
            <p:ph type="body" idx="2"/>
          </p:nvPr>
        </p:nvSpPr>
        <p:spPr>
          <a:xfrm>
            <a:off x="4832400" y="1152475"/>
            <a:ext cx="3999898" cy="3416400"/>
          </a:xfrm>
          <a:prstGeom prst="rect">
            <a:avLst/>
          </a:prstGeom>
          <a:noFill/>
          <a:ln>
            <a:noFill/>
          </a:ln>
        </p:spPr>
        <p:txBody>
          <a:bodyPr lIns="91425" tIns="91425" rIns="91425" bIns="91425" anchor="t" anchorCtr="0"/>
          <a:lstStyle>
            <a:lvl1pPr rtl="0">
              <a:spcBef>
                <a:spcPts val="0"/>
              </a:spcBef>
              <a:defRPr sz="1400"/>
            </a:lvl1pPr>
            <a:lvl2pPr rtl="0">
              <a:spcBef>
                <a:spcPts val="0"/>
              </a:spcBef>
              <a:defRPr sz="1200"/>
            </a:lvl2pPr>
            <a:lvl3pPr rtl="0">
              <a:spcBef>
                <a:spcPts val="0"/>
              </a:spcBef>
              <a:defRPr sz="1200"/>
            </a:lvl3pPr>
            <a:lvl4pPr rtl="0">
              <a:spcBef>
                <a:spcPts val="0"/>
              </a:spcBef>
              <a:defRPr sz="1200"/>
            </a:lvl4pPr>
            <a:lvl5pPr rtl="0">
              <a:spcBef>
                <a:spcPts val="0"/>
              </a:spcBef>
              <a:defRPr sz="1200"/>
            </a:lvl5pPr>
            <a:lvl6pPr rtl="0">
              <a:spcBef>
                <a:spcPts val="0"/>
              </a:spcBef>
              <a:defRPr sz="1200"/>
            </a:lvl6pPr>
            <a:lvl7pPr rtl="0">
              <a:spcBef>
                <a:spcPts val="0"/>
              </a:spcBef>
              <a:defRPr sz="1200"/>
            </a:lvl7pPr>
            <a:lvl8pPr rtl="0">
              <a:spcBef>
                <a:spcPts val="0"/>
              </a:spcBef>
              <a:defRPr sz="1200"/>
            </a:lvl8pPr>
            <a:lvl9pPr rtl="0">
              <a:spcBef>
                <a:spcPts val="0"/>
              </a:spcBef>
              <a:defRPr sz="1200"/>
            </a:lvl9pPr>
          </a:lstStyle>
          <a:p>
            <a:endParaRPr/>
          </a:p>
        </p:txBody>
      </p:sp>
      <p:sp>
        <p:nvSpPr>
          <p:cNvPr id="26" name="Shape 26"/>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baseline="0">
                <a:solidFill>
                  <a:srgbClr val="000000"/>
                </a:solidFill>
                <a:latin typeface="Arial"/>
                <a:ea typeface="Arial"/>
                <a:cs typeface="Arial"/>
                <a:sym typeface="Arial"/>
                <a:rtl val="0"/>
              </a:rPr>
              <a:t>‹#›</a:t>
            </a:fld>
            <a:endParaRPr lang="en"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9" name="Shape 29"/>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baseline="0">
                <a:solidFill>
                  <a:srgbClr val="000000"/>
                </a:solidFill>
                <a:latin typeface="Arial"/>
                <a:ea typeface="Arial"/>
                <a:cs typeface="Arial"/>
                <a:sym typeface="Arial"/>
                <a:rtl val="0"/>
              </a:rPr>
              <a:t>‹#›</a:t>
            </a:fld>
            <a:endParaRPr lang="en"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11700" y="555600"/>
            <a:ext cx="2807999" cy="755698"/>
          </a:xfrm>
          <a:prstGeom prst="rect">
            <a:avLst/>
          </a:prstGeom>
          <a:noFill/>
          <a:ln>
            <a:noFill/>
          </a:ln>
        </p:spPr>
        <p:txBody>
          <a:bodyPr lIns="91425" tIns="91425" rIns="91425" bIns="91425" anchor="b" anchorCtr="0"/>
          <a:lstStyle>
            <a:lvl1pPr rtl="0">
              <a:spcBef>
                <a:spcPts val="0"/>
              </a:spcBef>
              <a:defRPr sz="2400"/>
            </a:lvl1pPr>
            <a:lvl2pPr rtl="0">
              <a:spcBef>
                <a:spcPts val="0"/>
              </a:spcBef>
              <a:defRPr sz="2400"/>
            </a:lvl2pPr>
            <a:lvl3pPr rtl="0">
              <a:spcBef>
                <a:spcPts val="0"/>
              </a:spcBef>
              <a:defRPr sz="2400"/>
            </a:lvl3pPr>
            <a:lvl4pPr rtl="0">
              <a:spcBef>
                <a:spcPts val="0"/>
              </a:spcBef>
              <a:defRPr sz="2400"/>
            </a:lvl4pPr>
            <a:lvl5pPr rtl="0">
              <a:spcBef>
                <a:spcPts val="0"/>
              </a:spcBef>
              <a:defRPr sz="2400"/>
            </a:lvl5pPr>
            <a:lvl6pPr rtl="0">
              <a:spcBef>
                <a:spcPts val="0"/>
              </a:spcBef>
              <a:defRPr sz="2400"/>
            </a:lvl6pPr>
            <a:lvl7pPr rtl="0">
              <a:spcBef>
                <a:spcPts val="0"/>
              </a:spcBef>
              <a:defRPr sz="2400"/>
            </a:lvl7pPr>
            <a:lvl8pPr rtl="0">
              <a:spcBef>
                <a:spcPts val="0"/>
              </a:spcBef>
              <a:defRPr sz="2400"/>
            </a:lvl8pPr>
            <a:lvl9pPr rtl="0">
              <a:spcBef>
                <a:spcPts val="0"/>
              </a:spcBef>
              <a:defRPr sz="2400"/>
            </a:lvl9pPr>
          </a:lstStyle>
          <a:p>
            <a:endParaRPr/>
          </a:p>
        </p:txBody>
      </p:sp>
      <p:sp>
        <p:nvSpPr>
          <p:cNvPr id="32" name="Shape 32"/>
          <p:cNvSpPr txBox="1">
            <a:spLocks noGrp="1"/>
          </p:cNvSpPr>
          <p:nvPr>
            <p:ph type="body" idx="1"/>
          </p:nvPr>
        </p:nvSpPr>
        <p:spPr>
          <a:xfrm>
            <a:off x="311700" y="1389600"/>
            <a:ext cx="2807999" cy="3179400"/>
          </a:xfrm>
          <a:prstGeom prst="rect">
            <a:avLst/>
          </a:prstGeom>
          <a:noFill/>
          <a:ln>
            <a:noFill/>
          </a:ln>
        </p:spPr>
        <p:txBody>
          <a:bodyPr lIns="91425" tIns="91425" rIns="91425" bIns="91425" anchor="t" anchorCtr="0"/>
          <a:lstStyle>
            <a:lvl1pPr rtl="0">
              <a:spcBef>
                <a:spcPts val="0"/>
              </a:spcBef>
              <a:defRPr sz="1200"/>
            </a:lvl1pPr>
            <a:lvl2pPr rtl="0">
              <a:spcBef>
                <a:spcPts val="0"/>
              </a:spcBef>
              <a:defRPr sz="1200"/>
            </a:lvl2pPr>
            <a:lvl3pPr rtl="0">
              <a:spcBef>
                <a:spcPts val="0"/>
              </a:spcBef>
              <a:defRPr sz="1200"/>
            </a:lvl3pPr>
            <a:lvl4pPr rtl="0">
              <a:spcBef>
                <a:spcPts val="0"/>
              </a:spcBef>
              <a:defRPr sz="1200"/>
            </a:lvl4pPr>
            <a:lvl5pPr rtl="0">
              <a:spcBef>
                <a:spcPts val="0"/>
              </a:spcBef>
              <a:defRPr sz="1200"/>
            </a:lvl5pPr>
            <a:lvl6pPr rtl="0">
              <a:spcBef>
                <a:spcPts val="0"/>
              </a:spcBef>
              <a:defRPr sz="1200"/>
            </a:lvl6pPr>
            <a:lvl7pPr rtl="0">
              <a:spcBef>
                <a:spcPts val="0"/>
              </a:spcBef>
              <a:defRPr sz="1200"/>
            </a:lvl7pPr>
            <a:lvl8pPr rtl="0">
              <a:spcBef>
                <a:spcPts val="0"/>
              </a:spcBef>
              <a:defRPr sz="1200"/>
            </a:lvl8pPr>
            <a:lvl9pPr rtl="0">
              <a:spcBef>
                <a:spcPts val="0"/>
              </a:spcBef>
              <a:defRPr sz="1200"/>
            </a:lvl9pPr>
          </a:lstStyle>
          <a:p>
            <a:endParaRPr/>
          </a:p>
        </p:txBody>
      </p:sp>
      <p:sp>
        <p:nvSpPr>
          <p:cNvPr id="33" name="Shape 33"/>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baseline="0">
                <a:solidFill>
                  <a:srgbClr val="000000"/>
                </a:solidFill>
                <a:latin typeface="Arial"/>
                <a:ea typeface="Arial"/>
                <a:cs typeface="Arial"/>
                <a:sym typeface="Arial"/>
                <a:rtl val="0"/>
              </a:rPr>
              <a:t>‹#›</a:t>
            </a:fld>
            <a:endParaRPr lang="en"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lt2"/>
        </a:solidFill>
        <a:effectLst/>
      </p:bgPr>
    </p:bg>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90250" y="526350"/>
            <a:ext cx="5797500" cy="4090800"/>
          </a:xfrm>
          <a:prstGeom prst="rect">
            <a:avLst/>
          </a:prstGeom>
          <a:noFill/>
          <a:ln>
            <a:noFill/>
          </a:ln>
        </p:spPr>
        <p:txBody>
          <a:bodyPr lIns="91425" tIns="91425" rIns="91425" bIns="91425" anchor="ctr" anchorCtr="0"/>
          <a:lstStyle>
            <a:lvl1pPr rtl="0">
              <a:spcBef>
                <a:spcPts val="0"/>
              </a:spcBef>
              <a:defRPr sz="4800"/>
            </a:lvl1pPr>
            <a:lvl2pPr rtl="0">
              <a:spcBef>
                <a:spcPts val="0"/>
              </a:spcBef>
              <a:defRPr sz="4800"/>
            </a:lvl2pPr>
            <a:lvl3pPr rtl="0">
              <a:spcBef>
                <a:spcPts val="0"/>
              </a:spcBef>
              <a:defRPr sz="4800"/>
            </a:lvl3pPr>
            <a:lvl4pPr rtl="0">
              <a:spcBef>
                <a:spcPts val="0"/>
              </a:spcBef>
              <a:defRPr sz="4800"/>
            </a:lvl4pPr>
            <a:lvl5pPr rtl="0">
              <a:spcBef>
                <a:spcPts val="0"/>
              </a:spcBef>
              <a:defRPr sz="4800"/>
            </a:lvl5pPr>
            <a:lvl6pPr rtl="0">
              <a:spcBef>
                <a:spcPts val="0"/>
              </a:spcBef>
              <a:defRPr sz="4800"/>
            </a:lvl6pPr>
            <a:lvl7pPr rtl="0">
              <a:spcBef>
                <a:spcPts val="0"/>
              </a:spcBef>
              <a:defRPr sz="4800"/>
            </a:lvl7pPr>
            <a:lvl8pPr rtl="0">
              <a:spcBef>
                <a:spcPts val="0"/>
              </a:spcBef>
              <a:defRPr sz="4800"/>
            </a:lvl8pPr>
            <a:lvl9pPr rtl="0">
              <a:spcBef>
                <a:spcPts val="0"/>
              </a:spcBef>
              <a:defRPr sz="4800"/>
            </a:lvl9pPr>
          </a:lstStyle>
          <a:p>
            <a:endParaRPr/>
          </a:p>
        </p:txBody>
      </p:sp>
      <p:sp>
        <p:nvSpPr>
          <p:cNvPr id="36" name="Shape 36"/>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baseline="0">
                <a:solidFill>
                  <a:srgbClr val="000000"/>
                </a:solidFill>
                <a:latin typeface="Arial"/>
                <a:ea typeface="Arial"/>
                <a:cs typeface="Arial"/>
                <a:sym typeface="Arial"/>
                <a:rtl val="0"/>
              </a:rPr>
              <a:t>‹#›</a:t>
            </a:fld>
            <a:endParaRPr lang="en"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7"/>
        <p:cNvGrpSpPr/>
        <p:nvPr/>
      </p:nvGrpSpPr>
      <p:grpSpPr>
        <a:xfrm>
          <a:off x="0" y="0"/>
          <a:ext cx="0" cy="0"/>
          <a:chOff x="0" y="0"/>
          <a:chExt cx="0" cy="0"/>
        </a:xfrm>
      </p:grpSpPr>
      <p:sp>
        <p:nvSpPr>
          <p:cNvPr id="38" name="Shape 38"/>
          <p:cNvSpPr/>
          <p:nvPr/>
        </p:nvSpPr>
        <p:spPr>
          <a:xfrm>
            <a:off x="4572000" y="75"/>
            <a:ext cx="4572000" cy="5143499"/>
          </a:xfrm>
          <a:prstGeom prst="rect">
            <a:avLst/>
          </a:prstGeom>
          <a:solidFill>
            <a:schemeClr val="dk1"/>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cxnSp>
        <p:nvCxnSpPr>
          <p:cNvPr id="39" name="Shape 39"/>
          <p:cNvCxnSpPr/>
          <p:nvPr/>
        </p:nvCxnSpPr>
        <p:spPr>
          <a:xfrm>
            <a:off x="5029675" y="4495500"/>
            <a:ext cx="468300" cy="0"/>
          </a:xfrm>
          <a:prstGeom prst="straightConnector1">
            <a:avLst/>
          </a:prstGeom>
          <a:noFill/>
          <a:ln w="19050" cap="flat" cmpd="sng">
            <a:solidFill>
              <a:schemeClr val="lt2"/>
            </a:solidFill>
            <a:prstDash val="solid"/>
            <a:round/>
            <a:headEnd type="none" w="med" len="med"/>
            <a:tailEnd type="none" w="med" len="med"/>
          </a:ln>
        </p:spPr>
      </p:cxnSp>
      <p:sp>
        <p:nvSpPr>
          <p:cNvPr id="40" name="Shape 40"/>
          <p:cNvSpPr txBox="1">
            <a:spLocks noGrp="1"/>
          </p:cNvSpPr>
          <p:nvPr>
            <p:ph type="title"/>
          </p:nvPr>
        </p:nvSpPr>
        <p:spPr>
          <a:xfrm>
            <a:off x="265500" y="1205825"/>
            <a:ext cx="4045198" cy="1509598"/>
          </a:xfrm>
          <a:prstGeom prst="rect">
            <a:avLst/>
          </a:prstGeom>
          <a:noFill/>
          <a:ln>
            <a:noFill/>
          </a:ln>
        </p:spPr>
        <p:txBody>
          <a:bodyPr lIns="91425" tIns="91425" rIns="91425" bIns="91425" anchor="b" anchorCtr="0"/>
          <a:lstStyle>
            <a:lvl1pPr algn="ctr" rtl="0">
              <a:spcBef>
                <a:spcPts val="0"/>
              </a:spcBef>
              <a:defRPr sz="4200"/>
            </a:lvl1pPr>
            <a:lvl2pPr algn="ctr" rtl="0">
              <a:spcBef>
                <a:spcPts val="0"/>
              </a:spcBef>
              <a:defRPr sz="4200"/>
            </a:lvl2pPr>
            <a:lvl3pPr algn="ctr" rtl="0">
              <a:spcBef>
                <a:spcPts val="0"/>
              </a:spcBef>
              <a:defRPr sz="4200"/>
            </a:lvl3pPr>
            <a:lvl4pPr algn="ctr" rtl="0">
              <a:spcBef>
                <a:spcPts val="0"/>
              </a:spcBef>
              <a:defRPr sz="4200"/>
            </a:lvl4pPr>
            <a:lvl5pPr algn="ctr" rtl="0">
              <a:spcBef>
                <a:spcPts val="0"/>
              </a:spcBef>
              <a:defRPr sz="4200"/>
            </a:lvl5pPr>
            <a:lvl6pPr algn="ctr" rtl="0">
              <a:spcBef>
                <a:spcPts val="0"/>
              </a:spcBef>
              <a:defRPr sz="4200"/>
            </a:lvl6pPr>
            <a:lvl7pPr algn="ctr" rtl="0">
              <a:spcBef>
                <a:spcPts val="0"/>
              </a:spcBef>
              <a:defRPr sz="4200"/>
            </a:lvl7pPr>
            <a:lvl8pPr algn="ctr" rtl="0">
              <a:spcBef>
                <a:spcPts val="0"/>
              </a:spcBef>
              <a:defRPr sz="4200"/>
            </a:lvl8pPr>
            <a:lvl9pPr algn="ctr" rtl="0">
              <a:spcBef>
                <a:spcPts val="0"/>
              </a:spcBef>
              <a:defRPr sz="4200"/>
            </a:lvl9pPr>
          </a:lstStyle>
          <a:p>
            <a:endParaRPr/>
          </a:p>
        </p:txBody>
      </p:sp>
      <p:sp>
        <p:nvSpPr>
          <p:cNvPr id="41" name="Shape 41"/>
          <p:cNvSpPr txBox="1">
            <a:spLocks noGrp="1"/>
          </p:cNvSpPr>
          <p:nvPr>
            <p:ph type="subTitle" idx="1"/>
          </p:nvPr>
        </p:nvSpPr>
        <p:spPr>
          <a:xfrm>
            <a:off x="265500" y="2769000"/>
            <a:ext cx="4045198" cy="1345500"/>
          </a:xfrm>
          <a:prstGeom prst="rect">
            <a:avLst/>
          </a:prstGeom>
          <a:noFill/>
          <a:ln>
            <a:noFill/>
          </a:ln>
        </p:spPr>
        <p:txBody>
          <a:bodyPr lIns="91425" tIns="91425" rIns="91425" bIns="91425" anchor="t" anchorCtr="0"/>
          <a:lstStyle>
            <a:lvl1pPr marL="0" marR="0" indent="0" algn="ctr" rtl="0">
              <a:lnSpc>
                <a:spcPct val="100000"/>
              </a:lnSpc>
              <a:spcBef>
                <a:spcPts val="0"/>
              </a:spcBef>
              <a:spcAft>
                <a:spcPts val="0"/>
              </a:spcAft>
              <a:buClr>
                <a:schemeClr val="accent3"/>
              </a:buClr>
              <a:buFont typeface="Proxima Nova"/>
              <a:buNone/>
              <a:defRPr sz="2100" b="0" i="0" u="none" strike="noStrike" cap="none" baseline="0">
                <a:solidFill>
                  <a:schemeClr val="accent3"/>
                </a:solidFill>
                <a:latin typeface="Proxima Nova"/>
                <a:ea typeface="Proxima Nova"/>
                <a:cs typeface="Proxima Nova"/>
                <a:sym typeface="Proxima Nova"/>
                <a:rtl val="0"/>
              </a:defRPr>
            </a:lvl1pPr>
            <a:lvl2pPr marL="0" marR="0" indent="0" algn="ctr" rtl="0">
              <a:lnSpc>
                <a:spcPct val="100000"/>
              </a:lnSpc>
              <a:spcBef>
                <a:spcPts val="0"/>
              </a:spcBef>
              <a:spcAft>
                <a:spcPts val="0"/>
              </a:spcAft>
              <a:buClr>
                <a:schemeClr val="accent3"/>
              </a:buClr>
              <a:buFont typeface="Proxima Nova"/>
              <a:buNone/>
              <a:defRPr sz="2100" b="0" i="0" u="none" strike="noStrike" cap="none" baseline="0">
                <a:solidFill>
                  <a:schemeClr val="accent3"/>
                </a:solidFill>
                <a:latin typeface="Proxima Nova"/>
                <a:ea typeface="Proxima Nova"/>
                <a:cs typeface="Proxima Nova"/>
                <a:sym typeface="Proxima Nova"/>
                <a:rtl val="0"/>
              </a:defRPr>
            </a:lvl2pPr>
            <a:lvl3pPr marL="0" marR="0" indent="0" algn="ctr" rtl="0">
              <a:lnSpc>
                <a:spcPct val="100000"/>
              </a:lnSpc>
              <a:spcBef>
                <a:spcPts val="0"/>
              </a:spcBef>
              <a:spcAft>
                <a:spcPts val="0"/>
              </a:spcAft>
              <a:buClr>
                <a:schemeClr val="accent3"/>
              </a:buClr>
              <a:buFont typeface="Proxima Nova"/>
              <a:buNone/>
              <a:defRPr sz="2100" b="0" i="0" u="none" strike="noStrike" cap="none" baseline="0">
                <a:solidFill>
                  <a:schemeClr val="accent3"/>
                </a:solidFill>
                <a:latin typeface="Proxima Nova"/>
                <a:ea typeface="Proxima Nova"/>
                <a:cs typeface="Proxima Nova"/>
                <a:sym typeface="Proxima Nova"/>
                <a:rtl val="0"/>
              </a:defRPr>
            </a:lvl3pPr>
            <a:lvl4pPr marL="0" marR="0" indent="0" algn="ctr" rtl="0">
              <a:lnSpc>
                <a:spcPct val="100000"/>
              </a:lnSpc>
              <a:spcBef>
                <a:spcPts val="0"/>
              </a:spcBef>
              <a:spcAft>
                <a:spcPts val="0"/>
              </a:spcAft>
              <a:buClr>
                <a:schemeClr val="accent3"/>
              </a:buClr>
              <a:buFont typeface="Proxima Nova"/>
              <a:buNone/>
              <a:defRPr sz="2100" b="0" i="0" u="none" strike="noStrike" cap="none" baseline="0">
                <a:solidFill>
                  <a:schemeClr val="accent3"/>
                </a:solidFill>
                <a:latin typeface="Proxima Nova"/>
                <a:ea typeface="Proxima Nova"/>
                <a:cs typeface="Proxima Nova"/>
                <a:sym typeface="Proxima Nova"/>
                <a:rtl val="0"/>
              </a:defRPr>
            </a:lvl4pPr>
            <a:lvl5pPr marL="0" marR="0" indent="0" algn="ctr" rtl="0">
              <a:lnSpc>
                <a:spcPct val="100000"/>
              </a:lnSpc>
              <a:spcBef>
                <a:spcPts val="0"/>
              </a:spcBef>
              <a:spcAft>
                <a:spcPts val="0"/>
              </a:spcAft>
              <a:buClr>
                <a:schemeClr val="accent3"/>
              </a:buClr>
              <a:buFont typeface="Proxima Nova"/>
              <a:buNone/>
              <a:defRPr sz="2100" b="0" i="0" u="none" strike="noStrike" cap="none" baseline="0">
                <a:solidFill>
                  <a:schemeClr val="accent3"/>
                </a:solidFill>
                <a:latin typeface="Proxima Nova"/>
                <a:ea typeface="Proxima Nova"/>
                <a:cs typeface="Proxima Nova"/>
                <a:sym typeface="Proxima Nova"/>
                <a:rtl val="0"/>
              </a:defRPr>
            </a:lvl5pPr>
            <a:lvl6pPr marL="0" marR="0" indent="0" algn="ctr" rtl="0">
              <a:lnSpc>
                <a:spcPct val="100000"/>
              </a:lnSpc>
              <a:spcBef>
                <a:spcPts val="0"/>
              </a:spcBef>
              <a:spcAft>
                <a:spcPts val="0"/>
              </a:spcAft>
              <a:buClr>
                <a:schemeClr val="accent3"/>
              </a:buClr>
              <a:buFont typeface="Proxima Nova"/>
              <a:buNone/>
              <a:defRPr sz="2100" b="0" i="0" u="none" strike="noStrike" cap="none" baseline="0">
                <a:solidFill>
                  <a:schemeClr val="accent3"/>
                </a:solidFill>
                <a:latin typeface="Proxima Nova"/>
                <a:ea typeface="Proxima Nova"/>
                <a:cs typeface="Proxima Nova"/>
                <a:sym typeface="Proxima Nova"/>
                <a:rtl val="0"/>
              </a:defRPr>
            </a:lvl6pPr>
            <a:lvl7pPr marL="0" marR="0" indent="0" algn="ctr" rtl="0">
              <a:lnSpc>
                <a:spcPct val="100000"/>
              </a:lnSpc>
              <a:spcBef>
                <a:spcPts val="0"/>
              </a:spcBef>
              <a:spcAft>
                <a:spcPts val="0"/>
              </a:spcAft>
              <a:buClr>
                <a:schemeClr val="accent3"/>
              </a:buClr>
              <a:buFont typeface="Proxima Nova"/>
              <a:buNone/>
              <a:defRPr sz="2100" b="0" i="0" u="none" strike="noStrike" cap="none" baseline="0">
                <a:solidFill>
                  <a:schemeClr val="accent3"/>
                </a:solidFill>
                <a:latin typeface="Proxima Nova"/>
                <a:ea typeface="Proxima Nova"/>
                <a:cs typeface="Proxima Nova"/>
                <a:sym typeface="Proxima Nova"/>
                <a:rtl val="0"/>
              </a:defRPr>
            </a:lvl7pPr>
            <a:lvl8pPr marL="0" marR="0" indent="0" algn="ctr" rtl="0">
              <a:lnSpc>
                <a:spcPct val="100000"/>
              </a:lnSpc>
              <a:spcBef>
                <a:spcPts val="0"/>
              </a:spcBef>
              <a:spcAft>
                <a:spcPts val="0"/>
              </a:spcAft>
              <a:buClr>
                <a:schemeClr val="accent3"/>
              </a:buClr>
              <a:buFont typeface="Proxima Nova"/>
              <a:buNone/>
              <a:defRPr sz="2100" b="0" i="0" u="none" strike="noStrike" cap="none" baseline="0">
                <a:solidFill>
                  <a:schemeClr val="accent3"/>
                </a:solidFill>
                <a:latin typeface="Proxima Nova"/>
                <a:ea typeface="Proxima Nova"/>
                <a:cs typeface="Proxima Nova"/>
                <a:sym typeface="Proxima Nova"/>
                <a:rtl val="0"/>
              </a:defRPr>
            </a:lvl8pPr>
            <a:lvl9pPr marL="0" marR="0" indent="0" algn="ctr" rtl="0">
              <a:lnSpc>
                <a:spcPct val="100000"/>
              </a:lnSpc>
              <a:spcBef>
                <a:spcPts val="0"/>
              </a:spcBef>
              <a:spcAft>
                <a:spcPts val="0"/>
              </a:spcAft>
              <a:buClr>
                <a:schemeClr val="accent3"/>
              </a:buClr>
              <a:buFont typeface="Proxima Nova"/>
              <a:buNone/>
              <a:defRPr sz="2100" b="0" i="0" u="none" strike="noStrike" cap="none" baseline="0">
                <a:solidFill>
                  <a:schemeClr val="accent3"/>
                </a:solidFill>
                <a:latin typeface="Proxima Nova"/>
                <a:ea typeface="Proxima Nova"/>
                <a:cs typeface="Proxima Nova"/>
                <a:sym typeface="Proxima Nova"/>
                <a:rtl val="0"/>
              </a:defRPr>
            </a:lvl9pPr>
          </a:lstStyle>
          <a:p>
            <a:endParaRPr/>
          </a:p>
        </p:txBody>
      </p:sp>
      <p:sp>
        <p:nvSpPr>
          <p:cNvPr id="42" name="Shape 42"/>
          <p:cNvSpPr txBox="1">
            <a:spLocks noGrp="1"/>
          </p:cNvSpPr>
          <p:nvPr>
            <p:ph type="body" idx="2"/>
          </p:nvPr>
        </p:nvSpPr>
        <p:spPr>
          <a:xfrm>
            <a:off x="4939500" y="724200"/>
            <a:ext cx="3837000" cy="3695099"/>
          </a:xfrm>
          <a:prstGeom prst="rect">
            <a:avLst/>
          </a:prstGeom>
          <a:noFill/>
          <a:ln>
            <a:noFill/>
          </a:ln>
        </p:spPr>
        <p:txBody>
          <a:bodyPr lIns="91425" tIns="91425" rIns="91425" bIns="91425" anchor="ctr" anchorCtr="0"/>
          <a:lstStyle>
            <a:lvl1pPr rtl="0">
              <a:spcBef>
                <a:spcPts val="0"/>
              </a:spcBef>
              <a:defRPr>
                <a:solidFill>
                  <a:schemeClr val="lt1"/>
                </a:solidFill>
              </a:defRPr>
            </a:lvl1pPr>
            <a:lvl2pPr rtl="0">
              <a:spcBef>
                <a:spcPts val="0"/>
              </a:spcBef>
              <a:defRPr>
                <a:solidFill>
                  <a:schemeClr val="lt1"/>
                </a:solidFill>
              </a:defRPr>
            </a:lvl2pPr>
            <a:lvl3pPr rtl="0">
              <a:spcBef>
                <a:spcPts val="0"/>
              </a:spcBef>
              <a:defRPr>
                <a:solidFill>
                  <a:schemeClr val="lt1"/>
                </a:solidFill>
              </a:defRPr>
            </a:lvl3pPr>
            <a:lvl4pPr rtl="0">
              <a:spcBef>
                <a:spcPts val="0"/>
              </a:spcBef>
              <a:defRPr>
                <a:solidFill>
                  <a:schemeClr val="lt1"/>
                </a:solidFill>
              </a:defRPr>
            </a:lvl4pPr>
            <a:lvl5pPr rtl="0">
              <a:spcBef>
                <a:spcPts val="0"/>
              </a:spcBef>
              <a:defRPr>
                <a:solidFill>
                  <a:schemeClr val="lt1"/>
                </a:solidFill>
              </a:defRPr>
            </a:lvl5pPr>
            <a:lvl6pPr rtl="0">
              <a:spcBef>
                <a:spcPts val="0"/>
              </a:spcBef>
              <a:defRPr>
                <a:solidFill>
                  <a:schemeClr val="lt1"/>
                </a:solidFill>
              </a:defRPr>
            </a:lvl6pPr>
            <a:lvl7pPr rtl="0">
              <a:spcBef>
                <a:spcPts val="0"/>
              </a:spcBef>
              <a:defRPr>
                <a:solidFill>
                  <a:schemeClr val="lt1"/>
                </a:solidFill>
              </a:defRPr>
            </a:lvl7pPr>
            <a:lvl8pPr rtl="0">
              <a:spcBef>
                <a:spcPts val="0"/>
              </a:spcBef>
              <a:defRPr>
                <a:solidFill>
                  <a:schemeClr val="lt1"/>
                </a:solidFill>
              </a:defRPr>
            </a:lvl8pPr>
            <a:lvl9pPr rtl="0">
              <a:spcBef>
                <a:spcPts val="0"/>
              </a:spcBef>
              <a:defRPr>
                <a:solidFill>
                  <a:schemeClr val="lt1"/>
                </a:solidFill>
              </a:defRPr>
            </a:lvl9pPr>
          </a:lstStyle>
          <a:p>
            <a:endParaRPr/>
          </a:p>
        </p:txBody>
      </p:sp>
      <p:sp>
        <p:nvSpPr>
          <p:cNvPr id="43" name="Shape 43"/>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lt1"/>
              </a:buClr>
              <a:buSzPct val="25000"/>
              <a:buFont typeface="Arial"/>
              <a:buNone/>
            </a:pPr>
            <a:fld id="{00000000-1234-1234-1234-123412341234}" type="slidenum">
              <a:rPr lang="en" sz="1400" b="0" i="0" u="none" strike="noStrike" cap="none" baseline="0">
                <a:solidFill>
                  <a:schemeClr val="lt1"/>
                </a:solidFill>
                <a:latin typeface="Arial"/>
                <a:ea typeface="Arial"/>
                <a:cs typeface="Arial"/>
                <a:sym typeface="Arial"/>
                <a:rtl val="0"/>
              </a:rPr>
              <a:t>‹#›</a:t>
            </a:fld>
            <a:endParaRPr lang="en" sz="1400" b="0" i="0" u="none" strike="noStrike" cap="none" baseline="0">
              <a:solidFill>
                <a:schemeClr val="lt1"/>
              </a:solidFill>
              <a:latin typeface="Arial"/>
              <a:ea typeface="Arial"/>
              <a:cs typeface="Arial"/>
              <a:sym typeface="Arial"/>
              <a:rtl val="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4"/>
        <p:cNvGrpSpPr/>
        <p:nvPr/>
      </p:nvGrpSpPr>
      <p:grpSpPr>
        <a:xfrm>
          <a:off x="0" y="0"/>
          <a:ext cx="0" cy="0"/>
          <a:chOff x="0" y="0"/>
          <a:chExt cx="0" cy="0"/>
        </a:xfrm>
      </p:grpSpPr>
      <p:sp>
        <p:nvSpPr>
          <p:cNvPr id="45" name="Shape 45"/>
          <p:cNvSpPr txBox="1">
            <a:spLocks noGrp="1"/>
          </p:cNvSpPr>
          <p:nvPr>
            <p:ph type="body" idx="1"/>
          </p:nvPr>
        </p:nvSpPr>
        <p:spPr>
          <a:xfrm>
            <a:off x="311700" y="4236825"/>
            <a:ext cx="5998800" cy="598799"/>
          </a:xfrm>
          <a:prstGeom prst="rect">
            <a:avLst/>
          </a:prstGeom>
          <a:noFill/>
          <a:ln>
            <a:noFill/>
          </a:ln>
        </p:spPr>
        <p:txBody>
          <a:bodyPr lIns="91425" tIns="91425" rIns="91425" bIns="91425" anchor="ctr" anchorCtr="0"/>
          <a:lstStyle>
            <a:lvl1pPr rtl="0">
              <a:lnSpc>
                <a:spcPct val="100000"/>
              </a:lnSpc>
              <a:spcBef>
                <a:spcPts val="0"/>
              </a:spcBef>
              <a:spcAft>
                <a:spcPts val="0"/>
              </a:spcAft>
              <a:buFont typeface="Proxima Nova"/>
              <a:buNone/>
              <a:defRPr sz="2100"/>
            </a:lvl1pPr>
            <a:lvl2pPr rtl="0">
              <a:spcBef>
                <a:spcPts val="0"/>
              </a:spcBef>
              <a:defRPr>
                <a:solidFill>
                  <a:schemeClr val="accent3"/>
                </a:solidFill>
                <a:latin typeface="Proxima Nova"/>
                <a:ea typeface="Proxima Nova"/>
                <a:cs typeface="Proxima Nova"/>
                <a:sym typeface="Proxima Nova"/>
              </a:defRPr>
            </a:lvl2pPr>
            <a:lvl3pPr rtl="0">
              <a:spcBef>
                <a:spcPts val="0"/>
              </a:spcBef>
              <a:defRPr>
                <a:solidFill>
                  <a:schemeClr val="accent3"/>
                </a:solidFill>
                <a:latin typeface="Proxima Nova"/>
                <a:ea typeface="Proxima Nova"/>
                <a:cs typeface="Proxima Nova"/>
                <a:sym typeface="Proxima Nova"/>
              </a:defRPr>
            </a:lvl3pPr>
            <a:lvl4pPr rtl="0">
              <a:spcBef>
                <a:spcPts val="0"/>
              </a:spcBef>
              <a:defRPr>
                <a:solidFill>
                  <a:schemeClr val="accent3"/>
                </a:solidFill>
                <a:latin typeface="Proxima Nova"/>
                <a:ea typeface="Proxima Nova"/>
                <a:cs typeface="Proxima Nova"/>
                <a:sym typeface="Proxima Nova"/>
              </a:defRPr>
            </a:lvl4pPr>
            <a:lvl5pPr rtl="0">
              <a:spcBef>
                <a:spcPts val="0"/>
              </a:spcBef>
              <a:defRPr>
                <a:solidFill>
                  <a:schemeClr val="accent3"/>
                </a:solidFill>
                <a:latin typeface="Proxima Nova"/>
                <a:ea typeface="Proxima Nova"/>
                <a:cs typeface="Proxima Nova"/>
                <a:sym typeface="Proxima Nova"/>
              </a:defRPr>
            </a:lvl5pPr>
            <a:lvl6pPr rtl="0">
              <a:spcBef>
                <a:spcPts val="0"/>
              </a:spcBef>
              <a:defRPr>
                <a:solidFill>
                  <a:schemeClr val="accent3"/>
                </a:solidFill>
                <a:latin typeface="Proxima Nova"/>
                <a:ea typeface="Proxima Nova"/>
                <a:cs typeface="Proxima Nova"/>
                <a:sym typeface="Proxima Nova"/>
              </a:defRPr>
            </a:lvl6pPr>
            <a:lvl7pPr rtl="0">
              <a:spcBef>
                <a:spcPts val="0"/>
              </a:spcBef>
              <a:defRPr>
                <a:solidFill>
                  <a:schemeClr val="accent3"/>
                </a:solidFill>
                <a:latin typeface="Proxima Nova"/>
                <a:ea typeface="Proxima Nova"/>
                <a:cs typeface="Proxima Nova"/>
                <a:sym typeface="Proxima Nova"/>
              </a:defRPr>
            </a:lvl7pPr>
            <a:lvl8pPr rtl="0">
              <a:spcBef>
                <a:spcPts val="0"/>
              </a:spcBef>
              <a:defRPr>
                <a:solidFill>
                  <a:schemeClr val="accent3"/>
                </a:solidFill>
                <a:latin typeface="Proxima Nova"/>
                <a:ea typeface="Proxima Nova"/>
                <a:cs typeface="Proxima Nova"/>
                <a:sym typeface="Proxima Nova"/>
              </a:defRPr>
            </a:lvl8pPr>
            <a:lvl9pPr rtl="0">
              <a:spcBef>
                <a:spcPts val="0"/>
              </a:spcBef>
              <a:defRPr>
                <a:solidFill>
                  <a:schemeClr val="accent3"/>
                </a:solidFill>
                <a:latin typeface="Proxima Nova"/>
                <a:ea typeface="Proxima Nova"/>
                <a:cs typeface="Proxima Nova"/>
                <a:sym typeface="Proxima Nova"/>
              </a:defRPr>
            </a:lvl9pPr>
          </a:lstStyle>
          <a:p>
            <a:endParaRPr/>
          </a:p>
        </p:txBody>
      </p:sp>
      <p:sp>
        <p:nvSpPr>
          <p:cNvPr id="46" name="Shape 46"/>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baseline="0">
                <a:solidFill>
                  <a:srgbClr val="000000"/>
                </a:solidFill>
                <a:latin typeface="Arial"/>
                <a:ea typeface="Arial"/>
                <a:cs typeface="Arial"/>
                <a:sym typeface="Arial"/>
                <a:rtl val="0"/>
              </a:rPr>
              <a:t>‹#›</a:t>
            </a:fld>
            <a:endParaRPr lang="en"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buClr>
                <a:schemeClr val="dk1"/>
              </a:buClr>
              <a:buFont typeface="Proxima Nova"/>
              <a:buNone/>
              <a:defRPr sz="2800" b="0" i="0" u="none" strike="noStrike" cap="none" baseline="0">
                <a:solidFill>
                  <a:schemeClr val="dk1"/>
                </a:solidFill>
                <a:latin typeface="Proxima Nova"/>
                <a:ea typeface="Proxima Nova"/>
                <a:cs typeface="Proxima Nova"/>
                <a:sym typeface="Proxima Nova"/>
                <a:rtl val="0"/>
              </a:defRPr>
            </a:lvl1pPr>
            <a:lvl2pPr marL="0" marR="0" indent="0" algn="l" rtl="0">
              <a:spcBef>
                <a:spcPts val="0"/>
              </a:spcBef>
              <a:buClr>
                <a:schemeClr val="dk1"/>
              </a:buClr>
              <a:buFont typeface="Proxima Nova"/>
              <a:buNone/>
              <a:defRPr sz="2800" b="0" i="0" u="none" strike="noStrike" cap="none" baseline="0">
                <a:solidFill>
                  <a:schemeClr val="dk1"/>
                </a:solidFill>
                <a:latin typeface="Proxima Nova"/>
                <a:ea typeface="Proxima Nova"/>
                <a:cs typeface="Proxima Nova"/>
                <a:sym typeface="Proxima Nova"/>
              </a:defRPr>
            </a:lvl2pPr>
            <a:lvl3pPr marL="0" marR="0" indent="0" algn="l" rtl="0">
              <a:spcBef>
                <a:spcPts val="0"/>
              </a:spcBef>
              <a:buClr>
                <a:schemeClr val="dk1"/>
              </a:buClr>
              <a:buFont typeface="Proxima Nova"/>
              <a:buNone/>
              <a:defRPr sz="2800" b="0" i="0" u="none" strike="noStrike" cap="none" baseline="0">
                <a:solidFill>
                  <a:schemeClr val="dk1"/>
                </a:solidFill>
                <a:latin typeface="Proxima Nova"/>
                <a:ea typeface="Proxima Nova"/>
                <a:cs typeface="Proxima Nova"/>
                <a:sym typeface="Proxima Nova"/>
              </a:defRPr>
            </a:lvl3pPr>
            <a:lvl4pPr marL="0" marR="0" indent="0" algn="l" rtl="0">
              <a:spcBef>
                <a:spcPts val="0"/>
              </a:spcBef>
              <a:buClr>
                <a:schemeClr val="dk1"/>
              </a:buClr>
              <a:buFont typeface="Proxima Nova"/>
              <a:buNone/>
              <a:defRPr sz="2800" b="0" i="0" u="none" strike="noStrike" cap="none" baseline="0">
                <a:solidFill>
                  <a:schemeClr val="dk1"/>
                </a:solidFill>
                <a:latin typeface="Proxima Nova"/>
                <a:ea typeface="Proxima Nova"/>
                <a:cs typeface="Proxima Nova"/>
                <a:sym typeface="Proxima Nova"/>
              </a:defRPr>
            </a:lvl4pPr>
            <a:lvl5pPr marL="0" marR="0" indent="0" algn="l" rtl="0">
              <a:spcBef>
                <a:spcPts val="0"/>
              </a:spcBef>
              <a:buClr>
                <a:schemeClr val="dk1"/>
              </a:buClr>
              <a:buFont typeface="Proxima Nova"/>
              <a:buNone/>
              <a:defRPr sz="2800" b="0" i="0" u="none" strike="noStrike" cap="none" baseline="0">
                <a:solidFill>
                  <a:schemeClr val="dk1"/>
                </a:solidFill>
                <a:latin typeface="Proxima Nova"/>
                <a:ea typeface="Proxima Nova"/>
                <a:cs typeface="Proxima Nova"/>
                <a:sym typeface="Proxima Nova"/>
              </a:defRPr>
            </a:lvl5pPr>
            <a:lvl6pPr marL="0" marR="0" indent="0" algn="l" rtl="0">
              <a:spcBef>
                <a:spcPts val="0"/>
              </a:spcBef>
              <a:buClr>
                <a:schemeClr val="dk1"/>
              </a:buClr>
              <a:buFont typeface="Proxima Nova"/>
              <a:buNone/>
              <a:defRPr sz="2800" b="0" i="0" u="none" strike="noStrike" cap="none" baseline="0">
                <a:solidFill>
                  <a:schemeClr val="dk1"/>
                </a:solidFill>
                <a:latin typeface="Proxima Nova"/>
                <a:ea typeface="Proxima Nova"/>
                <a:cs typeface="Proxima Nova"/>
                <a:sym typeface="Proxima Nova"/>
              </a:defRPr>
            </a:lvl6pPr>
            <a:lvl7pPr marL="0" marR="0" indent="0" algn="l" rtl="0">
              <a:spcBef>
                <a:spcPts val="0"/>
              </a:spcBef>
              <a:buClr>
                <a:schemeClr val="dk1"/>
              </a:buClr>
              <a:buFont typeface="Proxima Nova"/>
              <a:buNone/>
              <a:defRPr sz="2800" b="0" i="0" u="none" strike="noStrike" cap="none" baseline="0">
                <a:solidFill>
                  <a:schemeClr val="dk1"/>
                </a:solidFill>
                <a:latin typeface="Proxima Nova"/>
                <a:ea typeface="Proxima Nova"/>
                <a:cs typeface="Proxima Nova"/>
                <a:sym typeface="Proxima Nova"/>
              </a:defRPr>
            </a:lvl7pPr>
            <a:lvl8pPr marL="0" marR="0" indent="0" algn="l" rtl="0">
              <a:spcBef>
                <a:spcPts val="0"/>
              </a:spcBef>
              <a:buClr>
                <a:schemeClr val="dk1"/>
              </a:buClr>
              <a:buFont typeface="Proxima Nova"/>
              <a:buNone/>
              <a:defRPr sz="2800" b="0" i="0" u="none" strike="noStrike" cap="none" baseline="0">
                <a:solidFill>
                  <a:schemeClr val="dk1"/>
                </a:solidFill>
                <a:latin typeface="Proxima Nova"/>
                <a:ea typeface="Proxima Nova"/>
                <a:cs typeface="Proxima Nova"/>
                <a:sym typeface="Proxima Nova"/>
              </a:defRPr>
            </a:lvl8pPr>
            <a:lvl9pPr marL="0" marR="0" indent="0" algn="l" rtl="0">
              <a:spcBef>
                <a:spcPts val="0"/>
              </a:spcBef>
              <a:buClr>
                <a:schemeClr val="dk1"/>
              </a:buClr>
              <a:buFont typeface="Proxima Nova"/>
              <a:buNone/>
              <a:defRPr sz="2800" b="0" i="0" u="none" strike="noStrike" cap="none" baseline="0">
                <a:solidFill>
                  <a:schemeClr val="dk1"/>
                </a:solidFill>
                <a:latin typeface="Proxima Nova"/>
                <a:ea typeface="Proxima Nova"/>
                <a:cs typeface="Proxima Nova"/>
                <a:sym typeface="Proxima Nova"/>
              </a:defRPr>
            </a:lvl9pPr>
          </a:lstStyle>
          <a:p>
            <a:endParaRPr/>
          </a:p>
        </p:txBody>
      </p:sp>
      <p:sp>
        <p:nvSpPr>
          <p:cNvPr id="6" name="Shape 6"/>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lstStyle>
            <a:lvl1pPr marL="0" marR="0" indent="0" algn="l" rtl="0">
              <a:lnSpc>
                <a:spcPct val="115000"/>
              </a:lnSpc>
              <a:spcBef>
                <a:spcPts val="0"/>
              </a:spcBef>
              <a:spcAft>
                <a:spcPts val="1600"/>
              </a:spcAft>
              <a:buClr>
                <a:schemeClr val="accent3"/>
              </a:buClr>
              <a:buFont typeface="Proxima Nova"/>
              <a:buNone/>
              <a:defRPr sz="1800" b="0" i="0" u="none" strike="noStrike" cap="none" baseline="0">
                <a:solidFill>
                  <a:schemeClr val="accent3"/>
                </a:solidFill>
                <a:latin typeface="Proxima Nova"/>
                <a:ea typeface="Proxima Nova"/>
                <a:cs typeface="Proxima Nova"/>
                <a:sym typeface="Proxima Nova"/>
                <a:rtl val="0"/>
              </a:defRPr>
            </a:lvl1pPr>
            <a:lvl2pPr marL="0" marR="0" indent="0" algn="l" rtl="0">
              <a:lnSpc>
                <a:spcPct val="115000"/>
              </a:lnSpc>
              <a:spcBef>
                <a:spcPts val="0"/>
              </a:spcBef>
              <a:spcAft>
                <a:spcPts val="1600"/>
              </a:spcAft>
              <a:buClr>
                <a:schemeClr val="accent3"/>
              </a:buClr>
              <a:buFont typeface="Proxima Nova"/>
              <a:buNone/>
              <a:defRPr sz="1400" b="0" i="0" u="none" strike="noStrike" cap="none" baseline="0">
                <a:solidFill>
                  <a:schemeClr val="accent3"/>
                </a:solidFill>
                <a:latin typeface="Proxima Nova"/>
                <a:ea typeface="Proxima Nova"/>
                <a:cs typeface="Proxima Nova"/>
                <a:sym typeface="Proxima Nova"/>
                <a:rtl val="0"/>
              </a:defRPr>
            </a:lvl2pPr>
            <a:lvl3pPr marL="0" marR="0" indent="0" algn="l" rtl="0">
              <a:lnSpc>
                <a:spcPct val="115000"/>
              </a:lnSpc>
              <a:spcBef>
                <a:spcPts val="0"/>
              </a:spcBef>
              <a:spcAft>
                <a:spcPts val="1600"/>
              </a:spcAft>
              <a:buClr>
                <a:schemeClr val="accent3"/>
              </a:buClr>
              <a:buFont typeface="Proxima Nova"/>
              <a:buNone/>
              <a:defRPr sz="1400" b="0" i="0" u="none" strike="noStrike" cap="none" baseline="0">
                <a:solidFill>
                  <a:schemeClr val="accent3"/>
                </a:solidFill>
                <a:latin typeface="Proxima Nova"/>
                <a:ea typeface="Proxima Nova"/>
                <a:cs typeface="Proxima Nova"/>
                <a:sym typeface="Proxima Nova"/>
                <a:rtl val="0"/>
              </a:defRPr>
            </a:lvl3pPr>
            <a:lvl4pPr marL="0" marR="0" indent="0" algn="l" rtl="0">
              <a:lnSpc>
                <a:spcPct val="115000"/>
              </a:lnSpc>
              <a:spcBef>
                <a:spcPts val="0"/>
              </a:spcBef>
              <a:spcAft>
                <a:spcPts val="1600"/>
              </a:spcAft>
              <a:buClr>
                <a:schemeClr val="accent3"/>
              </a:buClr>
              <a:buFont typeface="Proxima Nova"/>
              <a:buNone/>
              <a:defRPr sz="1400" b="0" i="0" u="none" strike="noStrike" cap="none" baseline="0">
                <a:solidFill>
                  <a:schemeClr val="accent3"/>
                </a:solidFill>
                <a:latin typeface="Proxima Nova"/>
                <a:ea typeface="Proxima Nova"/>
                <a:cs typeface="Proxima Nova"/>
                <a:sym typeface="Proxima Nova"/>
                <a:rtl val="0"/>
              </a:defRPr>
            </a:lvl4pPr>
            <a:lvl5pPr marL="0" marR="0" indent="0" algn="l" rtl="0">
              <a:lnSpc>
                <a:spcPct val="115000"/>
              </a:lnSpc>
              <a:spcBef>
                <a:spcPts val="0"/>
              </a:spcBef>
              <a:spcAft>
                <a:spcPts val="1600"/>
              </a:spcAft>
              <a:buClr>
                <a:schemeClr val="accent3"/>
              </a:buClr>
              <a:buFont typeface="Proxima Nova"/>
              <a:buNone/>
              <a:defRPr sz="1400" b="0" i="0" u="none" strike="noStrike" cap="none" baseline="0">
                <a:solidFill>
                  <a:schemeClr val="accent3"/>
                </a:solidFill>
                <a:latin typeface="Proxima Nova"/>
                <a:ea typeface="Proxima Nova"/>
                <a:cs typeface="Proxima Nova"/>
                <a:sym typeface="Proxima Nova"/>
                <a:rtl val="0"/>
              </a:defRPr>
            </a:lvl5pPr>
            <a:lvl6pPr marL="0" marR="0" indent="0" algn="l" rtl="0">
              <a:lnSpc>
                <a:spcPct val="115000"/>
              </a:lnSpc>
              <a:spcBef>
                <a:spcPts val="0"/>
              </a:spcBef>
              <a:spcAft>
                <a:spcPts val="1600"/>
              </a:spcAft>
              <a:buClr>
                <a:schemeClr val="accent3"/>
              </a:buClr>
              <a:buFont typeface="Proxima Nova"/>
              <a:buNone/>
              <a:defRPr sz="1400" b="0" i="0" u="none" strike="noStrike" cap="none" baseline="0">
                <a:solidFill>
                  <a:schemeClr val="accent3"/>
                </a:solidFill>
                <a:latin typeface="Proxima Nova"/>
                <a:ea typeface="Proxima Nova"/>
                <a:cs typeface="Proxima Nova"/>
                <a:sym typeface="Proxima Nova"/>
                <a:rtl val="0"/>
              </a:defRPr>
            </a:lvl6pPr>
            <a:lvl7pPr marL="0" marR="0" indent="0" algn="l" rtl="0">
              <a:lnSpc>
                <a:spcPct val="115000"/>
              </a:lnSpc>
              <a:spcBef>
                <a:spcPts val="0"/>
              </a:spcBef>
              <a:spcAft>
                <a:spcPts val="1600"/>
              </a:spcAft>
              <a:buClr>
                <a:schemeClr val="accent3"/>
              </a:buClr>
              <a:buFont typeface="Proxima Nova"/>
              <a:buNone/>
              <a:defRPr sz="1400" b="0" i="0" u="none" strike="noStrike" cap="none" baseline="0">
                <a:solidFill>
                  <a:schemeClr val="accent3"/>
                </a:solidFill>
                <a:latin typeface="Proxima Nova"/>
                <a:ea typeface="Proxima Nova"/>
                <a:cs typeface="Proxima Nova"/>
                <a:sym typeface="Proxima Nova"/>
                <a:rtl val="0"/>
              </a:defRPr>
            </a:lvl7pPr>
            <a:lvl8pPr marL="0" marR="0" indent="0" algn="l" rtl="0">
              <a:lnSpc>
                <a:spcPct val="115000"/>
              </a:lnSpc>
              <a:spcBef>
                <a:spcPts val="0"/>
              </a:spcBef>
              <a:spcAft>
                <a:spcPts val="1600"/>
              </a:spcAft>
              <a:buClr>
                <a:schemeClr val="accent3"/>
              </a:buClr>
              <a:buFont typeface="Proxima Nova"/>
              <a:buNone/>
              <a:defRPr sz="1400" b="0" i="0" u="none" strike="noStrike" cap="none" baseline="0">
                <a:solidFill>
                  <a:schemeClr val="accent3"/>
                </a:solidFill>
                <a:latin typeface="Proxima Nova"/>
                <a:ea typeface="Proxima Nova"/>
                <a:cs typeface="Proxima Nova"/>
                <a:sym typeface="Proxima Nova"/>
                <a:rtl val="0"/>
              </a:defRPr>
            </a:lvl8pPr>
            <a:lvl9pPr marL="0" marR="0" indent="0" algn="l" rtl="0">
              <a:lnSpc>
                <a:spcPct val="115000"/>
              </a:lnSpc>
              <a:spcBef>
                <a:spcPts val="0"/>
              </a:spcBef>
              <a:spcAft>
                <a:spcPts val="1600"/>
              </a:spcAft>
              <a:buClr>
                <a:schemeClr val="accent3"/>
              </a:buClr>
              <a:buFont typeface="Proxima Nova"/>
              <a:buNone/>
              <a:defRPr sz="1400" b="0" i="0" u="none" strike="noStrike" cap="none" baseline="0">
                <a:solidFill>
                  <a:schemeClr val="accent3"/>
                </a:solidFill>
                <a:latin typeface="Proxima Nova"/>
                <a:ea typeface="Proxima Nova"/>
                <a:cs typeface="Proxima Nova"/>
                <a:sym typeface="Proxima Nova"/>
                <a:rtl val="0"/>
              </a:defRPr>
            </a:lvl9pPr>
          </a:lstStyle>
          <a:p>
            <a:endParaRPr/>
          </a:p>
        </p:txBody>
      </p:sp>
      <p:sp>
        <p:nvSpPr>
          <p:cNvPr id="7" name="Shape 7"/>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spcAft>
                <a:spcPts val="0"/>
              </a:spcAft>
              <a:buClr>
                <a:schemeClr val="dk1"/>
              </a:buClr>
              <a:buSzPct val="25000"/>
              <a:buFont typeface="Proxima Nova"/>
              <a:buNone/>
            </a:pPr>
            <a:fld id="{00000000-1234-1234-1234-123412341234}" type="slidenum">
              <a:rPr lang="en" sz="1000" b="0" i="0" u="none" strike="noStrike" cap="none" baseline="0">
                <a:solidFill>
                  <a:schemeClr val="dk1"/>
                </a:solidFill>
                <a:latin typeface="Proxima Nova"/>
                <a:ea typeface="Proxima Nova"/>
                <a:cs typeface="Proxima Nova"/>
                <a:sym typeface="Proxima Nova"/>
                <a:rtl val="0"/>
              </a:rPr>
              <a:t>‹#›</a:t>
            </a:fld>
            <a:endParaRPr lang="en" sz="1000" b="0" i="0" u="none" strike="noStrike" cap="none" baseline="0">
              <a:solidFill>
                <a:schemeClr val="dk1"/>
              </a:solidFill>
              <a:latin typeface="Proxima Nova"/>
              <a:ea typeface="Proxima Nova"/>
              <a:cs typeface="Proxima Nova"/>
              <a:sym typeface="Proxima Nova"/>
              <a:rtl val="0"/>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slide=id.gca7f44978_0_1"/><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2.jpg"/></Relationships>
</file>

<file path=ppt/slides/_rels/slide30.xml.rels><?xml version="1.0" encoding="UTF-8" standalone="yes"?>
<Relationships xmlns="http://schemas.openxmlformats.org/package/2006/relationships"><Relationship Id="rId3" Type="http://schemas.openxmlformats.org/officeDocument/2006/relationships/hyperlink" Target="http://javapapers.com/core-java/java-features-and-history/"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javarevisited.blogspot.sg/2013/06/why-favor-composition-over-inheritance-java-oops-design.html"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Shape 55"/>
          <p:cNvSpPr txBox="1">
            <a:spLocks noGrp="1"/>
          </p:cNvSpPr>
          <p:nvPr>
            <p:ph type="ctrTitle"/>
          </p:nvPr>
        </p:nvSpPr>
        <p:spPr>
          <a:xfrm>
            <a:off x="510450" y="2007925"/>
            <a:ext cx="8123100" cy="8379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Proxima Nova"/>
              <a:buNone/>
            </a:pPr>
            <a:r>
              <a:rPr lang="en"/>
              <a:t>Proxy</a:t>
            </a:r>
          </a:p>
        </p:txBody>
      </p:sp>
      <p:sp>
        <p:nvSpPr>
          <p:cNvPr id="56" name="Shape 56"/>
          <p:cNvSpPr txBox="1">
            <a:spLocks noGrp="1"/>
          </p:cNvSpPr>
          <p:nvPr>
            <p:ph type="subTitle" idx="1"/>
          </p:nvPr>
        </p:nvSpPr>
        <p:spPr>
          <a:xfrm>
            <a:off x="510450" y="3182289"/>
            <a:ext cx="8123100" cy="11900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lt1"/>
              </a:buClr>
              <a:buSzPct val="25000"/>
              <a:buFont typeface="Proxima Nova"/>
              <a:buNone/>
            </a:pPr>
            <a:r>
              <a:rPr lang="en" sz="2400" b="0" i="0" u="none" strike="noStrike" cap="none" baseline="0" dirty="0" smtClean="0">
                <a:solidFill>
                  <a:schemeClr val="lt1"/>
                </a:solidFill>
                <a:latin typeface="Proxima Nova"/>
                <a:ea typeface="Proxima Nova"/>
                <a:cs typeface="Proxima Nova"/>
                <a:sym typeface="Proxima Nova"/>
                <a:rtl val="0"/>
              </a:rPr>
              <a:t>						-</a:t>
            </a:r>
            <a:r>
              <a:rPr lang="en" sz="2400" b="0" i="0" u="none" strike="noStrike" cap="none" dirty="0" smtClean="0">
                <a:solidFill>
                  <a:schemeClr val="lt1"/>
                </a:solidFill>
                <a:latin typeface="Proxima Nova"/>
                <a:ea typeface="Proxima Nova"/>
                <a:cs typeface="Proxima Nova"/>
                <a:sym typeface="Proxima Nova"/>
                <a:rtl val="0"/>
              </a:rPr>
              <a:t> </a:t>
            </a:r>
            <a:r>
              <a:rPr lang="en" sz="2400" b="0" i="0" u="none" strike="noStrike" cap="none" baseline="0" dirty="0" smtClean="0">
                <a:solidFill>
                  <a:schemeClr val="lt1"/>
                </a:solidFill>
                <a:latin typeface="Proxima Nova"/>
                <a:ea typeface="Proxima Nova"/>
                <a:cs typeface="Proxima Nova"/>
                <a:sym typeface="Proxima Nova"/>
                <a:rtl val="0"/>
              </a:rPr>
              <a:t>Ankur Pandey</a:t>
            </a:r>
            <a:endParaRPr lang="en" dirty="0">
              <a:rtl val="0"/>
            </a:endParaRPr>
          </a:p>
        </p:txBody>
      </p:sp>
      <p:sp>
        <p:nvSpPr>
          <p:cNvPr id="57" name="Shape 57"/>
          <p:cNvSpPr txBox="1"/>
          <p:nvPr/>
        </p:nvSpPr>
        <p:spPr>
          <a:xfrm>
            <a:off x="0" y="0"/>
            <a:ext cx="4886100" cy="3000000"/>
          </a:xfrm>
          <a:prstGeom prst="rect">
            <a:avLst/>
          </a:prstGeom>
          <a:noFill/>
          <a:ln>
            <a:noFill/>
          </a:ln>
        </p:spPr>
        <p:txBody>
          <a:bodyPr lIns="91425" tIns="91425" rIns="91425" bIns="91425" anchor="ctr" anchorCtr="0">
            <a:noAutofit/>
          </a:bodyPr>
          <a:lstStyle/>
          <a:p>
            <a:pPr lvl="0" rtl="0">
              <a:spcBef>
                <a:spcPts val="0"/>
              </a:spcBef>
              <a:buNone/>
            </a:pPr>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rtl="0">
              <a:spcBef>
                <a:spcPts val="0"/>
              </a:spcBef>
              <a:buNone/>
            </a:pPr>
            <a:r>
              <a:rPr lang="en" sz="3000">
                <a:latin typeface="Arial"/>
                <a:ea typeface="Arial"/>
                <a:cs typeface="Arial"/>
                <a:sym typeface="Arial"/>
              </a:rPr>
              <a:t>Virtual Proxy</a:t>
            </a:r>
          </a:p>
        </p:txBody>
      </p:sp>
      <p:sp>
        <p:nvSpPr>
          <p:cNvPr id="124" name="Shape 124"/>
          <p:cNvSpPr txBox="1">
            <a:spLocks noGrp="1"/>
          </p:cNvSpPr>
          <p:nvPr>
            <p:ph type="body" idx="1"/>
          </p:nvPr>
        </p:nvSpPr>
        <p:spPr>
          <a:xfrm>
            <a:off x="311700" y="1416325"/>
            <a:ext cx="8520599" cy="3152399"/>
          </a:xfrm>
          <a:prstGeom prst="rect">
            <a:avLst/>
          </a:prstGeom>
        </p:spPr>
        <p:txBody>
          <a:bodyPr lIns="91425" tIns="91425" rIns="91425" bIns="91425" anchor="t" anchorCtr="0">
            <a:noAutofit/>
          </a:bodyPr>
          <a:lstStyle/>
          <a:p>
            <a:pPr marL="457200" lvl="0" indent="-228600" rtl="0">
              <a:spcBef>
                <a:spcPts val="0"/>
              </a:spcBef>
              <a:buChar char="●"/>
            </a:pPr>
            <a:r>
              <a:rPr lang="en"/>
              <a:t>Create an expensive object on demand (lazy construction)</a:t>
            </a:r>
          </a:p>
          <a:p>
            <a:pPr marL="457200" lvl="0" indent="-228600" rtl="0">
              <a:spcBef>
                <a:spcPts val="0"/>
              </a:spcBef>
              <a:buChar char="●"/>
            </a:pPr>
            <a:r>
              <a:rPr lang="en"/>
              <a:t>Holds results temporarily</a:t>
            </a:r>
          </a:p>
          <a:p>
            <a:pPr lvl="0" rtl="0">
              <a:spcBef>
                <a:spcPts val="0"/>
              </a:spcBef>
              <a:buNone/>
            </a:pPr>
            <a:endParaRPr/>
          </a:p>
          <a:p>
            <a:pPr lvl="0" rtl="0">
              <a:spcBef>
                <a:spcPts val="0"/>
              </a:spcBef>
              <a:buNone/>
            </a:pPr>
            <a:r>
              <a:rPr lang="en"/>
              <a:t>      - Document Editor</a:t>
            </a:r>
          </a:p>
        </p:txBody>
      </p:sp>
      <p:cxnSp>
        <p:nvCxnSpPr>
          <p:cNvPr id="125" name="Shape 125"/>
          <p:cNvCxnSpPr/>
          <p:nvPr/>
        </p:nvCxnSpPr>
        <p:spPr>
          <a:xfrm>
            <a:off x="305400" y="1048925"/>
            <a:ext cx="8533199" cy="11699"/>
          </a:xfrm>
          <a:prstGeom prst="straightConnector1">
            <a:avLst/>
          </a:prstGeom>
          <a:noFill/>
          <a:ln w="28575" cap="flat" cmpd="sng">
            <a:solidFill>
              <a:schemeClr val="dk2"/>
            </a:solidFill>
            <a:prstDash val="solid"/>
            <a:round/>
            <a:headEnd type="none" w="med" len="med"/>
            <a:tailEnd type="none" w="med" len="med"/>
          </a:ln>
        </p:spPr>
      </p:cxn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a:spcBef>
                <a:spcPts val="0"/>
              </a:spcBef>
              <a:buNone/>
            </a:pPr>
            <a:r>
              <a:rPr lang="en"/>
              <a:t>Protection Proxy</a:t>
            </a:r>
          </a:p>
        </p:txBody>
      </p:sp>
      <p:sp>
        <p:nvSpPr>
          <p:cNvPr id="131" name="Shape 131"/>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marL="457200" lvl="0" indent="-228600" rtl="0">
              <a:spcBef>
                <a:spcPts val="0"/>
              </a:spcBef>
              <a:buChar char="●"/>
            </a:pPr>
            <a:r>
              <a:rPr lang="en"/>
              <a:t>Different clients have different levels of access privileges to an object</a:t>
            </a:r>
          </a:p>
          <a:p>
            <a:pPr marL="457200" lvl="0" indent="-228600" rtl="0">
              <a:spcBef>
                <a:spcPts val="0"/>
              </a:spcBef>
              <a:buChar char="●"/>
            </a:pPr>
            <a:r>
              <a:rPr lang="en"/>
              <a:t>The proxy either allows or rejects a method call depending on what method is being called and who is calling it </a:t>
            </a:r>
          </a:p>
          <a:p>
            <a:pPr lvl="0" rtl="0">
              <a:spcBef>
                <a:spcPts val="0"/>
              </a:spcBef>
              <a:buNone/>
            </a:pPr>
            <a:r>
              <a:rPr lang="en"/>
              <a:t>     (i.e. client’s identity check)</a:t>
            </a:r>
          </a:p>
          <a:p>
            <a:pPr lvl="0" rtl="0">
              <a:spcBef>
                <a:spcPts val="0"/>
              </a:spcBef>
              <a:buNone/>
            </a:pPr>
            <a:endParaRPr/>
          </a:p>
          <a:p>
            <a:pPr lvl="0">
              <a:spcBef>
                <a:spcPts val="0"/>
              </a:spcBef>
              <a:buNone/>
            </a:pPr>
            <a:r>
              <a:rPr lang="en"/>
              <a:t>      - Access to a folder</a:t>
            </a:r>
          </a:p>
        </p:txBody>
      </p:sp>
      <p:cxnSp>
        <p:nvCxnSpPr>
          <p:cNvPr id="132" name="Shape 132"/>
          <p:cNvCxnSpPr/>
          <p:nvPr/>
        </p:nvCxnSpPr>
        <p:spPr>
          <a:xfrm>
            <a:off x="305400" y="1048925"/>
            <a:ext cx="8533199" cy="11699"/>
          </a:xfrm>
          <a:prstGeom prst="straightConnector1">
            <a:avLst/>
          </a:prstGeom>
          <a:noFill/>
          <a:ln w="28575" cap="flat" cmpd="sng">
            <a:solidFill>
              <a:schemeClr val="dk2"/>
            </a:solidFill>
            <a:prstDash val="solid"/>
            <a:round/>
            <a:headEnd type="none" w="med" len="med"/>
            <a:tailEnd type="none" w="med" len="med"/>
          </a:ln>
        </p:spPr>
      </p:cxn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a:spcBef>
                <a:spcPts val="0"/>
              </a:spcBef>
              <a:buNone/>
            </a:pPr>
            <a:r>
              <a:rPr lang="en"/>
              <a:t>Smart Reference</a:t>
            </a:r>
          </a:p>
        </p:txBody>
      </p:sp>
      <p:sp>
        <p:nvSpPr>
          <p:cNvPr id="138" name="Shape 138"/>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marL="457200" lvl="0" indent="-228600" rtl="0">
              <a:spcBef>
                <a:spcPts val="0"/>
              </a:spcBef>
              <a:buChar char="●"/>
            </a:pPr>
            <a:r>
              <a:rPr lang="en"/>
              <a:t>It is a replacement for a bare pointer that performs additional actions when an object is accessed</a:t>
            </a:r>
          </a:p>
          <a:p>
            <a:pPr rtl="0">
              <a:spcBef>
                <a:spcPts val="0"/>
              </a:spcBef>
              <a:buNone/>
            </a:pPr>
            <a:endParaRPr/>
          </a:p>
          <a:p>
            <a:pPr lvl="0" rtl="0">
              <a:spcBef>
                <a:spcPts val="0"/>
              </a:spcBef>
              <a:buNone/>
            </a:pPr>
            <a:r>
              <a:rPr lang="en"/>
              <a:t>     - counting the number of references </a:t>
            </a:r>
          </a:p>
          <a:p>
            <a:pPr lvl="0">
              <a:spcBef>
                <a:spcPts val="0"/>
              </a:spcBef>
              <a:buNone/>
            </a:pPr>
            <a:r>
              <a:rPr lang="en"/>
              <a:t>     - checking that the real object is locked </a:t>
            </a:r>
          </a:p>
        </p:txBody>
      </p:sp>
      <p:cxnSp>
        <p:nvCxnSpPr>
          <p:cNvPr id="139" name="Shape 139"/>
          <p:cNvCxnSpPr/>
          <p:nvPr/>
        </p:nvCxnSpPr>
        <p:spPr>
          <a:xfrm>
            <a:off x="305400" y="1048925"/>
            <a:ext cx="8533199" cy="11699"/>
          </a:xfrm>
          <a:prstGeom prst="straightConnector1">
            <a:avLst/>
          </a:prstGeom>
          <a:noFill/>
          <a:ln w="28575" cap="flat" cmpd="sng">
            <a:solidFill>
              <a:schemeClr val="dk2"/>
            </a:solidFill>
            <a:prstDash val="solid"/>
            <a:round/>
            <a:headEnd type="none" w="med" len="med"/>
            <a:tailEnd type="none" w="med" len="med"/>
          </a:ln>
        </p:spPr>
      </p:cxn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a:spcBef>
                <a:spcPts val="0"/>
              </a:spcBef>
              <a:buNone/>
            </a:pPr>
            <a:r>
              <a:rPr lang="en" sz="3000">
                <a:latin typeface="Arial"/>
                <a:ea typeface="Arial"/>
                <a:cs typeface="Arial"/>
                <a:sym typeface="Arial"/>
              </a:rPr>
              <a:t>Forces</a:t>
            </a:r>
            <a:r>
              <a:rPr lang="en"/>
              <a:t> </a:t>
            </a:r>
          </a:p>
        </p:txBody>
      </p:sp>
      <p:sp>
        <p:nvSpPr>
          <p:cNvPr id="145" name="Shape 145"/>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lvl="0" rtl="0">
              <a:lnSpc>
                <a:spcPct val="133333"/>
              </a:lnSpc>
              <a:spcBef>
                <a:spcPts val="0"/>
              </a:spcBef>
              <a:buNone/>
            </a:pPr>
            <a:endParaRPr sz="1800"/>
          </a:p>
          <a:p>
            <a:pPr marL="457200" lvl="0" indent="-381000" rtl="0">
              <a:lnSpc>
                <a:spcPct val="133333"/>
              </a:lnSpc>
              <a:spcBef>
                <a:spcPts val="0"/>
              </a:spcBef>
              <a:buSzPct val="100000"/>
              <a:buChar char="●"/>
            </a:pPr>
            <a:r>
              <a:rPr lang="en"/>
              <a:t>Optimization</a:t>
            </a:r>
          </a:p>
          <a:p>
            <a:pPr lvl="0" rtl="0">
              <a:lnSpc>
                <a:spcPct val="133333"/>
              </a:lnSpc>
              <a:spcBef>
                <a:spcPts val="0"/>
              </a:spcBef>
              <a:buNone/>
            </a:pPr>
            <a:endParaRPr/>
          </a:p>
          <a:p>
            <a:pPr marL="457200" lvl="0" indent="-381000" rtl="0">
              <a:lnSpc>
                <a:spcPct val="133333"/>
              </a:lnSpc>
              <a:spcBef>
                <a:spcPts val="0"/>
              </a:spcBef>
              <a:buSzPct val="100000"/>
              <a:buChar char="●"/>
            </a:pPr>
            <a:r>
              <a:rPr lang="en"/>
              <a:t>Protection </a:t>
            </a:r>
          </a:p>
          <a:p>
            <a:pPr lvl="0" rtl="0">
              <a:lnSpc>
                <a:spcPct val="133333"/>
              </a:lnSpc>
              <a:spcBef>
                <a:spcPts val="0"/>
              </a:spcBef>
              <a:buNone/>
            </a:pPr>
            <a:endParaRPr/>
          </a:p>
          <a:p>
            <a:pPr marL="457200" lvl="0" indent="-381000" rtl="0">
              <a:lnSpc>
                <a:spcPct val="133333"/>
              </a:lnSpc>
              <a:spcBef>
                <a:spcPts val="0"/>
              </a:spcBef>
              <a:buSzPct val="100000"/>
              <a:buChar char="●"/>
            </a:pPr>
            <a:r>
              <a:rPr lang="en"/>
              <a:t>Simplifying the API of complex objects</a:t>
            </a:r>
          </a:p>
          <a:p>
            <a:pPr>
              <a:spcBef>
                <a:spcPts val="0"/>
              </a:spcBef>
              <a:buNone/>
            </a:pPr>
            <a:endParaRPr/>
          </a:p>
        </p:txBody>
      </p:sp>
      <p:sp>
        <p:nvSpPr>
          <p:cNvPr id="146" name="Shape 146"/>
          <p:cNvSpPr txBox="1"/>
          <p:nvPr/>
        </p:nvSpPr>
        <p:spPr>
          <a:xfrm>
            <a:off x="3106475" y="3878800"/>
            <a:ext cx="3000000" cy="954300"/>
          </a:xfrm>
          <a:prstGeom prst="rect">
            <a:avLst/>
          </a:prstGeom>
          <a:noFill/>
          <a:ln>
            <a:noFill/>
          </a:ln>
        </p:spPr>
        <p:txBody>
          <a:bodyPr lIns="91425" tIns="91425" rIns="91425" bIns="91425" anchor="ctr" anchorCtr="0">
            <a:noAutofit/>
          </a:bodyPr>
          <a:lstStyle/>
          <a:p>
            <a:pPr lvl="0" rtl="0">
              <a:lnSpc>
                <a:spcPct val="115000"/>
              </a:lnSpc>
              <a:spcBef>
                <a:spcPts val="1100"/>
              </a:spcBef>
              <a:buNone/>
            </a:pPr>
            <a:r>
              <a:rPr lang="en"/>
              <a:t>           	                     </a:t>
            </a:r>
          </a:p>
        </p:txBody>
      </p:sp>
      <p:cxnSp>
        <p:nvCxnSpPr>
          <p:cNvPr id="147" name="Shape 147"/>
          <p:cNvCxnSpPr/>
          <p:nvPr/>
        </p:nvCxnSpPr>
        <p:spPr>
          <a:xfrm>
            <a:off x="305400" y="1048925"/>
            <a:ext cx="8533199" cy="11699"/>
          </a:xfrm>
          <a:prstGeom prst="straightConnector1">
            <a:avLst/>
          </a:prstGeom>
          <a:noFill/>
          <a:ln w="28575" cap="flat" cmpd="sng">
            <a:solidFill>
              <a:schemeClr val="dk2"/>
            </a:solidFill>
            <a:prstDash val="solid"/>
            <a:round/>
            <a:headEnd type="none" w="med" len="med"/>
            <a:tailEnd type="none" w="med" len="med"/>
          </a:ln>
        </p:spPr>
      </p:cxn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a:spcBef>
                <a:spcPts val="0"/>
              </a:spcBef>
              <a:buNone/>
            </a:pPr>
            <a:r>
              <a:rPr lang="en" sz="3000">
                <a:latin typeface="Arial"/>
                <a:ea typeface="Arial"/>
                <a:cs typeface="Arial"/>
                <a:sym typeface="Arial"/>
              </a:rPr>
              <a:t>Consider This!</a:t>
            </a:r>
          </a:p>
        </p:txBody>
      </p:sp>
      <p:sp>
        <p:nvSpPr>
          <p:cNvPr id="153" name="Shape 153"/>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marL="457200" lvl="0" indent="-342900" rtl="0">
              <a:spcBef>
                <a:spcPts val="0"/>
              </a:spcBef>
              <a:buSzPct val="100000"/>
              <a:buChar char="●"/>
            </a:pPr>
            <a:r>
              <a:rPr lang="en" sz="1800"/>
              <a:t>Adding symbolic links to file system hierarchy</a:t>
            </a:r>
          </a:p>
          <a:p>
            <a:pPr lvl="0" rtl="0">
              <a:spcBef>
                <a:spcPts val="0"/>
              </a:spcBef>
              <a:buNone/>
            </a:pPr>
            <a:endParaRPr sz="1800"/>
          </a:p>
          <a:p>
            <a:pPr marL="457200" lvl="0" indent="-342900" rtl="0">
              <a:spcBef>
                <a:spcPts val="0"/>
              </a:spcBef>
              <a:buSzPct val="100000"/>
              <a:buChar char="●"/>
            </a:pPr>
            <a:r>
              <a:rPr lang="en" sz="1800"/>
              <a:t>The link refers to a node - file or directory</a:t>
            </a:r>
          </a:p>
          <a:p>
            <a:pPr lvl="0" rtl="0">
              <a:spcBef>
                <a:spcPts val="0"/>
              </a:spcBef>
              <a:buNone/>
            </a:pPr>
            <a:endParaRPr sz="1800"/>
          </a:p>
          <a:p>
            <a:pPr marL="457200" lvl="0" indent="-342900" rtl="0">
              <a:spcBef>
                <a:spcPts val="0"/>
              </a:spcBef>
              <a:buSzPct val="100000"/>
              <a:buChar char="●"/>
            </a:pPr>
            <a:r>
              <a:rPr lang="en" sz="1800"/>
              <a:t>Why do we want it? </a:t>
            </a:r>
          </a:p>
          <a:p>
            <a:pPr lvl="0" rtl="0">
              <a:spcBef>
                <a:spcPts val="0"/>
              </a:spcBef>
              <a:buNone/>
            </a:pPr>
            <a:endParaRPr sz="1800"/>
          </a:p>
          <a:p>
            <a:pPr marL="457200" lvl="0" indent="-342900" rtl="0">
              <a:spcBef>
                <a:spcPts val="0"/>
              </a:spcBef>
              <a:buSzPct val="100000"/>
              <a:buChar char="●"/>
            </a:pPr>
            <a:r>
              <a:rPr lang="en" sz="1800"/>
              <a:t>The link behaves like the node itself</a:t>
            </a:r>
          </a:p>
          <a:p>
            <a:pPr lvl="0" rtl="0">
              <a:spcBef>
                <a:spcPts val="0"/>
              </a:spcBef>
              <a:buNone/>
            </a:pPr>
            <a:endParaRPr sz="1800"/>
          </a:p>
          <a:p>
            <a:pPr marL="457200" lvl="0" indent="-342900" rtl="0">
              <a:spcBef>
                <a:spcPts val="0"/>
              </a:spcBef>
              <a:buSzPct val="100000"/>
              <a:buChar char="●"/>
            </a:pPr>
            <a:r>
              <a:rPr lang="en" sz="1800"/>
              <a:t>Controls access to the node</a:t>
            </a:r>
          </a:p>
          <a:p>
            <a:pPr rtl="0">
              <a:spcBef>
                <a:spcPts val="0"/>
              </a:spcBef>
              <a:buNone/>
            </a:pPr>
            <a:endParaRPr/>
          </a:p>
          <a:p>
            <a:pPr rtl="0">
              <a:spcBef>
                <a:spcPts val="0"/>
              </a:spcBef>
              <a:buNone/>
            </a:pPr>
            <a:endParaRPr/>
          </a:p>
          <a:p>
            <a:pPr>
              <a:spcBef>
                <a:spcPts val="0"/>
              </a:spcBef>
              <a:buNone/>
            </a:pPr>
            <a:endParaRPr/>
          </a:p>
        </p:txBody>
      </p:sp>
      <p:cxnSp>
        <p:nvCxnSpPr>
          <p:cNvPr id="154" name="Shape 154"/>
          <p:cNvCxnSpPr/>
          <p:nvPr/>
        </p:nvCxnSpPr>
        <p:spPr>
          <a:xfrm>
            <a:off x="305400" y="1155450"/>
            <a:ext cx="8533199" cy="11699"/>
          </a:xfrm>
          <a:prstGeom prst="straightConnector1">
            <a:avLst/>
          </a:prstGeom>
          <a:noFill/>
          <a:ln w="28575" cap="flat" cmpd="sng">
            <a:solidFill>
              <a:schemeClr val="dk2"/>
            </a:solidFill>
            <a:prstDash val="solid"/>
            <a:round/>
            <a:headEnd type="none" w="med" len="med"/>
            <a:tailEnd type="none" w="med" len="med"/>
          </a:ln>
        </p:spPr>
      </p:cxn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311700" y="247175"/>
            <a:ext cx="8520599" cy="623700"/>
          </a:xfrm>
          <a:prstGeom prst="rect">
            <a:avLst/>
          </a:prstGeom>
          <a:solidFill>
            <a:srgbClr val="FFFFFF"/>
          </a:solid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Proxima Nova"/>
              <a:buNone/>
            </a:pPr>
            <a:r>
              <a:rPr lang="en" sz="2800" b="0" i="0" u="none" strike="noStrike" cap="none" baseline="0">
                <a:solidFill>
                  <a:schemeClr val="dk1"/>
                </a:solidFill>
                <a:latin typeface="Proxima Nova"/>
                <a:ea typeface="Proxima Nova"/>
                <a:cs typeface="Proxima Nova"/>
                <a:sym typeface="Proxima Nova"/>
                <a:rtl val="0"/>
              </a:rPr>
              <a:t> </a:t>
            </a:r>
            <a:r>
              <a:rPr lang="en" sz="3000" b="0" i="0" u="none" strike="noStrike" cap="none" baseline="0">
                <a:solidFill>
                  <a:srgbClr val="000000"/>
                </a:solidFill>
                <a:latin typeface="Arial"/>
                <a:ea typeface="Arial"/>
                <a:cs typeface="Arial"/>
                <a:sym typeface="Arial"/>
                <a:rtl val="0"/>
              </a:rPr>
              <a:t>Structure</a:t>
            </a:r>
            <a:r>
              <a:rPr lang="en" sz="2800" b="0" i="0" u="none" strike="noStrike" cap="none" baseline="0">
                <a:solidFill>
                  <a:srgbClr val="000000"/>
                </a:solidFill>
                <a:latin typeface="Proxima Nova"/>
                <a:ea typeface="Proxima Nova"/>
                <a:cs typeface="Proxima Nova"/>
                <a:sym typeface="Proxima Nova"/>
                <a:rtl val="0"/>
              </a:rPr>
              <a:t> </a:t>
            </a:r>
          </a:p>
        </p:txBody>
      </p:sp>
      <p:cxnSp>
        <p:nvCxnSpPr>
          <p:cNvPr id="160" name="Shape 160"/>
          <p:cNvCxnSpPr/>
          <p:nvPr/>
        </p:nvCxnSpPr>
        <p:spPr>
          <a:xfrm>
            <a:off x="305400" y="1155450"/>
            <a:ext cx="8533199" cy="11699"/>
          </a:xfrm>
          <a:prstGeom prst="straightConnector1">
            <a:avLst/>
          </a:prstGeom>
          <a:noFill/>
          <a:ln w="28575" cap="flat" cmpd="sng">
            <a:solidFill>
              <a:schemeClr val="dk2"/>
            </a:solidFill>
            <a:prstDash val="solid"/>
            <a:round/>
            <a:headEnd type="none" w="med" len="med"/>
            <a:tailEnd type="none" w="med" len="med"/>
          </a:ln>
        </p:spPr>
      </p:cxnSp>
      <p:pic>
        <p:nvPicPr>
          <p:cNvPr id="161" name="Shape 161"/>
          <p:cNvPicPr preferRelativeResize="0"/>
          <p:nvPr/>
        </p:nvPicPr>
        <p:blipFill>
          <a:blip r:embed="rId3">
            <a:alphaModFix/>
          </a:blip>
          <a:stretch>
            <a:fillRect/>
          </a:stretch>
        </p:blipFill>
        <p:spPr>
          <a:xfrm>
            <a:off x="1590970" y="1607125"/>
            <a:ext cx="5962048" cy="2699575"/>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a:spcBef>
                <a:spcPts val="0"/>
              </a:spcBef>
              <a:buNone/>
            </a:pPr>
            <a:r>
              <a:rPr lang="en" sz="2400">
                <a:latin typeface="Arial"/>
                <a:ea typeface="Arial"/>
                <a:cs typeface="Arial"/>
                <a:sym typeface="Arial"/>
              </a:rPr>
              <a:t>Example : Facebook Template</a:t>
            </a:r>
          </a:p>
        </p:txBody>
      </p:sp>
      <p:sp>
        <p:nvSpPr>
          <p:cNvPr id="167" name="Shape 167"/>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rtl="0">
              <a:spcBef>
                <a:spcPts val="0"/>
              </a:spcBef>
              <a:buNone/>
            </a:pPr>
            <a:endParaRPr/>
          </a:p>
          <a:p>
            <a:pPr>
              <a:spcBef>
                <a:spcPts val="0"/>
              </a:spcBef>
              <a:buNone/>
            </a:pPr>
            <a:endParaRPr/>
          </a:p>
        </p:txBody>
      </p:sp>
      <p:cxnSp>
        <p:nvCxnSpPr>
          <p:cNvPr id="168" name="Shape 168"/>
          <p:cNvCxnSpPr/>
          <p:nvPr/>
        </p:nvCxnSpPr>
        <p:spPr>
          <a:xfrm>
            <a:off x="305400" y="1079250"/>
            <a:ext cx="8533199" cy="11699"/>
          </a:xfrm>
          <a:prstGeom prst="straightConnector1">
            <a:avLst/>
          </a:prstGeom>
          <a:noFill/>
          <a:ln w="28575" cap="flat" cmpd="sng">
            <a:solidFill>
              <a:schemeClr val="dk2"/>
            </a:solidFill>
            <a:prstDash val="solid"/>
            <a:round/>
            <a:headEnd type="none" w="med" len="med"/>
            <a:tailEnd type="none" w="med" len="med"/>
          </a:ln>
        </p:spPr>
      </p:cxnSp>
      <p:pic>
        <p:nvPicPr>
          <p:cNvPr id="169" name="Shape 169"/>
          <p:cNvPicPr preferRelativeResize="0"/>
          <p:nvPr/>
        </p:nvPicPr>
        <p:blipFill>
          <a:blip r:embed="rId3">
            <a:alphaModFix/>
          </a:blip>
          <a:stretch>
            <a:fillRect/>
          </a:stretch>
        </p:blipFill>
        <p:spPr>
          <a:xfrm>
            <a:off x="982600" y="1217575"/>
            <a:ext cx="7036074" cy="3153375"/>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311700" y="247175"/>
            <a:ext cx="8520599" cy="623700"/>
          </a:xfrm>
          <a:prstGeom prst="rect">
            <a:avLst/>
          </a:prstGeom>
          <a:solidFill>
            <a:srgbClr val="FFFFFF"/>
          </a:solid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Proxima Nova"/>
              <a:buNone/>
            </a:pPr>
            <a:r>
              <a:rPr lang="en" sz="3000" b="0" i="0" u="none" strike="noStrike" cap="none" baseline="0">
                <a:solidFill>
                  <a:srgbClr val="000000"/>
                </a:solidFill>
                <a:latin typeface="Arial"/>
                <a:ea typeface="Arial"/>
                <a:cs typeface="Arial"/>
                <a:sym typeface="Arial"/>
                <a:rtl val="0"/>
              </a:rPr>
              <a:t>Participants</a:t>
            </a:r>
          </a:p>
        </p:txBody>
      </p:sp>
      <p:cxnSp>
        <p:nvCxnSpPr>
          <p:cNvPr id="175" name="Shape 175"/>
          <p:cNvCxnSpPr/>
          <p:nvPr/>
        </p:nvCxnSpPr>
        <p:spPr>
          <a:xfrm>
            <a:off x="305400" y="1079250"/>
            <a:ext cx="8533199" cy="11699"/>
          </a:xfrm>
          <a:prstGeom prst="straightConnector1">
            <a:avLst/>
          </a:prstGeom>
          <a:noFill/>
          <a:ln w="28575" cap="flat" cmpd="sng">
            <a:solidFill>
              <a:schemeClr val="dk2"/>
            </a:solidFill>
            <a:prstDash val="solid"/>
            <a:round/>
            <a:headEnd type="none" w="med" len="med"/>
            <a:tailEnd type="none" w="med" len="med"/>
          </a:ln>
        </p:spPr>
      </p:cxnSp>
      <p:sp>
        <p:nvSpPr>
          <p:cNvPr id="176" name="Shape 176"/>
          <p:cNvSpPr txBox="1"/>
          <p:nvPr/>
        </p:nvSpPr>
        <p:spPr>
          <a:xfrm>
            <a:off x="340900" y="1343525"/>
            <a:ext cx="4682399" cy="1624200"/>
          </a:xfrm>
          <a:prstGeom prst="rect">
            <a:avLst/>
          </a:prstGeom>
          <a:noFill/>
          <a:ln>
            <a:noFill/>
          </a:ln>
        </p:spPr>
        <p:txBody>
          <a:bodyPr lIns="91425" tIns="91425" rIns="91425" bIns="91425" anchor="t" anchorCtr="0">
            <a:noAutofit/>
          </a:bodyPr>
          <a:lstStyle/>
          <a:p>
            <a:pPr>
              <a:spcBef>
                <a:spcPts val="0"/>
              </a:spcBef>
              <a:buNone/>
            </a:pPr>
            <a:endParaRPr/>
          </a:p>
        </p:txBody>
      </p:sp>
      <p:sp>
        <p:nvSpPr>
          <p:cNvPr id="177" name="Shape 177"/>
          <p:cNvSpPr txBox="1"/>
          <p:nvPr/>
        </p:nvSpPr>
        <p:spPr>
          <a:xfrm>
            <a:off x="152375" y="1226775"/>
            <a:ext cx="8617200" cy="3715199"/>
          </a:xfrm>
          <a:prstGeom prst="rect">
            <a:avLst/>
          </a:prstGeom>
          <a:noFill/>
          <a:ln>
            <a:noFill/>
          </a:ln>
        </p:spPr>
        <p:txBody>
          <a:bodyPr lIns="91425" tIns="91425" rIns="91425" bIns="91425" anchor="ctr" anchorCtr="0">
            <a:noAutofit/>
          </a:bodyPr>
          <a:lstStyle/>
          <a:p>
            <a:pPr marL="457200" lvl="0" indent="-342900" rtl="0">
              <a:spcBef>
                <a:spcPts val="0"/>
              </a:spcBef>
              <a:buSzPct val="100000"/>
              <a:buChar char="●"/>
            </a:pPr>
            <a:r>
              <a:rPr lang="en" sz="1800" b="1"/>
              <a:t>RealSubject</a:t>
            </a:r>
            <a:r>
              <a:rPr lang="en" sz="1800"/>
              <a:t> </a:t>
            </a:r>
          </a:p>
          <a:p>
            <a:pPr marL="457200" lvl="0" indent="-342900" rtl="0">
              <a:spcBef>
                <a:spcPts val="0"/>
              </a:spcBef>
              <a:buSzPct val="100000"/>
              <a:buChar char="-"/>
            </a:pPr>
            <a:r>
              <a:rPr lang="en" sz="1800"/>
              <a:t>Is the real object that the proxy </a:t>
            </a:r>
          </a:p>
          <a:p>
            <a:pPr lvl="0" rtl="0">
              <a:spcBef>
                <a:spcPts val="0"/>
              </a:spcBef>
              <a:buNone/>
            </a:pPr>
            <a:r>
              <a:rPr lang="en" sz="1800"/>
              <a:t>       represents.</a:t>
            </a:r>
          </a:p>
          <a:p>
            <a:pPr lvl="0" rtl="0">
              <a:spcBef>
                <a:spcPts val="0"/>
              </a:spcBef>
              <a:buNone/>
            </a:pPr>
            <a:r>
              <a:rPr lang="en" sz="1800"/>
              <a:t>							</a:t>
            </a:r>
          </a:p>
          <a:p>
            <a:pPr marL="457200" lvl="0" indent="-342900" rtl="0">
              <a:lnSpc>
                <a:spcPct val="115000"/>
              </a:lnSpc>
              <a:spcBef>
                <a:spcPts val="0"/>
              </a:spcBef>
              <a:buSzPct val="100000"/>
              <a:buChar char="●"/>
            </a:pPr>
            <a:r>
              <a:rPr lang="en" sz="1800" b="1"/>
              <a:t>Subject</a:t>
            </a:r>
          </a:p>
          <a:p>
            <a:pPr marL="457200" lvl="0" indent="-342900" rtl="0">
              <a:lnSpc>
                <a:spcPct val="115000"/>
              </a:lnSpc>
              <a:spcBef>
                <a:spcPts val="0"/>
              </a:spcBef>
              <a:spcAft>
                <a:spcPts val="400"/>
              </a:spcAft>
              <a:buSzPct val="100000"/>
              <a:buChar char="-"/>
            </a:pPr>
            <a:r>
              <a:rPr lang="en" sz="1800"/>
              <a:t>Is a common interface implemented </a:t>
            </a:r>
          </a:p>
          <a:p>
            <a:pPr lvl="0" rtl="0">
              <a:lnSpc>
                <a:spcPct val="115000"/>
              </a:lnSpc>
              <a:spcBef>
                <a:spcPts val="0"/>
              </a:spcBef>
              <a:spcAft>
                <a:spcPts val="400"/>
              </a:spcAft>
              <a:buNone/>
            </a:pPr>
            <a:r>
              <a:rPr lang="en" sz="1800"/>
              <a:t>       by the RealSubject </a:t>
            </a:r>
          </a:p>
          <a:p>
            <a:pPr indent="457200" rtl="0">
              <a:lnSpc>
                <a:spcPct val="115000"/>
              </a:lnSpc>
              <a:spcBef>
                <a:spcPts val="0"/>
              </a:spcBef>
              <a:spcAft>
                <a:spcPts val="400"/>
              </a:spcAft>
              <a:buNone/>
            </a:pPr>
            <a:r>
              <a:rPr lang="en" sz="1800"/>
              <a:t>and the proxy</a:t>
            </a:r>
          </a:p>
          <a:p>
            <a:pPr lvl="0" indent="457200" rtl="0">
              <a:lnSpc>
                <a:spcPct val="115000"/>
              </a:lnSpc>
              <a:spcBef>
                <a:spcPts val="0"/>
              </a:spcBef>
              <a:spcAft>
                <a:spcPts val="400"/>
              </a:spcAft>
              <a:buNone/>
            </a:pPr>
            <a:endParaRPr sz="1800"/>
          </a:p>
          <a:p>
            <a:pPr lvl="0" rtl="0">
              <a:spcBef>
                <a:spcPts val="0"/>
              </a:spcBef>
              <a:buNone/>
            </a:pPr>
            <a:endParaRPr sz="1800"/>
          </a:p>
        </p:txBody>
      </p:sp>
      <p:pic>
        <p:nvPicPr>
          <p:cNvPr id="178" name="Shape 178"/>
          <p:cNvPicPr preferRelativeResize="0"/>
          <p:nvPr/>
        </p:nvPicPr>
        <p:blipFill>
          <a:blip r:embed="rId3">
            <a:alphaModFix/>
          </a:blip>
          <a:stretch>
            <a:fillRect/>
          </a:stretch>
        </p:blipFill>
        <p:spPr>
          <a:xfrm>
            <a:off x="4460875" y="1729875"/>
            <a:ext cx="4458874" cy="2018949"/>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a:spcBef>
                <a:spcPts val="0"/>
              </a:spcBef>
              <a:buNone/>
            </a:pPr>
            <a:r>
              <a:rPr lang="en"/>
              <a:t>Participants</a:t>
            </a:r>
          </a:p>
        </p:txBody>
      </p:sp>
      <p:sp>
        <p:nvSpPr>
          <p:cNvPr id="184" name="Shape 184"/>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indent="457200" rtl="0">
              <a:spcBef>
                <a:spcPts val="0"/>
              </a:spcBef>
              <a:spcAft>
                <a:spcPts val="400"/>
              </a:spcAft>
              <a:buNone/>
            </a:pPr>
            <a:endParaRPr sz="1800"/>
          </a:p>
          <a:p>
            <a:pPr marL="457200" lvl="0" indent="-342900" rtl="0">
              <a:spcBef>
                <a:spcPts val="0"/>
              </a:spcBef>
              <a:buClr>
                <a:srgbClr val="000000"/>
              </a:buClr>
              <a:buSzPct val="100000"/>
              <a:buFont typeface="Arial"/>
              <a:buChar char="●"/>
            </a:pPr>
            <a:r>
              <a:rPr lang="en" sz="1800" b="1"/>
              <a:t>Proxy</a:t>
            </a:r>
          </a:p>
          <a:p>
            <a:pPr marL="457200" lvl="0" indent="-342900" rtl="0">
              <a:lnSpc>
                <a:spcPct val="100000"/>
              </a:lnSpc>
              <a:spcBef>
                <a:spcPts val="0"/>
              </a:spcBef>
              <a:buClr>
                <a:srgbClr val="000000"/>
              </a:buClr>
              <a:buSzPct val="100000"/>
              <a:buFont typeface="Arial"/>
              <a:buChar char="-"/>
            </a:pPr>
            <a:r>
              <a:rPr lang="en" sz="1800"/>
              <a:t>Maintains a reference to  </a:t>
            </a:r>
          </a:p>
          <a:p>
            <a:pPr lvl="0" rtl="0">
              <a:lnSpc>
                <a:spcPct val="100000"/>
              </a:lnSpc>
              <a:spcBef>
                <a:spcPts val="0"/>
              </a:spcBef>
              <a:buNone/>
            </a:pPr>
            <a:r>
              <a:rPr lang="en" sz="1800"/>
              <a:t>       access to RealSubject</a:t>
            </a:r>
          </a:p>
          <a:p>
            <a:pPr marL="457200" lvl="0" indent="-342900" rtl="0">
              <a:lnSpc>
                <a:spcPct val="100000"/>
              </a:lnSpc>
              <a:spcBef>
                <a:spcPts val="0"/>
              </a:spcBef>
              <a:buClr>
                <a:srgbClr val="000000"/>
              </a:buClr>
              <a:buSzPct val="100000"/>
              <a:buFont typeface="Arial"/>
              <a:buChar char="-"/>
            </a:pPr>
            <a:r>
              <a:rPr lang="en" sz="1800"/>
              <a:t>Implements the same interface </a:t>
            </a:r>
          </a:p>
          <a:p>
            <a:pPr lvl="0" rtl="0">
              <a:lnSpc>
                <a:spcPct val="100000"/>
              </a:lnSpc>
              <a:spcBef>
                <a:spcPts val="0"/>
              </a:spcBef>
              <a:buNone/>
            </a:pPr>
            <a:r>
              <a:rPr lang="en" sz="1800"/>
              <a:t>       implemented by the RealSubject</a:t>
            </a:r>
          </a:p>
          <a:p>
            <a:pPr marL="457200" lvl="0" indent="-342900" rtl="0">
              <a:lnSpc>
                <a:spcPct val="100000"/>
              </a:lnSpc>
              <a:spcBef>
                <a:spcPts val="0"/>
              </a:spcBef>
              <a:buClr>
                <a:srgbClr val="000000"/>
              </a:buClr>
              <a:buSzPct val="100000"/>
              <a:buFont typeface="Arial"/>
              <a:buChar char="-"/>
            </a:pPr>
            <a:r>
              <a:rPr lang="en" sz="1800"/>
              <a:t>Controls access to the RealSubject</a:t>
            </a:r>
          </a:p>
          <a:p>
            <a:pPr>
              <a:spcBef>
                <a:spcPts val="0"/>
              </a:spcBef>
              <a:buNone/>
            </a:pPr>
            <a:endParaRPr/>
          </a:p>
        </p:txBody>
      </p:sp>
      <p:cxnSp>
        <p:nvCxnSpPr>
          <p:cNvPr id="185" name="Shape 185"/>
          <p:cNvCxnSpPr/>
          <p:nvPr/>
        </p:nvCxnSpPr>
        <p:spPr>
          <a:xfrm>
            <a:off x="305400" y="1079250"/>
            <a:ext cx="8533199" cy="11699"/>
          </a:xfrm>
          <a:prstGeom prst="straightConnector1">
            <a:avLst/>
          </a:prstGeom>
          <a:noFill/>
          <a:ln w="28575" cap="flat" cmpd="sng">
            <a:solidFill>
              <a:schemeClr val="dk2"/>
            </a:solidFill>
            <a:prstDash val="solid"/>
            <a:round/>
            <a:headEnd type="none" w="med" len="med"/>
            <a:tailEnd type="none" w="med" len="med"/>
          </a:ln>
        </p:spPr>
      </p:cxnSp>
      <p:pic>
        <p:nvPicPr>
          <p:cNvPr id="186" name="Shape 186"/>
          <p:cNvPicPr preferRelativeResize="0"/>
          <p:nvPr/>
        </p:nvPicPr>
        <p:blipFill>
          <a:blip r:embed="rId3">
            <a:alphaModFix/>
          </a:blip>
          <a:stretch>
            <a:fillRect/>
          </a:stretch>
        </p:blipFill>
        <p:spPr>
          <a:xfrm>
            <a:off x="4460875" y="1729875"/>
            <a:ext cx="4458874" cy="2018949"/>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algn="l" rtl="0">
              <a:lnSpc>
                <a:spcPct val="115000"/>
              </a:lnSpc>
              <a:spcBef>
                <a:spcPts val="0"/>
              </a:spcBef>
              <a:buNone/>
            </a:pPr>
            <a:r>
              <a:rPr lang="en" sz="3000">
                <a:solidFill>
                  <a:srgbClr val="000000"/>
                </a:solidFill>
                <a:latin typeface="Arial"/>
                <a:ea typeface="Arial"/>
                <a:cs typeface="Arial"/>
                <a:sym typeface="Arial"/>
              </a:rPr>
              <a:t>Proxy Responsibilities</a:t>
            </a:r>
          </a:p>
          <a:p>
            <a:pPr algn="l" rtl="0">
              <a:lnSpc>
                <a:spcPct val="115000"/>
              </a:lnSpc>
              <a:spcBef>
                <a:spcPts val="0"/>
              </a:spcBef>
              <a:buNone/>
            </a:pPr>
            <a:endParaRPr sz="3300">
              <a:solidFill>
                <a:srgbClr val="000000"/>
              </a:solidFill>
              <a:latin typeface="Arial"/>
              <a:ea typeface="Arial"/>
              <a:cs typeface="Arial"/>
              <a:sym typeface="Arial"/>
            </a:endParaRPr>
          </a:p>
          <a:p>
            <a:pPr>
              <a:spcBef>
                <a:spcPts val="0"/>
              </a:spcBef>
              <a:buNone/>
            </a:pPr>
            <a:endParaRPr/>
          </a:p>
        </p:txBody>
      </p:sp>
      <p:sp>
        <p:nvSpPr>
          <p:cNvPr id="192" name="Shape 192"/>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marL="457200" lvl="0" indent="-342900" rtl="0">
              <a:spcBef>
                <a:spcPts val="0"/>
              </a:spcBef>
              <a:spcAft>
                <a:spcPts val="500"/>
              </a:spcAft>
              <a:buSzPct val="100000"/>
              <a:buChar char="●"/>
            </a:pPr>
            <a:r>
              <a:rPr lang="en" sz="1800" b="1"/>
              <a:t>Remote proxies </a:t>
            </a:r>
          </a:p>
          <a:p>
            <a:pPr rtl="0">
              <a:spcBef>
                <a:spcPts val="0"/>
              </a:spcBef>
              <a:spcAft>
                <a:spcPts val="500"/>
              </a:spcAft>
              <a:buNone/>
            </a:pPr>
            <a:r>
              <a:rPr lang="en" sz="1800"/>
              <a:t>-     encoding a request and its arguments and send request</a:t>
            </a:r>
          </a:p>
          <a:p>
            <a:pPr lvl="0" rtl="0">
              <a:spcBef>
                <a:spcPts val="0"/>
              </a:spcBef>
              <a:spcAft>
                <a:spcPts val="500"/>
              </a:spcAft>
              <a:buNone/>
            </a:pPr>
            <a:endParaRPr sz="1800"/>
          </a:p>
          <a:p>
            <a:pPr marL="457200" lvl="0" indent="-342900" rtl="0">
              <a:spcBef>
                <a:spcPts val="0"/>
              </a:spcBef>
              <a:spcAft>
                <a:spcPts val="500"/>
              </a:spcAft>
              <a:buSzPct val="100000"/>
              <a:buChar char="●"/>
            </a:pPr>
            <a:r>
              <a:rPr lang="en" sz="1800" b="1"/>
              <a:t>Virtual proxies </a:t>
            </a:r>
          </a:p>
          <a:p>
            <a:pPr rtl="0">
              <a:spcBef>
                <a:spcPts val="0"/>
              </a:spcBef>
              <a:spcAft>
                <a:spcPts val="500"/>
              </a:spcAft>
              <a:buNone/>
            </a:pPr>
            <a:r>
              <a:rPr lang="en" sz="1800"/>
              <a:t>-      cache additional information about the real subject </a:t>
            </a:r>
            <a:r>
              <a:rPr lang="en" sz="1800" u="sng">
                <a:solidFill>
                  <a:schemeClr val="hlink"/>
                </a:solidFill>
                <a:hlinkClick r:id="rId3"/>
              </a:rPr>
              <a:t>Slide 6: Example</a:t>
            </a:r>
          </a:p>
          <a:p>
            <a:pPr lvl="0" rtl="0">
              <a:spcBef>
                <a:spcPts val="0"/>
              </a:spcBef>
              <a:spcAft>
                <a:spcPts val="500"/>
              </a:spcAft>
              <a:buNone/>
            </a:pPr>
            <a:endParaRPr sz="1800"/>
          </a:p>
          <a:p>
            <a:pPr marL="457200" lvl="0" indent="-342900" rtl="0">
              <a:spcBef>
                <a:spcPts val="0"/>
              </a:spcBef>
              <a:spcAft>
                <a:spcPts val="500"/>
              </a:spcAft>
              <a:buSzPct val="100000"/>
              <a:buChar char="●"/>
            </a:pPr>
            <a:r>
              <a:rPr lang="en" sz="1800" b="1"/>
              <a:t>Protection proxies </a:t>
            </a:r>
          </a:p>
          <a:p>
            <a:pPr lvl="0" rtl="0">
              <a:spcBef>
                <a:spcPts val="0"/>
              </a:spcBef>
              <a:spcAft>
                <a:spcPts val="500"/>
              </a:spcAft>
              <a:buNone/>
            </a:pPr>
            <a:r>
              <a:rPr lang="en" sz="1800"/>
              <a:t>–     check caller access permissions</a:t>
            </a:r>
          </a:p>
          <a:p>
            <a:pPr>
              <a:spcBef>
                <a:spcPts val="0"/>
              </a:spcBef>
              <a:buNone/>
            </a:pPr>
            <a:endParaRPr sz="1800"/>
          </a:p>
        </p:txBody>
      </p:sp>
      <p:cxnSp>
        <p:nvCxnSpPr>
          <p:cNvPr id="193" name="Shape 193"/>
          <p:cNvCxnSpPr/>
          <p:nvPr/>
        </p:nvCxnSpPr>
        <p:spPr>
          <a:xfrm>
            <a:off x="305400" y="1079250"/>
            <a:ext cx="8533199" cy="11699"/>
          </a:xfrm>
          <a:prstGeom prst="straightConnector1">
            <a:avLst/>
          </a:prstGeom>
          <a:noFill/>
          <a:ln w="28575" cap="flat" cmpd="sng">
            <a:solidFill>
              <a:schemeClr val="dk2"/>
            </a:solidFill>
            <a:prstDash val="solid"/>
            <a:round/>
            <a:headEnd type="none" w="med" len="med"/>
            <a:tailEnd type="none" w="med" len="med"/>
          </a:ln>
        </p:spPr>
      </p:cxn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271050" y="221375"/>
            <a:ext cx="8520599" cy="572699"/>
          </a:xfrm>
          <a:prstGeom prst="rect">
            <a:avLst/>
          </a:prstGeom>
        </p:spPr>
        <p:txBody>
          <a:bodyPr lIns="91425" tIns="91425" rIns="91425" bIns="91425" anchor="t" anchorCtr="0">
            <a:noAutofit/>
          </a:bodyPr>
          <a:lstStyle/>
          <a:p>
            <a:pPr lvl="0">
              <a:spcBef>
                <a:spcPts val="0"/>
              </a:spcBef>
              <a:buClr>
                <a:schemeClr val="dk1"/>
              </a:buClr>
              <a:buSzPct val="25000"/>
              <a:buFont typeface="Proxima Nova"/>
              <a:buNone/>
            </a:pPr>
            <a:r>
              <a:rPr lang="en" sz="3000">
                <a:latin typeface="Arial"/>
                <a:ea typeface="Arial"/>
                <a:cs typeface="Arial"/>
                <a:sym typeface="Arial"/>
              </a:rPr>
              <a:t>Content</a:t>
            </a:r>
          </a:p>
        </p:txBody>
      </p:sp>
      <p:sp>
        <p:nvSpPr>
          <p:cNvPr id="63" name="Shape 63"/>
          <p:cNvSpPr txBox="1">
            <a:spLocks noGrp="1"/>
          </p:cNvSpPr>
          <p:nvPr>
            <p:ph type="body" idx="1"/>
          </p:nvPr>
        </p:nvSpPr>
        <p:spPr>
          <a:xfrm>
            <a:off x="311700" y="860650"/>
            <a:ext cx="8520599" cy="3708299"/>
          </a:xfrm>
          <a:prstGeom prst="rect">
            <a:avLst/>
          </a:prstGeom>
        </p:spPr>
        <p:txBody>
          <a:bodyPr lIns="91425" tIns="91425" rIns="91425" bIns="91425" anchor="t" anchorCtr="0">
            <a:noAutofit/>
          </a:bodyPr>
          <a:lstStyle/>
          <a:p>
            <a:pPr marL="457200" lvl="0" indent="-342900" rtl="0">
              <a:spcBef>
                <a:spcPts val="0"/>
              </a:spcBef>
              <a:buSzPct val="100000"/>
              <a:buChar char="●"/>
            </a:pPr>
            <a:r>
              <a:rPr lang="en" sz="1800"/>
              <a:t>Intent</a:t>
            </a:r>
          </a:p>
          <a:p>
            <a:pPr marL="457200" lvl="0" indent="-342900" rtl="0">
              <a:spcBef>
                <a:spcPts val="0"/>
              </a:spcBef>
              <a:buSzPct val="100000"/>
              <a:buChar char="●"/>
            </a:pPr>
            <a:r>
              <a:rPr lang="en" sz="1800"/>
              <a:t>Motivation</a:t>
            </a:r>
          </a:p>
          <a:p>
            <a:pPr marL="457200" lvl="0" indent="-342900" rtl="0">
              <a:spcBef>
                <a:spcPts val="0"/>
              </a:spcBef>
              <a:buSzPct val="100000"/>
              <a:buChar char="●"/>
            </a:pPr>
            <a:r>
              <a:rPr lang="en" sz="1800"/>
              <a:t>Applicability</a:t>
            </a:r>
          </a:p>
          <a:p>
            <a:pPr marL="457200" lvl="0" indent="-342900" rtl="0">
              <a:spcBef>
                <a:spcPts val="0"/>
              </a:spcBef>
              <a:buSzPct val="100000"/>
              <a:buChar char="●"/>
            </a:pPr>
            <a:r>
              <a:rPr lang="en" sz="1800"/>
              <a:t>Types of Proxy Pattern</a:t>
            </a:r>
          </a:p>
          <a:p>
            <a:pPr marL="457200" lvl="0" indent="-342900" rtl="0">
              <a:spcBef>
                <a:spcPts val="0"/>
              </a:spcBef>
              <a:buSzPct val="100000"/>
              <a:buChar char="●"/>
            </a:pPr>
            <a:r>
              <a:rPr lang="en" sz="1800"/>
              <a:t>Structure</a:t>
            </a:r>
          </a:p>
          <a:p>
            <a:pPr marL="457200" lvl="0" indent="-342900" rtl="0">
              <a:spcBef>
                <a:spcPts val="0"/>
              </a:spcBef>
              <a:buSzPct val="100000"/>
              <a:buChar char="●"/>
            </a:pPr>
            <a:r>
              <a:rPr lang="en" sz="1800"/>
              <a:t>Participants </a:t>
            </a:r>
          </a:p>
          <a:p>
            <a:pPr marL="457200" lvl="0" indent="-342900" rtl="0">
              <a:spcBef>
                <a:spcPts val="0"/>
              </a:spcBef>
              <a:buSzPct val="100000"/>
              <a:buChar char="●"/>
            </a:pPr>
            <a:r>
              <a:rPr lang="en" sz="1800"/>
              <a:t>Collaborations </a:t>
            </a:r>
          </a:p>
          <a:p>
            <a:pPr marL="457200" lvl="0" indent="-342900" rtl="0">
              <a:spcBef>
                <a:spcPts val="0"/>
              </a:spcBef>
              <a:buSzPct val="100000"/>
              <a:buChar char="●"/>
            </a:pPr>
            <a:r>
              <a:rPr lang="en" sz="1800"/>
              <a:t>Consequences </a:t>
            </a:r>
          </a:p>
          <a:p>
            <a:pPr marL="457200" lvl="0" indent="-342900" rtl="0">
              <a:spcBef>
                <a:spcPts val="0"/>
              </a:spcBef>
              <a:buSzPct val="100000"/>
              <a:buChar char="●"/>
            </a:pPr>
            <a:r>
              <a:rPr lang="en" sz="1800"/>
              <a:t>Implementation Issues </a:t>
            </a:r>
          </a:p>
          <a:p>
            <a:pPr marL="457200" lvl="0" indent="-342900" rtl="0">
              <a:spcBef>
                <a:spcPts val="0"/>
              </a:spcBef>
              <a:buSzPct val="100000"/>
              <a:buChar char="●"/>
            </a:pPr>
            <a:r>
              <a:rPr lang="en" sz="1800"/>
              <a:t>Known Uses</a:t>
            </a:r>
          </a:p>
          <a:p>
            <a:pPr marL="457200" lvl="0" indent="-342900" rtl="0">
              <a:spcBef>
                <a:spcPts val="0"/>
              </a:spcBef>
              <a:buSzPct val="100000"/>
              <a:buChar char="●"/>
            </a:pPr>
            <a:r>
              <a:rPr lang="en" sz="1800"/>
              <a:t>Code</a:t>
            </a:r>
          </a:p>
          <a:p>
            <a:pPr marL="457200" lvl="0" indent="-342900">
              <a:spcBef>
                <a:spcPts val="0"/>
              </a:spcBef>
              <a:buSzPct val="100000"/>
              <a:buChar char="●"/>
            </a:pPr>
            <a:r>
              <a:rPr lang="en" sz="1800"/>
              <a:t>Related Patterns</a:t>
            </a:r>
          </a:p>
        </p:txBody>
      </p:sp>
      <p:cxnSp>
        <p:nvCxnSpPr>
          <p:cNvPr id="64" name="Shape 64"/>
          <p:cNvCxnSpPr/>
          <p:nvPr/>
        </p:nvCxnSpPr>
        <p:spPr>
          <a:xfrm>
            <a:off x="339275" y="794075"/>
            <a:ext cx="8533199" cy="11699"/>
          </a:xfrm>
          <a:prstGeom prst="straightConnector1">
            <a:avLst/>
          </a:prstGeom>
          <a:noFill/>
          <a:ln w="28575" cap="flat" cmpd="sng">
            <a:solidFill>
              <a:schemeClr val="dk2"/>
            </a:solidFill>
            <a:prstDash val="solid"/>
            <a:round/>
            <a:headEnd type="none" w="med" len="med"/>
            <a:tailEnd type="none" w="med" len="med"/>
          </a:ln>
        </p:spPr>
      </p:cxn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Shape 198"/>
          <p:cNvSpPr txBox="1">
            <a:spLocks noGrp="1"/>
          </p:cNvSpPr>
          <p:nvPr>
            <p:ph type="title"/>
          </p:nvPr>
        </p:nvSpPr>
        <p:spPr>
          <a:xfrm>
            <a:off x="311700" y="247175"/>
            <a:ext cx="8520599" cy="623700"/>
          </a:xfrm>
          <a:prstGeom prst="rect">
            <a:avLst/>
          </a:prstGeom>
          <a:solidFill>
            <a:srgbClr val="FFFFFF"/>
          </a:solid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Proxima Nova"/>
              <a:buNone/>
            </a:pPr>
            <a:r>
              <a:rPr lang="en" sz="3600" b="0" i="0" u="none" strike="noStrike" cap="none" baseline="0">
                <a:solidFill>
                  <a:srgbClr val="000000"/>
                </a:solidFill>
                <a:latin typeface="Proxima Nova"/>
                <a:ea typeface="Proxima Nova"/>
                <a:cs typeface="Proxima Nova"/>
                <a:sym typeface="Proxima Nova"/>
              </a:rPr>
              <a:t>Collaboration</a:t>
            </a:r>
          </a:p>
        </p:txBody>
      </p:sp>
      <p:sp>
        <p:nvSpPr>
          <p:cNvPr id="199" name="Shape 199"/>
          <p:cNvSpPr txBox="1">
            <a:spLocks noGrp="1"/>
          </p:cNvSpPr>
          <p:nvPr>
            <p:ph type="body" idx="1"/>
          </p:nvPr>
        </p:nvSpPr>
        <p:spPr>
          <a:xfrm>
            <a:off x="311700" y="1152475"/>
            <a:ext cx="8520599" cy="3849600"/>
          </a:xfrm>
          <a:prstGeom prst="rect">
            <a:avLst/>
          </a:prstGeom>
          <a:noFill/>
          <a:ln>
            <a:noFill/>
          </a:ln>
        </p:spPr>
        <p:txBody>
          <a:bodyPr lIns="91425" tIns="91425" rIns="91425" bIns="91425" anchor="t" anchorCtr="0">
            <a:noAutofit/>
          </a:bodyPr>
          <a:lstStyle/>
          <a:p>
            <a:pPr marL="457200" lvl="0" indent="-342900" rtl="0">
              <a:lnSpc>
                <a:spcPct val="147272"/>
              </a:lnSpc>
              <a:spcBef>
                <a:spcPts val="0"/>
              </a:spcBef>
              <a:buClr>
                <a:srgbClr val="000000"/>
              </a:buClr>
              <a:buSzPct val="100000"/>
              <a:buFont typeface="Arial"/>
              <a:buChar char="●"/>
            </a:pPr>
            <a:r>
              <a:rPr lang="en" sz="1800"/>
              <a:t>Proxy forwards requests to Real Subject when appropriate, depending on the kind of proxy.</a:t>
            </a:r>
          </a:p>
          <a:p>
            <a:pPr marL="0" marR="0" lvl="0" indent="0" algn="l" rtl="0">
              <a:lnSpc>
                <a:spcPct val="115000"/>
              </a:lnSpc>
              <a:spcBef>
                <a:spcPts val="0"/>
              </a:spcBef>
              <a:spcAft>
                <a:spcPts val="0"/>
              </a:spcAft>
              <a:buClr>
                <a:schemeClr val="accent3"/>
              </a:buClr>
              <a:buFont typeface="Proxima Nova"/>
              <a:buNone/>
            </a:pPr>
            <a:endParaRPr sz="2400" b="1" i="0" u="none" strike="noStrike" cap="none" baseline="0">
              <a:solidFill>
                <a:srgbClr val="000000"/>
              </a:solidFill>
              <a:latin typeface="Arial"/>
              <a:ea typeface="Arial"/>
              <a:cs typeface="Arial"/>
              <a:sym typeface="Arial"/>
            </a:endParaRPr>
          </a:p>
          <a:p>
            <a:pPr marL="0" marR="0" lvl="0" indent="0" algn="l" rtl="0">
              <a:lnSpc>
                <a:spcPct val="115000"/>
              </a:lnSpc>
              <a:spcBef>
                <a:spcPts val="0"/>
              </a:spcBef>
              <a:spcAft>
                <a:spcPts val="0"/>
              </a:spcAft>
              <a:buClr>
                <a:schemeClr val="accent3"/>
              </a:buClr>
              <a:buFont typeface="Proxima Nova"/>
              <a:buNone/>
            </a:pPr>
            <a:endParaRPr sz="2400" b="1" i="0" u="none" strike="noStrike" cap="none" baseline="0">
              <a:solidFill>
                <a:srgbClr val="000000"/>
              </a:solidFill>
              <a:latin typeface="Arial"/>
              <a:ea typeface="Arial"/>
              <a:cs typeface="Arial"/>
              <a:sym typeface="Arial"/>
            </a:endParaRPr>
          </a:p>
          <a:p>
            <a:pPr marL="0" marR="0" lvl="0" indent="0" algn="l" rtl="0">
              <a:lnSpc>
                <a:spcPct val="115000"/>
              </a:lnSpc>
              <a:spcBef>
                <a:spcPts val="0"/>
              </a:spcBef>
              <a:spcAft>
                <a:spcPts val="0"/>
              </a:spcAft>
              <a:buClr>
                <a:schemeClr val="accent3"/>
              </a:buClr>
              <a:buFont typeface="Proxima Nova"/>
              <a:buNone/>
            </a:pPr>
            <a:endParaRPr sz="2400" b="1" i="0" u="none" strike="noStrike" cap="none" baseline="0">
              <a:solidFill>
                <a:srgbClr val="000000"/>
              </a:solidFill>
              <a:latin typeface="Arial"/>
              <a:ea typeface="Arial"/>
              <a:cs typeface="Arial"/>
              <a:sym typeface="Arial"/>
            </a:endParaRPr>
          </a:p>
          <a:p>
            <a:pPr marL="0" marR="0" lvl="0" indent="0" algn="l" rtl="0">
              <a:lnSpc>
                <a:spcPct val="115000"/>
              </a:lnSpc>
              <a:spcBef>
                <a:spcPts val="600"/>
              </a:spcBef>
              <a:spcAft>
                <a:spcPts val="0"/>
              </a:spcAft>
              <a:buClr>
                <a:schemeClr val="accent3"/>
              </a:buClr>
              <a:buFont typeface="Proxima Nova"/>
              <a:buNone/>
            </a:pPr>
            <a:endParaRPr sz="2400" b="1" i="0" u="none" strike="noStrike" cap="none" baseline="0">
              <a:solidFill>
                <a:srgbClr val="000099"/>
              </a:solidFill>
              <a:latin typeface="Arial"/>
              <a:ea typeface="Arial"/>
              <a:cs typeface="Arial"/>
              <a:sym typeface="Arial"/>
            </a:endParaRPr>
          </a:p>
          <a:p>
            <a:pPr marL="0" marR="0" lvl="0" indent="0" algn="l" rtl="0">
              <a:lnSpc>
                <a:spcPct val="115000"/>
              </a:lnSpc>
              <a:spcBef>
                <a:spcPts val="0"/>
              </a:spcBef>
              <a:spcAft>
                <a:spcPts val="0"/>
              </a:spcAft>
              <a:buClr>
                <a:schemeClr val="accent3"/>
              </a:buClr>
              <a:buFont typeface="Proxima Nova"/>
              <a:buNone/>
            </a:pPr>
            <a:endParaRPr sz="2400" b="1" i="0" u="none" strike="noStrike" cap="none" baseline="0">
              <a:solidFill>
                <a:srgbClr val="000000"/>
              </a:solidFill>
              <a:latin typeface="Arial"/>
              <a:ea typeface="Arial"/>
              <a:cs typeface="Arial"/>
              <a:sym typeface="Arial"/>
            </a:endParaRPr>
          </a:p>
          <a:p>
            <a:pPr marL="0" marR="0" lvl="0" indent="0" algn="l" rtl="0">
              <a:lnSpc>
                <a:spcPct val="115000"/>
              </a:lnSpc>
              <a:spcBef>
                <a:spcPts val="0"/>
              </a:spcBef>
              <a:spcAft>
                <a:spcPts val="0"/>
              </a:spcAft>
              <a:buClr>
                <a:schemeClr val="accent3"/>
              </a:buClr>
              <a:buFont typeface="Proxima Nova"/>
              <a:buNone/>
            </a:pPr>
            <a:endParaRPr sz="2400" b="1" i="0" u="none" strike="noStrike" cap="none" baseline="0">
              <a:solidFill>
                <a:srgbClr val="000000"/>
              </a:solidFill>
              <a:latin typeface="Arial"/>
              <a:ea typeface="Arial"/>
              <a:cs typeface="Arial"/>
              <a:sym typeface="Arial"/>
            </a:endParaRPr>
          </a:p>
          <a:p>
            <a:pPr marL="0" marR="0" lvl="0" indent="0" algn="l" rtl="0">
              <a:lnSpc>
                <a:spcPct val="115000"/>
              </a:lnSpc>
              <a:spcBef>
                <a:spcPts val="0"/>
              </a:spcBef>
              <a:spcAft>
                <a:spcPts val="0"/>
              </a:spcAft>
              <a:buClr>
                <a:schemeClr val="accent3"/>
              </a:buClr>
              <a:buFont typeface="Proxima Nova"/>
              <a:buNone/>
            </a:pPr>
            <a:endParaRPr sz="2400" b="1" i="0" u="none" strike="noStrike" cap="none" baseline="0">
              <a:solidFill>
                <a:srgbClr val="000000"/>
              </a:solidFill>
              <a:latin typeface="Arial"/>
              <a:ea typeface="Arial"/>
              <a:cs typeface="Arial"/>
              <a:sym typeface="Arial"/>
            </a:endParaRPr>
          </a:p>
          <a:p>
            <a:pPr marL="0" marR="0" lvl="0" indent="0" algn="l" rtl="0">
              <a:lnSpc>
                <a:spcPct val="115000"/>
              </a:lnSpc>
              <a:spcBef>
                <a:spcPts val="0"/>
              </a:spcBef>
              <a:spcAft>
                <a:spcPts val="0"/>
              </a:spcAft>
              <a:buClr>
                <a:schemeClr val="accent3"/>
              </a:buClr>
              <a:buFont typeface="Proxima Nova"/>
              <a:buNone/>
            </a:pPr>
            <a:endParaRPr sz="2400" b="1" i="0" u="none" strike="noStrike" cap="none" baseline="0">
              <a:solidFill>
                <a:srgbClr val="000000"/>
              </a:solidFill>
              <a:latin typeface="Arial"/>
              <a:ea typeface="Arial"/>
              <a:cs typeface="Arial"/>
              <a:sym typeface="Arial"/>
            </a:endParaRPr>
          </a:p>
        </p:txBody>
      </p:sp>
      <p:cxnSp>
        <p:nvCxnSpPr>
          <p:cNvPr id="200" name="Shape 200"/>
          <p:cNvCxnSpPr/>
          <p:nvPr/>
        </p:nvCxnSpPr>
        <p:spPr>
          <a:xfrm>
            <a:off x="305400" y="1079250"/>
            <a:ext cx="8533199" cy="11699"/>
          </a:xfrm>
          <a:prstGeom prst="straightConnector1">
            <a:avLst/>
          </a:prstGeom>
          <a:noFill/>
          <a:ln w="28575" cap="flat" cmpd="sng">
            <a:solidFill>
              <a:schemeClr val="dk2"/>
            </a:solidFill>
            <a:prstDash val="solid"/>
            <a:round/>
            <a:headEnd type="none" w="med" len="med"/>
            <a:tailEnd type="none" w="med" len="med"/>
          </a:ln>
        </p:spPr>
      </p:cxnSp>
      <p:pic>
        <p:nvPicPr>
          <p:cNvPr id="201" name="Shape 201"/>
          <p:cNvPicPr preferRelativeResize="0"/>
          <p:nvPr/>
        </p:nvPicPr>
        <p:blipFill>
          <a:blip r:embed="rId3">
            <a:alphaModFix/>
          </a:blip>
          <a:stretch>
            <a:fillRect/>
          </a:stretch>
        </p:blipFill>
        <p:spPr>
          <a:xfrm>
            <a:off x="880975" y="2080450"/>
            <a:ext cx="7305249" cy="2729800"/>
          </a:xfrm>
          <a:prstGeom prst="rect">
            <a:avLst/>
          </a:prstGeom>
          <a:noFill/>
          <a:ln>
            <a:noFill/>
          </a:ln>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Shape 206"/>
          <p:cNvSpPr txBox="1">
            <a:spLocks noGrp="1"/>
          </p:cNvSpPr>
          <p:nvPr>
            <p:ph type="title"/>
          </p:nvPr>
        </p:nvSpPr>
        <p:spPr>
          <a:xfrm>
            <a:off x="311700" y="247175"/>
            <a:ext cx="8520599" cy="623700"/>
          </a:xfrm>
          <a:prstGeom prst="rect">
            <a:avLst/>
          </a:prstGeom>
          <a:solidFill>
            <a:srgbClr val="FFFFFF"/>
          </a:solid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Proxima Nova"/>
              <a:buNone/>
            </a:pPr>
            <a:r>
              <a:rPr lang="en" sz="3600" b="0" i="0" u="none" strike="noStrike" cap="none" baseline="0">
                <a:solidFill>
                  <a:srgbClr val="000000"/>
                </a:solidFill>
                <a:latin typeface="Proxima Nova"/>
                <a:ea typeface="Proxima Nova"/>
                <a:cs typeface="Proxima Nova"/>
                <a:sym typeface="Proxima Nova"/>
                <a:rtl val="0"/>
              </a:rPr>
              <a:t>Consequences  </a:t>
            </a:r>
          </a:p>
        </p:txBody>
      </p:sp>
      <p:sp>
        <p:nvSpPr>
          <p:cNvPr id="207" name="Shape 207"/>
          <p:cNvSpPr txBox="1">
            <a:spLocks noGrp="1"/>
          </p:cNvSpPr>
          <p:nvPr>
            <p:ph type="body" idx="1"/>
          </p:nvPr>
        </p:nvSpPr>
        <p:spPr>
          <a:xfrm>
            <a:off x="311700" y="1152475"/>
            <a:ext cx="8520599" cy="3518998"/>
          </a:xfrm>
          <a:prstGeom prst="rect">
            <a:avLst/>
          </a:prstGeom>
          <a:noFill/>
          <a:ln>
            <a:noFill/>
          </a:ln>
        </p:spPr>
        <p:txBody>
          <a:bodyPr lIns="91425" tIns="91425" rIns="91425" bIns="91425" anchor="t" anchorCtr="0">
            <a:noAutofit/>
          </a:bodyPr>
          <a:lstStyle/>
          <a:p>
            <a:pPr lvl="0" rtl="0">
              <a:lnSpc>
                <a:spcPct val="147272"/>
              </a:lnSpc>
              <a:spcBef>
                <a:spcPts val="0"/>
              </a:spcBef>
              <a:buNone/>
            </a:pPr>
            <a:r>
              <a:rPr lang="en" sz="1800"/>
              <a:t>The Proxy pattern introduces a level of indirection when accessing an object depending on the kind of proxy</a:t>
            </a:r>
          </a:p>
          <a:p>
            <a:pPr marL="457200" lvl="0" indent="-342900" rtl="0">
              <a:lnSpc>
                <a:spcPct val="147272"/>
              </a:lnSpc>
              <a:spcBef>
                <a:spcPts val="0"/>
              </a:spcBef>
              <a:buClr>
                <a:srgbClr val="000000"/>
              </a:buClr>
              <a:buSzPct val="100000"/>
              <a:buFont typeface="Arial"/>
              <a:buChar char="●"/>
            </a:pPr>
            <a:r>
              <a:rPr lang="en" sz="1800"/>
              <a:t>A remote proxy can hide the fact that an object resides in a different address space</a:t>
            </a:r>
          </a:p>
          <a:p>
            <a:pPr marL="457200" lvl="0" indent="-342900" rtl="0">
              <a:lnSpc>
                <a:spcPct val="147272"/>
              </a:lnSpc>
              <a:spcBef>
                <a:spcPts val="0"/>
              </a:spcBef>
              <a:buClr>
                <a:srgbClr val="000000"/>
              </a:buClr>
              <a:buSzPct val="100000"/>
              <a:buFont typeface="Arial"/>
              <a:buChar char="●"/>
            </a:pPr>
            <a:r>
              <a:rPr lang="en" sz="1800"/>
              <a:t>A virtual proxy can perform optimizations such as creating an object on demand</a:t>
            </a:r>
          </a:p>
          <a:p>
            <a:pPr marL="457200" lvl="0" indent="-342900" rtl="0">
              <a:lnSpc>
                <a:spcPct val="147272"/>
              </a:lnSpc>
              <a:spcBef>
                <a:spcPts val="0"/>
              </a:spcBef>
              <a:buClr>
                <a:srgbClr val="000000"/>
              </a:buClr>
              <a:buSzPct val="100000"/>
              <a:buFont typeface="Arial"/>
              <a:buChar char="●"/>
            </a:pPr>
            <a:r>
              <a:rPr lang="en" sz="1800"/>
              <a:t>Both protection proxies and smart references allow additional housekeeping tasks when an object is accessed</a:t>
            </a:r>
          </a:p>
          <a:p>
            <a:pPr marL="0" marR="0" lvl="0" indent="0" algn="l" rtl="0">
              <a:lnSpc>
                <a:spcPct val="115000"/>
              </a:lnSpc>
              <a:spcBef>
                <a:spcPts val="0"/>
              </a:spcBef>
              <a:spcAft>
                <a:spcPts val="0"/>
              </a:spcAft>
              <a:buClr>
                <a:schemeClr val="accent3"/>
              </a:buClr>
              <a:buFont typeface="Proxima Nova"/>
              <a:buNone/>
            </a:pPr>
            <a:endParaRPr sz="2400" b="0" i="0" u="none" strike="noStrike" cap="none" baseline="0">
              <a:solidFill>
                <a:srgbClr val="000000"/>
              </a:solidFill>
              <a:latin typeface="Arial"/>
              <a:ea typeface="Arial"/>
              <a:cs typeface="Arial"/>
              <a:sym typeface="Arial"/>
              <a:rtl val="0"/>
            </a:endParaRPr>
          </a:p>
          <a:p>
            <a:pPr marL="0" marR="0" lvl="0" indent="0" algn="l" rtl="0">
              <a:lnSpc>
                <a:spcPct val="115000"/>
              </a:lnSpc>
              <a:spcBef>
                <a:spcPts val="0"/>
              </a:spcBef>
              <a:spcAft>
                <a:spcPts val="0"/>
              </a:spcAft>
              <a:buClr>
                <a:schemeClr val="accent3"/>
              </a:buClr>
              <a:buFont typeface="Proxima Nova"/>
              <a:buNone/>
            </a:pPr>
            <a:endParaRPr sz="2400" b="0" i="0" u="none" strike="noStrike" cap="none" baseline="0">
              <a:solidFill>
                <a:srgbClr val="000000"/>
              </a:solidFill>
              <a:latin typeface="Arial"/>
              <a:ea typeface="Arial"/>
              <a:cs typeface="Arial"/>
              <a:sym typeface="Arial"/>
              <a:rtl val="0"/>
            </a:endParaRPr>
          </a:p>
        </p:txBody>
      </p:sp>
      <p:cxnSp>
        <p:nvCxnSpPr>
          <p:cNvPr id="208" name="Shape 208"/>
          <p:cNvCxnSpPr/>
          <p:nvPr/>
        </p:nvCxnSpPr>
        <p:spPr>
          <a:xfrm>
            <a:off x="305400" y="1079250"/>
            <a:ext cx="8533199" cy="11699"/>
          </a:xfrm>
          <a:prstGeom prst="straightConnector1">
            <a:avLst/>
          </a:prstGeom>
          <a:noFill/>
          <a:ln w="28575" cap="flat" cmpd="sng">
            <a:solidFill>
              <a:schemeClr val="dk2"/>
            </a:solidFill>
            <a:prstDash val="solid"/>
            <a:round/>
            <a:headEnd type="none" w="med" len="med"/>
            <a:tailEnd type="none" w="med" len="med"/>
          </a:ln>
        </p:spPr>
      </p:cxn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xfrm>
            <a:off x="311700" y="237450"/>
            <a:ext cx="8520599" cy="572699"/>
          </a:xfrm>
          <a:prstGeom prst="rect">
            <a:avLst/>
          </a:prstGeom>
        </p:spPr>
        <p:txBody>
          <a:bodyPr lIns="91425" tIns="91425" rIns="91425" bIns="91425" anchor="t" anchorCtr="0">
            <a:noAutofit/>
          </a:bodyPr>
          <a:lstStyle/>
          <a:p>
            <a:pPr lvl="0" rtl="0">
              <a:spcBef>
                <a:spcPts val="0"/>
              </a:spcBef>
              <a:buClr>
                <a:schemeClr val="dk1"/>
              </a:buClr>
              <a:buSzPct val="25000"/>
              <a:buFont typeface="Proxima Nova"/>
              <a:buNone/>
            </a:pPr>
            <a:r>
              <a:rPr lang="en" sz="3600">
                <a:solidFill>
                  <a:srgbClr val="000000"/>
                </a:solidFill>
              </a:rPr>
              <a:t>Consequences</a:t>
            </a:r>
          </a:p>
          <a:p>
            <a:pPr>
              <a:spcBef>
                <a:spcPts val="0"/>
              </a:spcBef>
              <a:buNone/>
            </a:pPr>
            <a:endParaRPr/>
          </a:p>
        </p:txBody>
      </p:sp>
      <p:sp>
        <p:nvSpPr>
          <p:cNvPr id="214" name="Shape 214"/>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lvl="0" rtl="0">
              <a:spcBef>
                <a:spcPts val="0"/>
              </a:spcBef>
              <a:buNone/>
            </a:pPr>
            <a:r>
              <a:rPr lang="en"/>
              <a:t>Copy-on-write : creation on demand</a:t>
            </a:r>
          </a:p>
          <a:p>
            <a:pPr marL="457200" lvl="0" indent="-342900" rtl="0">
              <a:lnSpc>
                <a:spcPct val="147272"/>
              </a:lnSpc>
              <a:spcBef>
                <a:spcPts val="0"/>
              </a:spcBef>
              <a:buClr>
                <a:srgbClr val="000000"/>
              </a:buClr>
              <a:buSzPct val="100000"/>
              <a:buFont typeface="Arial"/>
              <a:buChar char="●"/>
            </a:pPr>
            <a:r>
              <a:rPr lang="en" sz="1800"/>
              <a:t>Copying a large and complicated object can be an expensive operation.</a:t>
            </a:r>
          </a:p>
          <a:p>
            <a:pPr marL="457200" lvl="0" indent="-342900" rtl="0">
              <a:lnSpc>
                <a:spcPct val="147272"/>
              </a:lnSpc>
              <a:spcBef>
                <a:spcPts val="0"/>
              </a:spcBef>
              <a:buClr>
                <a:srgbClr val="000000"/>
              </a:buClr>
              <a:buSzPct val="100000"/>
              <a:buFont typeface="Arial"/>
              <a:buChar char="●"/>
            </a:pPr>
            <a:r>
              <a:rPr lang="en" sz="1800"/>
              <a:t>If the copy is never modified, then there’s no need to incur this cost.</a:t>
            </a:r>
          </a:p>
          <a:p>
            <a:pPr marL="457200" lvl="0" indent="-342900">
              <a:lnSpc>
                <a:spcPct val="147272"/>
              </a:lnSpc>
              <a:spcBef>
                <a:spcPts val="0"/>
              </a:spcBef>
              <a:buClr>
                <a:srgbClr val="000000"/>
              </a:buClr>
              <a:buSzPct val="100000"/>
              <a:buFont typeface="Arial"/>
              <a:buChar char="●"/>
            </a:pPr>
            <a:r>
              <a:rPr lang="en" sz="1800"/>
              <a:t>By using a proxy to postpone the copying process, we ensure that we pay the price of copying the object only if it’s modified.</a:t>
            </a:r>
          </a:p>
        </p:txBody>
      </p:sp>
      <p:cxnSp>
        <p:nvCxnSpPr>
          <p:cNvPr id="215" name="Shape 215"/>
          <p:cNvCxnSpPr/>
          <p:nvPr/>
        </p:nvCxnSpPr>
        <p:spPr>
          <a:xfrm>
            <a:off x="305400" y="1079250"/>
            <a:ext cx="8533199" cy="11699"/>
          </a:xfrm>
          <a:prstGeom prst="straightConnector1">
            <a:avLst/>
          </a:prstGeom>
          <a:noFill/>
          <a:ln w="28575" cap="flat" cmpd="sng">
            <a:solidFill>
              <a:schemeClr val="dk2"/>
            </a:solidFill>
            <a:prstDash val="solid"/>
            <a:round/>
            <a:headEnd type="none" w="med" len="med"/>
            <a:tailEnd type="none" w="med" len="med"/>
          </a:ln>
        </p:spPr>
      </p:cxn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xfrm>
            <a:off x="311700" y="237450"/>
            <a:ext cx="8520599" cy="572699"/>
          </a:xfrm>
          <a:prstGeom prst="rect">
            <a:avLst/>
          </a:prstGeom>
        </p:spPr>
        <p:txBody>
          <a:bodyPr lIns="91425" tIns="91425" rIns="91425" bIns="91425" anchor="t" anchorCtr="0">
            <a:noAutofit/>
          </a:bodyPr>
          <a:lstStyle/>
          <a:p>
            <a:pPr lvl="0" rtl="0">
              <a:spcBef>
                <a:spcPts val="0"/>
              </a:spcBef>
              <a:buNone/>
            </a:pPr>
            <a:r>
              <a:rPr lang="en" sz="3000">
                <a:solidFill>
                  <a:srgbClr val="000000"/>
                </a:solidFill>
              </a:rPr>
              <a:t>Consequences</a:t>
            </a:r>
          </a:p>
          <a:p>
            <a:pPr lvl="0" rtl="0">
              <a:spcBef>
                <a:spcPts val="0"/>
              </a:spcBef>
              <a:buNone/>
            </a:pPr>
            <a:endParaRPr/>
          </a:p>
        </p:txBody>
      </p:sp>
      <p:cxnSp>
        <p:nvCxnSpPr>
          <p:cNvPr id="221" name="Shape 221"/>
          <p:cNvCxnSpPr/>
          <p:nvPr/>
        </p:nvCxnSpPr>
        <p:spPr>
          <a:xfrm>
            <a:off x="305400" y="882725"/>
            <a:ext cx="8533199" cy="11699"/>
          </a:xfrm>
          <a:prstGeom prst="straightConnector1">
            <a:avLst/>
          </a:prstGeom>
          <a:noFill/>
          <a:ln w="28575" cap="flat" cmpd="sng">
            <a:solidFill>
              <a:schemeClr val="dk2"/>
            </a:solidFill>
            <a:prstDash val="solid"/>
            <a:round/>
            <a:headEnd type="none" w="med" len="med"/>
            <a:tailEnd type="none" w="med" len="med"/>
          </a:ln>
        </p:spPr>
      </p:cxnSp>
      <p:pic>
        <p:nvPicPr>
          <p:cNvPr id="222" name="Shape 222"/>
          <p:cNvPicPr preferRelativeResize="0"/>
          <p:nvPr/>
        </p:nvPicPr>
        <p:blipFill>
          <a:blip r:embed="rId3">
            <a:alphaModFix/>
          </a:blip>
          <a:stretch>
            <a:fillRect/>
          </a:stretch>
        </p:blipFill>
        <p:spPr>
          <a:xfrm>
            <a:off x="2521812" y="1130200"/>
            <a:ext cx="4100374" cy="3460949"/>
          </a:xfrm>
          <a:prstGeom prst="rect">
            <a:avLst/>
          </a:prstGeom>
          <a:noFill/>
          <a:ln>
            <a:noFill/>
          </a:ln>
        </p:spPr>
      </p:pic>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title"/>
          </p:nvPr>
        </p:nvSpPr>
        <p:spPr>
          <a:xfrm>
            <a:off x="311700" y="237450"/>
            <a:ext cx="8520599" cy="572699"/>
          </a:xfrm>
          <a:prstGeom prst="rect">
            <a:avLst/>
          </a:prstGeom>
        </p:spPr>
        <p:txBody>
          <a:bodyPr lIns="91425" tIns="91425" rIns="91425" bIns="91425" anchor="t" anchorCtr="0">
            <a:noAutofit/>
          </a:bodyPr>
          <a:lstStyle/>
          <a:p>
            <a:pPr lvl="0" rtl="0">
              <a:spcBef>
                <a:spcPts val="0"/>
              </a:spcBef>
              <a:buNone/>
            </a:pPr>
            <a:r>
              <a:rPr lang="en" sz="3000">
                <a:solidFill>
                  <a:srgbClr val="000000"/>
                </a:solidFill>
              </a:rPr>
              <a:t>Consequences</a:t>
            </a:r>
          </a:p>
        </p:txBody>
      </p:sp>
      <p:cxnSp>
        <p:nvCxnSpPr>
          <p:cNvPr id="228" name="Shape 228"/>
          <p:cNvCxnSpPr/>
          <p:nvPr/>
        </p:nvCxnSpPr>
        <p:spPr>
          <a:xfrm>
            <a:off x="305400" y="984375"/>
            <a:ext cx="8533199" cy="11699"/>
          </a:xfrm>
          <a:prstGeom prst="straightConnector1">
            <a:avLst/>
          </a:prstGeom>
          <a:noFill/>
          <a:ln w="28575" cap="flat" cmpd="sng">
            <a:solidFill>
              <a:schemeClr val="dk2"/>
            </a:solidFill>
            <a:prstDash val="solid"/>
            <a:round/>
            <a:headEnd type="none" w="med" len="med"/>
            <a:tailEnd type="none" w="med" len="med"/>
          </a:ln>
        </p:spPr>
      </p:cxnSp>
      <p:sp>
        <p:nvSpPr>
          <p:cNvPr id="229" name="Shape 229"/>
          <p:cNvSpPr txBox="1"/>
          <p:nvPr/>
        </p:nvSpPr>
        <p:spPr>
          <a:xfrm>
            <a:off x="492250" y="1170300"/>
            <a:ext cx="8148000" cy="3126000"/>
          </a:xfrm>
          <a:prstGeom prst="rect">
            <a:avLst/>
          </a:prstGeom>
          <a:noFill/>
          <a:ln>
            <a:noFill/>
          </a:ln>
        </p:spPr>
        <p:txBody>
          <a:bodyPr lIns="91425" tIns="91425" rIns="91425" bIns="91425" anchor="t" anchorCtr="0">
            <a:noAutofit/>
          </a:bodyPr>
          <a:lstStyle/>
          <a:p>
            <a:pPr lvl="0" rtl="0">
              <a:lnSpc>
                <a:spcPct val="147272"/>
              </a:lnSpc>
              <a:spcBef>
                <a:spcPts val="0"/>
              </a:spcBef>
              <a:buNone/>
            </a:pPr>
            <a:r>
              <a:rPr lang="en" sz="1800"/>
              <a:t>Disadvantages</a:t>
            </a:r>
          </a:p>
          <a:p>
            <a:pPr marL="457200" lvl="0" indent="-228600" rtl="0">
              <a:lnSpc>
                <a:spcPct val="147272"/>
              </a:lnSpc>
              <a:spcBef>
                <a:spcPts val="0"/>
              </a:spcBef>
              <a:buSzPct val="100000"/>
            </a:pPr>
            <a:r>
              <a:rPr lang="en" sz="1800"/>
              <a:t>Identity</a:t>
            </a:r>
          </a:p>
          <a:p>
            <a:pPr marL="914400" lvl="0" indent="-342900" rtl="0">
              <a:lnSpc>
                <a:spcPct val="147272"/>
              </a:lnSpc>
              <a:spcBef>
                <a:spcPts val="0"/>
              </a:spcBef>
              <a:buSzPct val="100000"/>
              <a:buChar char="●"/>
            </a:pPr>
            <a:r>
              <a:rPr lang="en" sz="1800"/>
              <a:t>Proxy just provide the surrogate.</a:t>
            </a:r>
          </a:p>
          <a:p>
            <a:pPr marL="914400" lvl="0" indent="-342900" rtl="0">
              <a:lnSpc>
                <a:spcPct val="147272"/>
              </a:lnSpc>
              <a:spcBef>
                <a:spcPts val="0"/>
              </a:spcBef>
              <a:buSzPct val="100000"/>
              <a:buChar char="●"/>
            </a:pPr>
            <a:r>
              <a:rPr lang="en" sz="1800"/>
              <a:t>User dosen’t know real object.</a:t>
            </a:r>
          </a:p>
          <a:p>
            <a:pPr marL="457200" lvl="0" indent="-228600" rtl="0">
              <a:lnSpc>
                <a:spcPct val="147272"/>
              </a:lnSpc>
              <a:spcBef>
                <a:spcPts val="0"/>
              </a:spcBef>
              <a:buSzPct val="100000"/>
            </a:pPr>
            <a:r>
              <a:rPr lang="en" sz="1800"/>
              <a:t>Disparate Behaviour (Ambiguity)</a:t>
            </a:r>
          </a:p>
          <a:p>
            <a:pPr marL="914400" lvl="0" indent="-342900" rtl="0">
              <a:lnSpc>
                <a:spcPct val="147272"/>
              </a:lnSpc>
              <a:spcBef>
                <a:spcPts val="0"/>
              </a:spcBef>
              <a:buSzPct val="100000"/>
              <a:buChar char="●"/>
            </a:pPr>
            <a:r>
              <a:rPr lang="en" sz="1800"/>
              <a:t>Some clients access the Real Object directly-(Smart Clients)</a:t>
            </a:r>
          </a:p>
          <a:p>
            <a:pPr marL="914400" lvl="0" indent="-342900" rtl="0">
              <a:lnSpc>
                <a:spcPct val="147272"/>
              </a:lnSpc>
              <a:spcBef>
                <a:spcPts val="0"/>
              </a:spcBef>
              <a:buSzPct val="100000"/>
              <a:buChar char="●"/>
            </a:pPr>
            <a:r>
              <a:rPr lang="en" sz="1800"/>
              <a:t>Other clients might access the Proxy-(Normal Clients)</a:t>
            </a:r>
          </a:p>
          <a:p>
            <a:pPr lvl="0" rtl="0">
              <a:lnSpc>
                <a:spcPct val="147272"/>
              </a:lnSpc>
              <a:spcBef>
                <a:spcPts val="0"/>
              </a:spcBef>
              <a:buNone/>
            </a:pPr>
            <a:endParaRPr sz="1800"/>
          </a:p>
          <a:p>
            <a:pPr rtl="0">
              <a:lnSpc>
                <a:spcPct val="147272"/>
              </a:lnSpc>
              <a:spcBef>
                <a:spcPts val="0"/>
              </a:spcBef>
              <a:buNone/>
            </a:pPr>
            <a:r>
              <a:rPr lang="en" sz="1800"/>
              <a:t>        </a:t>
            </a:r>
          </a:p>
          <a:p>
            <a:pPr lvl="0" rtl="0">
              <a:lnSpc>
                <a:spcPct val="147272"/>
              </a:lnSpc>
              <a:spcBef>
                <a:spcPts val="0"/>
              </a:spcBef>
              <a:buNone/>
            </a:pPr>
            <a:endParaRPr sz="1800"/>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a:spcBef>
                <a:spcPts val="0"/>
              </a:spcBef>
              <a:buNone/>
            </a:pPr>
            <a:r>
              <a:rPr lang="en"/>
              <a:t>Implementation Issues </a:t>
            </a:r>
          </a:p>
        </p:txBody>
      </p:sp>
      <p:sp>
        <p:nvSpPr>
          <p:cNvPr id="235" name="Shape 235"/>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marL="457200" lvl="0" indent="-228600" rtl="0">
              <a:spcBef>
                <a:spcPts val="0"/>
              </a:spcBef>
              <a:buChar char="●"/>
            </a:pPr>
            <a:r>
              <a:rPr lang="en"/>
              <a:t>How to refer to the subject before its instantiated.</a:t>
            </a:r>
          </a:p>
          <a:p>
            <a:pPr marL="914400" lvl="1" indent="-228600" rtl="0">
              <a:spcBef>
                <a:spcPts val="0"/>
              </a:spcBef>
              <a:buChar char="○"/>
            </a:pPr>
            <a:r>
              <a:rPr lang="en"/>
              <a:t>Thumbnail for an image</a:t>
            </a:r>
          </a:p>
          <a:p>
            <a:pPr marL="914400" lvl="1" indent="-228600" rtl="0">
              <a:spcBef>
                <a:spcPts val="0"/>
              </a:spcBef>
              <a:buChar char="○"/>
            </a:pPr>
            <a:r>
              <a:rPr lang="en"/>
              <a:t>Wiki for a file(ReadMe) - Github</a:t>
            </a:r>
          </a:p>
          <a:p>
            <a:pPr marL="457200" lvl="0" indent="-228600" rtl="0">
              <a:spcBef>
                <a:spcPts val="0"/>
              </a:spcBef>
              <a:buChar char="●"/>
            </a:pPr>
            <a:r>
              <a:rPr lang="en"/>
              <a:t>Independent Object Identifier: URL/URI</a:t>
            </a:r>
          </a:p>
          <a:p>
            <a:pPr marL="457200" lvl="0" indent="-228600" rtl="0">
              <a:spcBef>
                <a:spcPts val="0"/>
              </a:spcBef>
              <a:buChar char="●"/>
            </a:pPr>
            <a:r>
              <a:rPr lang="en"/>
              <a:t>Proxy doesn't know real TYPE of subject- template/abstract interface.</a:t>
            </a:r>
            <a:br>
              <a:rPr lang="en"/>
            </a:br>
            <a:endParaRPr lang="en"/>
          </a:p>
        </p:txBody>
      </p:sp>
      <p:cxnSp>
        <p:nvCxnSpPr>
          <p:cNvPr id="236" name="Shape 236"/>
          <p:cNvCxnSpPr/>
          <p:nvPr/>
        </p:nvCxnSpPr>
        <p:spPr>
          <a:xfrm>
            <a:off x="305400" y="1079250"/>
            <a:ext cx="8533199" cy="11699"/>
          </a:xfrm>
          <a:prstGeom prst="straightConnector1">
            <a:avLst/>
          </a:prstGeom>
          <a:noFill/>
          <a:ln w="28575" cap="flat" cmpd="sng">
            <a:solidFill>
              <a:schemeClr val="dk2"/>
            </a:solidFill>
            <a:prstDash val="solid"/>
            <a:round/>
            <a:headEnd type="none" w="med" len="med"/>
            <a:tailEnd type="none" w="med" len="med"/>
          </a:ln>
        </p:spPr>
      </p:cxn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Shape 241"/>
          <p:cNvSpPr txBox="1">
            <a:spLocks noGrp="1"/>
          </p:cNvSpPr>
          <p:nvPr>
            <p:ph type="title"/>
          </p:nvPr>
        </p:nvSpPr>
        <p:spPr>
          <a:xfrm>
            <a:off x="311700" y="323375"/>
            <a:ext cx="8520599" cy="623700"/>
          </a:xfrm>
          <a:prstGeom prst="rect">
            <a:avLst/>
          </a:prstGeom>
          <a:solidFill>
            <a:srgbClr val="FFFFFF"/>
          </a:solid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Proxima Nova"/>
              <a:buNone/>
            </a:pPr>
            <a:r>
              <a:rPr lang="en" sz="3600" b="0" i="0" u="none" strike="noStrike" cap="none" baseline="0">
                <a:solidFill>
                  <a:srgbClr val="000000"/>
                </a:solidFill>
                <a:latin typeface="Proxima Nova"/>
                <a:ea typeface="Proxima Nova"/>
                <a:cs typeface="Proxima Nova"/>
                <a:sym typeface="Proxima Nova"/>
                <a:rtl val="0"/>
              </a:rPr>
              <a:t>Implementation</a:t>
            </a:r>
          </a:p>
        </p:txBody>
      </p:sp>
      <p:sp>
        <p:nvSpPr>
          <p:cNvPr id="242" name="Shape 242"/>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noAutofit/>
          </a:bodyPr>
          <a:lstStyle/>
          <a:p>
            <a:pPr marL="457200" marR="0" lvl="0" indent="-228600" algn="l" rtl="0">
              <a:lnSpc>
                <a:spcPct val="115000"/>
              </a:lnSpc>
              <a:spcBef>
                <a:spcPts val="0"/>
              </a:spcBef>
              <a:spcAft>
                <a:spcPts val="0"/>
              </a:spcAft>
              <a:buClr>
                <a:srgbClr val="000000"/>
              </a:buClr>
              <a:buSzPct val="61111"/>
              <a:buFont typeface="Arial"/>
              <a:buNone/>
            </a:pPr>
            <a:r>
              <a:rPr lang="en" sz="1800"/>
              <a:t>The Proxy pattern can exploit language features:</a:t>
            </a:r>
          </a:p>
          <a:p>
            <a:pPr marL="0" marR="0" lvl="0" indent="0" algn="l" rtl="0">
              <a:lnSpc>
                <a:spcPct val="115000"/>
              </a:lnSpc>
              <a:spcBef>
                <a:spcPts val="0"/>
              </a:spcBef>
              <a:spcAft>
                <a:spcPts val="0"/>
              </a:spcAft>
              <a:buClr>
                <a:srgbClr val="000000"/>
              </a:buClr>
              <a:buFont typeface="Arial"/>
              <a:buNone/>
            </a:pPr>
            <a:endParaRPr sz="1800"/>
          </a:p>
          <a:p>
            <a:pPr marL="457200" marR="0" lvl="0" indent="-342900" algn="l" rtl="0">
              <a:lnSpc>
                <a:spcPct val="115000"/>
              </a:lnSpc>
              <a:spcBef>
                <a:spcPts val="0"/>
              </a:spcBef>
              <a:spcAft>
                <a:spcPts val="0"/>
              </a:spcAft>
              <a:buSzPct val="100000"/>
              <a:buChar char="●"/>
            </a:pPr>
            <a:r>
              <a:rPr lang="en" sz="1800"/>
              <a:t>Overloading the member access operator in C++. </a:t>
            </a:r>
          </a:p>
          <a:p>
            <a:pPr marL="457200" marR="0" lvl="0" indent="-342900" algn="l" rtl="0">
              <a:lnSpc>
                <a:spcPct val="115000"/>
              </a:lnSpc>
              <a:spcBef>
                <a:spcPts val="0"/>
              </a:spcBef>
              <a:spcAft>
                <a:spcPts val="0"/>
              </a:spcAft>
              <a:buSzPct val="100000"/>
              <a:buChar char="●"/>
            </a:pPr>
            <a:r>
              <a:rPr lang="en" sz="1800"/>
              <a:t>C++ supports overloading operator-&gt;, the member access operator.</a:t>
            </a:r>
          </a:p>
          <a:p>
            <a:pPr marL="457200" marR="0" lvl="0" indent="-342900" algn="l" rtl="0">
              <a:lnSpc>
                <a:spcPct val="115000"/>
              </a:lnSpc>
              <a:spcBef>
                <a:spcPts val="0"/>
              </a:spcBef>
              <a:spcAft>
                <a:spcPts val="0"/>
              </a:spcAft>
              <a:buSzPct val="100000"/>
              <a:buChar char="●"/>
            </a:pPr>
            <a:r>
              <a:rPr lang="en" sz="1800"/>
              <a:t>Overloading this operator lets you perform additional work whenever an object is dereferenced. This can be helpful for implementing some kinds of proxy; the proxy behaves just like a pointer.</a:t>
            </a:r>
          </a:p>
          <a:p>
            <a:pPr marL="0" marR="0" lvl="0" indent="0" algn="l" rtl="0">
              <a:lnSpc>
                <a:spcPct val="115000"/>
              </a:lnSpc>
              <a:spcBef>
                <a:spcPts val="0"/>
              </a:spcBef>
              <a:spcAft>
                <a:spcPts val="0"/>
              </a:spcAft>
              <a:buClr>
                <a:schemeClr val="accent3"/>
              </a:buClr>
              <a:buFont typeface="Proxima Nova"/>
              <a:buNone/>
            </a:pPr>
            <a:endParaRPr sz="2400" b="0" i="0" u="none" strike="noStrike" cap="none" baseline="0">
              <a:solidFill>
                <a:srgbClr val="000000"/>
              </a:solidFill>
              <a:latin typeface="Arial"/>
              <a:ea typeface="Arial"/>
              <a:cs typeface="Arial"/>
              <a:sym typeface="Arial"/>
              <a:rtl val="0"/>
            </a:endParaRPr>
          </a:p>
        </p:txBody>
      </p:sp>
      <p:cxnSp>
        <p:nvCxnSpPr>
          <p:cNvPr id="243" name="Shape 243"/>
          <p:cNvCxnSpPr/>
          <p:nvPr/>
        </p:nvCxnSpPr>
        <p:spPr>
          <a:xfrm>
            <a:off x="305400" y="1079250"/>
            <a:ext cx="8533199" cy="11699"/>
          </a:xfrm>
          <a:prstGeom prst="straightConnector1">
            <a:avLst/>
          </a:prstGeom>
          <a:noFill/>
          <a:ln w="28575" cap="flat" cmpd="sng">
            <a:solidFill>
              <a:schemeClr val="dk2"/>
            </a:solidFill>
            <a:prstDash val="solid"/>
            <a:round/>
            <a:headEnd type="none" w="med" len="med"/>
            <a:tailEnd type="none" w="med" len="med"/>
          </a:ln>
        </p:spPr>
      </p:cxn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Shape 248"/>
          <p:cNvSpPr txBox="1">
            <a:spLocks noGrp="1"/>
          </p:cNvSpPr>
          <p:nvPr>
            <p:ph type="title"/>
          </p:nvPr>
        </p:nvSpPr>
        <p:spPr>
          <a:xfrm>
            <a:off x="311700" y="45025"/>
            <a:ext cx="8520599" cy="600899"/>
          </a:xfrm>
          <a:prstGeom prst="rect">
            <a:avLst/>
          </a:prstGeom>
        </p:spPr>
        <p:txBody>
          <a:bodyPr lIns="91425" tIns="91425" rIns="91425" bIns="91425" anchor="t" anchorCtr="0">
            <a:noAutofit/>
          </a:bodyPr>
          <a:lstStyle/>
          <a:p>
            <a:pPr>
              <a:spcBef>
                <a:spcPts val="1900"/>
              </a:spcBef>
              <a:spcAft>
                <a:spcPts val="800"/>
              </a:spcAft>
              <a:buNone/>
            </a:pPr>
            <a:r>
              <a:rPr lang="en" sz="3000">
                <a:solidFill>
                  <a:srgbClr val="333333"/>
                </a:solidFill>
                <a:latin typeface="Arial"/>
                <a:ea typeface="Arial"/>
                <a:cs typeface="Arial"/>
                <a:sym typeface="Arial"/>
              </a:rPr>
              <a:t>Other Proxies</a:t>
            </a:r>
          </a:p>
        </p:txBody>
      </p:sp>
      <p:sp>
        <p:nvSpPr>
          <p:cNvPr id="249" name="Shape 249"/>
          <p:cNvSpPr txBox="1">
            <a:spLocks noGrp="1"/>
          </p:cNvSpPr>
          <p:nvPr>
            <p:ph type="body" idx="1"/>
          </p:nvPr>
        </p:nvSpPr>
        <p:spPr>
          <a:xfrm>
            <a:off x="311700" y="724775"/>
            <a:ext cx="8520599" cy="3416400"/>
          </a:xfrm>
          <a:prstGeom prst="rect">
            <a:avLst/>
          </a:prstGeom>
        </p:spPr>
        <p:txBody>
          <a:bodyPr lIns="91425" tIns="91425" rIns="91425" bIns="91425" anchor="t" anchorCtr="0">
            <a:noAutofit/>
          </a:bodyPr>
          <a:lstStyle/>
          <a:p>
            <a:pPr lvl="0" rtl="0">
              <a:lnSpc>
                <a:spcPct val="146739"/>
              </a:lnSpc>
              <a:spcBef>
                <a:spcPts val="0"/>
              </a:spcBef>
              <a:spcAft>
                <a:spcPts val="2300"/>
              </a:spcAft>
              <a:buNone/>
            </a:pPr>
            <a:endParaRPr sz="1400">
              <a:solidFill>
                <a:srgbClr val="333333"/>
              </a:solidFill>
              <a:highlight>
                <a:srgbClr val="FFFFFF"/>
              </a:highlight>
            </a:endParaRPr>
          </a:p>
          <a:p>
            <a:pPr marL="457200" lvl="0" indent="-317500" rtl="0">
              <a:lnSpc>
                <a:spcPct val="146739"/>
              </a:lnSpc>
              <a:spcBef>
                <a:spcPts val="0"/>
              </a:spcBef>
              <a:spcAft>
                <a:spcPts val="2300"/>
              </a:spcAft>
              <a:buClr>
                <a:srgbClr val="333333"/>
              </a:buClr>
              <a:buSzPct val="100000"/>
              <a:buChar char="●"/>
            </a:pPr>
            <a:r>
              <a:rPr lang="en" sz="1400" b="1">
                <a:solidFill>
                  <a:srgbClr val="333333"/>
                </a:solidFill>
                <a:highlight>
                  <a:srgbClr val="FFFFFF"/>
                </a:highlight>
              </a:rPr>
              <a:t>Cache Proxy/Server Proxy</a:t>
            </a:r>
            <a:r>
              <a:rPr lang="en" sz="1400">
                <a:solidFill>
                  <a:srgbClr val="333333"/>
                </a:solidFill>
                <a:highlight>
                  <a:srgbClr val="FFFFFF"/>
                </a:highlight>
              </a:rPr>
              <a:t>: To provide the functionality required to store the results of most frequently used target operations. The proxy object stores these results in some kind of a repository. When a client object requests the same operation, the proxy returns the operation results from the storage area without actually accessing the target object.</a:t>
            </a:r>
          </a:p>
          <a:p>
            <a:pPr marL="457200" lvl="0" indent="-317500" rtl="0">
              <a:lnSpc>
                <a:spcPct val="146739"/>
              </a:lnSpc>
              <a:spcBef>
                <a:spcPts val="0"/>
              </a:spcBef>
              <a:spcAft>
                <a:spcPts val="2300"/>
              </a:spcAft>
              <a:buClr>
                <a:srgbClr val="333333"/>
              </a:buClr>
              <a:buSzPct val="100000"/>
              <a:buChar char="●"/>
            </a:pPr>
            <a:r>
              <a:rPr lang="en" sz="1400" b="1">
                <a:solidFill>
                  <a:srgbClr val="333333"/>
                </a:solidFill>
                <a:highlight>
                  <a:srgbClr val="FFFFFF"/>
                </a:highlight>
              </a:rPr>
              <a:t>Firewall Proxy</a:t>
            </a:r>
            <a:r>
              <a:rPr lang="en" sz="1400">
                <a:solidFill>
                  <a:srgbClr val="333333"/>
                </a:solidFill>
                <a:highlight>
                  <a:srgbClr val="FFFFFF"/>
                </a:highlight>
              </a:rPr>
              <a:t>: The primary use of a firewall proxy is to protect target objects from bad clients. A firewall proxy can also be used to provide the functionality required to prevent clients from accessing harmful targets.</a:t>
            </a:r>
          </a:p>
        </p:txBody>
      </p:sp>
      <p:cxnSp>
        <p:nvCxnSpPr>
          <p:cNvPr id="250" name="Shape 250"/>
          <p:cNvCxnSpPr/>
          <p:nvPr/>
        </p:nvCxnSpPr>
        <p:spPr>
          <a:xfrm>
            <a:off x="257950" y="889500"/>
            <a:ext cx="8533199" cy="11699"/>
          </a:xfrm>
          <a:prstGeom prst="straightConnector1">
            <a:avLst/>
          </a:prstGeom>
          <a:noFill/>
          <a:ln w="28575" cap="flat" cmpd="sng">
            <a:solidFill>
              <a:schemeClr val="dk2"/>
            </a:solidFill>
            <a:prstDash val="solid"/>
            <a:round/>
            <a:headEnd type="none" w="med" len="med"/>
            <a:tailEnd type="none" w="med" len="med"/>
          </a:ln>
        </p:spPr>
      </p:cxn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cxnSp>
        <p:nvCxnSpPr>
          <p:cNvPr id="255" name="Shape 255"/>
          <p:cNvCxnSpPr/>
          <p:nvPr/>
        </p:nvCxnSpPr>
        <p:spPr>
          <a:xfrm>
            <a:off x="257950" y="889500"/>
            <a:ext cx="8533199" cy="11699"/>
          </a:xfrm>
          <a:prstGeom prst="straightConnector1">
            <a:avLst/>
          </a:prstGeom>
          <a:noFill/>
          <a:ln w="28575" cap="flat" cmpd="sng">
            <a:solidFill>
              <a:schemeClr val="dk2"/>
            </a:solidFill>
            <a:prstDash val="solid"/>
            <a:round/>
            <a:headEnd type="none" w="med" len="med"/>
            <a:tailEnd type="none" w="med" len="med"/>
          </a:ln>
        </p:spPr>
      </p:cxnSp>
      <p:sp>
        <p:nvSpPr>
          <p:cNvPr id="256" name="Shape 256"/>
          <p:cNvSpPr txBox="1">
            <a:spLocks noGrp="1"/>
          </p:cNvSpPr>
          <p:nvPr>
            <p:ph type="title"/>
          </p:nvPr>
        </p:nvSpPr>
        <p:spPr>
          <a:xfrm>
            <a:off x="311700" y="45025"/>
            <a:ext cx="8520599" cy="600899"/>
          </a:xfrm>
          <a:prstGeom prst="rect">
            <a:avLst/>
          </a:prstGeom>
        </p:spPr>
        <p:txBody>
          <a:bodyPr lIns="91425" tIns="91425" rIns="91425" bIns="91425" anchor="t" anchorCtr="0">
            <a:noAutofit/>
          </a:bodyPr>
          <a:lstStyle/>
          <a:p>
            <a:pPr lvl="0" rtl="0">
              <a:spcBef>
                <a:spcPts val="1900"/>
              </a:spcBef>
              <a:spcAft>
                <a:spcPts val="800"/>
              </a:spcAft>
              <a:buNone/>
            </a:pPr>
            <a:r>
              <a:rPr lang="en" sz="3000">
                <a:solidFill>
                  <a:srgbClr val="333333"/>
                </a:solidFill>
                <a:latin typeface="Arial"/>
                <a:ea typeface="Arial"/>
                <a:cs typeface="Arial"/>
                <a:sym typeface="Arial"/>
              </a:rPr>
              <a:t>Other Proxies</a:t>
            </a:r>
          </a:p>
        </p:txBody>
      </p:sp>
      <p:sp>
        <p:nvSpPr>
          <p:cNvPr id="257" name="Shape 257"/>
          <p:cNvSpPr txBox="1">
            <a:spLocks noGrp="1"/>
          </p:cNvSpPr>
          <p:nvPr>
            <p:ph type="body" idx="1"/>
          </p:nvPr>
        </p:nvSpPr>
        <p:spPr>
          <a:xfrm>
            <a:off x="311700" y="1271800"/>
            <a:ext cx="8520599" cy="2869499"/>
          </a:xfrm>
          <a:prstGeom prst="rect">
            <a:avLst/>
          </a:prstGeom>
        </p:spPr>
        <p:txBody>
          <a:bodyPr lIns="91425" tIns="91425" rIns="91425" bIns="91425" anchor="t" anchorCtr="0">
            <a:noAutofit/>
          </a:bodyPr>
          <a:lstStyle/>
          <a:p>
            <a:pPr marL="457200" lvl="0" indent="-317500" rtl="0">
              <a:lnSpc>
                <a:spcPct val="146739"/>
              </a:lnSpc>
              <a:spcBef>
                <a:spcPts val="0"/>
              </a:spcBef>
              <a:spcAft>
                <a:spcPts val="2300"/>
              </a:spcAft>
              <a:buClr>
                <a:srgbClr val="333333"/>
              </a:buClr>
              <a:buSzPct val="100000"/>
              <a:buChar char="●"/>
            </a:pPr>
            <a:r>
              <a:rPr lang="en" sz="1400" b="1">
                <a:solidFill>
                  <a:srgbClr val="333333"/>
                </a:solidFill>
                <a:highlight>
                  <a:srgbClr val="FFFFFF"/>
                </a:highlight>
              </a:rPr>
              <a:t>Synchronization Proxy</a:t>
            </a:r>
            <a:r>
              <a:rPr lang="en" sz="1400">
                <a:solidFill>
                  <a:srgbClr val="333333"/>
                </a:solidFill>
                <a:highlight>
                  <a:srgbClr val="FFFFFF"/>
                </a:highlight>
              </a:rPr>
              <a:t>: To provide the required functionality to allow safe concurrent accesses to a target object by different client objects. </a:t>
            </a:r>
          </a:p>
          <a:p>
            <a:pPr marL="457200" lvl="0" indent="-317500" rtl="0">
              <a:lnSpc>
                <a:spcPct val="146739"/>
              </a:lnSpc>
              <a:spcBef>
                <a:spcPts val="0"/>
              </a:spcBef>
              <a:spcAft>
                <a:spcPts val="2300"/>
              </a:spcAft>
              <a:buClr>
                <a:srgbClr val="333333"/>
              </a:buClr>
              <a:buSzPct val="100000"/>
              <a:buChar char="●"/>
            </a:pPr>
            <a:r>
              <a:rPr lang="en" sz="1400" b="1">
                <a:solidFill>
                  <a:srgbClr val="333333"/>
                </a:solidFill>
                <a:highlight>
                  <a:srgbClr val="FFFFFF"/>
                </a:highlight>
              </a:rPr>
              <a:t>Smart Reference Proxy</a:t>
            </a:r>
            <a:r>
              <a:rPr lang="en" sz="1400">
                <a:solidFill>
                  <a:srgbClr val="333333"/>
                </a:solidFill>
                <a:highlight>
                  <a:srgbClr val="FFFFFF"/>
                </a:highlight>
              </a:rPr>
              <a:t>: To provide the functionality to prevent the accidental disposal/deletion of the target object when there are clients currently with references to it. To accomplish this, the proxy keeps a count of the number of references to the target object. The proxy deletes the target object if and when there are no references to it.</a:t>
            </a:r>
          </a:p>
          <a:p>
            <a:pPr marL="457200" lvl="0" indent="-317500" rtl="0">
              <a:lnSpc>
                <a:spcPct val="146739"/>
              </a:lnSpc>
              <a:spcBef>
                <a:spcPts val="0"/>
              </a:spcBef>
              <a:spcAft>
                <a:spcPts val="2300"/>
              </a:spcAft>
              <a:buClr>
                <a:srgbClr val="333333"/>
              </a:buClr>
              <a:buSzPct val="100000"/>
              <a:buChar char="●"/>
            </a:pPr>
            <a:r>
              <a:rPr lang="en" sz="1400" b="1">
                <a:solidFill>
                  <a:srgbClr val="333333"/>
                </a:solidFill>
                <a:highlight>
                  <a:srgbClr val="FFFFFF"/>
                </a:highlight>
              </a:rPr>
              <a:t>Counting Proxy</a:t>
            </a:r>
            <a:r>
              <a:rPr lang="en" sz="1400">
                <a:solidFill>
                  <a:srgbClr val="333333"/>
                </a:solidFill>
                <a:highlight>
                  <a:srgbClr val="FFFFFF"/>
                </a:highlight>
              </a:rPr>
              <a:t>: To provide some kind of audit mechanism before executing a method on the target object.</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Shape 262"/>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a:spcBef>
                <a:spcPts val="0"/>
              </a:spcBef>
              <a:buNone/>
            </a:pPr>
            <a:r>
              <a:rPr lang="en"/>
              <a:t>Known Uses </a:t>
            </a:r>
          </a:p>
        </p:txBody>
      </p:sp>
      <p:sp>
        <p:nvSpPr>
          <p:cNvPr id="263" name="Shape 263"/>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marL="457200" lvl="0" indent="-228600" rtl="0">
              <a:spcBef>
                <a:spcPts val="0"/>
              </a:spcBef>
              <a:buChar char="●"/>
            </a:pPr>
            <a:r>
              <a:rPr lang="en"/>
              <a:t>Image Loading mechanism - like google image search, facebook template loading.</a:t>
            </a:r>
          </a:p>
          <a:p>
            <a:pPr marL="457200" lvl="0" indent="-228600" rtl="0">
              <a:spcBef>
                <a:spcPts val="0"/>
              </a:spcBef>
              <a:buChar char="●"/>
            </a:pPr>
            <a:r>
              <a:rPr lang="en"/>
              <a:t>Firewall Proxy - To control access to websites.</a:t>
            </a:r>
          </a:p>
          <a:p>
            <a:pPr marL="457200" lvl="0" indent="-228600" rtl="0">
              <a:spcBef>
                <a:spcPts val="0"/>
              </a:spcBef>
              <a:buChar char="●"/>
            </a:pPr>
            <a:r>
              <a:rPr lang="en"/>
              <a:t>Socket Programming - Client Handler.</a:t>
            </a:r>
          </a:p>
          <a:p>
            <a:pPr marL="457200" lvl="0" indent="-228600" rtl="0">
              <a:spcBef>
                <a:spcPts val="0"/>
              </a:spcBef>
              <a:buChar char="●"/>
            </a:pPr>
            <a:r>
              <a:rPr lang="en"/>
              <a:t>Dropbox copy-on-write</a:t>
            </a:r>
          </a:p>
        </p:txBody>
      </p:sp>
      <p:cxnSp>
        <p:nvCxnSpPr>
          <p:cNvPr id="264" name="Shape 264"/>
          <p:cNvCxnSpPr/>
          <p:nvPr/>
        </p:nvCxnSpPr>
        <p:spPr>
          <a:xfrm>
            <a:off x="305400" y="1079250"/>
            <a:ext cx="8533199" cy="11699"/>
          </a:xfrm>
          <a:prstGeom prst="straightConnector1">
            <a:avLst/>
          </a:prstGeom>
          <a:noFill/>
          <a:ln w="28575" cap="flat" cmpd="sng">
            <a:solidFill>
              <a:schemeClr val="dk2"/>
            </a:solidFill>
            <a:prstDash val="solid"/>
            <a:round/>
            <a:headEnd type="none" w="med" len="med"/>
            <a:tailEnd type="none" w="med" len="med"/>
          </a:ln>
        </p:spPr>
      </p:cxn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Shape 69"/>
          <p:cNvPicPr preferRelativeResize="0"/>
          <p:nvPr/>
        </p:nvPicPr>
        <p:blipFill>
          <a:blip r:embed="rId3">
            <a:alphaModFix/>
          </a:blip>
          <a:stretch>
            <a:fillRect/>
          </a:stretch>
        </p:blipFill>
        <p:spPr>
          <a:xfrm>
            <a:off x="256075" y="1371587"/>
            <a:ext cx="1914525" cy="1914525"/>
          </a:xfrm>
          <a:prstGeom prst="rect">
            <a:avLst/>
          </a:prstGeom>
          <a:noFill/>
          <a:ln>
            <a:noFill/>
          </a:ln>
        </p:spPr>
      </p:pic>
      <p:pic>
        <p:nvPicPr>
          <p:cNvPr id="70" name="Shape 70"/>
          <p:cNvPicPr preferRelativeResize="0"/>
          <p:nvPr/>
        </p:nvPicPr>
        <p:blipFill>
          <a:blip r:embed="rId4">
            <a:alphaModFix/>
          </a:blip>
          <a:stretch>
            <a:fillRect/>
          </a:stretch>
        </p:blipFill>
        <p:spPr>
          <a:xfrm>
            <a:off x="6436800" y="1371600"/>
            <a:ext cx="2572000" cy="2059650"/>
          </a:xfrm>
          <a:prstGeom prst="rect">
            <a:avLst/>
          </a:prstGeom>
          <a:noFill/>
          <a:ln>
            <a:noFill/>
          </a:ln>
        </p:spPr>
      </p:pic>
      <p:pic>
        <p:nvPicPr>
          <p:cNvPr id="71" name="Shape 71"/>
          <p:cNvPicPr preferRelativeResize="0"/>
          <p:nvPr/>
        </p:nvPicPr>
        <p:blipFill>
          <a:blip r:embed="rId5">
            <a:alphaModFix/>
          </a:blip>
          <a:stretch>
            <a:fillRect/>
          </a:stretch>
        </p:blipFill>
        <p:spPr>
          <a:xfrm>
            <a:off x="2868362" y="1418137"/>
            <a:ext cx="2746201" cy="2059648"/>
          </a:xfrm>
          <a:prstGeom prst="rect">
            <a:avLst/>
          </a:prstGeom>
          <a:noFill/>
          <a:ln>
            <a:noFill/>
          </a:ln>
        </p:spPr>
      </p:pic>
      <p:sp>
        <p:nvSpPr>
          <p:cNvPr id="72" name="Shape 72"/>
          <p:cNvSpPr/>
          <p:nvPr/>
        </p:nvSpPr>
        <p:spPr>
          <a:xfrm>
            <a:off x="1654475" y="2093425"/>
            <a:ext cx="1148099" cy="495299"/>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3" name="Shape 73"/>
          <p:cNvSpPr/>
          <p:nvPr/>
        </p:nvSpPr>
        <p:spPr>
          <a:xfrm>
            <a:off x="5680375" y="2153775"/>
            <a:ext cx="1148099" cy="495299"/>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4" name="Shape 74"/>
          <p:cNvSpPr txBox="1"/>
          <p:nvPr/>
        </p:nvSpPr>
        <p:spPr>
          <a:xfrm>
            <a:off x="3500275" y="3635350"/>
            <a:ext cx="2114400" cy="620399"/>
          </a:xfrm>
          <a:prstGeom prst="rect">
            <a:avLst/>
          </a:prstGeom>
          <a:noFill/>
          <a:ln>
            <a:noFill/>
          </a:ln>
        </p:spPr>
        <p:txBody>
          <a:bodyPr lIns="91425" tIns="91425" rIns="91425" bIns="91425" anchor="t" anchorCtr="0">
            <a:noAutofit/>
          </a:bodyPr>
          <a:lstStyle/>
          <a:p>
            <a:pPr>
              <a:spcBef>
                <a:spcPts val="0"/>
              </a:spcBef>
              <a:buNone/>
            </a:pPr>
            <a:r>
              <a:rPr lang="en"/>
              <a:t>     </a:t>
            </a:r>
            <a:r>
              <a:rPr lang="en" sz="2400"/>
              <a:t>Proxy</a:t>
            </a:r>
          </a:p>
        </p:txBody>
      </p:sp>
      <p:sp>
        <p:nvSpPr>
          <p:cNvPr id="75" name="Shape 75"/>
          <p:cNvSpPr txBox="1"/>
          <p:nvPr/>
        </p:nvSpPr>
        <p:spPr>
          <a:xfrm>
            <a:off x="135300" y="169425"/>
            <a:ext cx="9008699" cy="704699"/>
          </a:xfrm>
          <a:prstGeom prst="rect">
            <a:avLst/>
          </a:prstGeom>
          <a:noFill/>
          <a:ln>
            <a:noFill/>
          </a:ln>
        </p:spPr>
        <p:txBody>
          <a:bodyPr lIns="91425" tIns="91425" rIns="91425" bIns="91425" anchor="ctr" anchorCtr="0">
            <a:noAutofit/>
          </a:bodyPr>
          <a:lstStyle/>
          <a:p>
            <a:pPr lvl="0" rtl="0">
              <a:spcBef>
                <a:spcPts val="0"/>
              </a:spcBef>
              <a:buNone/>
            </a:pPr>
            <a:r>
              <a:rPr lang="en" sz="3000"/>
              <a:t>  IDEA</a:t>
            </a:r>
          </a:p>
        </p:txBody>
      </p:sp>
      <p:cxnSp>
        <p:nvCxnSpPr>
          <p:cNvPr id="76" name="Shape 76"/>
          <p:cNvCxnSpPr/>
          <p:nvPr/>
        </p:nvCxnSpPr>
        <p:spPr>
          <a:xfrm>
            <a:off x="290875" y="874125"/>
            <a:ext cx="8533199" cy="11699"/>
          </a:xfrm>
          <a:prstGeom prst="straightConnector1">
            <a:avLst/>
          </a:prstGeom>
          <a:noFill/>
          <a:ln w="28575" cap="flat" cmpd="sng">
            <a:solidFill>
              <a:schemeClr val="dk2"/>
            </a:solidFill>
            <a:prstDash val="solid"/>
            <a:round/>
            <a:headEnd type="none" w="med" len="med"/>
            <a:tailEnd type="none" w="med" len="med"/>
          </a:ln>
        </p:spPr>
      </p:cxn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8"/>
        <p:cNvGrpSpPr/>
        <p:nvPr/>
      </p:nvGrpSpPr>
      <p:grpSpPr>
        <a:xfrm>
          <a:off x="0" y="0"/>
          <a:ext cx="0" cy="0"/>
          <a:chOff x="0" y="0"/>
          <a:chExt cx="0" cy="0"/>
        </a:xfrm>
      </p:grpSpPr>
      <p:sp>
        <p:nvSpPr>
          <p:cNvPr id="269" name="Shape 269"/>
          <p:cNvSpPr txBox="1">
            <a:spLocks noGrp="1"/>
          </p:cNvSpPr>
          <p:nvPr>
            <p:ph type="title"/>
          </p:nvPr>
        </p:nvSpPr>
        <p:spPr>
          <a:xfrm>
            <a:off x="194275" y="451950"/>
            <a:ext cx="8520599" cy="430800"/>
          </a:xfrm>
          <a:prstGeom prst="rect">
            <a:avLst/>
          </a:prstGeom>
          <a:solidFill>
            <a:schemeClr val="lt1"/>
          </a:solid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Proxima Nova"/>
              <a:buNone/>
            </a:pPr>
            <a:r>
              <a:rPr lang="en" sz="3000" b="0" i="0" u="none" strike="noStrike" cap="none" baseline="0">
                <a:solidFill>
                  <a:srgbClr val="000000"/>
                </a:solidFill>
                <a:latin typeface="Arial"/>
                <a:ea typeface="Arial"/>
                <a:cs typeface="Arial"/>
                <a:sym typeface="Arial"/>
                <a:rtl val="0"/>
              </a:rPr>
              <a:t>Known uses </a:t>
            </a:r>
          </a:p>
        </p:txBody>
      </p:sp>
      <p:sp>
        <p:nvSpPr>
          <p:cNvPr id="270" name="Shape 270"/>
          <p:cNvSpPr txBox="1">
            <a:spLocks noGrp="1"/>
          </p:cNvSpPr>
          <p:nvPr>
            <p:ph type="body" idx="1"/>
          </p:nvPr>
        </p:nvSpPr>
        <p:spPr>
          <a:xfrm>
            <a:off x="311700" y="1152475"/>
            <a:ext cx="8520599" cy="3867300"/>
          </a:xfrm>
          <a:prstGeom prst="rect">
            <a:avLst/>
          </a:prstGeom>
          <a:noFill/>
          <a:ln>
            <a:noFill/>
          </a:ln>
        </p:spPr>
        <p:txBody>
          <a:bodyPr lIns="91425" tIns="91425" rIns="91425" bIns="91425" anchor="t" anchorCtr="0">
            <a:noAutofit/>
          </a:bodyPr>
          <a:lstStyle/>
          <a:p>
            <a:pPr rtl="0">
              <a:lnSpc>
                <a:spcPct val="146739"/>
              </a:lnSpc>
              <a:spcBef>
                <a:spcPts val="0"/>
              </a:spcBef>
              <a:buNone/>
            </a:pPr>
            <a:endParaRPr sz="1800">
              <a:solidFill>
                <a:srgbClr val="333333"/>
              </a:solidFill>
              <a:highlight>
                <a:srgbClr val="FFFFFF"/>
              </a:highlight>
            </a:endParaRPr>
          </a:p>
          <a:p>
            <a:pPr rtl="0">
              <a:lnSpc>
                <a:spcPct val="146739"/>
              </a:lnSpc>
              <a:spcBef>
                <a:spcPts val="0"/>
              </a:spcBef>
              <a:buNone/>
            </a:pPr>
            <a:r>
              <a:rPr lang="en" sz="1800">
                <a:solidFill>
                  <a:srgbClr val="333333"/>
                </a:solidFill>
                <a:highlight>
                  <a:srgbClr val="FFFFFF"/>
                </a:highlight>
              </a:rPr>
              <a:t>The following cases are examples of usage of the Proxy Pattern in the JDK.</a:t>
            </a:r>
          </a:p>
          <a:p>
            <a:pPr marL="660400" lvl="0" indent="-342900" rtl="0">
              <a:lnSpc>
                <a:spcPct val="146739"/>
              </a:lnSpc>
              <a:spcBef>
                <a:spcPts val="0"/>
              </a:spcBef>
              <a:spcAft>
                <a:spcPts val="2300"/>
              </a:spcAft>
              <a:buClr>
                <a:srgbClr val="333333"/>
              </a:buClr>
              <a:buSzPct val="100000"/>
              <a:buFont typeface="Arial"/>
              <a:buChar char="●"/>
            </a:pPr>
            <a:r>
              <a:rPr lang="en" sz="1800">
                <a:solidFill>
                  <a:srgbClr val="666666"/>
                </a:solidFill>
                <a:highlight>
                  <a:srgbClr val="FFFFFF"/>
                </a:highlight>
              </a:rPr>
              <a:t>java.lang.reflect.Proxy</a:t>
            </a:r>
          </a:p>
          <a:p>
            <a:pPr marL="660400" lvl="0" indent="-342900" rtl="0">
              <a:lnSpc>
                <a:spcPct val="146739"/>
              </a:lnSpc>
              <a:spcBef>
                <a:spcPts val="0"/>
              </a:spcBef>
              <a:spcAft>
                <a:spcPts val="2300"/>
              </a:spcAft>
              <a:buClr>
                <a:srgbClr val="333333"/>
              </a:buClr>
              <a:buSzPct val="100000"/>
              <a:buFont typeface="Arial"/>
              <a:buChar char="●"/>
            </a:pPr>
            <a:r>
              <a:rPr lang="en" sz="1800">
                <a:solidFill>
                  <a:srgbClr val="666666"/>
                </a:solidFill>
                <a:highlight>
                  <a:srgbClr val="FFFFFF"/>
                </a:highlight>
              </a:rPr>
              <a:t>java.rmi.* (whole package)</a:t>
            </a:r>
          </a:p>
          <a:p>
            <a:pPr lvl="0" rtl="0">
              <a:lnSpc>
                <a:spcPct val="146739"/>
              </a:lnSpc>
              <a:spcBef>
                <a:spcPts val="0"/>
              </a:spcBef>
              <a:spcAft>
                <a:spcPts val="2300"/>
              </a:spcAft>
              <a:buNone/>
            </a:pPr>
            <a:r>
              <a:rPr lang="en" sz="1400"/>
              <a:t>From </a:t>
            </a:r>
            <a:r>
              <a:rPr lang="en" sz="1400">
                <a:solidFill>
                  <a:srgbClr val="0000EE"/>
                </a:solidFill>
                <a:hlinkClick r:id="rId3"/>
              </a:rPr>
              <a:t>JDK 1.3</a:t>
            </a:r>
            <a:r>
              <a:rPr lang="en" sz="1400"/>
              <a:t> java has direct support for implementing proxy design pattern. We need not worry on maintaining the reference and object creation. Java provides us the needed utilities. Following example implementation explains on how to use java’s api for proxy design pattern.</a:t>
            </a:r>
          </a:p>
          <a:p>
            <a:pPr lvl="0" rtl="0">
              <a:lnSpc>
                <a:spcPct val="147272"/>
              </a:lnSpc>
              <a:spcBef>
                <a:spcPts val="0"/>
              </a:spcBef>
              <a:buNone/>
            </a:pPr>
            <a:endParaRPr sz="1800"/>
          </a:p>
          <a:p>
            <a:pPr marL="0" marR="0" lvl="0" indent="0" algn="l" rtl="0">
              <a:lnSpc>
                <a:spcPct val="115000"/>
              </a:lnSpc>
              <a:spcBef>
                <a:spcPts val="0"/>
              </a:spcBef>
              <a:spcAft>
                <a:spcPts val="0"/>
              </a:spcAft>
              <a:buClr>
                <a:schemeClr val="accent3"/>
              </a:buClr>
              <a:buSzPct val="25000"/>
              <a:buFont typeface="Proxima Nova"/>
              <a:buNone/>
            </a:pPr>
            <a:r>
              <a:rPr lang="en" sz="1800" b="0" i="0" u="none" strike="noStrike" cap="none" baseline="0">
                <a:solidFill>
                  <a:srgbClr val="000000"/>
                </a:solidFill>
                <a:rtl val="0"/>
              </a:rPr>
              <a:t>	</a:t>
            </a:r>
          </a:p>
          <a:p>
            <a:pPr marL="457200" marR="0" lvl="0" indent="-228600" algn="l" rtl="0">
              <a:lnSpc>
                <a:spcPct val="115000"/>
              </a:lnSpc>
              <a:spcBef>
                <a:spcPts val="600"/>
              </a:spcBef>
              <a:spcAft>
                <a:spcPts val="0"/>
              </a:spcAft>
              <a:buClr>
                <a:srgbClr val="000000"/>
              </a:buClr>
              <a:buFont typeface="Arial"/>
              <a:buNone/>
            </a:pPr>
            <a:endParaRPr sz="1800"/>
          </a:p>
          <a:p>
            <a:pPr marL="0" marR="0" lvl="0" indent="0" algn="l" rtl="0">
              <a:lnSpc>
                <a:spcPct val="115000"/>
              </a:lnSpc>
              <a:spcBef>
                <a:spcPts val="0"/>
              </a:spcBef>
              <a:spcAft>
                <a:spcPts val="0"/>
              </a:spcAft>
              <a:buClr>
                <a:schemeClr val="accent3"/>
              </a:buClr>
              <a:buFont typeface="Proxima Nova"/>
              <a:buNone/>
            </a:pPr>
            <a:endParaRPr sz="1800" b="0" i="0" u="none" strike="noStrike" cap="none" baseline="0">
              <a:solidFill>
                <a:srgbClr val="000000"/>
              </a:solidFill>
              <a:rtl val="0"/>
            </a:endParaRPr>
          </a:p>
        </p:txBody>
      </p:sp>
      <p:cxnSp>
        <p:nvCxnSpPr>
          <p:cNvPr id="271" name="Shape 271"/>
          <p:cNvCxnSpPr/>
          <p:nvPr/>
        </p:nvCxnSpPr>
        <p:spPr>
          <a:xfrm>
            <a:off x="305400" y="1079250"/>
            <a:ext cx="8533199" cy="11699"/>
          </a:xfrm>
          <a:prstGeom prst="straightConnector1">
            <a:avLst/>
          </a:prstGeom>
          <a:noFill/>
          <a:ln w="28575" cap="flat" cmpd="sng">
            <a:solidFill>
              <a:schemeClr val="dk2"/>
            </a:solidFill>
            <a:prstDash val="solid"/>
            <a:round/>
            <a:headEnd type="none" w="med" len="med"/>
            <a:tailEnd type="none" w="med" len="med"/>
          </a:ln>
        </p:spPr>
      </p:cxn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Shape 276"/>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rtl="0">
              <a:spcBef>
                <a:spcPts val="0"/>
              </a:spcBef>
              <a:buNone/>
            </a:pPr>
            <a:r>
              <a:rPr lang="en"/>
              <a:t>CODE</a:t>
            </a:r>
          </a:p>
          <a:p>
            <a:pPr>
              <a:spcBef>
                <a:spcPts val="0"/>
              </a:spcBef>
              <a:buNone/>
            </a:pPr>
            <a:endParaRPr/>
          </a:p>
        </p:txBody>
      </p:sp>
      <p:sp>
        <p:nvSpPr>
          <p:cNvPr id="277" name="Shape 277"/>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marL="457200" lvl="0" indent="-228600" rtl="0">
              <a:spcBef>
                <a:spcPts val="0"/>
              </a:spcBef>
              <a:buChar char="●"/>
            </a:pPr>
            <a:r>
              <a:rPr lang="en"/>
              <a:t>Virtual Proxy</a:t>
            </a:r>
          </a:p>
          <a:p>
            <a:pPr rtl="0">
              <a:spcBef>
                <a:spcPts val="0"/>
              </a:spcBef>
              <a:buNone/>
            </a:pPr>
            <a:r>
              <a:rPr lang="en"/>
              <a:t>               -  Image Load </a:t>
            </a:r>
          </a:p>
          <a:p>
            <a:pPr rtl="0">
              <a:spcBef>
                <a:spcPts val="0"/>
              </a:spcBef>
              <a:buNone/>
            </a:pPr>
            <a:endParaRPr/>
          </a:p>
          <a:p>
            <a:pPr marL="457200" lvl="0" indent="-228600" rtl="0">
              <a:spcBef>
                <a:spcPts val="0"/>
              </a:spcBef>
              <a:buChar char="●"/>
            </a:pPr>
            <a:r>
              <a:rPr lang="en"/>
              <a:t>Protection Proxy</a:t>
            </a:r>
          </a:p>
          <a:p>
            <a:pPr rtl="0">
              <a:spcBef>
                <a:spcPts val="0"/>
              </a:spcBef>
              <a:buNone/>
            </a:pPr>
            <a:r>
              <a:rPr lang="en"/>
              <a:t>               - Employee Report Generation </a:t>
            </a:r>
          </a:p>
          <a:p>
            <a:pPr lvl="0">
              <a:spcBef>
                <a:spcPts val="0"/>
              </a:spcBef>
              <a:buNone/>
            </a:pPr>
            <a:endParaRPr/>
          </a:p>
        </p:txBody>
      </p:sp>
      <p:cxnSp>
        <p:nvCxnSpPr>
          <p:cNvPr id="278" name="Shape 278"/>
          <p:cNvCxnSpPr/>
          <p:nvPr/>
        </p:nvCxnSpPr>
        <p:spPr>
          <a:xfrm>
            <a:off x="305400" y="1017725"/>
            <a:ext cx="8533199" cy="11699"/>
          </a:xfrm>
          <a:prstGeom prst="straightConnector1">
            <a:avLst/>
          </a:prstGeom>
          <a:noFill/>
          <a:ln w="28575" cap="flat" cmpd="sng">
            <a:solidFill>
              <a:schemeClr val="lt2"/>
            </a:solidFill>
            <a:prstDash val="solid"/>
            <a:round/>
            <a:headEnd type="none" w="med" len="med"/>
            <a:tailEnd type="none" w="med" len="med"/>
          </a:ln>
        </p:spPr>
      </p:cxn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a:spcBef>
                <a:spcPts val="0"/>
              </a:spcBef>
              <a:buNone/>
            </a:pPr>
            <a:r>
              <a:rPr lang="en" sz="3000"/>
              <a:t>CLASS DIAGRAM -  </a:t>
            </a:r>
            <a:r>
              <a:rPr lang="en" sz="2400">
                <a:solidFill>
                  <a:srgbClr val="000000"/>
                </a:solidFill>
                <a:latin typeface="Arial"/>
                <a:ea typeface="Arial"/>
                <a:cs typeface="Arial"/>
                <a:sym typeface="Arial"/>
              </a:rPr>
              <a:t>Image Load</a:t>
            </a:r>
          </a:p>
        </p:txBody>
      </p:sp>
      <p:sp>
        <p:nvSpPr>
          <p:cNvPr id="284" name="Shape 284"/>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rtl="0">
              <a:spcBef>
                <a:spcPts val="0"/>
              </a:spcBef>
              <a:buNone/>
            </a:pPr>
            <a:endParaRPr/>
          </a:p>
          <a:p>
            <a:pPr>
              <a:spcBef>
                <a:spcPts val="0"/>
              </a:spcBef>
              <a:buNone/>
            </a:pPr>
            <a:endParaRPr/>
          </a:p>
        </p:txBody>
      </p:sp>
      <p:cxnSp>
        <p:nvCxnSpPr>
          <p:cNvPr id="285" name="Shape 285"/>
          <p:cNvCxnSpPr/>
          <p:nvPr/>
        </p:nvCxnSpPr>
        <p:spPr>
          <a:xfrm>
            <a:off x="305400" y="1017725"/>
            <a:ext cx="8533199" cy="11699"/>
          </a:xfrm>
          <a:prstGeom prst="straightConnector1">
            <a:avLst/>
          </a:prstGeom>
          <a:noFill/>
          <a:ln w="28575" cap="flat" cmpd="sng">
            <a:solidFill>
              <a:schemeClr val="lt2"/>
            </a:solidFill>
            <a:prstDash val="solid"/>
            <a:round/>
            <a:headEnd type="none" w="med" len="med"/>
            <a:tailEnd type="none" w="med" len="med"/>
          </a:ln>
        </p:spPr>
      </p:cxnSp>
      <p:pic>
        <p:nvPicPr>
          <p:cNvPr id="286" name="Shape 286"/>
          <p:cNvPicPr preferRelativeResize="0"/>
          <p:nvPr/>
        </p:nvPicPr>
        <p:blipFill>
          <a:blip r:embed="rId3">
            <a:alphaModFix/>
          </a:blip>
          <a:stretch>
            <a:fillRect/>
          </a:stretch>
        </p:blipFill>
        <p:spPr>
          <a:xfrm>
            <a:off x="626075" y="1218850"/>
            <a:ext cx="7891851" cy="3416399"/>
          </a:xfrm>
          <a:prstGeom prst="rect">
            <a:avLst/>
          </a:prstGeom>
          <a:noFill/>
          <a:ln w="9525" cap="flat" cmpd="sng">
            <a:solidFill>
              <a:srgbClr val="000000"/>
            </a:solidFill>
            <a:prstDash val="solid"/>
            <a:round/>
            <a:headEnd type="none" w="med" len="med"/>
            <a:tailEnd type="none" w="med" len="med"/>
          </a:ln>
        </p:spPr>
      </p:pic>
      <p:cxnSp>
        <p:nvCxnSpPr>
          <p:cNvPr id="287" name="Shape 287"/>
          <p:cNvCxnSpPr/>
          <p:nvPr/>
        </p:nvCxnSpPr>
        <p:spPr>
          <a:xfrm>
            <a:off x="3157900" y="3666225"/>
            <a:ext cx="2575199" cy="0"/>
          </a:xfrm>
          <a:prstGeom prst="straightConnector1">
            <a:avLst/>
          </a:prstGeom>
          <a:noFill/>
          <a:ln w="9525" cap="flat" cmpd="sng">
            <a:solidFill>
              <a:srgbClr val="000000"/>
            </a:solidFill>
            <a:prstDash val="solid"/>
            <a:round/>
            <a:headEnd type="none" w="lg" len="lg"/>
            <a:tailEnd type="none" w="lg" len="lg"/>
          </a:ln>
        </p:spPr>
      </p:cxnSp>
      <p:pic>
        <p:nvPicPr>
          <p:cNvPr id="288" name="Shape 288"/>
          <p:cNvPicPr preferRelativeResize="0"/>
          <p:nvPr/>
        </p:nvPicPr>
        <p:blipFill>
          <a:blip r:embed="rId4">
            <a:alphaModFix/>
          </a:blip>
          <a:stretch>
            <a:fillRect/>
          </a:stretch>
        </p:blipFill>
        <p:spPr>
          <a:xfrm>
            <a:off x="5631075" y="3566200"/>
            <a:ext cx="190099" cy="200025"/>
          </a:xfrm>
          <a:prstGeom prst="rect">
            <a:avLst/>
          </a:prstGeom>
          <a:noFill/>
          <a:ln>
            <a:noFill/>
          </a:ln>
        </p:spPr>
      </p:pic>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rtl="0">
              <a:spcBef>
                <a:spcPts val="0"/>
              </a:spcBef>
              <a:buNone/>
            </a:pPr>
            <a:r>
              <a:rPr lang="en" sz="3000"/>
              <a:t>CLASS DIAGRAM -  </a:t>
            </a:r>
            <a:r>
              <a:rPr lang="en" sz="2400">
                <a:solidFill>
                  <a:srgbClr val="000000"/>
                </a:solidFill>
                <a:latin typeface="Arial"/>
                <a:ea typeface="Arial"/>
                <a:cs typeface="Arial"/>
                <a:sym typeface="Arial"/>
              </a:rPr>
              <a:t>Employee Report Generation</a:t>
            </a:r>
          </a:p>
          <a:p>
            <a:pPr>
              <a:spcBef>
                <a:spcPts val="0"/>
              </a:spcBef>
              <a:buNone/>
            </a:pPr>
            <a:endParaRPr/>
          </a:p>
        </p:txBody>
      </p:sp>
      <p:sp>
        <p:nvSpPr>
          <p:cNvPr id="294" name="Shape 294"/>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rtl="0">
              <a:spcBef>
                <a:spcPts val="0"/>
              </a:spcBef>
              <a:buNone/>
            </a:pPr>
            <a:endParaRPr/>
          </a:p>
          <a:p>
            <a:pPr>
              <a:spcBef>
                <a:spcPts val="0"/>
              </a:spcBef>
              <a:buNone/>
            </a:pPr>
            <a:endParaRPr/>
          </a:p>
        </p:txBody>
      </p:sp>
      <p:cxnSp>
        <p:nvCxnSpPr>
          <p:cNvPr id="295" name="Shape 295"/>
          <p:cNvCxnSpPr/>
          <p:nvPr/>
        </p:nvCxnSpPr>
        <p:spPr>
          <a:xfrm>
            <a:off x="305400" y="1017725"/>
            <a:ext cx="8533199" cy="11699"/>
          </a:xfrm>
          <a:prstGeom prst="straightConnector1">
            <a:avLst/>
          </a:prstGeom>
          <a:noFill/>
          <a:ln w="28575" cap="flat" cmpd="sng">
            <a:solidFill>
              <a:schemeClr val="lt2"/>
            </a:solidFill>
            <a:prstDash val="solid"/>
            <a:round/>
            <a:headEnd type="none" w="med" len="med"/>
            <a:tailEnd type="none" w="med" len="med"/>
          </a:ln>
        </p:spPr>
      </p:cxnSp>
      <p:pic>
        <p:nvPicPr>
          <p:cNvPr id="296" name="Shape 296"/>
          <p:cNvPicPr preferRelativeResize="0"/>
          <p:nvPr/>
        </p:nvPicPr>
        <p:blipFill>
          <a:blip r:embed="rId3">
            <a:alphaModFix/>
          </a:blip>
          <a:stretch>
            <a:fillRect/>
          </a:stretch>
        </p:blipFill>
        <p:spPr>
          <a:xfrm>
            <a:off x="1075237" y="1335825"/>
            <a:ext cx="6993523" cy="3416400"/>
          </a:xfrm>
          <a:prstGeom prst="rect">
            <a:avLst/>
          </a:prstGeom>
          <a:noFill/>
          <a:ln>
            <a:noFill/>
          </a:ln>
        </p:spPr>
      </p:pic>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Shape 301"/>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rtl="0">
              <a:spcBef>
                <a:spcPts val="0"/>
              </a:spcBef>
              <a:buClr>
                <a:schemeClr val="dk1"/>
              </a:buClr>
              <a:buSzPct val="25000"/>
              <a:buFont typeface="Proxima Nova"/>
              <a:buNone/>
            </a:pPr>
            <a:r>
              <a:rPr lang="en" sz="3000">
                <a:solidFill>
                  <a:srgbClr val="000000"/>
                </a:solidFill>
                <a:latin typeface="Arial"/>
                <a:ea typeface="Arial"/>
                <a:cs typeface="Arial"/>
                <a:sym typeface="Arial"/>
              </a:rPr>
              <a:t>RELATED PATTERNS</a:t>
            </a:r>
          </a:p>
          <a:p>
            <a:pPr>
              <a:spcBef>
                <a:spcPts val="0"/>
              </a:spcBef>
              <a:buNone/>
            </a:pPr>
            <a:endParaRPr/>
          </a:p>
        </p:txBody>
      </p:sp>
      <p:sp>
        <p:nvSpPr>
          <p:cNvPr id="302" name="Shape 302"/>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algn="ctr" rtl="0">
              <a:spcBef>
                <a:spcPts val="0"/>
              </a:spcBef>
              <a:buNone/>
            </a:pPr>
            <a:endParaRPr/>
          </a:p>
          <a:p>
            <a:pPr algn="ctr" rtl="0">
              <a:spcBef>
                <a:spcPts val="0"/>
              </a:spcBef>
              <a:buNone/>
            </a:pPr>
            <a:r>
              <a:rPr lang="en" sz="1800"/>
              <a:t>All structural patterns </a:t>
            </a:r>
            <a:r>
              <a:rPr lang="en" sz="1800">
                <a:highlight>
                  <a:srgbClr val="FFFFFF"/>
                </a:highlight>
                <a:latin typeface="Trebuchet MS"/>
                <a:ea typeface="Trebuchet MS"/>
                <a:cs typeface="Trebuchet MS"/>
                <a:sym typeface="Trebuchet MS"/>
              </a:rPr>
              <a:t>use </a:t>
            </a:r>
            <a:r>
              <a:rPr lang="en" sz="1800" u="sng">
                <a:latin typeface="Trebuchet MS"/>
                <a:ea typeface="Trebuchet MS"/>
                <a:cs typeface="Trebuchet MS"/>
                <a:sym typeface="Trebuchet MS"/>
                <a:hlinkClick r:id="rId3"/>
              </a:rPr>
              <a:t>Composition</a:t>
            </a:r>
            <a:r>
              <a:rPr lang="en" sz="1800">
                <a:highlight>
                  <a:srgbClr val="FFFFFF"/>
                </a:highlight>
                <a:latin typeface="Trebuchet MS"/>
                <a:ea typeface="Trebuchet MS"/>
                <a:cs typeface="Trebuchet MS"/>
                <a:sym typeface="Trebuchet MS"/>
              </a:rPr>
              <a:t> and </a:t>
            </a:r>
            <a:r>
              <a:rPr lang="en" sz="1800" u="sng">
                <a:highlight>
                  <a:srgbClr val="FFFFFF"/>
                </a:highlight>
                <a:latin typeface="Trebuchet MS"/>
                <a:ea typeface="Trebuchet MS"/>
                <a:cs typeface="Trebuchet MS"/>
                <a:sym typeface="Trebuchet MS"/>
              </a:rPr>
              <a:t>delegation </a:t>
            </a:r>
            <a:r>
              <a:rPr lang="en" sz="1800">
                <a:highlight>
                  <a:srgbClr val="FFFFFF"/>
                </a:highlight>
                <a:latin typeface="Trebuchet MS"/>
                <a:ea typeface="Trebuchet MS"/>
                <a:cs typeface="Trebuchet MS"/>
                <a:sym typeface="Trebuchet MS"/>
              </a:rPr>
              <a:t>to solve the problem</a:t>
            </a:r>
          </a:p>
          <a:p>
            <a:pPr algn="ctr" rtl="0">
              <a:spcBef>
                <a:spcPts val="0"/>
              </a:spcBef>
              <a:buNone/>
            </a:pPr>
            <a:endParaRPr sz="1100">
              <a:highlight>
                <a:srgbClr val="FFFFFF"/>
              </a:highlight>
              <a:latin typeface="Trebuchet MS"/>
              <a:ea typeface="Trebuchet MS"/>
              <a:cs typeface="Trebuchet MS"/>
              <a:sym typeface="Trebuchet MS"/>
            </a:endParaRPr>
          </a:p>
          <a:p>
            <a:pPr rtl="0">
              <a:spcBef>
                <a:spcPts val="0"/>
              </a:spcBef>
              <a:buNone/>
            </a:pPr>
            <a:r>
              <a:rPr lang="en" b="1">
                <a:solidFill>
                  <a:schemeClr val="dk1"/>
                </a:solidFill>
              </a:rPr>
              <a:t>         Then, how are they different from each other ?</a:t>
            </a:r>
          </a:p>
          <a:p>
            <a:pPr rtl="0">
              <a:spcBef>
                <a:spcPts val="0"/>
              </a:spcBef>
              <a:buNone/>
            </a:pPr>
            <a:endParaRPr sz="3000">
              <a:solidFill>
                <a:srgbClr val="333333"/>
              </a:solidFill>
              <a:highlight>
                <a:srgbClr val="FFFFFF"/>
              </a:highlight>
              <a:latin typeface="Trebuchet MS"/>
              <a:ea typeface="Trebuchet MS"/>
              <a:cs typeface="Trebuchet MS"/>
              <a:sym typeface="Trebuchet MS"/>
            </a:endParaRPr>
          </a:p>
          <a:p>
            <a:pPr rtl="0">
              <a:spcBef>
                <a:spcPts val="0"/>
              </a:spcBef>
              <a:buNone/>
            </a:pPr>
            <a:r>
              <a:rPr lang="en" sz="3000">
                <a:solidFill>
                  <a:srgbClr val="333333"/>
                </a:solidFill>
                <a:highlight>
                  <a:srgbClr val="FFFFFF"/>
                </a:highlight>
                <a:latin typeface="Trebuchet MS"/>
                <a:ea typeface="Trebuchet MS"/>
                <a:cs typeface="Trebuchet MS"/>
                <a:sym typeface="Trebuchet MS"/>
              </a:rPr>
              <a:t>                     </a:t>
            </a:r>
          </a:p>
          <a:p>
            <a:pPr rtl="0">
              <a:spcBef>
                <a:spcPts val="0"/>
              </a:spcBef>
              <a:buNone/>
            </a:pPr>
            <a:endParaRPr b="1">
              <a:solidFill>
                <a:schemeClr val="dk1"/>
              </a:solidFill>
            </a:endParaRPr>
          </a:p>
          <a:p>
            <a:pPr>
              <a:spcBef>
                <a:spcPts val="0"/>
              </a:spcBef>
              <a:buNone/>
            </a:pPr>
            <a:endParaRPr sz="1100">
              <a:highlight>
                <a:srgbClr val="FFFFFF"/>
              </a:highlight>
              <a:latin typeface="Trebuchet MS"/>
              <a:ea typeface="Trebuchet MS"/>
              <a:cs typeface="Trebuchet MS"/>
              <a:sym typeface="Trebuchet MS"/>
            </a:endParaRPr>
          </a:p>
        </p:txBody>
      </p:sp>
      <p:cxnSp>
        <p:nvCxnSpPr>
          <p:cNvPr id="303" name="Shape 303"/>
          <p:cNvCxnSpPr/>
          <p:nvPr/>
        </p:nvCxnSpPr>
        <p:spPr>
          <a:xfrm>
            <a:off x="305400" y="1017725"/>
            <a:ext cx="8533199" cy="11699"/>
          </a:xfrm>
          <a:prstGeom prst="straightConnector1">
            <a:avLst/>
          </a:prstGeom>
          <a:noFill/>
          <a:ln w="28575" cap="flat" cmpd="sng">
            <a:solidFill>
              <a:schemeClr val="lt2"/>
            </a:solidFill>
            <a:prstDash val="solid"/>
            <a:round/>
            <a:headEnd type="none" w="med" len="med"/>
            <a:tailEnd type="none" w="med" len="med"/>
          </a:ln>
        </p:spPr>
      </p:cxn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rtl="0">
              <a:spcBef>
                <a:spcPts val="0"/>
              </a:spcBef>
              <a:buClr>
                <a:schemeClr val="dk1"/>
              </a:buClr>
              <a:buSzPct val="25000"/>
              <a:buFont typeface="Proxima Nova"/>
              <a:buNone/>
            </a:pPr>
            <a:r>
              <a:rPr lang="en" sz="3000">
                <a:solidFill>
                  <a:srgbClr val="000000"/>
                </a:solidFill>
                <a:latin typeface="Arial"/>
                <a:ea typeface="Arial"/>
                <a:cs typeface="Arial"/>
                <a:sym typeface="Arial"/>
              </a:rPr>
              <a:t>RELATED PATTERNS</a:t>
            </a:r>
          </a:p>
          <a:p>
            <a:pPr>
              <a:spcBef>
                <a:spcPts val="0"/>
              </a:spcBef>
              <a:buNone/>
            </a:pPr>
            <a:endParaRPr/>
          </a:p>
        </p:txBody>
      </p:sp>
      <p:sp>
        <p:nvSpPr>
          <p:cNvPr id="309" name="Shape 309"/>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rtl="0">
              <a:spcBef>
                <a:spcPts val="0"/>
              </a:spcBef>
              <a:buNone/>
            </a:pPr>
            <a:endParaRPr/>
          </a:p>
          <a:p>
            <a:pPr rtl="0">
              <a:spcBef>
                <a:spcPts val="0"/>
              </a:spcBef>
              <a:buNone/>
            </a:pPr>
            <a:r>
              <a:rPr lang="en" sz="3000">
                <a:solidFill>
                  <a:srgbClr val="333333"/>
                </a:solidFill>
                <a:highlight>
                  <a:srgbClr val="FFFFFF"/>
                </a:highlight>
                <a:latin typeface="Trebuchet MS"/>
                <a:ea typeface="Trebuchet MS"/>
                <a:cs typeface="Trebuchet MS"/>
                <a:sym typeface="Trebuchet MS"/>
              </a:rPr>
              <a:t>                     </a:t>
            </a:r>
          </a:p>
          <a:p>
            <a:pPr>
              <a:spcBef>
                <a:spcPts val="0"/>
              </a:spcBef>
              <a:buNone/>
            </a:pPr>
            <a:r>
              <a:rPr lang="en" sz="3000">
                <a:solidFill>
                  <a:srgbClr val="333333"/>
                </a:solidFill>
                <a:highlight>
                  <a:srgbClr val="FFFFFF"/>
                </a:highlight>
                <a:latin typeface="Trebuchet MS"/>
                <a:ea typeface="Trebuchet MS"/>
                <a:cs typeface="Trebuchet MS"/>
                <a:sym typeface="Trebuchet MS"/>
              </a:rPr>
              <a:t>                    Answer is </a:t>
            </a:r>
            <a:r>
              <a:rPr lang="en" sz="3000" b="1">
                <a:solidFill>
                  <a:srgbClr val="333333"/>
                </a:solidFill>
                <a:highlight>
                  <a:srgbClr val="FFFFFF"/>
                </a:highlight>
                <a:latin typeface="Trebuchet MS"/>
                <a:ea typeface="Trebuchet MS"/>
                <a:cs typeface="Trebuchet MS"/>
                <a:sym typeface="Trebuchet MS"/>
              </a:rPr>
              <a:t>Intent</a:t>
            </a:r>
          </a:p>
        </p:txBody>
      </p:sp>
      <p:cxnSp>
        <p:nvCxnSpPr>
          <p:cNvPr id="310" name="Shape 310"/>
          <p:cNvCxnSpPr/>
          <p:nvPr/>
        </p:nvCxnSpPr>
        <p:spPr>
          <a:xfrm>
            <a:off x="305400" y="1017725"/>
            <a:ext cx="8533199" cy="11699"/>
          </a:xfrm>
          <a:prstGeom prst="straightConnector1">
            <a:avLst/>
          </a:prstGeom>
          <a:noFill/>
          <a:ln w="28575" cap="flat" cmpd="sng">
            <a:solidFill>
              <a:schemeClr val="lt2"/>
            </a:solidFill>
            <a:prstDash val="solid"/>
            <a:round/>
            <a:headEnd type="none" w="med" len="med"/>
            <a:tailEnd type="none" w="med" len="med"/>
          </a:ln>
        </p:spPr>
      </p:cxn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4"/>
        <p:cNvGrpSpPr/>
        <p:nvPr/>
      </p:nvGrpSpPr>
      <p:grpSpPr>
        <a:xfrm>
          <a:off x="0" y="0"/>
          <a:ext cx="0" cy="0"/>
          <a:chOff x="0" y="0"/>
          <a:chExt cx="0" cy="0"/>
        </a:xfrm>
      </p:grpSpPr>
      <p:sp>
        <p:nvSpPr>
          <p:cNvPr id="315" name="Shape 315"/>
          <p:cNvSpPr txBox="1">
            <a:spLocks noGrp="1"/>
          </p:cNvSpPr>
          <p:nvPr>
            <p:ph type="body" idx="1"/>
          </p:nvPr>
        </p:nvSpPr>
        <p:spPr>
          <a:xfrm>
            <a:off x="311700" y="1131700"/>
            <a:ext cx="8520599" cy="3437099"/>
          </a:xfrm>
          <a:prstGeom prst="rect">
            <a:avLst/>
          </a:prstGeom>
          <a:noFill/>
          <a:ln>
            <a:noFill/>
          </a:ln>
        </p:spPr>
        <p:txBody>
          <a:bodyPr lIns="91425" tIns="91425" rIns="91425" bIns="91425" anchor="t" anchorCtr="0">
            <a:noAutofit/>
          </a:bodyPr>
          <a:lstStyle/>
          <a:p>
            <a:pPr lvl="0" rtl="0">
              <a:lnSpc>
                <a:spcPct val="146739"/>
              </a:lnSpc>
              <a:spcBef>
                <a:spcPts val="0"/>
              </a:spcBef>
              <a:buClr>
                <a:srgbClr val="000000"/>
              </a:buClr>
              <a:buSzPct val="61111"/>
              <a:buFont typeface="Arial"/>
              <a:buNone/>
            </a:pPr>
            <a:r>
              <a:rPr lang="en" sz="1800" u="sng">
                <a:highlight>
                  <a:srgbClr val="FFFFFF"/>
                </a:highlight>
                <a:latin typeface="Trebuchet MS"/>
                <a:ea typeface="Trebuchet MS"/>
                <a:cs typeface="Trebuchet MS"/>
                <a:sym typeface="Trebuchet MS"/>
              </a:rPr>
              <a:t>SIMILARITIES</a:t>
            </a:r>
          </a:p>
          <a:p>
            <a:pPr marL="457200" lvl="0" indent="-342900" rtl="0">
              <a:lnSpc>
                <a:spcPct val="146739"/>
              </a:lnSpc>
              <a:spcBef>
                <a:spcPts val="0"/>
              </a:spcBef>
              <a:buClr>
                <a:schemeClr val="dk1"/>
              </a:buClr>
              <a:buSzPct val="100000"/>
              <a:buFont typeface="Arial"/>
              <a:buChar char="●"/>
            </a:pPr>
            <a:r>
              <a:rPr lang="en" sz="1800">
                <a:highlight>
                  <a:srgbClr val="FFFFFF"/>
                </a:highlight>
                <a:latin typeface="Trebuchet MS"/>
                <a:ea typeface="Trebuchet MS"/>
                <a:cs typeface="Trebuchet MS"/>
                <a:sym typeface="Trebuchet MS"/>
              </a:rPr>
              <a:t>Both wraps an interface, and delegates call to it</a:t>
            </a:r>
          </a:p>
          <a:p>
            <a:pPr lvl="0" rtl="0">
              <a:lnSpc>
                <a:spcPct val="146739"/>
              </a:lnSpc>
              <a:spcBef>
                <a:spcPts val="0"/>
              </a:spcBef>
              <a:buNone/>
            </a:pPr>
            <a:endParaRPr sz="1800">
              <a:highlight>
                <a:srgbClr val="FFFFFF"/>
              </a:highlight>
              <a:latin typeface="Trebuchet MS"/>
              <a:ea typeface="Trebuchet MS"/>
              <a:cs typeface="Trebuchet MS"/>
              <a:sym typeface="Trebuchet MS"/>
            </a:endParaRPr>
          </a:p>
          <a:p>
            <a:pPr lvl="0" rtl="0">
              <a:lnSpc>
                <a:spcPct val="146739"/>
              </a:lnSpc>
              <a:spcBef>
                <a:spcPts val="0"/>
              </a:spcBef>
              <a:buClr>
                <a:srgbClr val="000000"/>
              </a:buClr>
              <a:buSzPct val="64705"/>
              <a:buFont typeface="Arial"/>
              <a:buNone/>
            </a:pPr>
            <a:r>
              <a:rPr lang="en" sz="1700" u="sng">
                <a:solidFill>
                  <a:srgbClr val="333333"/>
                </a:solidFill>
                <a:highlight>
                  <a:srgbClr val="FFFFFF"/>
                </a:highlight>
                <a:latin typeface="Trebuchet MS"/>
                <a:ea typeface="Trebuchet MS"/>
                <a:cs typeface="Trebuchet MS"/>
                <a:sym typeface="Trebuchet MS"/>
              </a:rPr>
              <a:t>DIFFERENCES</a:t>
            </a:r>
          </a:p>
          <a:p>
            <a:pPr marL="457200" lvl="0" indent="-342900" rtl="0">
              <a:lnSpc>
                <a:spcPct val="146739"/>
              </a:lnSpc>
              <a:spcBef>
                <a:spcPts val="0"/>
              </a:spcBef>
              <a:buClr>
                <a:schemeClr val="dk1"/>
              </a:buClr>
              <a:buSzPct val="100000"/>
              <a:buFont typeface="Arial"/>
              <a:buChar char="●"/>
            </a:pPr>
            <a:r>
              <a:rPr lang="en" sz="1800">
                <a:solidFill>
                  <a:schemeClr val="dk1"/>
                </a:solidFill>
              </a:rPr>
              <a:t>Proxy design pattern provides the </a:t>
            </a:r>
            <a:r>
              <a:rPr lang="en" sz="1800" b="1">
                <a:solidFill>
                  <a:schemeClr val="dk1"/>
                </a:solidFill>
              </a:rPr>
              <a:t>same </a:t>
            </a:r>
            <a:r>
              <a:rPr lang="en" sz="1800">
                <a:solidFill>
                  <a:schemeClr val="dk1"/>
                </a:solidFill>
              </a:rPr>
              <a:t>interface as in the real object</a:t>
            </a:r>
          </a:p>
          <a:p>
            <a:pPr marL="457200" lvl="0" indent="-342900" rtl="0">
              <a:lnSpc>
                <a:spcPct val="146739"/>
              </a:lnSpc>
              <a:spcBef>
                <a:spcPts val="0"/>
              </a:spcBef>
              <a:buClr>
                <a:schemeClr val="dk1"/>
              </a:buClr>
              <a:buSzPct val="100000"/>
              <a:buFont typeface="Arial"/>
              <a:buChar char="●"/>
            </a:pPr>
            <a:r>
              <a:rPr lang="en" sz="1800">
                <a:solidFill>
                  <a:schemeClr val="dk1"/>
                </a:solidFill>
              </a:rPr>
              <a:t>Adapter design pattern provides the </a:t>
            </a:r>
            <a:r>
              <a:rPr lang="en" sz="1800" b="1">
                <a:solidFill>
                  <a:schemeClr val="dk1"/>
                </a:solidFill>
              </a:rPr>
              <a:t>different </a:t>
            </a:r>
            <a:r>
              <a:rPr lang="en" sz="1800">
                <a:solidFill>
                  <a:schemeClr val="dk1"/>
                </a:solidFill>
              </a:rPr>
              <a:t>interface from the real object</a:t>
            </a:r>
          </a:p>
          <a:p>
            <a:pPr marL="0" marR="0" lvl="0" indent="0" algn="l" rtl="0">
              <a:lnSpc>
                <a:spcPct val="115000"/>
              </a:lnSpc>
              <a:spcBef>
                <a:spcPts val="0"/>
              </a:spcBef>
              <a:spcAft>
                <a:spcPts val="0"/>
              </a:spcAft>
              <a:buClr>
                <a:schemeClr val="accent3"/>
              </a:buClr>
              <a:buFont typeface="Proxima Nova"/>
              <a:buNone/>
            </a:pPr>
            <a:endParaRPr sz="1800" b="0" i="0" u="none" strike="noStrike" cap="none" baseline="0">
              <a:solidFill>
                <a:schemeClr val="lt1"/>
              </a:solidFill>
              <a:latin typeface="Arial"/>
              <a:ea typeface="Arial"/>
              <a:cs typeface="Arial"/>
              <a:sym typeface="Arial"/>
              <a:rtl val="0"/>
            </a:endParaRPr>
          </a:p>
        </p:txBody>
      </p:sp>
      <p:cxnSp>
        <p:nvCxnSpPr>
          <p:cNvPr id="316" name="Shape 316"/>
          <p:cNvCxnSpPr/>
          <p:nvPr/>
        </p:nvCxnSpPr>
        <p:spPr>
          <a:xfrm>
            <a:off x="305400" y="1017725"/>
            <a:ext cx="8533199" cy="11699"/>
          </a:xfrm>
          <a:prstGeom prst="straightConnector1">
            <a:avLst/>
          </a:prstGeom>
          <a:noFill/>
          <a:ln w="28575" cap="flat" cmpd="sng">
            <a:solidFill>
              <a:schemeClr val="lt2"/>
            </a:solidFill>
            <a:prstDash val="solid"/>
            <a:round/>
            <a:headEnd type="none" w="med" len="med"/>
            <a:tailEnd type="none" w="med" len="med"/>
          </a:ln>
        </p:spPr>
      </p:cxnSp>
      <p:sp>
        <p:nvSpPr>
          <p:cNvPr id="317" name="Shape 317"/>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Proxima Nova"/>
              <a:buNone/>
            </a:pPr>
            <a:r>
              <a:rPr lang="en" sz="3000">
                <a:solidFill>
                  <a:srgbClr val="000000"/>
                </a:solidFill>
                <a:latin typeface="Arial"/>
                <a:ea typeface="Arial"/>
                <a:cs typeface="Arial"/>
                <a:sym typeface="Arial"/>
              </a:rPr>
              <a:t>Proxy Vs. Adapter</a:t>
            </a:r>
          </a:p>
          <a:p>
            <a:pPr lvl="0" rtl="0">
              <a:lnSpc>
                <a:spcPct val="146739"/>
              </a:lnSpc>
              <a:spcBef>
                <a:spcPts val="0"/>
              </a:spcBef>
              <a:buClr>
                <a:srgbClr val="000000"/>
              </a:buClr>
              <a:buFont typeface="Arial"/>
              <a:buNone/>
            </a:pPr>
            <a:endParaRPr sz="1800" u="sng">
              <a:solidFill>
                <a:srgbClr val="000000"/>
              </a:solidFill>
              <a:highlight>
                <a:srgbClr val="FFFFFF"/>
              </a:highlight>
              <a:latin typeface="Trebuchet MS"/>
              <a:ea typeface="Trebuchet MS"/>
              <a:cs typeface="Trebuchet MS"/>
              <a:sym typeface="Trebuchet MS"/>
            </a:endParaRPr>
          </a:p>
          <a:p>
            <a:pPr lvl="0" rtl="0">
              <a:lnSpc>
                <a:spcPct val="146739"/>
              </a:lnSpc>
              <a:spcBef>
                <a:spcPts val="0"/>
              </a:spcBef>
              <a:buClr>
                <a:srgbClr val="000000"/>
              </a:buClr>
              <a:buFont typeface="Arial"/>
              <a:buNone/>
            </a:pPr>
            <a:endParaRPr sz="1800" u="sng">
              <a:solidFill>
                <a:srgbClr val="000000"/>
              </a:solidFill>
              <a:highlight>
                <a:srgbClr val="FFFFFF"/>
              </a:highlight>
              <a:latin typeface="Trebuchet MS"/>
              <a:ea typeface="Trebuchet MS"/>
              <a:cs typeface="Trebuchet MS"/>
              <a:sym typeface="Trebuchet MS"/>
            </a:endParaRPr>
          </a:p>
          <a:p>
            <a:pPr lvl="0" rtl="0">
              <a:lnSpc>
                <a:spcPct val="146739"/>
              </a:lnSpc>
              <a:spcBef>
                <a:spcPts val="0"/>
              </a:spcBef>
              <a:buClr>
                <a:srgbClr val="000000"/>
              </a:buClr>
              <a:buFont typeface="Arial"/>
              <a:buNone/>
            </a:pPr>
            <a:endParaRPr sz="1800" u="sng">
              <a:solidFill>
                <a:srgbClr val="000000"/>
              </a:solidFill>
              <a:highlight>
                <a:srgbClr val="FFFFFF"/>
              </a:highlight>
              <a:latin typeface="Trebuchet MS"/>
              <a:ea typeface="Trebuchet MS"/>
              <a:cs typeface="Trebuchet MS"/>
              <a:sym typeface="Trebuchet MS"/>
            </a:endParaRPr>
          </a:p>
          <a:p>
            <a:pPr lvl="0" rtl="0">
              <a:lnSpc>
                <a:spcPct val="146739"/>
              </a:lnSpc>
              <a:spcBef>
                <a:spcPts val="0"/>
              </a:spcBef>
              <a:buClr>
                <a:srgbClr val="000000"/>
              </a:buClr>
              <a:buFont typeface="Arial"/>
              <a:buNone/>
            </a:pPr>
            <a:endParaRPr sz="1800" u="sng">
              <a:solidFill>
                <a:srgbClr val="000000"/>
              </a:solidFill>
              <a:highlight>
                <a:srgbClr val="FFFFFF"/>
              </a:highlight>
              <a:latin typeface="Trebuchet MS"/>
              <a:ea typeface="Trebuchet MS"/>
              <a:cs typeface="Trebuchet MS"/>
              <a:sym typeface="Trebuchet MS"/>
            </a:endParaRPr>
          </a:p>
          <a:p>
            <a:pPr lvl="0" rtl="0">
              <a:lnSpc>
                <a:spcPct val="146739"/>
              </a:lnSpc>
              <a:spcBef>
                <a:spcPts val="0"/>
              </a:spcBef>
              <a:buClr>
                <a:srgbClr val="000000"/>
              </a:buClr>
              <a:buFont typeface="Arial"/>
              <a:buNone/>
            </a:pPr>
            <a:endParaRPr sz="1800" u="sng">
              <a:solidFill>
                <a:srgbClr val="000000"/>
              </a:solidFill>
              <a:highlight>
                <a:srgbClr val="FFFFFF"/>
              </a:highlight>
              <a:latin typeface="Trebuchet MS"/>
              <a:ea typeface="Trebuchet MS"/>
              <a:cs typeface="Trebuchet MS"/>
              <a:sym typeface="Trebuchet MS"/>
            </a:endParaRPr>
          </a:p>
          <a:p>
            <a:pPr lvl="0" rtl="0">
              <a:lnSpc>
                <a:spcPct val="146739"/>
              </a:lnSpc>
              <a:spcBef>
                <a:spcPts val="0"/>
              </a:spcBef>
              <a:buClr>
                <a:srgbClr val="000000"/>
              </a:buClr>
              <a:buFont typeface="Arial"/>
              <a:buNone/>
            </a:pPr>
            <a:endParaRPr sz="1800" u="sng">
              <a:solidFill>
                <a:srgbClr val="000000"/>
              </a:solidFill>
              <a:highlight>
                <a:srgbClr val="FFFFFF"/>
              </a:highlight>
              <a:latin typeface="Trebuchet MS"/>
              <a:ea typeface="Trebuchet MS"/>
              <a:cs typeface="Trebuchet MS"/>
              <a:sym typeface="Trebuchet MS"/>
            </a:endParaRPr>
          </a:p>
          <a:p>
            <a:pPr lvl="0" rtl="0">
              <a:lnSpc>
                <a:spcPct val="146739"/>
              </a:lnSpc>
              <a:spcBef>
                <a:spcPts val="0"/>
              </a:spcBef>
              <a:buClr>
                <a:srgbClr val="000000"/>
              </a:buClr>
              <a:buFont typeface="Arial"/>
              <a:buNone/>
            </a:pPr>
            <a:endParaRPr sz="1800" u="sng">
              <a:solidFill>
                <a:srgbClr val="000000"/>
              </a:solidFill>
              <a:highlight>
                <a:srgbClr val="FFFFFF"/>
              </a:highlight>
              <a:latin typeface="Trebuchet MS"/>
              <a:ea typeface="Trebuchet MS"/>
              <a:cs typeface="Trebuchet MS"/>
              <a:sym typeface="Trebuchet MS"/>
            </a:endParaRPr>
          </a:p>
          <a:p>
            <a:pPr lvl="0" rtl="0">
              <a:lnSpc>
                <a:spcPct val="146739"/>
              </a:lnSpc>
              <a:spcBef>
                <a:spcPts val="0"/>
              </a:spcBef>
              <a:buClr>
                <a:srgbClr val="000000"/>
              </a:buClr>
              <a:buFont typeface="Arial"/>
              <a:buNone/>
            </a:pPr>
            <a:endParaRPr sz="1800" u="sng">
              <a:solidFill>
                <a:srgbClr val="000000"/>
              </a:solidFill>
              <a:highlight>
                <a:srgbClr val="FFFFFF"/>
              </a:highlight>
              <a:latin typeface="Trebuchet MS"/>
              <a:ea typeface="Trebuchet MS"/>
              <a:cs typeface="Trebuchet MS"/>
              <a:sym typeface="Trebuchet MS"/>
            </a:endParaRP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a:spLocks noGrp="1"/>
          </p:cNvSpPr>
          <p:nvPr>
            <p:ph type="body" idx="1"/>
          </p:nvPr>
        </p:nvSpPr>
        <p:spPr>
          <a:xfrm>
            <a:off x="311700" y="1233350"/>
            <a:ext cx="8520599" cy="3098999"/>
          </a:xfrm>
          <a:prstGeom prst="rect">
            <a:avLst/>
          </a:prstGeom>
        </p:spPr>
        <p:txBody>
          <a:bodyPr lIns="91425" tIns="91425" rIns="91425" bIns="91425" anchor="t" anchorCtr="0">
            <a:noAutofit/>
          </a:bodyPr>
          <a:lstStyle/>
          <a:p>
            <a:pPr lvl="0" rtl="0">
              <a:lnSpc>
                <a:spcPct val="146739"/>
              </a:lnSpc>
              <a:spcBef>
                <a:spcPts val="0"/>
              </a:spcBef>
              <a:buNone/>
            </a:pPr>
            <a:r>
              <a:rPr lang="en" sz="1800" u="sng">
                <a:highlight>
                  <a:srgbClr val="FFFFFF"/>
                </a:highlight>
                <a:latin typeface="Trebuchet MS"/>
                <a:ea typeface="Trebuchet MS"/>
                <a:cs typeface="Trebuchet MS"/>
                <a:sym typeface="Trebuchet MS"/>
              </a:rPr>
              <a:t>SIMILARITIES</a:t>
            </a:r>
          </a:p>
          <a:p>
            <a:pPr marL="457200" lvl="0" indent="-342900" rtl="0">
              <a:lnSpc>
                <a:spcPct val="146739"/>
              </a:lnSpc>
              <a:spcBef>
                <a:spcPts val="0"/>
              </a:spcBef>
              <a:buClr>
                <a:schemeClr val="dk1"/>
              </a:buClr>
              <a:buSzPct val="100000"/>
              <a:buFont typeface="Arial"/>
              <a:buChar char="●"/>
            </a:pPr>
            <a:r>
              <a:rPr lang="en" sz="1800">
                <a:highlight>
                  <a:srgbClr val="FFFFFF"/>
                </a:highlight>
                <a:latin typeface="Trebuchet MS"/>
                <a:ea typeface="Trebuchet MS"/>
                <a:cs typeface="Trebuchet MS"/>
                <a:sym typeface="Trebuchet MS"/>
              </a:rPr>
              <a:t>Decorator and Proxy pattern implement interface of real object</a:t>
            </a:r>
          </a:p>
          <a:p>
            <a:pPr rtl="0">
              <a:lnSpc>
                <a:spcPct val="146739"/>
              </a:lnSpc>
              <a:spcBef>
                <a:spcPts val="0"/>
              </a:spcBef>
              <a:buNone/>
            </a:pPr>
            <a:r>
              <a:rPr lang="en" sz="1700" u="sng">
                <a:solidFill>
                  <a:srgbClr val="333333"/>
                </a:solidFill>
                <a:highlight>
                  <a:srgbClr val="FFFFFF"/>
                </a:highlight>
                <a:latin typeface="Trebuchet MS"/>
                <a:ea typeface="Trebuchet MS"/>
                <a:cs typeface="Trebuchet MS"/>
                <a:sym typeface="Trebuchet MS"/>
              </a:rPr>
              <a:t>DIFFERENCES</a:t>
            </a:r>
          </a:p>
          <a:p>
            <a:pPr marL="457200" lvl="0" indent="-342900" rtl="0">
              <a:lnSpc>
                <a:spcPct val="146739"/>
              </a:lnSpc>
              <a:spcBef>
                <a:spcPts val="0"/>
              </a:spcBef>
              <a:buClr>
                <a:schemeClr val="dk1"/>
              </a:buClr>
              <a:buSzPct val="100000"/>
              <a:buFont typeface="Arial"/>
              <a:buChar char="●"/>
            </a:pPr>
            <a:r>
              <a:rPr lang="en" sz="1800">
                <a:highlight>
                  <a:srgbClr val="FFFFFF"/>
                </a:highlight>
                <a:latin typeface="Trebuchet MS"/>
                <a:ea typeface="Trebuchet MS"/>
                <a:cs typeface="Trebuchet MS"/>
                <a:sym typeface="Trebuchet MS"/>
              </a:rPr>
              <a:t>Dec</a:t>
            </a:r>
            <a:r>
              <a:rPr lang="en" sz="1800">
                <a:solidFill>
                  <a:srgbClr val="333333"/>
                </a:solidFill>
                <a:highlight>
                  <a:srgbClr val="FFFFFF"/>
                </a:highlight>
                <a:latin typeface="Trebuchet MS"/>
                <a:ea typeface="Trebuchet MS"/>
                <a:cs typeface="Trebuchet MS"/>
                <a:sym typeface="Trebuchet MS"/>
              </a:rPr>
              <a:t>orator </a:t>
            </a:r>
            <a:r>
              <a:rPr lang="en" sz="1800">
                <a:highlight>
                  <a:srgbClr val="FFFFFF"/>
                </a:highlight>
                <a:latin typeface="Trebuchet MS"/>
                <a:ea typeface="Trebuchet MS"/>
                <a:cs typeface="Trebuchet MS"/>
                <a:sym typeface="Trebuchet MS"/>
              </a:rPr>
              <a:t>never creates an object, it adds new functionality on already existing object, </a:t>
            </a:r>
            <a:r>
              <a:rPr lang="en" sz="1800" b="1">
                <a:highlight>
                  <a:srgbClr val="FFFFFF"/>
                </a:highlight>
                <a:latin typeface="Trebuchet MS"/>
                <a:ea typeface="Trebuchet MS"/>
                <a:cs typeface="Trebuchet MS"/>
                <a:sym typeface="Trebuchet MS"/>
              </a:rPr>
              <a:t>But </a:t>
            </a:r>
            <a:r>
              <a:rPr lang="en" sz="1800">
                <a:highlight>
                  <a:srgbClr val="FFFFFF"/>
                </a:highlight>
                <a:latin typeface="Trebuchet MS"/>
                <a:ea typeface="Trebuchet MS"/>
                <a:cs typeface="Trebuchet MS"/>
                <a:sym typeface="Trebuchet MS"/>
              </a:rPr>
              <a:t>Proxy may create an object, if it's not existed and </a:t>
            </a:r>
            <a:r>
              <a:rPr lang="en" sz="1800">
                <a:solidFill>
                  <a:srgbClr val="222222"/>
                </a:solidFill>
              </a:rPr>
              <a:t>is responsible for control accessing  or do lazy - initialization</a:t>
            </a:r>
            <a:r>
              <a:rPr lang="en" sz="1800">
                <a:highlight>
                  <a:srgbClr val="FFFFFF"/>
                </a:highlight>
                <a:latin typeface="Trebuchet MS"/>
                <a:ea typeface="Trebuchet MS"/>
                <a:cs typeface="Trebuchet MS"/>
                <a:sym typeface="Trebuchet MS"/>
              </a:rPr>
              <a:t> </a:t>
            </a:r>
          </a:p>
          <a:p>
            <a:pPr marL="457200" lvl="0" indent="-342900" rtl="0">
              <a:lnSpc>
                <a:spcPct val="146739"/>
              </a:lnSpc>
              <a:spcBef>
                <a:spcPts val="0"/>
              </a:spcBef>
              <a:buSzPct val="100000"/>
              <a:buChar char="●"/>
            </a:pPr>
            <a:r>
              <a:rPr lang="en" sz="1800">
                <a:highlight>
                  <a:srgbClr val="FFFFFF"/>
                </a:highlight>
                <a:latin typeface="Trebuchet MS"/>
                <a:ea typeface="Trebuchet MS"/>
                <a:cs typeface="Trebuchet MS"/>
                <a:sym typeface="Trebuchet MS"/>
              </a:rPr>
              <a:t>We can chain multiple decorators, </a:t>
            </a:r>
            <a:r>
              <a:rPr lang="en" sz="1800" b="1">
                <a:highlight>
                  <a:srgbClr val="FFFFFF"/>
                </a:highlight>
                <a:latin typeface="Trebuchet MS"/>
                <a:ea typeface="Trebuchet MS"/>
                <a:cs typeface="Trebuchet MS"/>
                <a:sym typeface="Trebuchet MS"/>
              </a:rPr>
              <a:t>while </a:t>
            </a:r>
            <a:r>
              <a:rPr lang="en" sz="1800">
                <a:highlight>
                  <a:srgbClr val="FFFFFF"/>
                </a:highlight>
                <a:latin typeface="Trebuchet MS"/>
                <a:ea typeface="Trebuchet MS"/>
                <a:cs typeface="Trebuchet MS"/>
                <a:sym typeface="Trebuchet MS"/>
              </a:rPr>
              <a:t>proxy pattern doesn't advise chaining of proxies.</a:t>
            </a:r>
          </a:p>
          <a:p>
            <a:pPr>
              <a:spcBef>
                <a:spcPts val="0"/>
              </a:spcBef>
              <a:buNone/>
            </a:pPr>
            <a:endParaRPr/>
          </a:p>
        </p:txBody>
      </p:sp>
      <p:cxnSp>
        <p:nvCxnSpPr>
          <p:cNvPr id="323" name="Shape 323"/>
          <p:cNvCxnSpPr/>
          <p:nvPr/>
        </p:nvCxnSpPr>
        <p:spPr>
          <a:xfrm>
            <a:off x="305400" y="1017725"/>
            <a:ext cx="8533199" cy="11699"/>
          </a:xfrm>
          <a:prstGeom prst="straightConnector1">
            <a:avLst/>
          </a:prstGeom>
          <a:noFill/>
          <a:ln w="28575" cap="flat" cmpd="sng">
            <a:solidFill>
              <a:schemeClr val="lt2"/>
            </a:solidFill>
            <a:prstDash val="solid"/>
            <a:round/>
            <a:headEnd type="none" w="med" len="med"/>
            <a:tailEnd type="none" w="med" len="med"/>
          </a:ln>
        </p:spPr>
      </p:cxnSp>
      <p:sp>
        <p:nvSpPr>
          <p:cNvPr id="324" name="Shape 324"/>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Proxima Nova"/>
              <a:buNone/>
            </a:pPr>
            <a:r>
              <a:rPr lang="en" sz="3000">
                <a:solidFill>
                  <a:srgbClr val="000000"/>
                </a:solidFill>
                <a:latin typeface="Arial"/>
                <a:ea typeface="Arial"/>
                <a:cs typeface="Arial"/>
                <a:sym typeface="Arial"/>
              </a:rPr>
              <a:t>Proxy Vs. Decorator</a:t>
            </a:r>
          </a:p>
          <a:p>
            <a:pPr marL="0" marR="0" lvl="0" indent="0" algn="l" rtl="0">
              <a:lnSpc>
                <a:spcPct val="100000"/>
              </a:lnSpc>
              <a:spcBef>
                <a:spcPts val="0"/>
              </a:spcBef>
              <a:spcAft>
                <a:spcPts val="0"/>
              </a:spcAft>
              <a:buClr>
                <a:schemeClr val="dk1"/>
              </a:buClr>
              <a:buFont typeface="Proxima Nova"/>
              <a:buNone/>
            </a:pPr>
            <a:endParaRPr sz="2800" b="0" i="0" u="none" strike="noStrike" cap="none" baseline="0">
              <a:solidFill>
                <a:schemeClr val="dk1"/>
              </a:solidFill>
              <a:latin typeface="Proxima Nova"/>
              <a:ea typeface="Proxima Nova"/>
              <a:cs typeface="Proxima Nova"/>
              <a:sym typeface="Proxima Nova"/>
            </a:endParaRP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Shape 329"/>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rtl="0">
              <a:spcBef>
                <a:spcPts val="0"/>
              </a:spcBef>
              <a:buClr>
                <a:schemeClr val="dk1"/>
              </a:buClr>
              <a:buSzPct val="25000"/>
              <a:buFont typeface="Proxima Nova"/>
              <a:buNone/>
            </a:pPr>
            <a:r>
              <a:rPr lang="en" sz="3000">
                <a:solidFill>
                  <a:srgbClr val="000000"/>
                </a:solidFill>
                <a:latin typeface="Arial"/>
                <a:ea typeface="Arial"/>
                <a:cs typeface="Arial"/>
                <a:sym typeface="Arial"/>
              </a:rPr>
              <a:t>Guess Me ?</a:t>
            </a:r>
          </a:p>
          <a:p>
            <a:pPr>
              <a:spcBef>
                <a:spcPts val="0"/>
              </a:spcBef>
              <a:buNone/>
            </a:pPr>
            <a:endParaRPr/>
          </a:p>
        </p:txBody>
      </p:sp>
      <p:sp>
        <p:nvSpPr>
          <p:cNvPr id="330" name="Shape 330"/>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marL="457200" lvl="0" indent="-342900" rtl="0">
              <a:spcBef>
                <a:spcPts val="1800"/>
              </a:spcBef>
              <a:spcAft>
                <a:spcPts val="400"/>
              </a:spcAft>
              <a:buClr>
                <a:schemeClr val="dk1"/>
              </a:buClr>
              <a:buSzPct val="100000"/>
              <a:buAutoNum type="arabicPeriod"/>
            </a:pPr>
            <a:r>
              <a:rPr lang="en" sz="1800">
                <a:solidFill>
                  <a:srgbClr val="222222"/>
                </a:solidFill>
              </a:rPr>
              <a:t>Wraps another object and provides different interface to it  </a:t>
            </a:r>
            <a:r>
              <a:rPr lang="en" sz="1800" b="1">
                <a:solidFill>
                  <a:srgbClr val="222222"/>
                </a:solidFill>
              </a:rPr>
              <a:t>?</a:t>
            </a:r>
          </a:p>
          <a:p>
            <a:pPr marL="457200" lvl="0" indent="-342900" rtl="0">
              <a:spcBef>
                <a:spcPts val="1800"/>
              </a:spcBef>
              <a:spcAft>
                <a:spcPts val="400"/>
              </a:spcAft>
              <a:buClr>
                <a:schemeClr val="dk1"/>
              </a:buClr>
              <a:buSzPct val="100000"/>
              <a:buAutoNum type="arabicPeriod"/>
            </a:pPr>
            <a:r>
              <a:rPr lang="en" sz="1800">
                <a:solidFill>
                  <a:schemeClr val="dk1"/>
                </a:solidFill>
              </a:rPr>
              <a:t>Wraps another object  to control access or </a:t>
            </a:r>
            <a:r>
              <a:rPr lang="en" sz="1800">
                <a:solidFill>
                  <a:srgbClr val="222222"/>
                </a:solidFill>
              </a:rPr>
              <a:t> lazy-instantiate an object </a:t>
            </a:r>
            <a:r>
              <a:rPr lang="en" sz="1800" b="1">
                <a:solidFill>
                  <a:srgbClr val="222222"/>
                </a:solidFill>
              </a:rPr>
              <a:t>?</a:t>
            </a:r>
          </a:p>
          <a:p>
            <a:pPr marL="457200" lvl="0" indent="-342900" rtl="0">
              <a:spcBef>
                <a:spcPts val="1800"/>
              </a:spcBef>
              <a:spcAft>
                <a:spcPts val="400"/>
              </a:spcAft>
              <a:buClr>
                <a:schemeClr val="dk1"/>
              </a:buClr>
              <a:buSzPct val="100000"/>
              <a:buAutoNum type="arabicPeriod"/>
            </a:pPr>
            <a:r>
              <a:rPr lang="en" sz="1800">
                <a:solidFill>
                  <a:srgbClr val="222222"/>
                </a:solidFill>
              </a:rPr>
              <a:t>Wraps another object and provides additional interface to it </a:t>
            </a:r>
            <a:r>
              <a:rPr lang="en" sz="1800" b="1">
                <a:solidFill>
                  <a:srgbClr val="222222"/>
                </a:solidFill>
              </a:rPr>
              <a:t>?</a:t>
            </a:r>
          </a:p>
          <a:p>
            <a:pPr marL="457200" lvl="0" indent="-342900" rtl="0">
              <a:spcBef>
                <a:spcPts val="1800"/>
              </a:spcBef>
              <a:spcAft>
                <a:spcPts val="400"/>
              </a:spcAft>
              <a:buClr>
                <a:schemeClr val="dk1"/>
              </a:buClr>
              <a:buSzPct val="100000"/>
              <a:buAutoNum type="arabicPeriod"/>
            </a:pPr>
            <a:r>
              <a:rPr lang="en" sz="1800">
                <a:solidFill>
                  <a:srgbClr val="222222"/>
                </a:solidFill>
              </a:rPr>
              <a:t>Wraps a bunch of objects to simplify their interface </a:t>
            </a:r>
            <a:r>
              <a:rPr lang="en" sz="1800" b="1">
                <a:solidFill>
                  <a:srgbClr val="222222"/>
                </a:solidFill>
              </a:rPr>
              <a:t>?</a:t>
            </a:r>
          </a:p>
        </p:txBody>
      </p:sp>
      <p:cxnSp>
        <p:nvCxnSpPr>
          <p:cNvPr id="331" name="Shape 331"/>
          <p:cNvCxnSpPr/>
          <p:nvPr/>
        </p:nvCxnSpPr>
        <p:spPr>
          <a:xfrm>
            <a:off x="305400" y="1017725"/>
            <a:ext cx="8533199" cy="11699"/>
          </a:xfrm>
          <a:prstGeom prst="straightConnector1">
            <a:avLst/>
          </a:prstGeom>
          <a:noFill/>
          <a:ln w="28575" cap="flat" cmpd="sng">
            <a:solidFill>
              <a:schemeClr val="lt2"/>
            </a:solidFill>
            <a:prstDash val="solid"/>
            <a:round/>
            <a:headEnd type="none" w="med" len="med"/>
            <a:tailEnd type="none" w="med" len="med"/>
          </a:ln>
        </p:spPr>
      </p:cxn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5"/>
        <p:cNvGrpSpPr/>
        <p:nvPr/>
      </p:nvGrpSpPr>
      <p:grpSpPr>
        <a:xfrm>
          <a:off x="0" y="0"/>
          <a:ext cx="0" cy="0"/>
          <a:chOff x="0" y="0"/>
          <a:chExt cx="0" cy="0"/>
        </a:xfrm>
      </p:grpSpPr>
      <p:sp>
        <p:nvSpPr>
          <p:cNvPr id="336" name="Shape 336"/>
          <p:cNvSpPr txBox="1">
            <a:spLocks noGrp="1"/>
          </p:cNvSpPr>
          <p:nvPr>
            <p:ph type="title"/>
          </p:nvPr>
        </p:nvSpPr>
        <p:spPr>
          <a:xfrm>
            <a:off x="311700" y="275625"/>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Proxima Nova"/>
              <a:buNone/>
            </a:pPr>
            <a:r>
              <a:rPr lang="en" sz="3000" b="0" i="0" u="none" strike="noStrike" cap="none" baseline="0">
                <a:solidFill>
                  <a:srgbClr val="000000"/>
                </a:solidFill>
                <a:latin typeface="Arial"/>
                <a:ea typeface="Arial"/>
                <a:cs typeface="Arial"/>
                <a:sym typeface="Arial"/>
                <a:rtl val="0"/>
              </a:rPr>
              <a:t>SUMMARY</a:t>
            </a:r>
          </a:p>
          <a:p>
            <a:pPr marL="0" marR="0" lvl="0" indent="0" algn="l" rtl="0">
              <a:lnSpc>
                <a:spcPct val="100000"/>
              </a:lnSpc>
              <a:spcBef>
                <a:spcPts val="0"/>
              </a:spcBef>
              <a:spcAft>
                <a:spcPts val="0"/>
              </a:spcAft>
              <a:buClr>
                <a:schemeClr val="dk1"/>
              </a:buClr>
              <a:buFont typeface="Proxima Nova"/>
              <a:buNone/>
            </a:pPr>
            <a:endParaRPr sz="2800" b="0" i="0" u="none" strike="noStrike" cap="none" baseline="0">
              <a:solidFill>
                <a:schemeClr val="lt1"/>
              </a:solidFill>
              <a:latin typeface="Proxima Nova"/>
              <a:ea typeface="Proxima Nova"/>
              <a:cs typeface="Proxima Nova"/>
              <a:sym typeface="Proxima Nova"/>
              <a:rtl val="0"/>
            </a:endParaRPr>
          </a:p>
        </p:txBody>
      </p:sp>
      <p:sp>
        <p:nvSpPr>
          <p:cNvPr id="337" name="Shape 337"/>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noAutofit/>
          </a:bodyPr>
          <a:lstStyle/>
          <a:p>
            <a:pPr marL="457200" lvl="0" indent="-342900" rtl="0">
              <a:lnSpc>
                <a:spcPct val="147272"/>
              </a:lnSpc>
              <a:spcBef>
                <a:spcPts val="0"/>
              </a:spcBef>
              <a:buClr>
                <a:srgbClr val="000000"/>
              </a:buClr>
              <a:buSzPct val="100000"/>
              <a:buFont typeface="Arial"/>
              <a:buChar char="●"/>
            </a:pPr>
            <a:r>
              <a:rPr lang="en" sz="1800"/>
              <a:t>Proxy may hide information about the real object to the client</a:t>
            </a:r>
          </a:p>
          <a:p>
            <a:pPr marL="457200" lvl="0" indent="-342900" rtl="0">
              <a:lnSpc>
                <a:spcPct val="147272"/>
              </a:lnSpc>
              <a:spcBef>
                <a:spcPts val="0"/>
              </a:spcBef>
              <a:buClr>
                <a:srgbClr val="000000"/>
              </a:buClr>
              <a:buSzPct val="100000"/>
              <a:buFont typeface="Arial"/>
              <a:buChar char="●"/>
            </a:pPr>
            <a:r>
              <a:rPr lang="en" sz="1800"/>
              <a:t>Proxy may perform optimization like on demand loading</a:t>
            </a:r>
          </a:p>
          <a:p>
            <a:pPr marL="457200" lvl="0" indent="-342900" rtl="0">
              <a:lnSpc>
                <a:spcPct val="147272"/>
              </a:lnSpc>
              <a:spcBef>
                <a:spcPts val="0"/>
              </a:spcBef>
              <a:buClr>
                <a:srgbClr val="000000"/>
              </a:buClr>
              <a:buSzPct val="100000"/>
              <a:buFont typeface="Arial"/>
              <a:buChar char="●"/>
            </a:pPr>
            <a:r>
              <a:rPr lang="en" sz="1800"/>
              <a:t>Proxy may do additional house-keeping job like remote proxy</a:t>
            </a:r>
          </a:p>
          <a:p>
            <a:pPr marL="457200" lvl="0" indent="-342900" rtl="0">
              <a:lnSpc>
                <a:spcPct val="147272"/>
              </a:lnSpc>
              <a:spcBef>
                <a:spcPts val="0"/>
              </a:spcBef>
              <a:buClr>
                <a:srgbClr val="000000"/>
              </a:buClr>
              <a:buSzPct val="100000"/>
              <a:buFont typeface="Arial"/>
              <a:buChar char="●"/>
            </a:pPr>
            <a:r>
              <a:rPr lang="en" sz="1800"/>
              <a:t>Proxy design pattern is also known as surrogate design pattern</a:t>
            </a:r>
          </a:p>
          <a:p>
            <a:pPr marL="228600" marR="0" lvl="0" indent="0" algn="l" rtl="0">
              <a:lnSpc>
                <a:spcPct val="147272"/>
              </a:lnSpc>
              <a:spcBef>
                <a:spcPts val="0"/>
              </a:spcBef>
              <a:spcAft>
                <a:spcPts val="0"/>
              </a:spcAft>
              <a:buClr>
                <a:srgbClr val="000000"/>
              </a:buClr>
              <a:buFont typeface="Arial"/>
              <a:buNone/>
            </a:pPr>
            <a:endParaRPr/>
          </a:p>
        </p:txBody>
      </p:sp>
      <p:cxnSp>
        <p:nvCxnSpPr>
          <p:cNvPr id="338" name="Shape 338"/>
          <p:cNvCxnSpPr/>
          <p:nvPr/>
        </p:nvCxnSpPr>
        <p:spPr>
          <a:xfrm>
            <a:off x="329550" y="882750"/>
            <a:ext cx="8533199" cy="11699"/>
          </a:xfrm>
          <a:prstGeom prst="straightConnector1">
            <a:avLst/>
          </a:prstGeom>
          <a:noFill/>
          <a:ln w="28575" cap="flat" cmpd="sng">
            <a:solidFill>
              <a:schemeClr val="dk2"/>
            </a:solidFill>
            <a:prstDash val="solid"/>
            <a:round/>
            <a:headEnd type="none" w="med" len="med"/>
            <a:tailEnd type="none" w="med" len="med"/>
          </a:ln>
        </p:spPr>
      </p:cxn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Proxima Nova"/>
              <a:buNone/>
            </a:pPr>
            <a:r>
              <a:rPr lang="en" sz="3000" b="0" i="0" u="none" strike="noStrike" cap="none" baseline="0">
                <a:solidFill>
                  <a:schemeClr val="dk1"/>
                </a:solidFill>
                <a:latin typeface="Arial"/>
                <a:ea typeface="Arial"/>
                <a:cs typeface="Arial"/>
                <a:sym typeface="Arial"/>
                <a:rtl val="0"/>
              </a:rPr>
              <a:t>Intent </a:t>
            </a:r>
          </a:p>
        </p:txBody>
      </p:sp>
      <p:sp>
        <p:nvSpPr>
          <p:cNvPr id="82" name="Shape 82"/>
          <p:cNvSpPr txBox="1">
            <a:spLocks noGrp="1"/>
          </p:cNvSpPr>
          <p:nvPr>
            <p:ph type="body" idx="1"/>
          </p:nvPr>
        </p:nvSpPr>
        <p:spPr>
          <a:xfrm>
            <a:off x="311700" y="1152475"/>
            <a:ext cx="8520599" cy="3416400"/>
          </a:xfrm>
          <a:prstGeom prst="rect">
            <a:avLst/>
          </a:prstGeom>
          <a:noFill/>
          <a:ln w="9525" cap="flat" cmpd="sng">
            <a:solidFill>
              <a:srgbClr val="222222">
                <a:alpha val="0"/>
              </a:srgbClr>
            </a:solidFill>
            <a:prstDash val="solid"/>
            <a:round/>
            <a:headEnd type="none" w="med" len="med"/>
            <a:tailEnd type="none" w="med" len="med"/>
          </a:ln>
        </p:spPr>
        <p:txBody>
          <a:bodyPr lIns="91425" tIns="91425" rIns="91425" bIns="91425" anchor="t" anchorCtr="0">
            <a:noAutofit/>
          </a:bodyPr>
          <a:lstStyle/>
          <a:p>
            <a:pPr marL="457200" marR="0" lvl="0" indent="-228600" algn="l" rtl="0">
              <a:lnSpc>
                <a:spcPct val="130000"/>
              </a:lnSpc>
              <a:spcBef>
                <a:spcPts val="2200"/>
              </a:spcBef>
              <a:spcAft>
                <a:spcPts val="0"/>
              </a:spcAft>
              <a:buChar char="●"/>
            </a:pPr>
            <a:r>
              <a:rPr lang="en"/>
              <a:t>Provide a surrogate or placeholder for another object to control access to it</a:t>
            </a:r>
          </a:p>
          <a:p>
            <a:pPr marL="457200" marR="0" lvl="0" indent="-228600" algn="l" rtl="0">
              <a:lnSpc>
                <a:spcPct val="130000"/>
              </a:lnSpc>
              <a:spcBef>
                <a:spcPts val="2200"/>
              </a:spcBef>
              <a:spcAft>
                <a:spcPts val="0"/>
              </a:spcAft>
              <a:buChar char="●"/>
            </a:pPr>
            <a:r>
              <a:rPr lang="en"/>
              <a:t>A proxy in its most general is a class functioning as an interface to something else</a:t>
            </a:r>
          </a:p>
          <a:p>
            <a:pPr marL="457200" marR="0" lvl="0" indent="-228600" algn="l" rtl="0">
              <a:lnSpc>
                <a:spcPct val="130000"/>
              </a:lnSpc>
              <a:spcBef>
                <a:spcPts val="2200"/>
              </a:spcBef>
              <a:spcAft>
                <a:spcPts val="0"/>
              </a:spcAft>
              <a:buChar char="●"/>
            </a:pPr>
            <a:r>
              <a:rPr lang="en"/>
              <a:t>Proxy pattern is a structural pattern</a:t>
            </a:r>
          </a:p>
          <a:p>
            <a:pPr marR="0" lvl="0" algn="l" rtl="0">
              <a:lnSpc>
                <a:spcPct val="115000"/>
              </a:lnSpc>
              <a:spcBef>
                <a:spcPts val="0"/>
              </a:spcBef>
              <a:spcAft>
                <a:spcPts val="0"/>
              </a:spcAft>
              <a:buNone/>
            </a:pPr>
            <a:endParaRPr i="0" u="none" strike="noStrike" cap="none" baseline="0">
              <a:solidFill>
                <a:srgbClr val="000000"/>
              </a:solidFill>
              <a:latin typeface="Arial"/>
              <a:ea typeface="Arial"/>
              <a:cs typeface="Arial"/>
              <a:sym typeface="Arial"/>
              <a:rtl val="0"/>
            </a:endParaRPr>
          </a:p>
        </p:txBody>
      </p:sp>
      <p:cxnSp>
        <p:nvCxnSpPr>
          <p:cNvPr id="83" name="Shape 83"/>
          <p:cNvCxnSpPr/>
          <p:nvPr/>
        </p:nvCxnSpPr>
        <p:spPr>
          <a:xfrm>
            <a:off x="305400" y="1079250"/>
            <a:ext cx="8533199" cy="11699"/>
          </a:xfrm>
          <a:prstGeom prst="straightConnector1">
            <a:avLst/>
          </a:prstGeom>
          <a:noFill/>
          <a:ln w="28575" cap="flat" cmpd="sng">
            <a:solidFill>
              <a:schemeClr val="dk2"/>
            </a:solidFill>
            <a:prstDash val="solid"/>
            <a:round/>
            <a:headEnd type="none" w="med" len="med"/>
            <a:tailEnd type="none" w="med" len="med"/>
          </a:ln>
        </p:spPr>
      </p:cxn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2"/>
        <p:cNvGrpSpPr/>
        <p:nvPr/>
      </p:nvGrpSpPr>
      <p:grpSpPr>
        <a:xfrm>
          <a:off x="0" y="0"/>
          <a:ext cx="0" cy="0"/>
          <a:chOff x="0" y="0"/>
          <a:chExt cx="0" cy="0"/>
        </a:xfrm>
      </p:grpSpPr>
      <p:sp>
        <p:nvSpPr>
          <p:cNvPr id="343" name="Shape 343"/>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3"/>
              </a:buClr>
              <a:buSzPct val="25000"/>
              <a:buFont typeface="Proxima Nova"/>
              <a:buNone/>
            </a:pPr>
            <a:r>
              <a:rPr lang="en" sz="3000" b="0" i="0" u="none" strike="noStrike" cap="none" baseline="0">
                <a:solidFill>
                  <a:srgbClr val="000000"/>
                </a:solidFill>
                <a:latin typeface="Arial"/>
                <a:ea typeface="Arial"/>
                <a:cs typeface="Arial"/>
                <a:sym typeface="Arial"/>
                <a:rtl val="0"/>
              </a:rPr>
              <a:t>                            </a:t>
            </a:r>
          </a:p>
          <a:p>
            <a:pPr marL="0" marR="0" lvl="0" indent="0" algn="l" rtl="0">
              <a:lnSpc>
                <a:spcPct val="100000"/>
              </a:lnSpc>
              <a:spcBef>
                <a:spcPts val="0"/>
              </a:spcBef>
              <a:spcAft>
                <a:spcPts val="0"/>
              </a:spcAft>
              <a:buClr>
                <a:schemeClr val="accent3"/>
              </a:buClr>
              <a:buSzPct val="25000"/>
              <a:buFont typeface="Proxima Nova"/>
              <a:buNone/>
            </a:pPr>
            <a:r>
              <a:rPr lang="en" sz="3000" b="0" i="0" u="none" strike="noStrike" cap="none" baseline="0">
                <a:solidFill>
                  <a:srgbClr val="000000"/>
                </a:solidFill>
                <a:latin typeface="Arial"/>
                <a:ea typeface="Arial"/>
                <a:cs typeface="Arial"/>
                <a:sym typeface="Arial"/>
                <a:rtl val="0"/>
              </a:rPr>
              <a:t>                           QUESTIONS?</a:t>
            </a:r>
          </a:p>
          <a:p>
            <a:pPr marL="0" marR="0" lvl="0" indent="0" algn="l" rtl="0">
              <a:lnSpc>
                <a:spcPct val="100000"/>
              </a:lnSpc>
              <a:spcBef>
                <a:spcPts val="0"/>
              </a:spcBef>
              <a:spcAft>
                <a:spcPts val="0"/>
              </a:spcAft>
              <a:buClr>
                <a:schemeClr val="accent3"/>
              </a:buClr>
              <a:buFont typeface="Proxima Nova"/>
              <a:buNone/>
            </a:pPr>
            <a:endParaRPr sz="3000" b="0" i="0" u="none" strike="noStrike" cap="none" baseline="0">
              <a:solidFill>
                <a:srgbClr val="000000"/>
              </a:solidFill>
              <a:latin typeface="Arial"/>
              <a:ea typeface="Arial"/>
              <a:cs typeface="Arial"/>
              <a:sym typeface="Arial"/>
              <a:rtl val="0"/>
            </a:endParaRP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7"/>
        <p:cNvGrpSpPr/>
        <p:nvPr/>
      </p:nvGrpSpPr>
      <p:grpSpPr>
        <a:xfrm>
          <a:off x="0" y="0"/>
          <a:ext cx="0" cy="0"/>
          <a:chOff x="0" y="0"/>
          <a:chExt cx="0" cy="0"/>
        </a:xfrm>
      </p:grpSpPr>
      <p:sp>
        <p:nvSpPr>
          <p:cNvPr id="348" name="Shape 348"/>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3"/>
              </a:buClr>
              <a:buSzPct val="25000"/>
              <a:buFont typeface="Proxima Nova"/>
              <a:buNone/>
            </a:pPr>
            <a:r>
              <a:rPr lang="en" sz="3600" b="0" i="0" u="none" strike="noStrike" cap="none" baseline="0">
                <a:solidFill>
                  <a:srgbClr val="0000FF"/>
                </a:solidFill>
                <a:latin typeface="Arial"/>
                <a:ea typeface="Arial"/>
                <a:cs typeface="Arial"/>
                <a:sym typeface="Arial"/>
                <a:rtl val="0"/>
              </a:rPr>
              <a:t>                   </a:t>
            </a:r>
          </a:p>
          <a:p>
            <a:pPr marL="0" marR="0" lvl="0" indent="0" algn="l" rtl="0">
              <a:lnSpc>
                <a:spcPct val="100000"/>
              </a:lnSpc>
              <a:spcBef>
                <a:spcPts val="0"/>
              </a:spcBef>
              <a:spcAft>
                <a:spcPts val="0"/>
              </a:spcAft>
              <a:buClr>
                <a:schemeClr val="accent3"/>
              </a:buClr>
              <a:buSzPct val="25000"/>
              <a:buFont typeface="Proxima Nova"/>
              <a:buNone/>
            </a:pPr>
            <a:r>
              <a:rPr lang="en" sz="3600" b="0" i="0" u="none" strike="noStrike" cap="none" baseline="0">
                <a:solidFill>
                  <a:srgbClr val="4A86E8"/>
                </a:solidFill>
                <a:latin typeface="Arial"/>
                <a:ea typeface="Arial"/>
                <a:cs typeface="Arial"/>
                <a:sym typeface="Arial"/>
                <a:rtl val="0"/>
              </a:rPr>
              <a:t>                        </a:t>
            </a:r>
            <a:r>
              <a:rPr lang="en" sz="3600" b="0" i="0" u="none" strike="noStrike" cap="none" baseline="0">
                <a:solidFill>
                  <a:srgbClr val="000000"/>
                </a:solidFill>
                <a:latin typeface="Arial"/>
                <a:ea typeface="Arial"/>
                <a:cs typeface="Arial"/>
                <a:sym typeface="Arial"/>
                <a:rtl val="0"/>
              </a:rPr>
              <a:t>Thank You!!</a:t>
            </a:r>
          </a:p>
          <a:p>
            <a:pPr marL="0" marR="0" lvl="0" indent="0" algn="l" rtl="0">
              <a:lnSpc>
                <a:spcPct val="115000"/>
              </a:lnSpc>
              <a:spcBef>
                <a:spcPts val="0"/>
              </a:spcBef>
              <a:spcAft>
                <a:spcPts val="0"/>
              </a:spcAft>
              <a:buClr>
                <a:schemeClr val="accent3"/>
              </a:buClr>
              <a:buFont typeface="Proxima Nova"/>
              <a:buNone/>
            </a:pPr>
            <a:endParaRPr sz="2400" b="0" i="0" u="none" strike="noStrike" cap="none" baseline="0">
              <a:solidFill>
                <a:srgbClr val="000000"/>
              </a:solidFill>
              <a:latin typeface="Arial"/>
              <a:ea typeface="Arial"/>
              <a:cs typeface="Arial"/>
              <a:sym typeface="Arial"/>
              <a:rtl val="0"/>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Proxima Nova"/>
              <a:buNone/>
            </a:pPr>
            <a:r>
              <a:rPr lang="en" sz="3000" b="0" i="0" u="none" strike="noStrike" cap="none" baseline="0">
                <a:solidFill>
                  <a:schemeClr val="dk1"/>
                </a:solidFill>
                <a:latin typeface="Arial"/>
                <a:ea typeface="Arial"/>
                <a:cs typeface="Arial"/>
                <a:sym typeface="Arial"/>
                <a:rtl val="0"/>
              </a:rPr>
              <a:t>Motivatio</a:t>
            </a:r>
            <a:r>
              <a:rPr lang="en" sz="3000">
                <a:latin typeface="Arial"/>
                <a:ea typeface="Arial"/>
                <a:cs typeface="Arial"/>
                <a:sym typeface="Arial"/>
                <a:rtl val="0"/>
              </a:rPr>
              <a:t>n</a:t>
            </a:r>
          </a:p>
          <a:p>
            <a:pPr marL="0" marR="0" lvl="0" indent="0" algn="l" rtl="0">
              <a:lnSpc>
                <a:spcPct val="100000"/>
              </a:lnSpc>
              <a:spcBef>
                <a:spcPts val="0"/>
              </a:spcBef>
              <a:spcAft>
                <a:spcPts val="0"/>
              </a:spcAft>
              <a:buClr>
                <a:schemeClr val="dk1"/>
              </a:buClr>
              <a:buFont typeface="Proxima Nova"/>
              <a:buNone/>
            </a:pPr>
            <a:endParaRPr sz="3000" b="0" i="0" u="none" strike="noStrike" cap="none" baseline="0">
              <a:solidFill>
                <a:schemeClr val="dk1"/>
              </a:solidFill>
              <a:latin typeface="Arial"/>
              <a:ea typeface="Arial"/>
              <a:cs typeface="Arial"/>
              <a:sym typeface="Arial"/>
              <a:rtl val="0"/>
            </a:endParaRPr>
          </a:p>
        </p:txBody>
      </p:sp>
      <p:sp>
        <p:nvSpPr>
          <p:cNvPr id="89" name="Shape 89"/>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noAutofit/>
          </a:bodyPr>
          <a:lstStyle/>
          <a:p>
            <a:pPr marL="457200" marR="0" lvl="0" indent="-228600" algn="l" rtl="0">
              <a:lnSpc>
                <a:spcPct val="115000"/>
              </a:lnSpc>
              <a:spcBef>
                <a:spcPts val="0"/>
              </a:spcBef>
              <a:spcAft>
                <a:spcPts val="0"/>
              </a:spcAft>
              <a:buChar char="●"/>
            </a:pPr>
            <a:r>
              <a:rPr lang="en"/>
              <a:t>The main reason for controlling access to an object is to defer the full cost of its creation and initialization until we actually need to use it</a:t>
            </a:r>
          </a:p>
          <a:p>
            <a:pPr rtl="0">
              <a:spcBef>
                <a:spcPts val="600"/>
              </a:spcBef>
              <a:buNone/>
            </a:pPr>
            <a:r>
              <a:rPr lang="en"/>
              <a:t>     </a:t>
            </a:r>
          </a:p>
          <a:p>
            <a:pPr lvl="0" rtl="0">
              <a:spcBef>
                <a:spcPts val="600"/>
              </a:spcBef>
              <a:buNone/>
            </a:pPr>
            <a:r>
              <a:rPr lang="en"/>
              <a:t>     - </a:t>
            </a:r>
            <a:r>
              <a:rPr lang="en">
                <a:rtl val="0"/>
              </a:rPr>
              <a:t>Google Images</a:t>
            </a:r>
          </a:p>
          <a:p>
            <a:pPr lvl="0" rtl="0">
              <a:spcBef>
                <a:spcPts val="600"/>
              </a:spcBef>
              <a:buNone/>
            </a:pPr>
            <a:r>
              <a:rPr lang="en">
                <a:rtl val="0"/>
              </a:rPr>
              <a:t>     - Document Editor </a:t>
            </a:r>
          </a:p>
          <a:p>
            <a:pPr marR="0" lvl="0" algn="l" rtl="0">
              <a:lnSpc>
                <a:spcPct val="115000"/>
              </a:lnSpc>
              <a:spcBef>
                <a:spcPts val="0"/>
              </a:spcBef>
              <a:spcAft>
                <a:spcPts val="0"/>
              </a:spcAft>
              <a:buNone/>
            </a:pPr>
            <a:endParaRPr b="0" i="0" u="none" strike="noStrike" cap="none" baseline="0">
              <a:solidFill>
                <a:srgbClr val="000000"/>
              </a:solidFill>
              <a:latin typeface="Arial"/>
              <a:ea typeface="Arial"/>
              <a:cs typeface="Arial"/>
              <a:sym typeface="Arial"/>
              <a:rtl val="0"/>
            </a:endParaRPr>
          </a:p>
        </p:txBody>
      </p:sp>
      <p:cxnSp>
        <p:nvCxnSpPr>
          <p:cNvPr id="90" name="Shape 90"/>
          <p:cNvCxnSpPr/>
          <p:nvPr/>
        </p:nvCxnSpPr>
        <p:spPr>
          <a:xfrm>
            <a:off x="305400" y="1079250"/>
            <a:ext cx="8533199" cy="11699"/>
          </a:xfrm>
          <a:prstGeom prst="straightConnector1">
            <a:avLst/>
          </a:prstGeom>
          <a:noFill/>
          <a:ln w="28575" cap="flat" cmpd="sng">
            <a:solidFill>
              <a:schemeClr val="dk2"/>
            </a:solidFill>
            <a:prstDash val="solid"/>
            <a:round/>
            <a:headEnd type="none" w="med" len="med"/>
            <a:tailEnd type="none" w="med" len="med"/>
          </a:ln>
        </p:spPr>
      </p:cxn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a:spcBef>
                <a:spcPts val="0"/>
              </a:spcBef>
              <a:buNone/>
            </a:pPr>
            <a:r>
              <a:rPr lang="en" sz="3000">
                <a:latin typeface="Arial"/>
                <a:ea typeface="Arial"/>
                <a:cs typeface="Arial"/>
                <a:sym typeface="Arial"/>
              </a:rPr>
              <a:t>Example</a:t>
            </a:r>
          </a:p>
        </p:txBody>
      </p:sp>
      <p:pic>
        <p:nvPicPr>
          <p:cNvPr id="96" name="Shape 96"/>
          <p:cNvPicPr preferRelativeResize="0"/>
          <p:nvPr/>
        </p:nvPicPr>
        <p:blipFill>
          <a:blip r:embed="rId3">
            <a:alphaModFix/>
          </a:blip>
          <a:stretch>
            <a:fillRect/>
          </a:stretch>
        </p:blipFill>
        <p:spPr>
          <a:xfrm>
            <a:off x="548900" y="1085850"/>
            <a:ext cx="7908399" cy="3827250"/>
          </a:xfrm>
          <a:prstGeom prst="rect">
            <a:avLst/>
          </a:prstGeom>
          <a:noFill/>
          <a:ln>
            <a:noFill/>
          </a:ln>
        </p:spPr>
      </p:pic>
      <p:cxnSp>
        <p:nvCxnSpPr>
          <p:cNvPr id="97" name="Shape 97"/>
          <p:cNvCxnSpPr/>
          <p:nvPr/>
        </p:nvCxnSpPr>
        <p:spPr>
          <a:xfrm>
            <a:off x="305400" y="1079250"/>
            <a:ext cx="8533199" cy="11699"/>
          </a:xfrm>
          <a:prstGeom prst="straightConnector1">
            <a:avLst/>
          </a:prstGeom>
          <a:noFill/>
          <a:ln w="28575" cap="flat" cmpd="sng">
            <a:solidFill>
              <a:schemeClr val="dk2"/>
            </a:solidFill>
            <a:prstDash val="solid"/>
            <a:round/>
            <a:headEnd type="none" w="med" len="med"/>
            <a:tailEnd type="none" w="med" len="med"/>
          </a:ln>
        </p:spPr>
      </p:cxn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311700" y="247175"/>
            <a:ext cx="8520599" cy="623700"/>
          </a:xfrm>
          <a:prstGeom prst="rect">
            <a:avLst/>
          </a:prstGeom>
          <a:solidFill>
            <a:srgbClr val="FFFFFF"/>
          </a:solid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Proxima Nova"/>
              <a:buNone/>
            </a:pPr>
            <a:r>
              <a:rPr lang="en" sz="3000" b="0" i="0" u="none" strike="noStrike" cap="none" baseline="0">
                <a:solidFill>
                  <a:schemeClr val="dk1"/>
                </a:solidFill>
                <a:latin typeface="Arial"/>
                <a:ea typeface="Arial"/>
                <a:cs typeface="Arial"/>
                <a:sym typeface="Arial"/>
                <a:rtl val="0"/>
              </a:rPr>
              <a:t>  </a:t>
            </a:r>
            <a:r>
              <a:rPr lang="en" sz="3000" b="0" i="0" u="none" strike="noStrike" cap="none" baseline="0">
                <a:solidFill>
                  <a:srgbClr val="000000"/>
                </a:solidFill>
                <a:latin typeface="Arial"/>
                <a:ea typeface="Arial"/>
                <a:cs typeface="Arial"/>
                <a:sym typeface="Arial"/>
                <a:rtl val="0"/>
              </a:rPr>
              <a:t>Applicability </a:t>
            </a:r>
          </a:p>
        </p:txBody>
      </p:sp>
      <p:sp>
        <p:nvSpPr>
          <p:cNvPr id="103" name="Shape 103"/>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noAutofit/>
          </a:bodyPr>
          <a:lstStyle/>
          <a:p>
            <a:pPr marL="457200" marR="0" lvl="0" indent="-228600" algn="l" rtl="0">
              <a:lnSpc>
                <a:spcPct val="115000"/>
              </a:lnSpc>
              <a:spcBef>
                <a:spcPts val="0"/>
              </a:spcBef>
              <a:spcAft>
                <a:spcPts val="0"/>
              </a:spcAft>
              <a:buChar char="●"/>
            </a:pPr>
            <a:r>
              <a:rPr lang="en"/>
              <a:t>Proxies are useful wherever there is a need for a more sophisticated  reference to an object than a simpler pointer or simple reference can provide</a:t>
            </a:r>
          </a:p>
          <a:p>
            <a:pPr marR="0" lvl="0" algn="l" rtl="0">
              <a:lnSpc>
                <a:spcPct val="115000"/>
              </a:lnSpc>
              <a:spcBef>
                <a:spcPts val="0"/>
              </a:spcBef>
              <a:spcAft>
                <a:spcPts val="0"/>
              </a:spcAft>
              <a:buNone/>
            </a:pPr>
            <a:endParaRPr/>
          </a:p>
          <a:p>
            <a:pPr marL="457200" marR="0" lvl="0" indent="-228600" algn="l" rtl="0">
              <a:lnSpc>
                <a:spcPct val="115000"/>
              </a:lnSpc>
              <a:spcBef>
                <a:spcPts val="0"/>
              </a:spcBef>
              <a:spcAft>
                <a:spcPts val="0"/>
              </a:spcAft>
              <a:buChar char="●"/>
            </a:pPr>
            <a:r>
              <a:rPr lang="en"/>
              <a:t>Used to create a representative object that controls access to another object, which may be remote, expensive to create or in need of securing </a:t>
            </a:r>
          </a:p>
        </p:txBody>
      </p:sp>
      <p:cxnSp>
        <p:nvCxnSpPr>
          <p:cNvPr id="104" name="Shape 104"/>
          <p:cNvCxnSpPr/>
          <p:nvPr/>
        </p:nvCxnSpPr>
        <p:spPr>
          <a:xfrm>
            <a:off x="305400" y="940500"/>
            <a:ext cx="8533199" cy="11699"/>
          </a:xfrm>
          <a:prstGeom prst="straightConnector1">
            <a:avLst/>
          </a:prstGeom>
          <a:noFill/>
          <a:ln w="28575" cap="flat" cmpd="sng">
            <a:solidFill>
              <a:schemeClr val="dk2"/>
            </a:solidFill>
            <a:prstDash val="solid"/>
            <a:round/>
            <a:headEnd type="none" w="med" len="med"/>
            <a:tailEnd type="none" w="med" len="med"/>
          </a:ln>
        </p:spPr>
      </p:cxn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rtl="0">
              <a:spcBef>
                <a:spcPts val="0"/>
              </a:spcBef>
              <a:buNone/>
            </a:pPr>
            <a:r>
              <a:rPr lang="en" sz="3000">
                <a:latin typeface="Arial"/>
                <a:ea typeface="Arial"/>
                <a:cs typeface="Arial"/>
                <a:sym typeface="Arial"/>
              </a:rPr>
              <a:t>Types of Proxy Pattern</a:t>
            </a:r>
          </a:p>
          <a:p>
            <a:pPr>
              <a:spcBef>
                <a:spcPts val="0"/>
              </a:spcBef>
              <a:buNone/>
            </a:pPr>
            <a:endParaRPr sz="3000">
              <a:latin typeface="Arial"/>
              <a:ea typeface="Arial"/>
              <a:cs typeface="Arial"/>
              <a:sym typeface="Arial"/>
            </a:endParaRPr>
          </a:p>
        </p:txBody>
      </p:sp>
      <p:sp>
        <p:nvSpPr>
          <p:cNvPr id="110" name="Shape 110"/>
          <p:cNvSpPr txBox="1">
            <a:spLocks noGrp="1"/>
          </p:cNvSpPr>
          <p:nvPr>
            <p:ph type="body" idx="1"/>
          </p:nvPr>
        </p:nvSpPr>
        <p:spPr>
          <a:xfrm>
            <a:off x="311700" y="1575700"/>
            <a:ext cx="8520599" cy="2993099"/>
          </a:xfrm>
          <a:prstGeom prst="rect">
            <a:avLst/>
          </a:prstGeom>
        </p:spPr>
        <p:txBody>
          <a:bodyPr lIns="91425" tIns="91425" rIns="91425" bIns="91425" anchor="t" anchorCtr="0">
            <a:noAutofit/>
          </a:bodyPr>
          <a:lstStyle/>
          <a:p>
            <a:pPr marL="457200" lvl="0" indent="-228600" rtl="0">
              <a:spcBef>
                <a:spcPts val="0"/>
              </a:spcBef>
              <a:buChar char="●"/>
            </a:pPr>
            <a:r>
              <a:rPr lang="en"/>
              <a:t>Remote Proxy</a:t>
            </a:r>
          </a:p>
          <a:p>
            <a:pPr marL="457200" lvl="0" indent="-228600" rtl="0">
              <a:spcBef>
                <a:spcPts val="0"/>
              </a:spcBef>
              <a:buChar char="●"/>
            </a:pPr>
            <a:r>
              <a:rPr lang="en"/>
              <a:t>Virtual Proxy</a:t>
            </a:r>
          </a:p>
          <a:p>
            <a:pPr marL="457200" lvl="0" indent="-228600" rtl="0">
              <a:spcBef>
                <a:spcPts val="0"/>
              </a:spcBef>
              <a:buChar char="●"/>
            </a:pPr>
            <a:r>
              <a:rPr lang="en"/>
              <a:t>Protection Proxy</a:t>
            </a:r>
          </a:p>
          <a:p>
            <a:pPr marL="457200" lvl="0" indent="-228600" rtl="0">
              <a:spcBef>
                <a:spcPts val="0"/>
              </a:spcBef>
              <a:buChar char="●"/>
            </a:pPr>
            <a:r>
              <a:rPr lang="en"/>
              <a:t>Smart Reference</a:t>
            </a:r>
          </a:p>
        </p:txBody>
      </p:sp>
      <p:cxnSp>
        <p:nvCxnSpPr>
          <p:cNvPr id="111" name="Shape 111"/>
          <p:cNvCxnSpPr/>
          <p:nvPr/>
        </p:nvCxnSpPr>
        <p:spPr>
          <a:xfrm>
            <a:off x="305400" y="1048925"/>
            <a:ext cx="8533199" cy="11699"/>
          </a:xfrm>
          <a:prstGeom prst="straightConnector1">
            <a:avLst/>
          </a:prstGeom>
          <a:noFill/>
          <a:ln w="28575" cap="flat" cmpd="sng">
            <a:solidFill>
              <a:schemeClr val="dk2"/>
            </a:solidFill>
            <a:prstDash val="solid"/>
            <a:round/>
            <a:headEnd type="none" w="med" len="med"/>
            <a:tailEnd type="none" w="med" len="med"/>
          </a:ln>
        </p:spPr>
      </p:cxn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rtl="0">
              <a:spcBef>
                <a:spcPts val="0"/>
              </a:spcBef>
              <a:buNone/>
            </a:pPr>
            <a:r>
              <a:rPr lang="en" sz="3000">
                <a:latin typeface="Arial"/>
                <a:ea typeface="Arial"/>
                <a:cs typeface="Arial"/>
                <a:sym typeface="Arial"/>
              </a:rPr>
              <a:t>Remote Proxy	</a:t>
            </a:r>
          </a:p>
        </p:txBody>
      </p:sp>
      <p:sp>
        <p:nvSpPr>
          <p:cNvPr id="117" name="Shape 117"/>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marL="457200" lvl="0" indent="-228600" rtl="0">
              <a:spcBef>
                <a:spcPts val="0"/>
              </a:spcBef>
              <a:buChar char="●"/>
            </a:pPr>
            <a:r>
              <a:rPr lang="en"/>
              <a:t>Client and Real Subject are in different processes or on different machines, so a direct method call will not work</a:t>
            </a:r>
          </a:p>
          <a:p>
            <a:pPr lvl="0" rtl="0">
              <a:spcBef>
                <a:spcPts val="0"/>
              </a:spcBef>
              <a:buNone/>
            </a:pPr>
            <a:endParaRPr/>
          </a:p>
          <a:p>
            <a:pPr marL="457200" lvl="0" indent="-228600" rtl="0">
              <a:spcBef>
                <a:spcPts val="0"/>
              </a:spcBef>
              <a:buChar char="●"/>
            </a:pPr>
            <a:r>
              <a:rPr lang="en"/>
              <a:t>The Proxy’s job is to pass the method call across process or machine boundaries, and return the result to the client</a:t>
            </a:r>
          </a:p>
          <a:p>
            <a:pPr lvl="0" rtl="0">
              <a:spcBef>
                <a:spcPts val="0"/>
              </a:spcBef>
              <a:buNone/>
            </a:pPr>
            <a:endParaRPr/>
          </a:p>
          <a:p>
            <a:pPr lvl="0" rtl="0">
              <a:spcBef>
                <a:spcPts val="0"/>
              </a:spcBef>
              <a:buNone/>
            </a:pPr>
            <a:r>
              <a:rPr lang="en"/>
              <a:t>      - JAVA Remote Machine Interface (RMI) stub objects</a:t>
            </a:r>
          </a:p>
        </p:txBody>
      </p:sp>
      <p:cxnSp>
        <p:nvCxnSpPr>
          <p:cNvPr id="118" name="Shape 118"/>
          <p:cNvCxnSpPr/>
          <p:nvPr/>
        </p:nvCxnSpPr>
        <p:spPr>
          <a:xfrm>
            <a:off x="305400" y="1048925"/>
            <a:ext cx="8533199" cy="11699"/>
          </a:xfrm>
          <a:prstGeom prst="straightConnector1">
            <a:avLst/>
          </a:prstGeom>
          <a:noFill/>
          <a:ln w="28575" cap="flat" cmpd="sng">
            <a:solidFill>
              <a:schemeClr val="dk2"/>
            </a:solidFill>
            <a:prstDash val="solid"/>
            <a:round/>
            <a:headEnd type="none" w="med" len="med"/>
            <a:tailEnd type="none" w="med" len="med"/>
          </a:ln>
        </p:spPr>
      </p:cxnSp>
    </p:spTree>
  </p:cSld>
  <p:clrMapOvr>
    <a:masterClrMapping/>
  </p:clrMapOvr>
  <p:transition spd="slow">
    <p:cut/>
  </p:transition>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1316</Words>
  <Application>Microsoft Office PowerPoint</Application>
  <PresentationFormat>On-screen Show (16:9)</PresentationFormat>
  <Paragraphs>220</Paragraphs>
  <Slides>41</Slides>
  <Notes>41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Proxima Nova</vt:lpstr>
      <vt:lpstr>Arial</vt:lpstr>
      <vt:lpstr>Trebuchet MS</vt:lpstr>
      <vt:lpstr>spearmint</vt:lpstr>
      <vt:lpstr>Proxy</vt:lpstr>
      <vt:lpstr>Content</vt:lpstr>
      <vt:lpstr>PowerPoint Presentation</vt:lpstr>
      <vt:lpstr>Intent </vt:lpstr>
      <vt:lpstr>Motivation </vt:lpstr>
      <vt:lpstr>Example</vt:lpstr>
      <vt:lpstr>  Applicability </vt:lpstr>
      <vt:lpstr>Types of Proxy Pattern </vt:lpstr>
      <vt:lpstr>Remote Proxy </vt:lpstr>
      <vt:lpstr>Virtual Proxy</vt:lpstr>
      <vt:lpstr>Protection Proxy</vt:lpstr>
      <vt:lpstr>Smart Reference</vt:lpstr>
      <vt:lpstr>Forces </vt:lpstr>
      <vt:lpstr>Consider This!</vt:lpstr>
      <vt:lpstr> Structure </vt:lpstr>
      <vt:lpstr>Example : Facebook Template</vt:lpstr>
      <vt:lpstr>Participants</vt:lpstr>
      <vt:lpstr>Participants</vt:lpstr>
      <vt:lpstr>Proxy Responsibilities  </vt:lpstr>
      <vt:lpstr>Collaboration</vt:lpstr>
      <vt:lpstr>Consequences  </vt:lpstr>
      <vt:lpstr>Consequences </vt:lpstr>
      <vt:lpstr>Consequences </vt:lpstr>
      <vt:lpstr>Consequences</vt:lpstr>
      <vt:lpstr>Implementation Issues </vt:lpstr>
      <vt:lpstr>Implementation</vt:lpstr>
      <vt:lpstr>Other Proxies</vt:lpstr>
      <vt:lpstr>Other Proxies</vt:lpstr>
      <vt:lpstr>Known Uses </vt:lpstr>
      <vt:lpstr>Known uses </vt:lpstr>
      <vt:lpstr>CODE </vt:lpstr>
      <vt:lpstr>CLASS DIAGRAM -  Image Load</vt:lpstr>
      <vt:lpstr>CLASS DIAGRAM -  Employee Report Generation </vt:lpstr>
      <vt:lpstr>RELATED PATTERNS </vt:lpstr>
      <vt:lpstr>RELATED PATTERNS </vt:lpstr>
      <vt:lpstr>Proxy Vs. Adapter        </vt:lpstr>
      <vt:lpstr>Proxy Vs. Decorator </vt:lpstr>
      <vt:lpstr>Guess Me ? </vt:lpstr>
      <vt:lpstr>SUMMARY </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Proxy</dc:title>
  <cp:lastModifiedBy>Ankur Pandey</cp:lastModifiedBy>
  <cp:revision>2</cp:revision>
  <dcterms:modified xsi:type="dcterms:W3CDTF">2015-12-26T08:50:20Z</dcterms:modified>
</cp:coreProperties>
</file>