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1"/>
  </p:sldMasterIdLst>
  <p:sldIdLst>
    <p:sldId id="256" r:id="rId2"/>
    <p:sldId id="258" r:id="rId3"/>
    <p:sldId id="274" r:id="rId4"/>
    <p:sldId id="272" r:id="rId5"/>
    <p:sldId id="267" r:id="rId6"/>
    <p:sldId id="268" r:id="rId7"/>
    <p:sldId id="269" r:id="rId8"/>
    <p:sldId id="266" r:id="rId9"/>
    <p:sldId id="270" r:id="rId10"/>
    <p:sldId id="273" r:id="rId11"/>
    <p:sldId id="271" r:id="rId12"/>
    <p:sldId id="261" r:id="rId13"/>
    <p:sldId id="264" r:id="rId14"/>
    <p:sldId id="26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1668"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826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124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2722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6048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0314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827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174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6141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2750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953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222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63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797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290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011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525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11/8/2024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7267600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6657" y="647473"/>
            <a:ext cx="7772400" cy="1470025"/>
          </a:xfrm>
        </p:spPr>
        <p:txBody>
          <a:bodyPr/>
          <a:lstStyle/>
          <a:p>
            <a:r>
              <a:rPr dirty="0"/>
              <a:t>Sorting Visualizer</a:t>
            </a:r>
          </a:p>
        </p:txBody>
      </p:sp>
      <p:sp>
        <p:nvSpPr>
          <p:cNvPr id="3" name="Subtitle 2"/>
          <p:cNvSpPr>
            <a:spLocks noGrp="1"/>
          </p:cNvSpPr>
          <p:nvPr>
            <p:ph type="subTitle" idx="1"/>
          </p:nvPr>
        </p:nvSpPr>
        <p:spPr>
          <a:xfrm>
            <a:off x="1556657" y="2661331"/>
            <a:ext cx="6400800" cy="3097212"/>
          </a:xfrm>
        </p:spPr>
        <p:txBody>
          <a:bodyPr>
            <a:normAutofit/>
          </a:bodyPr>
          <a:lstStyle/>
          <a:p>
            <a:r>
              <a:rPr dirty="0"/>
              <a:t>Overview of Various Sorting Algorithms</a:t>
            </a:r>
          </a:p>
          <a:p>
            <a:r>
              <a:rPr lang="en-IN" dirty="0"/>
              <a:t>Made By:</a:t>
            </a:r>
          </a:p>
          <a:p>
            <a:r>
              <a:rPr lang="en-IN" dirty="0"/>
              <a:t>	Ankur Kumar 2022EEB1154</a:t>
            </a:r>
          </a:p>
          <a:p>
            <a:r>
              <a:rPr lang="en-IN" dirty="0"/>
              <a:t>	Rahul Yadav 2022MEB1334</a:t>
            </a:r>
          </a:p>
          <a:p>
            <a:r>
              <a:rPr lang="en-IN"/>
              <a:t>	Soumy </a:t>
            </a:r>
            <a:r>
              <a:rPr lang="en-IN" dirty="0"/>
              <a:t>Bisht 2022EEB1347</a:t>
            </a:r>
          </a:p>
          <a:p>
            <a:r>
              <a:rPr lang="en-IN" dirty="0"/>
              <a:t>	Sumer Bassi 2022MEB1351</a:t>
            </a:r>
            <a:endParaRPr dirty="0"/>
          </a:p>
          <a:p>
            <a:r>
              <a:rPr dirty="0"/>
              <a:t>Date: November </a:t>
            </a:r>
            <a:r>
              <a:rPr lang="en-IN" dirty="0"/>
              <a:t>9</a:t>
            </a:r>
            <a:r>
              <a:rPr dirty="0"/>
              <a: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1536-B805-0D9D-059A-B9434D4A33A9}"/>
              </a:ext>
            </a:extLst>
          </p:cNvPr>
          <p:cNvSpPr>
            <a:spLocks noGrp="1"/>
          </p:cNvSpPr>
          <p:nvPr>
            <p:ph type="title"/>
          </p:nvPr>
        </p:nvSpPr>
        <p:spPr>
          <a:xfrm>
            <a:off x="1945201" y="624110"/>
            <a:ext cx="6589199" cy="627747"/>
          </a:xfrm>
        </p:spPr>
        <p:txBody>
          <a:bodyPr>
            <a:normAutofit fontScale="90000"/>
          </a:bodyPr>
          <a:lstStyle/>
          <a:p>
            <a:r>
              <a:rPr lang="en-US" dirty="0"/>
              <a:t>Counting Sort</a:t>
            </a:r>
            <a:endParaRPr lang="en-IN" dirty="0"/>
          </a:p>
        </p:txBody>
      </p:sp>
      <p:sp>
        <p:nvSpPr>
          <p:cNvPr id="3" name="Content Placeholder 2">
            <a:extLst>
              <a:ext uri="{FF2B5EF4-FFF2-40B4-BE49-F238E27FC236}">
                <a16:creationId xmlns:a16="http://schemas.microsoft.com/office/drawing/2014/main" id="{17BAEAB8-BF3E-86B2-169E-F72E56764310}"/>
              </a:ext>
            </a:extLst>
          </p:cNvPr>
          <p:cNvSpPr>
            <a:spLocks noGrp="1"/>
          </p:cNvSpPr>
          <p:nvPr>
            <p:ph idx="1"/>
          </p:nvPr>
        </p:nvSpPr>
        <p:spPr/>
        <p:txBody>
          <a:bodyPr/>
          <a:lstStyle/>
          <a:p>
            <a:r>
              <a:rPr lang="en-US" b="1" dirty="0"/>
              <a:t>Description:</a:t>
            </a:r>
            <a:r>
              <a:rPr lang="en-US" dirty="0"/>
              <a:t> Counting Sort is a linear-time sorting algorithm that counts occurrences of each value and uses this count to determine each element’s correct position.</a:t>
            </a:r>
          </a:p>
          <a:p>
            <a:r>
              <a:rPr lang="en-US" b="1" dirty="0"/>
              <a:t>How It Works:</a:t>
            </a:r>
            <a:r>
              <a:rPr lang="en-US" dirty="0"/>
              <a:t> It first creates a frequency array to count occurrences, then transforms this into cumulative counts to place each element at the correct position.</a:t>
            </a:r>
          </a:p>
          <a:p>
            <a:r>
              <a:rPr lang="en-US" b="1" dirty="0"/>
              <a:t>Best Use Case:</a:t>
            </a:r>
            <a:r>
              <a:rPr lang="en-US" dirty="0"/>
              <a:t> Sorting integers within a limited range.</a:t>
            </a:r>
          </a:p>
          <a:p>
            <a:r>
              <a:rPr lang="en-US" b="1" dirty="0"/>
              <a:t>Time Complexity:</a:t>
            </a:r>
            <a:r>
              <a:rPr lang="en-US" dirty="0"/>
              <a:t> O(</a:t>
            </a:r>
            <a:r>
              <a:rPr lang="en-US" dirty="0" err="1"/>
              <a:t>n+k</a:t>
            </a:r>
            <a:r>
              <a:rPr lang="en-US" dirty="0"/>
              <a:t>), where k is the range of input values</a:t>
            </a:r>
            <a:endParaRPr lang="en-IN" dirty="0"/>
          </a:p>
        </p:txBody>
      </p:sp>
    </p:spTree>
    <p:extLst>
      <p:ext uri="{BB962C8B-B14F-4D97-AF65-F5344CB8AC3E}">
        <p14:creationId xmlns:p14="http://schemas.microsoft.com/office/powerpoint/2010/main" val="404923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BE00-1076-4BE7-8E1F-06A031AAB0A8}"/>
              </a:ext>
            </a:extLst>
          </p:cNvPr>
          <p:cNvSpPr>
            <a:spLocks noGrp="1"/>
          </p:cNvSpPr>
          <p:nvPr>
            <p:ph type="title"/>
          </p:nvPr>
        </p:nvSpPr>
        <p:spPr/>
        <p:txBody>
          <a:bodyPr/>
          <a:lstStyle/>
          <a:p>
            <a:r>
              <a:rPr lang="en-US" dirty="0"/>
              <a:t>Radix Sort</a:t>
            </a:r>
            <a:endParaRPr lang="en-IN" dirty="0"/>
          </a:p>
        </p:txBody>
      </p:sp>
      <p:sp>
        <p:nvSpPr>
          <p:cNvPr id="3" name="Content Placeholder 2">
            <a:extLst>
              <a:ext uri="{FF2B5EF4-FFF2-40B4-BE49-F238E27FC236}">
                <a16:creationId xmlns:a16="http://schemas.microsoft.com/office/drawing/2014/main" id="{36BAB8B5-12D5-6045-9C5A-F6BE93203711}"/>
              </a:ext>
            </a:extLst>
          </p:cNvPr>
          <p:cNvSpPr>
            <a:spLocks noGrp="1"/>
          </p:cNvSpPr>
          <p:nvPr>
            <p:ph idx="1"/>
          </p:nvPr>
        </p:nvSpPr>
        <p:spPr/>
        <p:txBody>
          <a:bodyPr/>
          <a:lstStyle/>
          <a:p>
            <a:r>
              <a:rPr lang="en-US" b="1" dirty="0"/>
              <a:t>Description:</a:t>
            </a:r>
            <a:r>
              <a:rPr lang="en-US" dirty="0"/>
              <a:t> Radix Sort is a non-comparative algorithm that sorts numbers by processing individual digits or characters.</a:t>
            </a:r>
          </a:p>
          <a:p>
            <a:r>
              <a:rPr lang="en-US" b="1" dirty="0"/>
              <a:t>How It Works:</a:t>
            </a:r>
            <a:r>
              <a:rPr lang="en-US" dirty="0"/>
              <a:t> It sorts numbers by each digit from the least significant to the most significant, using another stable sorting algorithm like Counting Sort at each digit level.</a:t>
            </a:r>
          </a:p>
          <a:p>
            <a:r>
              <a:rPr lang="en-US" b="1" dirty="0"/>
              <a:t>Best Use Case:</a:t>
            </a:r>
            <a:r>
              <a:rPr lang="en-US" dirty="0"/>
              <a:t> Sorting integers or strings with a fixed width, especially when keys have multiple digits or characters.</a:t>
            </a:r>
          </a:p>
          <a:p>
            <a:r>
              <a:rPr lang="en-US" b="1" dirty="0"/>
              <a:t>Time Complexity:</a:t>
            </a:r>
            <a:r>
              <a:rPr lang="en-US" dirty="0"/>
              <a:t> O(</a:t>
            </a:r>
            <a:r>
              <a:rPr lang="en-US" dirty="0" err="1"/>
              <a:t>nk</a:t>
            </a:r>
            <a:r>
              <a:rPr lang="en-US" dirty="0"/>
              <a:t>), where k is the number of digits</a:t>
            </a:r>
            <a:endParaRPr lang="en-IN" dirty="0"/>
          </a:p>
        </p:txBody>
      </p:sp>
    </p:spTree>
    <p:extLst>
      <p:ext uri="{BB962C8B-B14F-4D97-AF65-F5344CB8AC3E}">
        <p14:creationId xmlns:p14="http://schemas.microsoft.com/office/powerpoint/2010/main" val="173420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328" y="145138"/>
            <a:ext cx="8349343" cy="1280890"/>
          </a:xfrm>
        </p:spPr>
        <p:txBody>
          <a:bodyPr>
            <a:normAutofit/>
          </a:bodyPr>
          <a:lstStyle/>
          <a:p>
            <a:r>
              <a:rPr dirty="0"/>
              <a:t>Time Complexities of Each Algorithm</a:t>
            </a:r>
          </a:p>
        </p:txBody>
      </p:sp>
      <p:pic>
        <p:nvPicPr>
          <p:cNvPr id="5" name="Content Placeholder 4">
            <a:extLst>
              <a:ext uri="{FF2B5EF4-FFF2-40B4-BE49-F238E27FC236}">
                <a16:creationId xmlns:a16="http://schemas.microsoft.com/office/drawing/2014/main" id="{E0BEC4C5-1D8A-9E6A-7F5A-F007F86CA7C5}"/>
              </a:ext>
            </a:extLst>
          </p:cNvPr>
          <p:cNvPicPr>
            <a:picLocks noGrp="1" noChangeAspect="1"/>
          </p:cNvPicPr>
          <p:nvPr>
            <p:ph idx="1"/>
          </p:nvPr>
        </p:nvPicPr>
        <p:blipFill>
          <a:blip r:embed="rId2"/>
          <a:stretch>
            <a:fillRect/>
          </a:stretch>
        </p:blipFill>
        <p:spPr>
          <a:xfrm>
            <a:off x="676135" y="1077685"/>
            <a:ext cx="7945349" cy="546863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1301" y="381000"/>
            <a:ext cx="6857999" cy="787400"/>
          </a:xfrm>
        </p:spPr>
        <p:txBody>
          <a:bodyPr/>
          <a:lstStyle/>
          <a:p>
            <a:r>
              <a:rPr lang="en-IN" dirty="0"/>
              <a:t>TIME COMPLEXITIES</a:t>
            </a:r>
            <a:endParaRPr dirty="0"/>
          </a:p>
        </p:txBody>
      </p:sp>
      <p:graphicFrame>
        <p:nvGraphicFramePr>
          <p:cNvPr id="10" name="Content Placeholder 9">
            <a:extLst>
              <a:ext uri="{FF2B5EF4-FFF2-40B4-BE49-F238E27FC236}">
                <a16:creationId xmlns:a16="http://schemas.microsoft.com/office/drawing/2014/main" id="{9C2695A9-E250-C7BE-17A6-0A53773F1A91}"/>
              </a:ext>
            </a:extLst>
          </p:cNvPr>
          <p:cNvGraphicFramePr>
            <a:graphicFrameLocks noGrp="1"/>
          </p:cNvGraphicFramePr>
          <p:nvPr>
            <p:ph idx="1"/>
            <p:extLst>
              <p:ext uri="{D42A27DB-BD31-4B8C-83A1-F6EECF244321}">
                <p14:modId xmlns:p14="http://schemas.microsoft.com/office/powerpoint/2010/main" val="2943904766"/>
              </p:ext>
            </p:extLst>
          </p:nvPr>
        </p:nvGraphicFramePr>
        <p:xfrm>
          <a:off x="254000" y="1701800"/>
          <a:ext cx="8889998" cy="4241801"/>
        </p:xfrm>
        <a:graphic>
          <a:graphicData uri="http://schemas.openxmlformats.org/drawingml/2006/table">
            <a:tbl>
              <a:tblPr firstRow="1" firstCol="1" bandRow="1">
                <a:tableStyleId>{5C22544A-7EE6-4342-B048-85BDC9FD1C3A}</a:tableStyleId>
              </a:tblPr>
              <a:tblGrid>
                <a:gridCol w="861931">
                  <a:extLst>
                    <a:ext uri="{9D8B030D-6E8A-4147-A177-3AD203B41FA5}">
                      <a16:colId xmlns:a16="http://schemas.microsoft.com/office/drawing/2014/main" val="3089383221"/>
                    </a:ext>
                  </a:extLst>
                </a:gridCol>
                <a:gridCol w="895189">
                  <a:extLst>
                    <a:ext uri="{9D8B030D-6E8A-4147-A177-3AD203B41FA5}">
                      <a16:colId xmlns:a16="http://schemas.microsoft.com/office/drawing/2014/main" val="1558513336"/>
                    </a:ext>
                  </a:extLst>
                </a:gridCol>
                <a:gridCol w="960680">
                  <a:extLst>
                    <a:ext uri="{9D8B030D-6E8A-4147-A177-3AD203B41FA5}">
                      <a16:colId xmlns:a16="http://schemas.microsoft.com/office/drawing/2014/main" val="9180356"/>
                    </a:ext>
                  </a:extLst>
                </a:gridCol>
                <a:gridCol w="927100">
                  <a:extLst>
                    <a:ext uri="{9D8B030D-6E8A-4147-A177-3AD203B41FA5}">
                      <a16:colId xmlns:a16="http://schemas.microsoft.com/office/drawing/2014/main" val="1200273030"/>
                    </a:ext>
                  </a:extLst>
                </a:gridCol>
                <a:gridCol w="1016000">
                  <a:extLst>
                    <a:ext uri="{9D8B030D-6E8A-4147-A177-3AD203B41FA5}">
                      <a16:colId xmlns:a16="http://schemas.microsoft.com/office/drawing/2014/main" val="543628071"/>
                    </a:ext>
                  </a:extLst>
                </a:gridCol>
                <a:gridCol w="1117600">
                  <a:extLst>
                    <a:ext uri="{9D8B030D-6E8A-4147-A177-3AD203B41FA5}">
                      <a16:colId xmlns:a16="http://schemas.microsoft.com/office/drawing/2014/main" val="748138332"/>
                    </a:ext>
                  </a:extLst>
                </a:gridCol>
                <a:gridCol w="1115106">
                  <a:extLst>
                    <a:ext uri="{9D8B030D-6E8A-4147-A177-3AD203B41FA5}">
                      <a16:colId xmlns:a16="http://schemas.microsoft.com/office/drawing/2014/main" val="2548257981"/>
                    </a:ext>
                  </a:extLst>
                </a:gridCol>
                <a:gridCol w="1173261">
                  <a:extLst>
                    <a:ext uri="{9D8B030D-6E8A-4147-A177-3AD203B41FA5}">
                      <a16:colId xmlns:a16="http://schemas.microsoft.com/office/drawing/2014/main" val="1684999763"/>
                    </a:ext>
                  </a:extLst>
                </a:gridCol>
                <a:gridCol w="823131">
                  <a:extLst>
                    <a:ext uri="{9D8B030D-6E8A-4147-A177-3AD203B41FA5}">
                      <a16:colId xmlns:a16="http://schemas.microsoft.com/office/drawing/2014/main" val="3505899441"/>
                    </a:ext>
                  </a:extLst>
                </a:gridCol>
              </a:tblGrid>
              <a:tr h="666304">
                <a:tc>
                  <a:txBody>
                    <a:bodyPr/>
                    <a:lstStyle/>
                    <a:p>
                      <a:pPr>
                        <a:lnSpc>
                          <a:spcPct val="107000"/>
                        </a:lnSpc>
                        <a:spcAft>
                          <a:spcPts val="800"/>
                        </a:spcAft>
                        <a:tabLst>
                          <a:tab pos="3803650" algn="l"/>
                        </a:tabLst>
                      </a:pPr>
                      <a:r>
                        <a:rPr lang="en-IN" sz="1100" kern="100">
                          <a:effectLst/>
                        </a:rPr>
                        <a:t>CASE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100" kern="100" dirty="0">
                          <a:effectLst/>
                        </a:rPr>
                        <a:t>BUBBLE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100" kern="100">
                          <a:effectLst/>
                        </a:rPr>
                        <a:t>SELECTION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100" kern="100">
                          <a:effectLst/>
                        </a:rPr>
                        <a:t>INSERTION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100" kern="100">
                          <a:effectLst/>
                        </a:rPr>
                        <a:t>MERGE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100" kern="100">
                          <a:effectLst/>
                        </a:rPr>
                        <a:t>QUICK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100" kern="100">
                          <a:effectLst/>
                        </a:rPr>
                        <a:t>HEAP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100" kern="100">
                          <a:effectLst/>
                        </a:rPr>
                        <a:t>COUNTING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100" kern="100">
                          <a:effectLst/>
                        </a:rPr>
                        <a:t>RADIX</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452183"/>
                  </a:ext>
                </a:extLst>
              </a:tr>
              <a:tr h="1283571">
                <a:tc>
                  <a:txBody>
                    <a:bodyPr/>
                    <a:lstStyle/>
                    <a:p>
                      <a:pPr>
                        <a:lnSpc>
                          <a:spcPct val="107000"/>
                        </a:lnSpc>
                        <a:spcAft>
                          <a:spcPts val="800"/>
                        </a:spcAft>
                        <a:tabLst>
                          <a:tab pos="3803650" algn="l"/>
                        </a:tabLst>
                      </a:pPr>
                      <a:r>
                        <a:rPr lang="en-IN" sz="1100" kern="100">
                          <a:effectLst/>
                        </a:rPr>
                        <a:t>BEST CASE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r>
                        <a:rPr lang="en-IN" sz="1400" kern="100" baseline="30000">
                          <a:effectLst/>
                        </a:rPr>
                        <a:t>2</a:t>
                      </a:r>
                      <a:r>
                        <a:rPr lang="en-IN" sz="14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 logn)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 logn)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O(nlogn)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606037"/>
                  </a:ext>
                </a:extLst>
              </a:tr>
              <a:tr h="1283571">
                <a:tc>
                  <a:txBody>
                    <a:bodyPr/>
                    <a:lstStyle/>
                    <a:p>
                      <a:pPr>
                        <a:lnSpc>
                          <a:spcPct val="107000"/>
                        </a:lnSpc>
                        <a:spcAft>
                          <a:spcPts val="800"/>
                        </a:spcAft>
                        <a:tabLst>
                          <a:tab pos="3803650" algn="l"/>
                        </a:tabLst>
                      </a:pPr>
                      <a:r>
                        <a:rPr lang="en-IN" sz="1100" kern="100">
                          <a:effectLst/>
                        </a:rPr>
                        <a:t>AVG CASE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r>
                        <a:rPr lang="en-IN" sz="1400" kern="100" baseline="30000">
                          <a:effectLst/>
                        </a:rPr>
                        <a:t>2</a:t>
                      </a:r>
                      <a:r>
                        <a:rPr lang="en-IN" sz="14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r>
                        <a:rPr lang="en-IN" sz="1400" kern="100" baseline="30000">
                          <a:effectLst/>
                        </a:rPr>
                        <a:t>2</a:t>
                      </a:r>
                      <a:r>
                        <a:rPr lang="en-IN" sz="14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r>
                        <a:rPr lang="en-IN" sz="1400" kern="100" baseline="30000">
                          <a:effectLst/>
                        </a:rPr>
                        <a:t>2</a:t>
                      </a:r>
                      <a:r>
                        <a:rPr lang="en-IN" sz="14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 logn)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 logn)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O(nlogn)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838777"/>
                  </a:ext>
                </a:extLst>
              </a:tr>
              <a:tr h="1008355">
                <a:tc>
                  <a:txBody>
                    <a:bodyPr/>
                    <a:lstStyle/>
                    <a:p>
                      <a:pPr>
                        <a:lnSpc>
                          <a:spcPct val="107000"/>
                        </a:lnSpc>
                        <a:spcAft>
                          <a:spcPts val="800"/>
                        </a:spcAft>
                        <a:tabLst>
                          <a:tab pos="3803650" algn="l"/>
                        </a:tabLst>
                      </a:pPr>
                      <a:r>
                        <a:rPr lang="en-IN" sz="1100" kern="100">
                          <a:effectLst/>
                        </a:rPr>
                        <a:t>WORST CASE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r>
                        <a:rPr lang="en-IN" sz="1400" kern="100" baseline="30000">
                          <a:effectLst/>
                        </a:rPr>
                        <a:t>2</a:t>
                      </a:r>
                      <a:r>
                        <a:rPr lang="en-IN" sz="14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r>
                        <a:rPr lang="en-IN" sz="1400" kern="100" baseline="30000">
                          <a:effectLst/>
                        </a:rPr>
                        <a:t>2</a:t>
                      </a:r>
                      <a:r>
                        <a:rPr lang="en-IN" sz="14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r>
                        <a:rPr lang="en-IN" sz="1400" kern="100" baseline="30000">
                          <a:effectLst/>
                        </a:rPr>
                        <a:t>2</a:t>
                      </a:r>
                      <a:r>
                        <a:rPr lang="en-IN" sz="14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 logn)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a:t>
                      </a:r>
                      <a:r>
                        <a:rPr lang="en-IN" sz="1400" kern="100" baseline="30000">
                          <a:effectLst/>
                        </a:rPr>
                        <a:t>2</a:t>
                      </a:r>
                      <a:r>
                        <a:rPr lang="en-IN" sz="1400" kern="100">
                          <a:effectLst/>
                        </a:rPr>
                        <a: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O(nlogn)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a:effectLst/>
                        </a:rPr>
                        <a:t>O(n+k)</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3803650" algn="l"/>
                        </a:tabLst>
                      </a:pPr>
                      <a:r>
                        <a:rPr lang="en-IN" sz="1400" kern="100" dirty="0">
                          <a:effectLst/>
                        </a:rPr>
                        <a:t>O(</a:t>
                      </a:r>
                      <a:r>
                        <a:rPr lang="en-IN" sz="1400" kern="100" dirty="0" err="1">
                          <a:effectLst/>
                        </a:rPr>
                        <a:t>nk</a:t>
                      </a:r>
                      <a:r>
                        <a:rPr lang="en-IN" sz="1400" kern="100" dirty="0">
                          <a:effectLst/>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1713831"/>
                  </a:ext>
                </a:extLst>
              </a:tr>
            </a:tbl>
          </a:graphicData>
        </a:graphic>
      </p:graphicFrame>
      <p:sp>
        <p:nvSpPr>
          <p:cNvPr id="11" name="Rectangle 4">
            <a:extLst>
              <a:ext uri="{FF2B5EF4-FFF2-40B4-BE49-F238E27FC236}">
                <a16:creationId xmlns:a16="http://schemas.microsoft.com/office/drawing/2014/main" id="{2109EA89-98D9-2AA3-3AC0-5C8BA5C241EA}"/>
              </a:ext>
            </a:extLst>
          </p:cNvPr>
          <p:cNvSpPr>
            <a:spLocks noChangeArrowheads="1"/>
          </p:cNvSpPr>
          <p:nvPr/>
        </p:nvSpPr>
        <p:spPr bwMode="auto">
          <a:xfrm>
            <a:off x="-1195855" y="-28000"/>
            <a:ext cx="1298005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03650" algn="l"/>
              </a:tabLst>
              <a:defRPr>
                <a:solidFill>
                  <a:schemeClr val="tx1"/>
                </a:solidFill>
                <a:latin typeface="Arial" panose="020B0604020202020204" pitchFamily="34" charset="0"/>
              </a:defRPr>
            </a:lvl1pPr>
            <a:lvl2pPr eaLnBrk="0" fontAlgn="base" hangingPunct="0">
              <a:spcBef>
                <a:spcPct val="0"/>
              </a:spcBef>
              <a:spcAft>
                <a:spcPct val="0"/>
              </a:spcAft>
              <a:tabLst>
                <a:tab pos="3803650" algn="l"/>
              </a:tabLst>
              <a:defRPr>
                <a:solidFill>
                  <a:schemeClr val="tx1"/>
                </a:solidFill>
                <a:latin typeface="Arial" panose="020B0604020202020204" pitchFamily="34" charset="0"/>
              </a:defRPr>
            </a:lvl2pPr>
            <a:lvl3pPr eaLnBrk="0" fontAlgn="base" hangingPunct="0">
              <a:spcBef>
                <a:spcPct val="0"/>
              </a:spcBef>
              <a:spcAft>
                <a:spcPct val="0"/>
              </a:spcAft>
              <a:tabLst>
                <a:tab pos="3803650" algn="l"/>
              </a:tabLst>
              <a:defRPr>
                <a:solidFill>
                  <a:schemeClr val="tx1"/>
                </a:solidFill>
                <a:latin typeface="Arial" panose="020B0604020202020204" pitchFamily="34" charset="0"/>
              </a:defRPr>
            </a:lvl3pPr>
            <a:lvl4pPr eaLnBrk="0" fontAlgn="base" hangingPunct="0">
              <a:spcBef>
                <a:spcPct val="0"/>
              </a:spcBef>
              <a:spcAft>
                <a:spcPct val="0"/>
              </a:spcAft>
              <a:tabLst>
                <a:tab pos="3803650" algn="l"/>
              </a:tabLst>
              <a:defRPr>
                <a:solidFill>
                  <a:schemeClr val="tx1"/>
                </a:solidFill>
                <a:latin typeface="Arial" panose="020B0604020202020204" pitchFamily="34" charset="0"/>
              </a:defRPr>
            </a:lvl4pPr>
            <a:lvl5pPr eaLnBrk="0" fontAlgn="base" hangingPunct="0">
              <a:spcBef>
                <a:spcPct val="0"/>
              </a:spcBef>
              <a:spcAft>
                <a:spcPct val="0"/>
              </a:spcAft>
              <a:tabLst>
                <a:tab pos="3803650" algn="l"/>
              </a:tabLst>
              <a:defRPr>
                <a:solidFill>
                  <a:schemeClr val="tx1"/>
                </a:solidFill>
                <a:latin typeface="Arial" panose="020B0604020202020204" pitchFamily="34" charset="0"/>
              </a:defRPr>
            </a:lvl5pPr>
            <a:lvl6pPr eaLnBrk="0" fontAlgn="base" hangingPunct="0">
              <a:spcBef>
                <a:spcPct val="0"/>
              </a:spcBef>
              <a:spcAft>
                <a:spcPct val="0"/>
              </a:spcAft>
              <a:tabLst>
                <a:tab pos="3803650" algn="l"/>
              </a:tabLst>
              <a:defRPr>
                <a:solidFill>
                  <a:schemeClr val="tx1"/>
                </a:solidFill>
                <a:latin typeface="Arial" panose="020B0604020202020204" pitchFamily="34" charset="0"/>
              </a:defRPr>
            </a:lvl6pPr>
            <a:lvl7pPr eaLnBrk="0" fontAlgn="base" hangingPunct="0">
              <a:spcBef>
                <a:spcPct val="0"/>
              </a:spcBef>
              <a:spcAft>
                <a:spcPct val="0"/>
              </a:spcAft>
              <a:tabLst>
                <a:tab pos="3803650" algn="l"/>
              </a:tabLst>
              <a:defRPr>
                <a:solidFill>
                  <a:schemeClr val="tx1"/>
                </a:solidFill>
                <a:latin typeface="Arial" panose="020B0604020202020204" pitchFamily="34" charset="0"/>
              </a:defRPr>
            </a:lvl7pPr>
            <a:lvl8pPr eaLnBrk="0" fontAlgn="base" hangingPunct="0">
              <a:spcBef>
                <a:spcPct val="0"/>
              </a:spcBef>
              <a:spcAft>
                <a:spcPct val="0"/>
              </a:spcAft>
              <a:tabLst>
                <a:tab pos="3803650" algn="l"/>
              </a:tabLst>
              <a:defRPr>
                <a:solidFill>
                  <a:schemeClr val="tx1"/>
                </a:solidFill>
                <a:latin typeface="Arial" panose="020B0604020202020204" pitchFamily="34" charset="0"/>
              </a:defRPr>
            </a:lvl8pPr>
            <a:lvl9pPr eaLnBrk="0" fontAlgn="base" hangingPunct="0">
              <a:spcBef>
                <a:spcPct val="0"/>
              </a:spcBef>
              <a:spcAft>
                <a:spcPct val="0"/>
              </a:spcAft>
              <a:tabLst>
                <a:tab pos="3803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03650"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1" y="624110"/>
            <a:ext cx="7200900" cy="1280890"/>
          </a:xfrm>
        </p:spPr>
        <p:txBody>
          <a:bodyPr/>
          <a:lstStyle/>
          <a:p>
            <a:r>
              <a:rPr dirty="0"/>
              <a:t>Conclusion</a:t>
            </a:r>
          </a:p>
        </p:txBody>
      </p:sp>
      <p:sp>
        <p:nvSpPr>
          <p:cNvPr id="3" name="Content Placeholder 2"/>
          <p:cNvSpPr>
            <a:spLocks noGrp="1"/>
          </p:cNvSpPr>
          <p:nvPr>
            <p:ph idx="1"/>
          </p:nvPr>
        </p:nvSpPr>
        <p:spPr>
          <a:xfrm>
            <a:off x="1219200" y="1752600"/>
            <a:ext cx="7835899" cy="4673600"/>
          </a:xfrm>
        </p:spPr>
        <p:txBody>
          <a:bodyPr>
            <a:normAutofit/>
          </a:bodyPr>
          <a:lstStyle/>
          <a:p>
            <a:r>
              <a:rPr dirty="0"/>
              <a:t>- </a:t>
            </a:r>
            <a:r>
              <a:rPr lang="en-US" dirty="0"/>
              <a:t>The Sorting Visualizer project effectively demonstrates the inner workings of multiple sorting algorithms, making complex processes accessible and interactive. By providing real-time feedback through animations, color-coded comparisons, and customizable controls, the visualizer not only enhances user understanding but also allows hands-on exploration of each algorithm's efficiency and behavior with various data sizes.</a:t>
            </a:r>
          </a:p>
          <a:p>
            <a:r>
              <a:rPr lang="en-US" dirty="0"/>
              <a:t>This project highlights key programming and visualization techniques, such as asynchronous JavaScript for timing control and CSS for smooth animations, which together create an engaging educational tool. In sum, the Sorting Visualizer offers a powerful approach to learning algorithms, bridging the gap between theoretical concepts and practical application.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Sorting Algorithms Included</a:t>
            </a:r>
          </a:p>
        </p:txBody>
      </p:sp>
      <p:sp>
        <p:nvSpPr>
          <p:cNvPr id="3" name="Content Placeholder 2"/>
          <p:cNvSpPr>
            <a:spLocks noGrp="1"/>
          </p:cNvSpPr>
          <p:nvPr>
            <p:ph idx="1"/>
          </p:nvPr>
        </p:nvSpPr>
        <p:spPr/>
        <p:txBody>
          <a:bodyPr>
            <a:normAutofit/>
          </a:bodyPr>
          <a:lstStyle/>
          <a:p>
            <a:pPr marL="0" indent="0">
              <a:buNone/>
            </a:pPr>
            <a:r>
              <a:rPr sz="2000" b="1" dirty="0"/>
              <a:t>List of Algorithms:</a:t>
            </a:r>
          </a:p>
          <a:p>
            <a:r>
              <a:rPr dirty="0"/>
              <a:t>- Insertion Sort</a:t>
            </a:r>
          </a:p>
          <a:p>
            <a:r>
              <a:rPr dirty="0"/>
              <a:t>- Selection Sort</a:t>
            </a:r>
          </a:p>
          <a:p>
            <a:r>
              <a:rPr dirty="0"/>
              <a:t>- Quick Sort</a:t>
            </a:r>
          </a:p>
          <a:p>
            <a:r>
              <a:rPr dirty="0"/>
              <a:t>- Heap Sort</a:t>
            </a:r>
          </a:p>
          <a:p>
            <a:r>
              <a:rPr dirty="0"/>
              <a:t>- Radix Sort</a:t>
            </a:r>
          </a:p>
          <a:p>
            <a:r>
              <a:rPr dirty="0"/>
              <a:t>- Counting Sort</a:t>
            </a:r>
          </a:p>
          <a:p>
            <a:r>
              <a:rPr dirty="0"/>
              <a:t>- Bubble Sort</a:t>
            </a:r>
          </a:p>
          <a:p>
            <a:r>
              <a:rPr dirty="0"/>
              <a:t>- Merge Sort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3E2CA-5094-D28F-3D6B-4B3DEC3715BF}"/>
              </a:ext>
            </a:extLst>
          </p:cNvPr>
          <p:cNvSpPr>
            <a:spLocks noGrp="1"/>
          </p:cNvSpPr>
          <p:nvPr>
            <p:ph type="title"/>
          </p:nvPr>
        </p:nvSpPr>
        <p:spPr>
          <a:xfrm>
            <a:off x="1511301" y="88900"/>
            <a:ext cx="6743700" cy="857878"/>
          </a:xfrm>
        </p:spPr>
        <p:txBody>
          <a:bodyPr/>
          <a:lstStyle/>
          <a:p>
            <a:r>
              <a:rPr lang="en-IN" dirty="0"/>
              <a:t>STRUCTURE OF THE PROJECT</a:t>
            </a:r>
          </a:p>
        </p:txBody>
      </p:sp>
      <p:sp>
        <p:nvSpPr>
          <p:cNvPr id="3" name="Content Placeholder 2">
            <a:extLst>
              <a:ext uri="{FF2B5EF4-FFF2-40B4-BE49-F238E27FC236}">
                <a16:creationId xmlns:a16="http://schemas.microsoft.com/office/drawing/2014/main" id="{FFD46BFC-BBD1-535C-FE2A-73747626DE73}"/>
              </a:ext>
            </a:extLst>
          </p:cNvPr>
          <p:cNvSpPr>
            <a:spLocks noGrp="1"/>
          </p:cNvSpPr>
          <p:nvPr>
            <p:ph idx="1"/>
          </p:nvPr>
        </p:nvSpPr>
        <p:spPr>
          <a:xfrm>
            <a:off x="1016000" y="1226178"/>
            <a:ext cx="7835899" cy="5327022"/>
          </a:xfrm>
        </p:spPr>
        <p:txBody>
          <a:bodyPr/>
          <a:lstStyle/>
          <a:p>
            <a:r>
              <a:rPr lang="en-IN" dirty="0"/>
              <a:t> </a:t>
            </a:r>
            <a:r>
              <a:rPr lang="en-IN" sz="2000" dirty="0"/>
              <a:t>Basic Structure &amp; JavaScript Logic</a:t>
            </a:r>
          </a:p>
          <a:p>
            <a:r>
              <a:rPr lang="en-IN" sz="2000" dirty="0"/>
              <a:t>Basic Structure (HTML):Array Display: A &lt;div&gt; container holds the visual array representation as vertical bars.</a:t>
            </a:r>
          </a:p>
          <a:p>
            <a:r>
              <a:rPr lang="en-IN" sz="2000" dirty="0"/>
              <a:t>Control Buttons: Enable users to select and trigger sorting algorithms.</a:t>
            </a:r>
          </a:p>
          <a:p>
            <a:r>
              <a:rPr lang="en-IN" sz="2000" dirty="0"/>
              <a:t>Sliders: Adjust array size and speed for custom visualization.</a:t>
            </a:r>
          </a:p>
          <a:p>
            <a:r>
              <a:rPr lang="en-IN" sz="2000" dirty="0"/>
              <a:t>JavaScript </a:t>
            </a:r>
            <a:r>
              <a:rPr lang="en-IN" sz="2000" dirty="0" err="1"/>
              <a:t>Logic:Random</a:t>
            </a:r>
            <a:r>
              <a:rPr lang="en-IN" sz="2000" dirty="0"/>
              <a:t> Array Generation: Uses </a:t>
            </a:r>
            <a:r>
              <a:rPr lang="en-IN" sz="2000" dirty="0" err="1"/>
              <a:t>Math.random</a:t>
            </a:r>
            <a:r>
              <a:rPr lang="en-IN" sz="2000" dirty="0"/>
              <a:t>() to create an array with random heights.</a:t>
            </a:r>
          </a:p>
          <a:p>
            <a:r>
              <a:rPr lang="en-IN" sz="2000" dirty="0"/>
              <a:t>Sorting Functions: Algorithms (Bubble, Quick, Merge, etc.) are implemented with real-time updates.</a:t>
            </a:r>
          </a:p>
          <a:p>
            <a:r>
              <a:rPr lang="en-IN" sz="2000" dirty="0"/>
              <a:t>Visualization Control: Bars change </a:t>
            </a:r>
            <a:r>
              <a:rPr lang="en-IN" sz="2000" dirty="0" err="1"/>
              <a:t>colors</a:t>
            </a:r>
            <a:r>
              <a:rPr lang="en-IN" sz="2000" dirty="0"/>
              <a:t> on comparisons/swaps using async-await for timing.</a:t>
            </a:r>
          </a:p>
        </p:txBody>
      </p:sp>
    </p:spTree>
    <p:extLst>
      <p:ext uri="{BB962C8B-B14F-4D97-AF65-F5344CB8AC3E}">
        <p14:creationId xmlns:p14="http://schemas.microsoft.com/office/powerpoint/2010/main" val="302865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6DAF-EB0F-BCB2-47AF-CBD482173978}"/>
              </a:ext>
            </a:extLst>
          </p:cNvPr>
          <p:cNvSpPr>
            <a:spLocks noGrp="1"/>
          </p:cNvSpPr>
          <p:nvPr>
            <p:ph type="title"/>
          </p:nvPr>
        </p:nvSpPr>
        <p:spPr/>
        <p:txBody>
          <a:bodyPr/>
          <a:lstStyle/>
          <a:p>
            <a:r>
              <a:rPr lang="en-US" dirty="0"/>
              <a:t>Bubble Sort</a:t>
            </a:r>
            <a:endParaRPr lang="en-IN" dirty="0"/>
          </a:p>
        </p:txBody>
      </p:sp>
      <p:sp>
        <p:nvSpPr>
          <p:cNvPr id="3" name="Content Placeholder 2">
            <a:extLst>
              <a:ext uri="{FF2B5EF4-FFF2-40B4-BE49-F238E27FC236}">
                <a16:creationId xmlns:a16="http://schemas.microsoft.com/office/drawing/2014/main" id="{5C9F1519-4C4C-3EAA-17A2-5CC8206BC2C8}"/>
              </a:ext>
            </a:extLst>
          </p:cNvPr>
          <p:cNvSpPr>
            <a:spLocks noGrp="1"/>
          </p:cNvSpPr>
          <p:nvPr>
            <p:ph idx="1"/>
          </p:nvPr>
        </p:nvSpPr>
        <p:spPr/>
        <p:txBody>
          <a:bodyPr/>
          <a:lstStyle/>
          <a:p>
            <a:r>
              <a:rPr lang="en-US" b="1" dirty="0"/>
              <a:t>Description:</a:t>
            </a:r>
            <a:r>
              <a:rPr lang="en-US" dirty="0"/>
              <a:t> Bubble Sort is a simple sorting algorithm that repeatedly steps through the list, swapping adjacent elements if they are in the wrong order.</a:t>
            </a:r>
          </a:p>
          <a:p>
            <a:r>
              <a:rPr lang="en-US" b="1" dirty="0"/>
              <a:t>How It Works:</a:t>
            </a:r>
            <a:r>
              <a:rPr lang="en-US" dirty="0"/>
              <a:t> Each pass moves the largest unsorted element to its correct position at the end, "bubbling" it up to the sorted section.</a:t>
            </a:r>
          </a:p>
          <a:p>
            <a:r>
              <a:rPr lang="en-US" b="1" dirty="0"/>
              <a:t>Best Use Case:</a:t>
            </a:r>
            <a:r>
              <a:rPr lang="en-US" dirty="0"/>
              <a:t> Small datasets or educational demonstrations.</a:t>
            </a:r>
          </a:p>
          <a:p>
            <a:r>
              <a:rPr lang="en-US" b="1" dirty="0"/>
              <a:t>Time Complexity:</a:t>
            </a:r>
            <a:r>
              <a:rPr lang="en-US" dirty="0"/>
              <a:t> Best: O(n), Average/Worst: O(n²)</a:t>
            </a:r>
            <a:endParaRPr lang="en-IN" dirty="0"/>
          </a:p>
        </p:txBody>
      </p:sp>
    </p:spTree>
    <p:extLst>
      <p:ext uri="{BB962C8B-B14F-4D97-AF65-F5344CB8AC3E}">
        <p14:creationId xmlns:p14="http://schemas.microsoft.com/office/powerpoint/2010/main" val="194177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191F-DB5E-FB73-A216-BF5A09C08AAE}"/>
              </a:ext>
            </a:extLst>
          </p:cNvPr>
          <p:cNvSpPr>
            <a:spLocks noGrp="1"/>
          </p:cNvSpPr>
          <p:nvPr>
            <p:ph type="title"/>
          </p:nvPr>
        </p:nvSpPr>
        <p:spPr/>
        <p:txBody>
          <a:bodyPr/>
          <a:lstStyle/>
          <a:p>
            <a:r>
              <a:rPr lang="en-US" dirty="0"/>
              <a:t>Insertion Sort</a:t>
            </a:r>
            <a:endParaRPr lang="en-IN" dirty="0"/>
          </a:p>
        </p:txBody>
      </p:sp>
      <p:sp>
        <p:nvSpPr>
          <p:cNvPr id="3" name="Content Placeholder 2">
            <a:extLst>
              <a:ext uri="{FF2B5EF4-FFF2-40B4-BE49-F238E27FC236}">
                <a16:creationId xmlns:a16="http://schemas.microsoft.com/office/drawing/2014/main" id="{9F8DBD31-7615-D465-6624-D3C86935E1AB}"/>
              </a:ext>
            </a:extLst>
          </p:cNvPr>
          <p:cNvSpPr>
            <a:spLocks noGrp="1"/>
          </p:cNvSpPr>
          <p:nvPr>
            <p:ph idx="1"/>
          </p:nvPr>
        </p:nvSpPr>
        <p:spPr/>
        <p:txBody>
          <a:bodyPr/>
          <a:lstStyle/>
          <a:p>
            <a:r>
              <a:rPr lang="en-US" b="1" dirty="0"/>
              <a:t>Description:</a:t>
            </a:r>
            <a:r>
              <a:rPr lang="en-US" dirty="0"/>
              <a:t> Insertion Sort builds the sorted list one item at a time by comparing each new element with the ones before it and inserting it in the correct position.</a:t>
            </a:r>
          </a:p>
          <a:p>
            <a:r>
              <a:rPr lang="en-US" b="1" dirty="0"/>
              <a:t>How It Works:</a:t>
            </a:r>
            <a:r>
              <a:rPr lang="en-US" dirty="0"/>
              <a:t> It starts with the first element (considered sorted) and takes the next unsorted element, compares it backward with sorted elements, and shifts items to make space until it finds the right position.</a:t>
            </a:r>
          </a:p>
          <a:p>
            <a:r>
              <a:rPr lang="en-US" b="1" dirty="0"/>
              <a:t>Best Use Case:</a:t>
            </a:r>
            <a:r>
              <a:rPr lang="en-US" dirty="0"/>
              <a:t> Small or nearly sorted datasets.</a:t>
            </a:r>
          </a:p>
          <a:p>
            <a:r>
              <a:rPr lang="en-US" b="1" dirty="0"/>
              <a:t>Time Complexity:</a:t>
            </a:r>
            <a:r>
              <a:rPr lang="en-US" dirty="0"/>
              <a:t> Best: O(n), Average/Worst: O(n²)</a:t>
            </a:r>
            <a:endParaRPr lang="en-IN" dirty="0"/>
          </a:p>
        </p:txBody>
      </p:sp>
    </p:spTree>
    <p:extLst>
      <p:ext uri="{BB962C8B-B14F-4D97-AF65-F5344CB8AC3E}">
        <p14:creationId xmlns:p14="http://schemas.microsoft.com/office/powerpoint/2010/main" val="358872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C6F90-4938-1DF2-8B23-1D1C69106DB1}"/>
              </a:ext>
            </a:extLst>
          </p:cNvPr>
          <p:cNvSpPr>
            <a:spLocks noGrp="1"/>
          </p:cNvSpPr>
          <p:nvPr>
            <p:ph type="title"/>
          </p:nvPr>
        </p:nvSpPr>
        <p:spPr>
          <a:xfrm>
            <a:off x="1945201" y="624110"/>
            <a:ext cx="6589199" cy="932547"/>
          </a:xfrm>
        </p:spPr>
        <p:txBody>
          <a:bodyPr/>
          <a:lstStyle/>
          <a:p>
            <a:r>
              <a:rPr lang="en-US" dirty="0"/>
              <a:t>Selection Sort</a:t>
            </a:r>
            <a:endParaRPr lang="en-IN" dirty="0"/>
          </a:p>
        </p:txBody>
      </p:sp>
      <p:sp>
        <p:nvSpPr>
          <p:cNvPr id="3" name="Content Placeholder 2">
            <a:extLst>
              <a:ext uri="{FF2B5EF4-FFF2-40B4-BE49-F238E27FC236}">
                <a16:creationId xmlns:a16="http://schemas.microsoft.com/office/drawing/2014/main" id="{29A68679-681B-EECE-D59C-6E8C81053687}"/>
              </a:ext>
            </a:extLst>
          </p:cNvPr>
          <p:cNvSpPr>
            <a:spLocks noGrp="1"/>
          </p:cNvSpPr>
          <p:nvPr>
            <p:ph idx="1"/>
          </p:nvPr>
        </p:nvSpPr>
        <p:spPr/>
        <p:txBody>
          <a:bodyPr/>
          <a:lstStyle/>
          <a:p>
            <a:r>
              <a:rPr lang="en-US" b="1" dirty="0"/>
              <a:t>Description:</a:t>
            </a:r>
            <a:r>
              <a:rPr lang="en-US" dirty="0"/>
              <a:t> Selection Sort repeatedly finds the smallest element from the unsorted section and moves it to the sorted section.</a:t>
            </a:r>
          </a:p>
          <a:p>
            <a:r>
              <a:rPr lang="en-US" b="1" dirty="0"/>
              <a:t>How It Works:</a:t>
            </a:r>
            <a:r>
              <a:rPr lang="en-US" dirty="0"/>
              <a:t> In each iteration, it selects the minimum element and swaps it with the first unsorted element, slowly building a sorted section at the array’s beginning.</a:t>
            </a:r>
          </a:p>
          <a:p>
            <a:r>
              <a:rPr lang="en-US" b="1" dirty="0"/>
              <a:t>Best Use Case:</a:t>
            </a:r>
            <a:r>
              <a:rPr lang="en-US" dirty="0"/>
              <a:t> Simple, small datasets where memory usage is a concern.</a:t>
            </a:r>
          </a:p>
          <a:p>
            <a:r>
              <a:rPr lang="en-US" b="1" dirty="0"/>
              <a:t>Time Complexity:</a:t>
            </a:r>
            <a:r>
              <a:rPr lang="en-US" dirty="0"/>
              <a:t> O(n²) for all cases</a:t>
            </a:r>
            <a:endParaRPr lang="en-IN" dirty="0"/>
          </a:p>
        </p:txBody>
      </p:sp>
    </p:spTree>
    <p:extLst>
      <p:ext uri="{BB962C8B-B14F-4D97-AF65-F5344CB8AC3E}">
        <p14:creationId xmlns:p14="http://schemas.microsoft.com/office/powerpoint/2010/main" val="42194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8AB5-1109-28D7-A99F-642DC3EE5204}"/>
              </a:ext>
            </a:extLst>
          </p:cNvPr>
          <p:cNvSpPr>
            <a:spLocks noGrp="1"/>
          </p:cNvSpPr>
          <p:nvPr>
            <p:ph type="title"/>
          </p:nvPr>
        </p:nvSpPr>
        <p:spPr/>
        <p:txBody>
          <a:bodyPr/>
          <a:lstStyle/>
          <a:p>
            <a:r>
              <a:rPr lang="en-US" dirty="0"/>
              <a:t>Quick Sort</a:t>
            </a:r>
            <a:endParaRPr lang="en-IN" dirty="0"/>
          </a:p>
        </p:txBody>
      </p:sp>
      <p:sp>
        <p:nvSpPr>
          <p:cNvPr id="3" name="Content Placeholder 2">
            <a:extLst>
              <a:ext uri="{FF2B5EF4-FFF2-40B4-BE49-F238E27FC236}">
                <a16:creationId xmlns:a16="http://schemas.microsoft.com/office/drawing/2014/main" id="{CA933431-B293-BE68-7D6C-FBCBE4A0B27F}"/>
              </a:ext>
            </a:extLst>
          </p:cNvPr>
          <p:cNvSpPr>
            <a:spLocks noGrp="1"/>
          </p:cNvSpPr>
          <p:nvPr>
            <p:ph idx="1"/>
          </p:nvPr>
        </p:nvSpPr>
        <p:spPr/>
        <p:txBody>
          <a:bodyPr/>
          <a:lstStyle/>
          <a:p>
            <a:r>
              <a:rPr lang="en-US" b="1" dirty="0"/>
              <a:t>Description:</a:t>
            </a:r>
            <a:r>
              <a:rPr lang="en-US" dirty="0"/>
              <a:t> Quick Sort is a fast, divide-and-conquer sorting algorithm that works by selecting a “pivot” and partitioning elements around it.</a:t>
            </a:r>
          </a:p>
          <a:p>
            <a:r>
              <a:rPr lang="en-US" b="1" dirty="0"/>
              <a:t>How It Works:</a:t>
            </a:r>
            <a:r>
              <a:rPr lang="en-US" dirty="0"/>
              <a:t> The array is divided based on the pivot: elements less than the pivot go to the left, and elements greater go to the right. This partitioning is applied recursively to subarrays.</a:t>
            </a:r>
          </a:p>
          <a:p>
            <a:r>
              <a:rPr lang="en-US" b="1" dirty="0"/>
              <a:t>Best Use Case:</a:t>
            </a:r>
            <a:r>
              <a:rPr lang="en-US" dirty="0"/>
              <a:t> Large datasets and when average performance is prioritized.</a:t>
            </a:r>
          </a:p>
          <a:p>
            <a:r>
              <a:rPr lang="en-US" b="1" dirty="0"/>
              <a:t>Time Complexity:</a:t>
            </a:r>
            <a:r>
              <a:rPr lang="en-US" dirty="0"/>
              <a:t> Best/Average: O(n log n), Worst: O(n²)</a:t>
            </a:r>
            <a:endParaRPr lang="en-IN" dirty="0"/>
          </a:p>
        </p:txBody>
      </p:sp>
    </p:spTree>
    <p:extLst>
      <p:ext uri="{BB962C8B-B14F-4D97-AF65-F5344CB8AC3E}">
        <p14:creationId xmlns:p14="http://schemas.microsoft.com/office/powerpoint/2010/main" val="318817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F268-0799-13B6-46C4-4F473006198B}"/>
              </a:ext>
            </a:extLst>
          </p:cNvPr>
          <p:cNvSpPr>
            <a:spLocks noGrp="1"/>
          </p:cNvSpPr>
          <p:nvPr>
            <p:ph type="title"/>
          </p:nvPr>
        </p:nvSpPr>
        <p:spPr>
          <a:xfrm>
            <a:off x="1945201" y="624110"/>
            <a:ext cx="6589199" cy="801919"/>
          </a:xfrm>
        </p:spPr>
        <p:txBody>
          <a:bodyPr/>
          <a:lstStyle/>
          <a:p>
            <a:r>
              <a:rPr lang="en-US" dirty="0"/>
              <a:t>Merge Sort</a:t>
            </a:r>
            <a:endParaRPr lang="en-IN" dirty="0"/>
          </a:p>
        </p:txBody>
      </p:sp>
      <p:sp>
        <p:nvSpPr>
          <p:cNvPr id="3" name="Content Placeholder 2">
            <a:extLst>
              <a:ext uri="{FF2B5EF4-FFF2-40B4-BE49-F238E27FC236}">
                <a16:creationId xmlns:a16="http://schemas.microsoft.com/office/drawing/2014/main" id="{CD488A08-025F-B4CC-3740-960D44A1F826}"/>
              </a:ext>
            </a:extLst>
          </p:cNvPr>
          <p:cNvSpPr>
            <a:spLocks noGrp="1"/>
          </p:cNvSpPr>
          <p:nvPr>
            <p:ph idx="1"/>
          </p:nvPr>
        </p:nvSpPr>
        <p:spPr/>
        <p:txBody>
          <a:bodyPr/>
          <a:lstStyle/>
          <a:p>
            <a:r>
              <a:rPr lang="en-US" b="1" dirty="0"/>
              <a:t>Description</a:t>
            </a:r>
            <a:r>
              <a:rPr lang="en-US" dirty="0"/>
              <a:t>: Merge Sort is a stable, divide-and-conquer sorting algorithm that divides the list into halves, sorts each half, and then merges them back together.</a:t>
            </a:r>
          </a:p>
          <a:p>
            <a:r>
              <a:rPr lang="en-US" b="1" dirty="0"/>
              <a:t>How It Works</a:t>
            </a:r>
            <a:r>
              <a:rPr lang="en-US" dirty="0"/>
              <a:t>: The array is split until each part contains a single element. Then, adjacent parts are merged in a sorted order, building up a sorted array.</a:t>
            </a:r>
          </a:p>
          <a:p>
            <a:r>
              <a:rPr lang="en-US" b="1" dirty="0"/>
              <a:t>Best Use Case:</a:t>
            </a:r>
            <a:r>
              <a:rPr lang="en-US" dirty="0"/>
              <a:t> Large datasets where stable sorting is required.</a:t>
            </a:r>
          </a:p>
          <a:p>
            <a:r>
              <a:rPr lang="en-US" b="1" dirty="0"/>
              <a:t>Time Complexity:</a:t>
            </a:r>
            <a:r>
              <a:rPr lang="en-US" dirty="0"/>
              <a:t> O(n log n) for all cases</a:t>
            </a:r>
            <a:endParaRPr lang="en-IN" dirty="0"/>
          </a:p>
        </p:txBody>
      </p:sp>
    </p:spTree>
    <p:extLst>
      <p:ext uri="{BB962C8B-B14F-4D97-AF65-F5344CB8AC3E}">
        <p14:creationId xmlns:p14="http://schemas.microsoft.com/office/powerpoint/2010/main" val="388339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D416-F480-3F32-C5E8-9BFE05475041}"/>
              </a:ext>
            </a:extLst>
          </p:cNvPr>
          <p:cNvSpPr>
            <a:spLocks noGrp="1"/>
          </p:cNvSpPr>
          <p:nvPr>
            <p:ph type="title"/>
          </p:nvPr>
        </p:nvSpPr>
        <p:spPr/>
        <p:txBody>
          <a:bodyPr/>
          <a:lstStyle/>
          <a:p>
            <a:r>
              <a:rPr lang="en-US" dirty="0"/>
              <a:t>Heap Sort</a:t>
            </a:r>
            <a:endParaRPr lang="en-IN" dirty="0"/>
          </a:p>
        </p:txBody>
      </p:sp>
      <p:sp>
        <p:nvSpPr>
          <p:cNvPr id="3" name="Content Placeholder 2">
            <a:extLst>
              <a:ext uri="{FF2B5EF4-FFF2-40B4-BE49-F238E27FC236}">
                <a16:creationId xmlns:a16="http://schemas.microsoft.com/office/drawing/2014/main" id="{1B020265-BE5D-BD43-B35D-D04D98BAECD6}"/>
              </a:ext>
            </a:extLst>
          </p:cNvPr>
          <p:cNvSpPr>
            <a:spLocks noGrp="1"/>
          </p:cNvSpPr>
          <p:nvPr>
            <p:ph idx="1"/>
          </p:nvPr>
        </p:nvSpPr>
        <p:spPr/>
        <p:txBody>
          <a:bodyPr/>
          <a:lstStyle/>
          <a:p>
            <a:r>
              <a:rPr lang="en-US" b="1" dirty="0"/>
              <a:t>Description:</a:t>
            </a:r>
            <a:r>
              <a:rPr lang="en-US" dirty="0"/>
              <a:t> Heap Sort uses a binary heap structure to efficiently sort elements by repeatedly removing the root of the heap.</a:t>
            </a:r>
          </a:p>
          <a:p>
            <a:r>
              <a:rPr lang="en-US" b="1" dirty="0"/>
              <a:t>How It Works:</a:t>
            </a:r>
            <a:r>
              <a:rPr lang="en-US" dirty="0"/>
              <a:t> It first builds a max-heap (where the highest value is at the root). Then, the root (largest element) is swapped with the last element, removed, and the heap is restructured. This continues until all elements are sorted.</a:t>
            </a:r>
          </a:p>
          <a:p>
            <a:r>
              <a:rPr lang="en-US" b="1" dirty="0"/>
              <a:t>Best Use Case:</a:t>
            </a:r>
            <a:r>
              <a:rPr lang="en-US" dirty="0"/>
              <a:t> When memory use is critical and stability isn't required.</a:t>
            </a:r>
          </a:p>
          <a:p>
            <a:r>
              <a:rPr lang="en-US" b="1" dirty="0"/>
              <a:t>Time Complexity:</a:t>
            </a:r>
            <a:r>
              <a:rPr lang="en-US" dirty="0"/>
              <a:t> O(n log n) for all cases</a:t>
            </a:r>
            <a:endParaRPr lang="en-IN" dirty="0"/>
          </a:p>
        </p:txBody>
      </p:sp>
    </p:spTree>
    <p:extLst>
      <p:ext uri="{BB962C8B-B14F-4D97-AF65-F5344CB8AC3E}">
        <p14:creationId xmlns:p14="http://schemas.microsoft.com/office/powerpoint/2010/main" val="7980577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52</TotalTime>
  <Words>1141</Words>
  <Application>Microsoft Office PowerPoint</Application>
  <PresentationFormat>On-screen Show (4:3)</PresentationFormat>
  <Paragraphs>108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Sorting Visualizer</vt:lpstr>
      <vt:lpstr>Sorting Algorithms Included</vt:lpstr>
      <vt:lpstr>STRUCTURE OF THE PROJECT</vt:lpstr>
      <vt:lpstr>Bubble Sort</vt:lpstr>
      <vt:lpstr>Insertion Sort</vt:lpstr>
      <vt:lpstr>Selection Sort</vt:lpstr>
      <vt:lpstr>Quick Sort</vt:lpstr>
      <vt:lpstr>Merge Sort</vt:lpstr>
      <vt:lpstr>Heap Sort</vt:lpstr>
      <vt:lpstr>Counting Sort</vt:lpstr>
      <vt:lpstr>Radix Sort</vt:lpstr>
      <vt:lpstr>Time Complexities of Each Algorithm</vt:lpstr>
      <vt:lpstr>TIME COMPLEXITIES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Bhupendra Bisht</cp:lastModifiedBy>
  <cp:revision>3</cp:revision>
  <dcterms:created xsi:type="dcterms:W3CDTF">2013-01-27T09:14:16Z</dcterms:created>
  <dcterms:modified xsi:type="dcterms:W3CDTF">2024-11-08T19:13:52Z</dcterms:modified>
  <cp:category/>
</cp:coreProperties>
</file>