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  <p:embeddedFont>
      <p:font typeface="Gideon Roman"/>
      <p:regular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5.xml"/><Relationship Id="rId42" Type="http://schemas.openxmlformats.org/officeDocument/2006/relationships/font" Target="fonts/GideonRoman-regular.fntdata"/><Relationship Id="rId41" Type="http://schemas.openxmlformats.org/officeDocument/2006/relationships/font" Target="fonts/Robot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-bold.fntdata"/><Relationship Id="rId16" Type="http://schemas.openxmlformats.org/officeDocument/2006/relationships/slide" Target="slides/slide11.xml"/><Relationship Id="rId38" Type="http://schemas.openxmlformats.org/officeDocument/2006/relationships/font" Target="fonts/Robo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42a3b5f037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42a3b5f037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42a3b5f037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42a3b5f037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42a3b5f037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42a3b5f037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42a3b5f037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42a3b5f037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2a3b5f037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2a3b5f037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42a3b5f037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42a3b5f037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42a3b5f037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42a3b5f037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42a3b5f037_2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42a3b5f037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42ac75b4d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42ac75b4d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42ac75b4d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42ac75b4d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42a3b5f037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42a3b5f037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42ac75b4d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42ac75b4d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42ac75b4d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42ac75b4d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42ac75b4d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42ac75b4d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42ac75b4d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42ac75b4d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42ac75b4d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42ac75b4d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42ac75b4d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42ac75b4d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42ac75b4d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42ac75b4d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42ac75b4d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42ac75b4d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42ac75b4d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42ac75b4d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42ac75b4d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42ac75b4d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42a3b5f037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42a3b5f037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42ac75b4d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42ac75b4d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42ac75b4d8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42ac75b4d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42ac75b4d8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42ac75b4d8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2a3b5f037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42a3b5f037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42a3b5f037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42a3b5f037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42a3b5f037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42a3b5f037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42a3b5f037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42a3b5f037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2a3b5f037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42a3b5f037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42a3b5f037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42a3b5f037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4A86E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ideon Roman"/>
                <a:ea typeface="Gideon Roman"/>
                <a:cs typeface="Gideon Roman"/>
                <a:sym typeface="Gideon Roman"/>
              </a:rPr>
              <a:t>Case Project</a:t>
            </a:r>
            <a:endParaRPr b="1">
              <a:latin typeface="Gideon Roman"/>
              <a:ea typeface="Gideon Roman"/>
              <a:cs typeface="Gideon Roman"/>
              <a:sym typeface="Gideon Roman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Gideon Roman"/>
                <a:ea typeface="Gideon Roman"/>
                <a:cs typeface="Gideon Roman"/>
                <a:sym typeface="Gideon Roman"/>
              </a:rPr>
              <a:t>Facebook Live Sellers &amp; Sales Prediction</a:t>
            </a:r>
            <a:endParaRPr b="1">
              <a:solidFill>
                <a:srgbClr val="000000"/>
              </a:solidFill>
              <a:latin typeface="Gideon Roman"/>
              <a:ea typeface="Gideon Roman"/>
              <a:cs typeface="Gideon Roman"/>
              <a:sym typeface="Gideon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2E7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rgbClr val="1C2E7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Image from page 16 of &quot;Approximate upper limit of irregula… | Flickr"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2300" y="1055450"/>
            <a:ext cx="3739425" cy="3094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800">
                <a:latin typeface="Gideon Roman"/>
                <a:ea typeface="Gideon Roman"/>
                <a:cs typeface="Gideon Roman"/>
                <a:sym typeface="Gideon Roman"/>
              </a:rPr>
              <a:t>Correlation between </a:t>
            </a:r>
            <a:r>
              <a:rPr b="1" lang="en" sz="1800">
                <a:latin typeface="Gideon Roman"/>
                <a:ea typeface="Gideon Roman"/>
                <a:cs typeface="Gideon Roman"/>
                <a:sym typeface="Gideon Roman"/>
              </a:rPr>
              <a:t>the number of reactions and other engagement metrics</a:t>
            </a:r>
            <a:endParaRPr b="1" sz="1800">
              <a:latin typeface="Gideon Roman"/>
              <a:ea typeface="Gideon Roman"/>
              <a:cs typeface="Gideon Roman"/>
              <a:sym typeface="Gideon Roman"/>
            </a:endParaRPr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57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Selected Relevant Columns</a:t>
            </a:r>
            <a:br>
              <a:rPr lang="en" sz="5557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</a:br>
            <a:r>
              <a:rPr lang="en" sz="5557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	I extracted only num_reactions, num_comments, and num_shares from the dataset.</a:t>
            </a:r>
            <a:br>
              <a:rPr lang="en" sz="5557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</a:br>
            <a:endParaRPr sz="5557">
              <a:solidFill>
                <a:schemeClr val="dk2"/>
              </a:solidFill>
              <a:latin typeface="Gideon Roman"/>
              <a:ea typeface="Gideon Roman"/>
              <a:cs typeface="Gideon Roman"/>
              <a:sym typeface="Gideon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557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Computed Correlation Matrix</a:t>
            </a:r>
            <a:br>
              <a:rPr lang="en" sz="5557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</a:br>
            <a:r>
              <a:rPr lang="en" sz="5557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	I used .corr() to calculate the Pearson correlation coefficients between these three variables.</a:t>
            </a:r>
            <a:br>
              <a:rPr lang="en" sz="5557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</a:br>
            <a:endParaRPr b="1" sz="5557">
              <a:solidFill>
                <a:schemeClr val="dk2"/>
              </a:solidFill>
              <a:latin typeface="Gideon Roman"/>
              <a:ea typeface="Gideon Roman"/>
              <a:cs typeface="Gideon Roman"/>
              <a:sym typeface="Gideon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57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Interpreting Correlation</a:t>
            </a:r>
            <a:br>
              <a:rPr lang="en" sz="5557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</a:br>
            <a:r>
              <a:rPr lang="en" sz="5557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	A positive correlation (close to 1) means that as one variable increases, the others tend to increase.</a:t>
            </a:r>
            <a:br>
              <a:rPr lang="en" sz="5557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</a:br>
            <a:r>
              <a:rPr lang="en" sz="5557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	A negative correlation (close to -1) means that as one variable increases, the others tend to decrease.</a:t>
            </a:r>
            <a:br>
              <a:rPr lang="en" sz="5557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</a:br>
            <a:r>
              <a:rPr lang="en" sz="5557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	A correlation close to 0 suggests no strong relationship between the variables.</a:t>
            </a:r>
            <a:endParaRPr sz="5557">
              <a:solidFill>
                <a:schemeClr val="dk2"/>
              </a:solidFill>
              <a:latin typeface="Gideon Roman"/>
              <a:ea typeface="Gideon Roman"/>
              <a:cs typeface="Gideon Roman"/>
              <a:sym typeface="Gideon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/>
        </p:nvSpPr>
        <p:spPr>
          <a:xfrm>
            <a:off x="133725" y="238800"/>
            <a:ext cx="71637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Gideon Roman"/>
                <a:ea typeface="Gideon Roman"/>
                <a:cs typeface="Gideon Roman"/>
                <a:sym typeface="Gideon Roman"/>
              </a:rPr>
              <a:t>The Correlation Matrix</a:t>
            </a:r>
            <a:endParaRPr b="1" sz="2000">
              <a:solidFill>
                <a:schemeClr val="lt1"/>
              </a:solidFill>
              <a:latin typeface="Gideon Roman"/>
              <a:ea typeface="Gideon Roman"/>
              <a:cs typeface="Gideon Roman"/>
              <a:sym typeface="Gideon Roman"/>
            </a:endParaRPr>
          </a:p>
        </p:txBody>
      </p:sp>
      <p:pic>
        <p:nvPicPr>
          <p:cNvPr id="128" name="Google Shape;128;p23" title="r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68900"/>
            <a:ext cx="9143999" cy="437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r>
              <a:rPr b="1" lang="en" sz="2940">
                <a:latin typeface="Gideon Roman"/>
                <a:ea typeface="Gideon Roman"/>
                <a:cs typeface="Gideon Roman"/>
                <a:sym typeface="Gideon Roman"/>
              </a:rPr>
              <a:t>K-Means clustering model &amp; Elbow Method</a:t>
            </a:r>
            <a:endParaRPr b="1" sz="2940"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205350" y="1919075"/>
            <a:ext cx="89385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Imported Necessary Libraries</a:t>
            </a:r>
            <a:br>
              <a:rPr b="1" lang="en" sz="52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</a:br>
            <a:r>
              <a:rPr b="1" lang="en" sz="52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	</a:t>
            </a:r>
            <a:r>
              <a:rPr lang="en" sz="52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KMeans from sklearn.cluster for clustering.</a:t>
            </a:r>
            <a:br>
              <a:rPr lang="en" sz="52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</a:br>
            <a:r>
              <a:rPr lang="en" sz="52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	matplotlib.pyplot for visualization.</a:t>
            </a:r>
            <a:br>
              <a:rPr lang="en" sz="52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</a:br>
            <a:endParaRPr sz="5200">
              <a:solidFill>
                <a:schemeClr val="dk2"/>
              </a:solidFill>
              <a:latin typeface="Gideon Roman"/>
              <a:ea typeface="Gideon Roman"/>
              <a:cs typeface="Gideon Roman"/>
              <a:sym typeface="Gideon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Prepared Data for Clustering</a:t>
            </a:r>
            <a:br>
              <a:rPr b="1" lang="en" sz="52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</a:br>
            <a:r>
              <a:rPr b="1" lang="en" sz="52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	</a:t>
            </a:r>
            <a:r>
              <a:rPr lang="en" sz="52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Selected numerical features. These variables were chosen because they represent engagement metrics and could help group similar posts.</a:t>
            </a:r>
            <a:br>
              <a:rPr lang="en" sz="52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</a:br>
            <a:endParaRPr sz="5200">
              <a:solidFill>
                <a:schemeClr val="dk2"/>
              </a:solidFill>
              <a:latin typeface="Gideon Roman"/>
              <a:ea typeface="Gideon Roman"/>
              <a:cs typeface="Gideon Roman"/>
              <a:sym typeface="Gideon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Used the Elbow Method to Determine the Optimal Number of Clusters</a:t>
            </a:r>
            <a:br>
              <a:rPr b="1" lang="en" sz="52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</a:br>
            <a:r>
              <a:rPr b="1" lang="en" sz="52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	</a:t>
            </a:r>
            <a:r>
              <a:rPr lang="en" sz="52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Initialized an empty list wcss to store the Within-Cluster Sum of Squares (WCSS) for different cluster counts.</a:t>
            </a:r>
            <a:br>
              <a:rPr lang="en" sz="52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</a:br>
            <a:r>
              <a:rPr lang="en" sz="52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	Ran a loop from 1 to 10, where for each i:</a:t>
            </a:r>
            <a:br>
              <a:rPr lang="en" sz="52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</a:br>
            <a:r>
              <a:rPr lang="en" sz="52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		A K-means model was created with n_clusters=i.</a:t>
            </a:r>
            <a:br>
              <a:rPr lang="en" sz="52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</a:br>
            <a:r>
              <a:rPr lang="en" sz="52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		The model was fitted to the dataset.</a:t>
            </a:r>
            <a:br>
              <a:rPr lang="en" sz="52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</a:br>
            <a:r>
              <a:rPr lang="en" sz="52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		The inertia (sum of squared distances from points to their cluster centers) was calculated</a:t>
            </a:r>
            <a:r>
              <a:rPr lang="en" sz="52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 </a:t>
            </a:r>
            <a:r>
              <a:rPr lang="en" sz="52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and stored.</a:t>
            </a:r>
            <a:br>
              <a:rPr lang="en" sz="56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</a:br>
            <a:endParaRPr sz="5600">
              <a:solidFill>
                <a:schemeClr val="dk2"/>
              </a:solidFill>
              <a:latin typeface="Gideon Roman"/>
              <a:ea typeface="Gideon Roman"/>
              <a:cs typeface="Gideon Roman"/>
              <a:sym typeface="Gideon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5600">
              <a:solidFill>
                <a:schemeClr val="dk2"/>
              </a:solidFill>
              <a:latin typeface="Gideon Roman"/>
              <a:ea typeface="Gideon Roman"/>
              <a:cs typeface="Gideon Roman"/>
              <a:sym typeface="Gideon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158700" y="775700"/>
            <a:ext cx="8826600" cy="134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Visualized the Elbow Method Graph</a:t>
            </a:r>
            <a:br>
              <a:rPr b="1" lang="en" sz="14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</a:br>
            <a:r>
              <a:rPr b="1" lang="en" sz="14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	</a:t>
            </a:r>
            <a:r>
              <a:rPr lang="en" sz="14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Plotted the WCSS values against the number of clusters.</a:t>
            </a:r>
            <a:br>
              <a:rPr lang="en" sz="14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</a:br>
            <a:r>
              <a:rPr lang="en" sz="14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	The "elbow point" in the graph helps identify the optimal number of clusters.</a:t>
            </a:r>
            <a:endParaRPr sz="1400">
              <a:solidFill>
                <a:schemeClr val="dk2"/>
              </a:solidFill>
              <a:latin typeface="Gideon Roman"/>
              <a:ea typeface="Gideon Roman"/>
              <a:cs typeface="Gideon Roman"/>
              <a:sym typeface="Gideon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Gideon Roman"/>
              <a:ea typeface="Gideon Roman"/>
              <a:cs typeface="Gideon Roman"/>
              <a:sym typeface="Gideon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Gideon Roman"/>
              <a:ea typeface="Gideon Roman"/>
              <a:cs typeface="Gideon Roman"/>
              <a:sym typeface="Gideon Roman"/>
            </a:endParaRPr>
          </a:p>
        </p:txBody>
      </p:sp>
      <p:pic>
        <p:nvPicPr>
          <p:cNvPr id="140" name="Google Shape;140;p25" title="elbow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71525"/>
            <a:ext cx="4419600" cy="331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5"/>
          <p:cNvSpPr txBox="1"/>
          <p:nvPr/>
        </p:nvSpPr>
        <p:spPr>
          <a:xfrm>
            <a:off x="5234250" y="2158650"/>
            <a:ext cx="3324000" cy="25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Optimal number of clusters was found to be 3.</a:t>
            </a:r>
            <a:endParaRPr sz="1800">
              <a:solidFill>
                <a:schemeClr val="dk2"/>
              </a:solidFill>
              <a:latin typeface="Gideon Roman"/>
              <a:ea typeface="Gideon Roman"/>
              <a:cs typeface="Gideon Roman"/>
              <a:sym typeface="Gideon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Gideon Roman"/>
                <a:ea typeface="Gideon Roman"/>
                <a:cs typeface="Gideon Roman"/>
                <a:sym typeface="Gideon Roman"/>
              </a:rPr>
              <a:t>The Model’s Visualization</a:t>
            </a:r>
            <a:endParaRPr b="1"/>
          </a:p>
        </p:txBody>
      </p:sp>
      <p:pic>
        <p:nvPicPr>
          <p:cNvPr id="147" name="Google Shape;147;p26" title="cluster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8892901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5">
              <a:solidFill>
                <a:schemeClr val="dk2"/>
              </a:solidFill>
              <a:latin typeface="Gideon Roman"/>
              <a:ea typeface="Gideon Roman"/>
              <a:cs typeface="Gideon Roman"/>
              <a:sym typeface="Gideon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3061">
                <a:latin typeface="Gideon Roman"/>
                <a:ea typeface="Gideon Roman"/>
                <a:cs typeface="Gideon Roman"/>
                <a:sym typeface="Gideon Roman"/>
              </a:rPr>
              <a:t>Count of different types of posts in the dataset</a:t>
            </a:r>
            <a:endParaRPr b="1" sz="3755"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Loaded the Dataset</a:t>
            </a:r>
            <a:br>
              <a:rPr b="1" lang="en" sz="56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</a:br>
            <a:r>
              <a:rPr lang="en" sz="56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	I read the dataset into a Pandas DataFrame.</a:t>
            </a:r>
            <a:br>
              <a:rPr lang="en" sz="56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</a:br>
            <a:endParaRPr sz="5600">
              <a:solidFill>
                <a:schemeClr val="dk2"/>
              </a:solidFill>
              <a:latin typeface="Gideon Roman"/>
              <a:ea typeface="Gideon Roman"/>
              <a:cs typeface="Gideon Roman"/>
              <a:sym typeface="Gideon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Counted Unique Post Types</a:t>
            </a:r>
            <a:br>
              <a:rPr b="1" lang="en" sz="56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</a:br>
            <a:r>
              <a:rPr lang="en" sz="56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	I used .value_counts() on the status_type column to count the </a:t>
            </a:r>
            <a:endParaRPr sz="5600">
              <a:solidFill>
                <a:schemeClr val="dk2"/>
              </a:solidFill>
              <a:latin typeface="Gideon Roman"/>
              <a:ea typeface="Gideon Roman"/>
              <a:cs typeface="Gideon Roman"/>
              <a:sym typeface="Gideon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occurrences of each type of post.</a:t>
            </a:r>
            <a:br>
              <a:rPr lang="en" sz="56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</a:br>
            <a:endParaRPr sz="5600">
              <a:solidFill>
                <a:schemeClr val="dk2"/>
              </a:solidFill>
              <a:latin typeface="Gideon Roman"/>
              <a:ea typeface="Gideon Roman"/>
              <a:cs typeface="Gideon Roman"/>
              <a:sym typeface="Gideon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Displayed the Count of Each Post Type</a:t>
            </a:r>
            <a:endParaRPr sz="5600">
              <a:solidFill>
                <a:schemeClr val="dk2"/>
              </a:solidFill>
              <a:latin typeface="Gideon Roman"/>
              <a:ea typeface="Gideon Roman"/>
              <a:cs typeface="Gideon Roman"/>
              <a:sym typeface="Gideon Roman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This showed the number of occurrences for each post type.</a:t>
            </a:r>
            <a:endParaRPr sz="5600">
              <a:solidFill>
                <a:schemeClr val="dk2"/>
              </a:solidFill>
              <a:latin typeface="Gideon Roman"/>
              <a:ea typeface="Gideon Roman"/>
              <a:cs typeface="Gideon Roman"/>
              <a:sym typeface="Gideon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Gideon Roman"/>
              <a:ea typeface="Gideon Roman"/>
              <a:cs typeface="Gideon Roman"/>
              <a:sym typeface="Gideon Roman"/>
            </a:endParaRPr>
          </a:p>
        </p:txBody>
      </p:sp>
      <p:pic>
        <p:nvPicPr>
          <p:cNvPr id="154" name="Google Shape;154;p27" title="count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9029" y="2029703"/>
            <a:ext cx="2214971" cy="311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54">
              <a:latin typeface="Gideon Roman"/>
              <a:ea typeface="Gideon Roman"/>
              <a:cs typeface="Gideon Roman"/>
              <a:sym typeface="Gideon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r>
              <a:rPr b="1" lang="en" sz="1654">
                <a:latin typeface="Gideon Roman"/>
                <a:ea typeface="Gideon Roman"/>
                <a:cs typeface="Gideon Roman"/>
                <a:sym typeface="Gideon Roman"/>
              </a:rPr>
              <a:t>Average value of num_reaction, num_comments, num_shares for each post type</a:t>
            </a:r>
            <a:endParaRPr b="1" sz="2780"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Grouped Data by status_type</a:t>
            </a:r>
            <a:endParaRPr sz="5600">
              <a:solidFill>
                <a:schemeClr val="dk2"/>
              </a:solidFill>
              <a:latin typeface="Gideon Roman"/>
              <a:ea typeface="Gideon Roman"/>
              <a:cs typeface="Gideon Roman"/>
              <a:sym typeface="Gideon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I used .groupby("status_type") to categorize posts based on their type.</a:t>
            </a:r>
            <a:br>
              <a:rPr lang="en" sz="56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</a:br>
            <a:r>
              <a:rPr lang="en" sz="56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Selected the numerical columns:</a:t>
            </a:r>
            <a:br>
              <a:rPr lang="en" sz="56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</a:br>
            <a:r>
              <a:rPr lang="en" sz="56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	num_reactions (likes, loves, etc.)</a:t>
            </a:r>
            <a:br>
              <a:rPr lang="en" sz="56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</a:br>
            <a:r>
              <a:rPr lang="en" sz="56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	num_comments (user comments)</a:t>
            </a:r>
            <a:br>
              <a:rPr lang="en" sz="56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</a:br>
            <a:r>
              <a:rPr lang="en" sz="56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	num_shares (times the post was shared)</a:t>
            </a:r>
            <a:br>
              <a:rPr lang="en" sz="56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</a:br>
            <a:r>
              <a:rPr lang="en" sz="56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Applied .mean() to compute the average engagement for each post type.</a:t>
            </a:r>
            <a:endParaRPr sz="5600">
              <a:solidFill>
                <a:schemeClr val="dk2"/>
              </a:solidFill>
              <a:latin typeface="Gideon Roman"/>
              <a:ea typeface="Gideon Roman"/>
              <a:cs typeface="Gideon Roman"/>
              <a:sym typeface="Gideon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Displayed the Results</a:t>
            </a:r>
            <a:endParaRPr sz="5600">
              <a:solidFill>
                <a:schemeClr val="dk2"/>
              </a:solidFill>
              <a:latin typeface="Gideon Roman"/>
              <a:ea typeface="Gideon Roman"/>
              <a:cs typeface="Gideon Roman"/>
              <a:sym typeface="Gideon Roman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This showed the average number of reactions, comments, </a:t>
            </a:r>
            <a:endParaRPr sz="5600">
              <a:solidFill>
                <a:schemeClr val="dk2"/>
              </a:solidFill>
              <a:latin typeface="Gideon Roman"/>
              <a:ea typeface="Gideon Roman"/>
              <a:cs typeface="Gideon Roman"/>
              <a:sym typeface="Gideon Roman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and shares for each post type.</a:t>
            </a:r>
            <a:endParaRPr sz="5600">
              <a:solidFill>
                <a:schemeClr val="dk2"/>
              </a:solidFill>
              <a:latin typeface="Gideon Roman"/>
              <a:ea typeface="Gideon Roman"/>
              <a:cs typeface="Gideon Roman"/>
              <a:sym typeface="Gideon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8" title="aba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8214" y="3634350"/>
            <a:ext cx="3105787" cy="150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8000">
                <a:latin typeface="Gideon Roman"/>
                <a:ea typeface="Gideon Roman"/>
                <a:cs typeface="Gideon Roman"/>
                <a:sym typeface="Gideon Roman"/>
              </a:rPr>
              <a:t>Sales Prediction</a:t>
            </a:r>
            <a:endParaRPr b="1">
              <a:latin typeface="Gideon Roman"/>
              <a:ea typeface="Gideon Roman"/>
              <a:cs typeface="Gideon Roman"/>
              <a:sym typeface="Gideon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3300">
                <a:latin typeface="Gideon Roman"/>
                <a:ea typeface="Gideon Roman"/>
                <a:cs typeface="Gideon Roman"/>
                <a:sym typeface="Gideon Roman"/>
              </a:rPr>
              <a:t>Description of the Dataset</a:t>
            </a:r>
            <a:endParaRPr b="1"/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471900" y="1685850"/>
            <a:ext cx="8222100" cy="3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The dataset contains the following columns:</a:t>
            </a:r>
            <a:endParaRPr b="1" sz="1450">
              <a:solidFill>
                <a:schemeClr val="dk2"/>
              </a:solidFill>
              <a:latin typeface="Gideon Roman"/>
              <a:ea typeface="Gideon Roman"/>
              <a:cs typeface="Gideon Roman"/>
              <a:sym typeface="Gideon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TV: This column represents the amount of money spent on advertising the product on television. TV advertising is a traditional and widely used medium for reaching a broad audience.</a:t>
            </a:r>
            <a:endParaRPr b="1" sz="1450">
              <a:solidFill>
                <a:schemeClr val="dk2"/>
              </a:solidFill>
              <a:latin typeface="Gideon Roman"/>
              <a:ea typeface="Gideon Roman"/>
              <a:cs typeface="Gideon Roman"/>
              <a:sym typeface="Gideon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Radio: This column indicates the advertising expenditure on radio. Radio advertising is known for its ability to target specific demographics and local audiences.</a:t>
            </a:r>
            <a:endParaRPr b="1" sz="1450">
              <a:solidFill>
                <a:schemeClr val="dk2"/>
              </a:solidFill>
              <a:latin typeface="Gideon Roman"/>
              <a:ea typeface="Gideon Roman"/>
              <a:cs typeface="Gideon Roman"/>
              <a:sym typeface="Gideon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Newspaper: This column shows the advertising cost spent on newspaper advertising. Newspaper advertising is often used for targeting specific geographic regions or demographics.</a:t>
            </a:r>
            <a:endParaRPr b="1" sz="1450">
              <a:solidFill>
                <a:schemeClr val="dk2"/>
              </a:solidFill>
              <a:latin typeface="Gideon Roman"/>
              <a:ea typeface="Gideon Roman"/>
              <a:cs typeface="Gideon Roman"/>
              <a:sym typeface="Gideon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Sales: This column represents the number of units sold corresponding to the advertising expenditures on TV, Radio, and newspapers.</a:t>
            </a:r>
            <a:endParaRPr b="1" sz="1450">
              <a:solidFill>
                <a:schemeClr val="dk2"/>
              </a:solidFill>
              <a:latin typeface="Gideon Roman"/>
              <a:ea typeface="Gideon Roman"/>
              <a:cs typeface="Gideon Roman"/>
              <a:sym typeface="Gideon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>
              <a:latin typeface="Gideon Roman"/>
              <a:ea typeface="Gideon Roman"/>
              <a:cs typeface="Gideon Roman"/>
              <a:sym typeface="Gideon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ideon Roman"/>
                <a:ea typeface="Gideon Roman"/>
                <a:cs typeface="Gideon Roman"/>
                <a:sym typeface="Gideon Roman"/>
              </a:rPr>
              <a:t>Problem Statements</a:t>
            </a:r>
            <a:endParaRPr b="1"/>
          </a:p>
        </p:txBody>
      </p:sp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471900" y="1685850"/>
            <a:ext cx="8222100" cy="3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1. What is the average amount spent on TV advertising in the dataset?</a:t>
            </a:r>
            <a:endParaRPr sz="1300">
              <a:solidFill>
                <a:schemeClr val="dk2"/>
              </a:solidFill>
              <a:latin typeface="Gideon Roman"/>
              <a:ea typeface="Gideon Roman"/>
              <a:cs typeface="Gideon Roman"/>
              <a:sym typeface="Gideon Roman"/>
            </a:endParaRPr>
          </a:p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2. What is the correlation between radio advertising expenditure and product sales?</a:t>
            </a:r>
            <a:endParaRPr sz="1300">
              <a:solidFill>
                <a:schemeClr val="dk2"/>
              </a:solidFill>
              <a:latin typeface="Gideon Roman"/>
              <a:ea typeface="Gideon Roman"/>
              <a:cs typeface="Gideon Roman"/>
              <a:sym typeface="Gideon Roman"/>
            </a:endParaRPr>
          </a:p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3. Which advertising medium has the highest impact on sales based on the dataset?</a:t>
            </a:r>
            <a:endParaRPr sz="1300">
              <a:solidFill>
                <a:schemeClr val="dk2"/>
              </a:solidFill>
              <a:latin typeface="Gideon Roman"/>
              <a:ea typeface="Gideon Roman"/>
              <a:cs typeface="Gideon Roman"/>
              <a:sym typeface="Gideon Roman"/>
            </a:endParaRPr>
          </a:p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4. Plot a linear regression line that includes all variables (TV, Radio, Newspaper) to predict Sales, and visualize the model's predictions against the actual sales values.</a:t>
            </a:r>
            <a:endParaRPr sz="1300">
              <a:solidFill>
                <a:schemeClr val="dk2"/>
              </a:solidFill>
              <a:latin typeface="Gideon Roman"/>
              <a:ea typeface="Gideon Roman"/>
              <a:cs typeface="Gideon Roman"/>
              <a:sym typeface="Gideon Roman"/>
            </a:endParaRPr>
          </a:p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5. How would sales be predicted for a new set of advertising expenditures: $200 on TV, $40 on Radio, and $50 on Newspaper?</a:t>
            </a:r>
            <a:endParaRPr sz="1300">
              <a:solidFill>
                <a:schemeClr val="dk2"/>
              </a:solidFill>
              <a:latin typeface="Gideon Roman"/>
              <a:ea typeface="Gideon Roman"/>
              <a:cs typeface="Gideon Roman"/>
              <a:sym typeface="Gideon Roman"/>
            </a:endParaRPr>
          </a:p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6. How does the performance of the linear regression model change when the dataset is normalized?</a:t>
            </a:r>
            <a:endParaRPr sz="1300">
              <a:solidFill>
                <a:schemeClr val="dk2"/>
              </a:solidFill>
              <a:latin typeface="Gideon Roman"/>
              <a:ea typeface="Gideon Roman"/>
              <a:cs typeface="Gideon Roman"/>
              <a:sym typeface="Gideon Roman"/>
            </a:endParaRPr>
          </a:p>
          <a:p>
            <a:pPr indent="-2286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7. What is the impact on the sales prediction when only radio and newspaper advertising expenditures are used as predictors?</a:t>
            </a:r>
            <a:endParaRPr sz="1300">
              <a:solidFill>
                <a:schemeClr val="dk2"/>
              </a:solidFill>
              <a:latin typeface="Gideon Roman"/>
              <a:ea typeface="Gideon Roman"/>
              <a:cs typeface="Gideon Roman"/>
              <a:sym typeface="Gideon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ideon Roman"/>
                <a:ea typeface="Gideon Roman"/>
                <a:cs typeface="Gideon Roman"/>
                <a:sym typeface="Gideon Roman"/>
              </a:rPr>
              <a:t>The Datasets</a:t>
            </a:r>
            <a:endParaRPr b="1">
              <a:latin typeface="Gideon Roman"/>
              <a:ea typeface="Gideon Roman"/>
              <a:cs typeface="Gideon Roman"/>
              <a:sym typeface="Gideon Roman"/>
            </a:endParaRPr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6295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u="sng">
                <a:solidFill>
                  <a:srgbClr val="000000"/>
                </a:solidFill>
                <a:latin typeface="Gideon Roman"/>
                <a:ea typeface="Gideon Roman"/>
                <a:cs typeface="Gideon Roman"/>
                <a:sym typeface="Gideon Roman"/>
              </a:rPr>
              <a:t>Facebook Live Sellers</a:t>
            </a:r>
            <a:r>
              <a:rPr lang="en" sz="8000" u="sng">
                <a:solidFill>
                  <a:srgbClr val="000000"/>
                </a:solidFill>
                <a:latin typeface="Gideon Roman"/>
                <a:ea typeface="Gideon Roman"/>
                <a:cs typeface="Gideon Roman"/>
                <a:sym typeface="Gideon Roman"/>
              </a:rPr>
              <a:t> Dataset</a:t>
            </a:r>
            <a:br>
              <a:rPr lang="en" sz="8000" u="sng">
                <a:solidFill>
                  <a:srgbClr val="000000"/>
                </a:solidFill>
                <a:latin typeface="Gideon Roman"/>
                <a:ea typeface="Gideon Roman"/>
                <a:cs typeface="Gideon Roman"/>
                <a:sym typeface="Gideon Roman"/>
              </a:rPr>
            </a:br>
            <a:r>
              <a:rPr lang="en" sz="8000">
                <a:solidFill>
                  <a:srgbClr val="000000"/>
                </a:solidFill>
                <a:latin typeface="Gideon Roman"/>
                <a:ea typeface="Gideon Roman"/>
                <a:cs typeface="Gideon Roman"/>
                <a:sym typeface="Gideon Roman"/>
              </a:rPr>
              <a:t>The Facebook Live Sellers in Thailand dataset contains information about the Facebook pages of 10 Thai fashion and cosmetics retail sellers.</a:t>
            </a:r>
            <a:endParaRPr sz="8000">
              <a:solidFill>
                <a:srgbClr val="000000"/>
              </a:solidFill>
              <a:latin typeface="Gideon Roman"/>
              <a:ea typeface="Gideon Roman"/>
              <a:cs typeface="Gideon Roman"/>
              <a:sym typeface="Gideon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0" u="sng">
                <a:solidFill>
                  <a:srgbClr val="000000"/>
                </a:solidFill>
                <a:latin typeface="Gideon Roman"/>
                <a:ea typeface="Gideon Roman"/>
                <a:cs typeface="Gideon Roman"/>
                <a:sym typeface="Gideon Roman"/>
              </a:rPr>
              <a:t>Sales Prediction Dataset</a:t>
            </a:r>
            <a:br>
              <a:rPr lang="en" sz="8000">
                <a:solidFill>
                  <a:srgbClr val="000000"/>
                </a:solidFill>
                <a:latin typeface="Gideon Roman"/>
                <a:ea typeface="Gideon Roman"/>
                <a:cs typeface="Gideon Roman"/>
                <a:sym typeface="Gideon Roman"/>
              </a:rPr>
            </a:br>
            <a:r>
              <a:rPr lang="en" sz="8000">
                <a:solidFill>
                  <a:srgbClr val="000000"/>
                </a:solidFill>
                <a:latin typeface="Gideon Roman"/>
                <a:ea typeface="Gideon Roman"/>
                <a:cs typeface="Gideon Roman"/>
                <a:sym typeface="Gideon Roman"/>
              </a:rPr>
              <a:t>The dataset provided contains information about the advertising expenditures of a company on various platforms (TV, Radio, newspapers) and the corresponding sales of a product.</a:t>
            </a:r>
            <a:endParaRPr sz="8000">
              <a:solidFill>
                <a:srgbClr val="000000"/>
              </a:solidFill>
              <a:latin typeface="Gideon Roman"/>
              <a:ea typeface="Gideon Roman"/>
              <a:cs typeface="Gideon Roman"/>
              <a:sym typeface="Gideon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File:2 state busy beaver 2.JPG - Wikimedia Commons"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4500" y="0"/>
            <a:ext cx="3449502" cy="21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740">
                <a:latin typeface="Gideon Roman"/>
                <a:ea typeface="Gideon Roman"/>
                <a:cs typeface="Gideon Roman"/>
                <a:sym typeface="Gideon Roman"/>
              </a:rPr>
              <a:t>Data Preprocessing</a:t>
            </a:r>
            <a:endParaRPr b="1"/>
          </a:p>
        </p:txBody>
      </p:sp>
      <p:sp>
        <p:nvSpPr>
          <p:cNvPr id="184" name="Google Shape;184;p32"/>
          <p:cNvSpPr txBox="1"/>
          <p:nvPr>
            <p:ph idx="1" type="body"/>
          </p:nvPr>
        </p:nvSpPr>
        <p:spPr>
          <a:xfrm>
            <a:off x="471900" y="1700175"/>
            <a:ext cx="8222100" cy="3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 Checking for Missing Values</a:t>
            </a:r>
            <a:endParaRPr sz="5600">
              <a:solidFill>
                <a:schemeClr val="dk2"/>
              </a:solidFill>
              <a:latin typeface="Gideon Roman"/>
              <a:ea typeface="Gideon Roman"/>
              <a:cs typeface="Gideon Roman"/>
              <a:sym typeface="Gideon Roman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I checked the dataset for </a:t>
            </a:r>
            <a:r>
              <a:rPr b="1" lang="en" sz="56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missing values</a:t>
            </a:r>
            <a:r>
              <a:rPr lang="en" sz="56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 in each column using .isnull().sum().</a:t>
            </a:r>
            <a:br>
              <a:rPr lang="en" sz="56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</a:br>
            <a:r>
              <a:rPr lang="en" sz="56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	This helped identify columns that required cleaning.</a:t>
            </a:r>
            <a:br>
              <a:rPr lang="en" sz="56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</a:br>
            <a:endParaRPr sz="5600">
              <a:solidFill>
                <a:schemeClr val="dk2"/>
              </a:solidFill>
              <a:latin typeface="Gideon Roman"/>
              <a:ea typeface="Gideon Roman"/>
              <a:cs typeface="Gideon Roman"/>
              <a:sym typeface="Gideon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Handling Missing Values (Imputation)</a:t>
            </a:r>
            <a:endParaRPr sz="5600">
              <a:solidFill>
                <a:schemeClr val="dk2"/>
              </a:solidFill>
              <a:latin typeface="Gideon Roman"/>
              <a:ea typeface="Gideon Roman"/>
              <a:cs typeface="Gideon Roman"/>
              <a:sym typeface="Gideon Roman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I found that the Radio column had missing values.</a:t>
            </a:r>
            <a:br>
              <a:rPr lang="en" sz="56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</a:br>
            <a:r>
              <a:rPr lang="en" sz="56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	To handle this, I used SimpleImputer(strategy='mean') to replace missing values with the mean of the column.</a:t>
            </a:r>
            <a:br>
              <a:rPr lang="en" sz="56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</a:br>
            <a:r>
              <a:rPr lang="en" sz="56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	After imputation, I rechecked for missing va</a:t>
            </a:r>
            <a:r>
              <a:rPr lang="en" sz="5600">
                <a:solidFill>
                  <a:srgbClr val="000000"/>
                </a:solidFill>
                <a:latin typeface="Gideon Roman"/>
                <a:ea typeface="Gideon Roman"/>
                <a:cs typeface="Gideon Roman"/>
                <a:sym typeface="Gideon Roman"/>
              </a:rPr>
              <a:t>lues.</a:t>
            </a:r>
            <a:endParaRPr sz="5600">
              <a:solidFill>
                <a:srgbClr val="000000"/>
              </a:solidFill>
              <a:latin typeface="Gideon Roman"/>
              <a:ea typeface="Gideon Roman"/>
              <a:cs typeface="Gideon Roman"/>
              <a:sym typeface="Gideon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3350">
                <a:solidFill>
                  <a:srgbClr val="E3E3E3"/>
                </a:solidFill>
                <a:latin typeface="Gideon Roman"/>
                <a:ea typeface="Gideon Roman"/>
                <a:cs typeface="Gideon Roman"/>
                <a:sym typeface="Gideon Roman"/>
              </a:rPr>
              <a:t>Average amount spent on TV advertising</a:t>
            </a:r>
            <a:endParaRPr b="1" sz="4600">
              <a:latin typeface="Gideon Roman"/>
              <a:ea typeface="Gideon Roman"/>
              <a:cs typeface="Gideon Roman"/>
              <a:sym typeface="Gideon Roman"/>
            </a:endParaRPr>
          </a:p>
        </p:txBody>
      </p:sp>
      <p:sp>
        <p:nvSpPr>
          <p:cNvPr id="190" name="Google Shape;190;p3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735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Calculated the Mean Value</a:t>
            </a:r>
            <a:endParaRPr b="1" sz="1735">
              <a:solidFill>
                <a:schemeClr val="dk2"/>
              </a:solidFill>
              <a:latin typeface="Gideon Roman"/>
              <a:ea typeface="Gideon Roman"/>
              <a:cs typeface="Gideon Roman"/>
              <a:sym typeface="Gideon Roman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35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I extracted the TV column from the dataset, which represents the amount spent on TV advertisements.</a:t>
            </a:r>
            <a:br>
              <a:rPr lang="en" sz="1735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</a:br>
            <a:r>
              <a:rPr lang="en" sz="1735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Used .mean() to compute the average spending on TV ads.</a:t>
            </a:r>
            <a:br>
              <a:rPr lang="en" sz="1735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</a:br>
            <a:r>
              <a:rPr lang="en" sz="1735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Printed the result to see the average amount.</a:t>
            </a:r>
            <a:endParaRPr sz="1735">
              <a:solidFill>
                <a:schemeClr val="dk2"/>
              </a:solidFill>
              <a:latin typeface="Gideon Roman"/>
              <a:ea typeface="Gideon Roman"/>
              <a:cs typeface="Gideon Roman"/>
              <a:sym typeface="Gideon Roman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35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The average was found to be </a:t>
            </a:r>
            <a:r>
              <a:rPr lang="en" sz="17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147.0425.</a:t>
            </a:r>
            <a:endParaRPr sz="1700">
              <a:solidFill>
                <a:schemeClr val="dk2"/>
              </a:solidFill>
              <a:latin typeface="Gideon Roman"/>
              <a:ea typeface="Gideon Roman"/>
              <a:cs typeface="Gideon Roman"/>
              <a:sym typeface="Gideon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53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50">
                <a:latin typeface="Gideon Roman"/>
                <a:ea typeface="Gideon Roman"/>
                <a:cs typeface="Gideon Roman"/>
                <a:sym typeface="Gideon Roman"/>
              </a:rPr>
              <a:t>Correlation between radio advertising expenditure and product sales</a:t>
            </a:r>
            <a:endParaRPr b="1">
              <a:latin typeface="Gideon Roman"/>
              <a:ea typeface="Gideon Roman"/>
              <a:cs typeface="Gideon Roman"/>
              <a:sym typeface="Gideon Roman"/>
            </a:endParaRPr>
          </a:p>
        </p:txBody>
      </p:sp>
      <p:sp>
        <p:nvSpPr>
          <p:cNvPr id="196" name="Google Shape;196;p3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Correlation Calculation</a:t>
            </a:r>
            <a:r>
              <a:rPr lang="en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:</a:t>
            </a:r>
            <a:endParaRPr>
              <a:solidFill>
                <a:schemeClr val="dk2"/>
              </a:solidFill>
              <a:latin typeface="Gideon Roman"/>
              <a:ea typeface="Gideon Roman"/>
              <a:cs typeface="Gideon Roman"/>
              <a:sym typeface="Gideon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I computed the correlation coefficient between "Radio" and "Sales". This measures the strength and direction of the relationship between radio ad spending and product sales.</a:t>
            </a:r>
            <a:endParaRPr>
              <a:solidFill>
                <a:schemeClr val="dk2"/>
              </a:solidFill>
              <a:latin typeface="Gideon Roman"/>
              <a:ea typeface="Gideon Roman"/>
              <a:cs typeface="Gideon Roman"/>
              <a:sym typeface="Gideon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It was found out to be </a:t>
            </a:r>
            <a:r>
              <a:rPr lang="en">
                <a:solidFill>
                  <a:srgbClr val="383838"/>
                </a:solidFill>
                <a:latin typeface="Gideon Roman"/>
                <a:ea typeface="Gideon Roman"/>
                <a:cs typeface="Gideon Roman"/>
                <a:sym typeface="Gideon Roman"/>
              </a:rPr>
              <a:t>0.3496507429302875.</a:t>
            </a:r>
            <a:endParaRPr>
              <a:solidFill>
                <a:srgbClr val="383838"/>
              </a:solidFill>
              <a:latin typeface="Gideon Roman"/>
              <a:ea typeface="Gideon Roman"/>
              <a:cs typeface="Gideon Roman"/>
              <a:sym typeface="Gideon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400">
                <a:latin typeface="Gideon Roman"/>
                <a:ea typeface="Gideon Roman"/>
                <a:cs typeface="Gideon Roman"/>
                <a:sym typeface="Gideon Roman"/>
              </a:rPr>
              <a:t>Advertising medium that has the highest impact on sales</a:t>
            </a:r>
            <a:endParaRPr b="1" sz="2400">
              <a:latin typeface="Gideon Roman"/>
              <a:ea typeface="Gideon Roman"/>
              <a:cs typeface="Gideon Roman"/>
              <a:sym typeface="Gideon Roman"/>
            </a:endParaRPr>
          </a:p>
        </p:txBody>
      </p:sp>
      <p:sp>
        <p:nvSpPr>
          <p:cNvPr id="202" name="Google Shape;202;p3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Correlation Analysis</a:t>
            </a:r>
            <a:r>
              <a:rPr lang="en" sz="15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:</a:t>
            </a:r>
            <a:endParaRPr sz="1500">
              <a:solidFill>
                <a:schemeClr val="dk2"/>
              </a:solidFill>
              <a:latin typeface="Gideon Roman"/>
              <a:ea typeface="Gideon Roman"/>
              <a:cs typeface="Gideon Roman"/>
              <a:sym typeface="Gideon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I computed the correlation matrix to determine how strongly each advertising medium (TV, Radio, Newspaper) correlates with sales:</a:t>
            </a:r>
            <a:endParaRPr sz="1500">
              <a:solidFill>
                <a:schemeClr val="dk2"/>
              </a:solidFill>
              <a:latin typeface="Gideon Roman"/>
              <a:ea typeface="Gideon Roman"/>
              <a:cs typeface="Gideon Roman"/>
              <a:sym typeface="Gideon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This helped assess which medium had the strongest linear </a:t>
            </a:r>
            <a:endParaRPr sz="1500">
              <a:solidFill>
                <a:schemeClr val="dk2"/>
              </a:solidFill>
              <a:latin typeface="Gideon Roman"/>
              <a:ea typeface="Gideon Roman"/>
              <a:cs typeface="Gideon Roman"/>
              <a:sym typeface="Gideon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relationship with sales.</a:t>
            </a:r>
            <a:endParaRPr sz="1500">
              <a:solidFill>
                <a:schemeClr val="dk2"/>
              </a:solidFill>
              <a:latin typeface="Gideon Roman"/>
              <a:ea typeface="Gideon Roman"/>
              <a:cs typeface="Gideon Roman"/>
              <a:sym typeface="Gideon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Gideon Roman"/>
                <a:ea typeface="Gideon Roman"/>
                <a:cs typeface="Gideon Roman"/>
                <a:sym typeface="Gideon Roman"/>
              </a:rPr>
              <a:t>	</a:t>
            </a:r>
            <a:r>
              <a:rPr lang="en" sz="15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From the correlation matrix, we see that TV has the highest </a:t>
            </a:r>
            <a:endParaRPr sz="1500">
              <a:solidFill>
                <a:schemeClr val="dk2"/>
              </a:solidFill>
              <a:latin typeface="Gideon Roman"/>
              <a:ea typeface="Gideon Roman"/>
              <a:cs typeface="Gideon Roman"/>
              <a:sym typeface="Gideon Roman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impact on sales.</a:t>
            </a:r>
            <a:endParaRPr sz="2100">
              <a:solidFill>
                <a:schemeClr val="dk2"/>
              </a:solidFill>
              <a:latin typeface="Gideon Roman"/>
              <a:ea typeface="Gideon Roman"/>
              <a:cs typeface="Gideon Roman"/>
              <a:sym typeface="Gideon Roman"/>
            </a:endParaRPr>
          </a:p>
        </p:txBody>
      </p:sp>
      <p:pic>
        <p:nvPicPr>
          <p:cNvPr id="203" name="Google Shape;203;p35" title="corr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6375" y="2717400"/>
            <a:ext cx="2677625" cy="24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3550">
                <a:latin typeface="Gideon Roman"/>
                <a:ea typeface="Gideon Roman"/>
                <a:cs typeface="Gideon Roman"/>
                <a:sym typeface="Gideon Roman"/>
              </a:rPr>
              <a:t>Linear Regression Model</a:t>
            </a:r>
            <a:endParaRPr b="1" sz="4800">
              <a:latin typeface="Gideon Roman"/>
              <a:ea typeface="Gideon Roman"/>
              <a:cs typeface="Gideon Roman"/>
              <a:sym typeface="Gideon Roman"/>
            </a:endParaRPr>
          </a:p>
        </p:txBody>
      </p:sp>
      <p:sp>
        <p:nvSpPr>
          <p:cNvPr id="209" name="Google Shape;209;p3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Defining Features and Target Variable</a:t>
            </a:r>
            <a:endParaRPr b="1" sz="1400">
              <a:solidFill>
                <a:schemeClr val="dk2"/>
              </a:solidFill>
              <a:latin typeface="Gideon Roman"/>
              <a:ea typeface="Gideon Roman"/>
              <a:cs typeface="Gideon Roman"/>
              <a:sym typeface="Gideon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I selected independent variables (advertising mediums) and the dependent variable</a:t>
            </a:r>
            <a:r>
              <a:rPr lang="en" sz="14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 (sales).</a:t>
            </a:r>
            <a:endParaRPr sz="1400">
              <a:solidFill>
                <a:schemeClr val="dk2"/>
              </a:solidFill>
              <a:latin typeface="Gideon Roman"/>
              <a:ea typeface="Gideon Roman"/>
              <a:cs typeface="Gideon Roman"/>
              <a:sym typeface="Gideon Roman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Splitting Data into Training and Testing Sets</a:t>
            </a:r>
            <a:endParaRPr b="1" sz="1400">
              <a:solidFill>
                <a:schemeClr val="dk2"/>
              </a:solidFill>
              <a:latin typeface="Gideon Roman"/>
              <a:ea typeface="Gideon Roman"/>
              <a:cs typeface="Gideon Roman"/>
              <a:sym typeface="Gideon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To train and evaluate the model, I split the dataset.</a:t>
            </a:r>
            <a:endParaRPr sz="1400">
              <a:solidFill>
                <a:schemeClr val="dk2"/>
              </a:solidFill>
              <a:latin typeface="Gideon Roman"/>
              <a:ea typeface="Gideon Roman"/>
              <a:cs typeface="Gideon Roman"/>
              <a:sym typeface="Gideon Roman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80% of data was used for training.</a:t>
            </a:r>
            <a:br>
              <a:rPr lang="en" sz="14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</a:br>
            <a:r>
              <a:rPr lang="en" sz="14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	20% of data was used for testing.</a:t>
            </a:r>
            <a:br>
              <a:rPr lang="en" sz="14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</a:br>
            <a:endParaRPr sz="1400">
              <a:solidFill>
                <a:schemeClr val="dk2"/>
              </a:solidFill>
              <a:latin typeface="Gideon Roman"/>
              <a:ea typeface="Gideon Roman"/>
              <a:cs typeface="Gideon Roman"/>
              <a:sym typeface="Gideon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Gideon Roman"/>
              <a:ea typeface="Gideon Roman"/>
              <a:cs typeface="Gideon Roman"/>
              <a:sym typeface="Gideon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Gideon Roman"/>
              <a:ea typeface="Gideon Roman"/>
              <a:cs typeface="Gideon Roman"/>
              <a:sym typeface="Gideon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7"/>
          <p:cNvSpPr txBox="1"/>
          <p:nvPr>
            <p:ph type="title"/>
          </p:nvPr>
        </p:nvSpPr>
        <p:spPr>
          <a:xfrm>
            <a:off x="158700" y="675400"/>
            <a:ext cx="8826600" cy="446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2"/>
              </a:solidFill>
              <a:latin typeface="Gideon Roman"/>
              <a:ea typeface="Gideon Roman"/>
              <a:cs typeface="Gideon Roman"/>
              <a:sym typeface="Gideon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Training the Multiple Linear Regression Model</a:t>
            </a:r>
            <a:endParaRPr b="1" sz="1400">
              <a:solidFill>
                <a:schemeClr val="dk2"/>
              </a:solidFill>
              <a:latin typeface="Gideon Roman"/>
              <a:ea typeface="Gideon Roman"/>
              <a:cs typeface="Gideon Roman"/>
              <a:sym typeface="Gideon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I initialized and trained the regression model.</a:t>
            </a:r>
            <a:endParaRPr sz="1400">
              <a:solidFill>
                <a:schemeClr val="dk2"/>
              </a:solidFill>
              <a:latin typeface="Gideon Roman"/>
              <a:ea typeface="Gideon Roman"/>
              <a:cs typeface="Gideon Roman"/>
              <a:sym typeface="Gideon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The model learned the relationship between advertising spend (TV, Radio, Newspaper) and sales.</a:t>
            </a:r>
            <a:br>
              <a:rPr lang="en" sz="14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</a:br>
            <a:endParaRPr sz="1400">
              <a:solidFill>
                <a:schemeClr val="dk2"/>
              </a:solidFill>
              <a:latin typeface="Gideon Roman"/>
              <a:ea typeface="Gideon Roman"/>
              <a:cs typeface="Gideon Roman"/>
              <a:sym typeface="Gideon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Making Predictions on Test Data</a:t>
            </a:r>
            <a:endParaRPr b="1" sz="1400">
              <a:solidFill>
                <a:schemeClr val="dk2"/>
              </a:solidFill>
              <a:latin typeface="Gideon Roman"/>
              <a:ea typeface="Gideon Roman"/>
              <a:cs typeface="Gideon Roman"/>
              <a:sym typeface="Gideon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Once the model was trained, I used it to predict sales on unseen test data.</a:t>
            </a:r>
            <a:endParaRPr sz="1400">
              <a:solidFill>
                <a:schemeClr val="dk2"/>
              </a:solidFill>
              <a:latin typeface="Gideon Roman"/>
              <a:ea typeface="Gideon Roman"/>
              <a:cs typeface="Gideon Roman"/>
              <a:sym typeface="Gideon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Evaluating Model Performance</a:t>
            </a:r>
            <a:endParaRPr b="1" sz="1400">
              <a:solidFill>
                <a:schemeClr val="dk2"/>
              </a:solidFill>
              <a:latin typeface="Gideon Roman"/>
              <a:ea typeface="Gideon Roman"/>
              <a:cs typeface="Gideon Roman"/>
              <a:sym typeface="Gideon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I compared actual vs. predicted sales using a scatter plot:</a:t>
            </a:r>
            <a:endParaRPr sz="1400">
              <a:solidFill>
                <a:schemeClr val="dk2"/>
              </a:solidFill>
              <a:latin typeface="Gideon Roman"/>
              <a:ea typeface="Gideon Roman"/>
              <a:cs typeface="Gideon Roman"/>
              <a:sym typeface="Gideon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A red diagonal line represents perfect predictions.</a:t>
            </a:r>
            <a:br>
              <a:rPr lang="en" sz="14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</a:br>
            <a:r>
              <a:rPr lang="en" sz="14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The blue scatter points show how close the actual sales values are to the predicted ones.</a:t>
            </a:r>
            <a:br>
              <a:rPr lang="en" sz="14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</a:br>
            <a:endParaRPr sz="1400">
              <a:solidFill>
                <a:schemeClr val="dk2"/>
              </a:solidFill>
              <a:latin typeface="Gideon Roman"/>
              <a:ea typeface="Gideon Roman"/>
              <a:cs typeface="Gideon Roman"/>
              <a:sym typeface="Gideon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Gideon Roman"/>
              <a:ea typeface="Gideon Roman"/>
              <a:cs typeface="Gideon Roman"/>
              <a:sym typeface="Gideon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Gideon Roman"/>
                <a:ea typeface="Gideon Roman"/>
                <a:cs typeface="Gideon Roman"/>
                <a:sym typeface="Gideon Roman"/>
              </a:rPr>
              <a:t>The Model’s Visualization</a:t>
            </a:r>
            <a:endParaRPr b="1" sz="2000">
              <a:latin typeface="Gideon Roman"/>
              <a:ea typeface="Gideon Roman"/>
              <a:cs typeface="Gideon Roman"/>
              <a:sym typeface="Gideon Roman"/>
            </a:endParaRPr>
          </a:p>
        </p:txBody>
      </p:sp>
      <p:pic>
        <p:nvPicPr>
          <p:cNvPr id="220" name="Google Shape;220;p38" title="lr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50" y="771450"/>
            <a:ext cx="8918401" cy="43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400">
                <a:solidFill>
                  <a:schemeClr val="accent4"/>
                </a:solidFill>
                <a:latin typeface="Gideon Roman"/>
                <a:ea typeface="Gideon Roman"/>
                <a:cs typeface="Gideon Roman"/>
                <a:sym typeface="Gideon Roman"/>
              </a:rPr>
              <a:t>Sales predicted for a new set of advertising expenditures</a:t>
            </a:r>
            <a:endParaRPr b="1" sz="2400">
              <a:solidFill>
                <a:schemeClr val="accent4"/>
              </a:solidFill>
              <a:latin typeface="Gideon Roman"/>
              <a:ea typeface="Gideon Roman"/>
              <a:cs typeface="Gideon Roman"/>
              <a:sym typeface="Gideon Roman"/>
            </a:endParaRPr>
          </a:p>
        </p:txBody>
      </p:sp>
      <p:sp>
        <p:nvSpPr>
          <p:cNvPr id="226" name="Google Shape;226;p3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  <a:latin typeface="Gideon Roman"/>
                <a:ea typeface="Gideon Roman"/>
                <a:cs typeface="Gideon Roman"/>
                <a:sym typeface="Gideon Roman"/>
              </a:rPr>
              <a:t>To test the model, I predicted sales for a specific ad budget:</a:t>
            </a:r>
            <a:endParaRPr sz="2100">
              <a:solidFill>
                <a:srgbClr val="000000"/>
              </a:solidFill>
              <a:latin typeface="Gideon Roman"/>
              <a:ea typeface="Gideon Roman"/>
              <a:cs typeface="Gideon Roman"/>
              <a:sym typeface="Gideon Roman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  <a:latin typeface="Gideon Roman"/>
                <a:ea typeface="Gideon Roman"/>
                <a:cs typeface="Gideon Roman"/>
                <a:sym typeface="Gideon Roman"/>
              </a:rPr>
              <a:t>This estimated sales based on $200 spent on TV, $40 on Radio, and $50 on Newspaper.</a:t>
            </a:r>
            <a:endParaRPr sz="2100">
              <a:solidFill>
                <a:srgbClr val="000000"/>
              </a:solidFill>
              <a:latin typeface="Gideon Roman"/>
              <a:ea typeface="Gideon Roman"/>
              <a:cs typeface="Gideon Roman"/>
              <a:sym typeface="Gideon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The predicted sales were found to be </a:t>
            </a:r>
            <a:r>
              <a:rPr lang="en" sz="2100">
                <a:solidFill>
                  <a:srgbClr val="000000"/>
                </a:solidFill>
                <a:latin typeface="Gideon Roman"/>
                <a:ea typeface="Gideon Roman"/>
                <a:cs typeface="Gideon Roman"/>
                <a:sym typeface="Gideon Roman"/>
              </a:rPr>
              <a:t>$</a:t>
            </a:r>
            <a:r>
              <a:rPr lang="en" sz="2100">
                <a:solidFill>
                  <a:srgbClr val="383838"/>
                </a:solidFill>
                <a:latin typeface="Gideon Roman"/>
                <a:ea typeface="Gideon Roman"/>
                <a:cs typeface="Gideon Roman"/>
                <a:sym typeface="Gideon Roman"/>
              </a:rPr>
              <a:t>19.81151092944479.</a:t>
            </a:r>
            <a:endParaRPr sz="2100">
              <a:solidFill>
                <a:srgbClr val="383838"/>
              </a:solidFill>
              <a:latin typeface="Gideon Roman"/>
              <a:ea typeface="Gideon Roman"/>
              <a:cs typeface="Gideon Roman"/>
              <a:sym typeface="Gideon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350">
                <a:latin typeface="Gideon Roman"/>
                <a:ea typeface="Gideon Roman"/>
                <a:cs typeface="Gideon Roman"/>
                <a:sym typeface="Gideon Roman"/>
              </a:rPr>
              <a:t>Linear Regression Model when the dataset is normalized</a:t>
            </a:r>
            <a:endParaRPr b="1" sz="3600">
              <a:latin typeface="Gideon Roman"/>
              <a:ea typeface="Gideon Roman"/>
              <a:cs typeface="Gideon Roman"/>
              <a:sym typeface="Gideon Roman"/>
            </a:endParaRPr>
          </a:p>
        </p:txBody>
      </p:sp>
      <p:sp>
        <p:nvSpPr>
          <p:cNvPr id="232" name="Google Shape;232;p4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Gideon Roman"/>
                <a:ea typeface="Gideon Roman"/>
                <a:cs typeface="Gideon Roman"/>
                <a:sym typeface="Gideon Roman"/>
              </a:rPr>
              <a:t>To improve model performance, I applied feature scaling by using standardization. This standardized the data to improve model accuracy.</a:t>
            </a:r>
            <a:endParaRPr sz="1700">
              <a:solidFill>
                <a:srgbClr val="000000"/>
              </a:solidFill>
              <a:latin typeface="Gideon Roman"/>
              <a:ea typeface="Gideon Roman"/>
              <a:cs typeface="Gideon Roman"/>
              <a:sym typeface="Gideon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For this case, standardization did not impact the performance because the model was not sensitive to feature scaling. So, there was no difference in the models.</a:t>
            </a:r>
            <a:endParaRPr sz="2200">
              <a:solidFill>
                <a:schemeClr val="dk2"/>
              </a:solidFill>
              <a:latin typeface="Gideon Roman"/>
              <a:ea typeface="Gideon Roman"/>
              <a:cs typeface="Gideon Roman"/>
              <a:sym typeface="Gideon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Gideon Roman"/>
                <a:ea typeface="Gideon Roman"/>
                <a:cs typeface="Gideon Roman"/>
                <a:sym typeface="Gideon Roman"/>
              </a:rPr>
              <a:t>The Model’s Visualization</a:t>
            </a:r>
            <a:endParaRPr b="1" sz="2000">
              <a:latin typeface="Gideon Roman"/>
              <a:ea typeface="Gideon Roman"/>
              <a:cs typeface="Gideon Roman"/>
              <a:sym typeface="Gideon Roman"/>
            </a:endParaRPr>
          </a:p>
        </p:txBody>
      </p:sp>
      <p:pic>
        <p:nvPicPr>
          <p:cNvPr id="238" name="Google Shape;238;p41" title="lr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8826601" cy="421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b="1" lang="en" sz="6600">
                <a:latin typeface="Gideon Roman"/>
                <a:ea typeface="Gideon Roman"/>
                <a:cs typeface="Gideon Roman"/>
                <a:sym typeface="Gideon Roman"/>
              </a:rPr>
              <a:t>Facebook Live Sellers</a:t>
            </a:r>
            <a:endParaRPr b="1" sz="6600">
              <a:latin typeface="Gideon Roman"/>
              <a:ea typeface="Gideon Roman"/>
              <a:cs typeface="Gideon Roman"/>
              <a:sym typeface="Gideon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550">
                <a:latin typeface="Gideon Roman"/>
                <a:ea typeface="Gideon Roman"/>
                <a:cs typeface="Gideon Roman"/>
                <a:sym typeface="Gideon Roman"/>
              </a:rPr>
              <a:t>Linear Regression Model when the dataset is reduced</a:t>
            </a:r>
            <a:endParaRPr b="1" sz="3800">
              <a:latin typeface="Gideon Roman"/>
              <a:ea typeface="Gideon Roman"/>
              <a:cs typeface="Gideon Roman"/>
              <a:sym typeface="Gideon Roman"/>
            </a:endParaRPr>
          </a:p>
        </p:txBody>
      </p:sp>
      <p:sp>
        <p:nvSpPr>
          <p:cNvPr id="244" name="Google Shape;244;p4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383838"/>
                </a:solidFill>
                <a:latin typeface="Gideon Roman"/>
                <a:ea typeface="Gideon Roman"/>
                <a:cs typeface="Gideon Roman"/>
                <a:sym typeface="Gideon Roman"/>
              </a:rPr>
              <a:t>I tested the model by removing TV ads to see how "Radio" and "Newspaper" alone influenced sales. </a:t>
            </a:r>
            <a:r>
              <a:rPr lang="en" sz="20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Using only Radio and Newspaper as predictors reduces model accuracy compared to using all three (“TV”, “Radio”, and “Newspaper”).</a:t>
            </a:r>
            <a:endParaRPr sz="2000">
              <a:solidFill>
                <a:schemeClr val="dk2"/>
              </a:solidFill>
              <a:latin typeface="Gideon Roman"/>
              <a:ea typeface="Gideon Roman"/>
              <a:cs typeface="Gideon Roman"/>
              <a:sym typeface="Gideon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Gideon Roman"/>
                <a:ea typeface="Gideon Roman"/>
                <a:cs typeface="Gideon Roman"/>
                <a:sym typeface="Gideon Roman"/>
              </a:rPr>
              <a:t>The Model’s Visualization</a:t>
            </a:r>
            <a:endParaRPr b="1"/>
          </a:p>
        </p:txBody>
      </p:sp>
      <p:pic>
        <p:nvPicPr>
          <p:cNvPr id="250" name="Google Shape;250;p43" title="lr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50" y="926500"/>
            <a:ext cx="8932726" cy="421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4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500">
                <a:latin typeface="Gideon Roman"/>
                <a:ea typeface="Gideon Roman"/>
                <a:cs typeface="Gideon Roman"/>
                <a:sym typeface="Gideon Roman"/>
              </a:rPr>
              <a:t>Thank You</a:t>
            </a:r>
            <a:endParaRPr b="1" sz="6500">
              <a:latin typeface="Gideon Roman"/>
              <a:ea typeface="Gideon Roman"/>
              <a:cs typeface="Gideon Roman"/>
              <a:sym typeface="Gideon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3300">
                <a:latin typeface="Gideon Roman"/>
                <a:ea typeface="Gideon Roman"/>
                <a:cs typeface="Gideon Roman"/>
                <a:sym typeface="Gideon Roman"/>
              </a:rPr>
              <a:t>Description of the Dataset</a:t>
            </a:r>
            <a:endParaRPr b="1" sz="3300">
              <a:latin typeface="Gideon Roman"/>
              <a:ea typeface="Gideon Roman"/>
              <a:cs typeface="Gideon Roman"/>
              <a:sym typeface="Gideon Roman"/>
            </a:endParaRPr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71900" y="1919075"/>
            <a:ext cx="8222100" cy="31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The dataset contains the following columns:</a:t>
            </a:r>
            <a:endParaRPr b="1" sz="1100">
              <a:solidFill>
                <a:schemeClr val="dk2"/>
              </a:solidFill>
              <a:latin typeface="Gideon Roman"/>
              <a:ea typeface="Gideon Roman"/>
              <a:cs typeface="Gideon Roman"/>
              <a:sym typeface="Gideon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   - </a:t>
            </a:r>
            <a:r>
              <a:rPr b="1" lang="en" sz="11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status_id: Unique identifier for each status post.</a:t>
            </a:r>
            <a:endParaRPr b="1" sz="1100">
              <a:solidFill>
                <a:schemeClr val="dk2"/>
              </a:solidFill>
              <a:latin typeface="Gideon Roman"/>
              <a:ea typeface="Gideon Roman"/>
              <a:cs typeface="Gideon Roman"/>
              <a:sym typeface="Gideon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   - status_published: Date and time when the status post was published.</a:t>
            </a:r>
            <a:endParaRPr b="1" sz="1100">
              <a:solidFill>
                <a:schemeClr val="dk2"/>
              </a:solidFill>
              <a:latin typeface="Gideon Roman"/>
              <a:ea typeface="Gideon Roman"/>
              <a:cs typeface="Gideon Roman"/>
              <a:sym typeface="Gideon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   - status_type: Nature of the status post (e.g., video, photo, status, link).</a:t>
            </a:r>
            <a:endParaRPr b="1" sz="1100">
              <a:solidFill>
                <a:schemeClr val="dk2"/>
              </a:solidFill>
              <a:latin typeface="Gideon Roman"/>
              <a:ea typeface="Gideon Roman"/>
              <a:cs typeface="Gideon Roman"/>
              <a:sym typeface="Gideon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   - num_reactions: Number of reactions (e.g., likes, loves, wow, haha, sad, angry) received on the status post.</a:t>
            </a:r>
            <a:endParaRPr b="1" sz="1100">
              <a:solidFill>
                <a:schemeClr val="dk2"/>
              </a:solidFill>
              <a:latin typeface="Gideon Roman"/>
              <a:ea typeface="Gideon Roman"/>
              <a:cs typeface="Gideon Roman"/>
              <a:sym typeface="Gideon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   - num_comments: Number of comments received on the status post.</a:t>
            </a:r>
            <a:endParaRPr b="1" sz="1100">
              <a:solidFill>
                <a:schemeClr val="dk2"/>
              </a:solidFill>
              <a:latin typeface="Gideon Roman"/>
              <a:ea typeface="Gideon Roman"/>
              <a:cs typeface="Gideon Roman"/>
              <a:sym typeface="Gideon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   - num_shares: Number of shares received on the status post.</a:t>
            </a:r>
            <a:endParaRPr b="1" sz="1100">
              <a:solidFill>
                <a:schemeClr val="dk2"/>
              </a:solidFill>
              <a:latin typeface="Gideon Roman"/>
              <a:ea typeface="Gideon Roman"/>
              <a:cs typeface="Gideon Roman"/>
              <a:sym typeface="Gideon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   - Additional numerical and categorical attributes related to engagement metrics and status post features.</a:t>
            </a:r>
            <a:endParaRPr b="1" sz="1100">
              <a:solidFill>
                <a:schemeClr val="dk2"/>
              </a:solidFill>
              <a:latin typeface="Gideon Roman"/>
              <a:ea typeface="Gideon Roman"/>
              <a:cs typeface="Gideon Roman"/>
              <a:sym typeface="Gideon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  - There are also four columns which are all empty.</a:t>
            </a:r>
            <a:endParaRPr b="1" sz="1100">
              <a:solidFill>
                <a:schemeClr val="dk2"/>
              </a:solidFill>
              <a:latin typeface="Gideon Roman"/>
              <a:ea typeface="Gideon Roman"/>
              <a:cs typeface="Gideon Roman"/>
              <a:sym typeface="Gideon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Gideon Roman"/>
              <a:ea typeface="Gideon Roman"/>
              <a:cs typeface="Gideon Roman"/>
              <a:sym typeface="Gideon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Gideon Roman"/>
              <a:ea typeface="Gideon Roman"/>
              <a:cs typeface="Gideon Roman"/>
              <a:sym typeface="Gideon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ideon Roman"/>
                <a:ea typeface="Gideon Roman"/>
                <a:cs typeface="Gideon Roman"/>
                <a:sym typeface="Gideon Roman"/>
              </a:rPr>
              <a:t>Problem Statements</a:t>
            </a:r>
            <a:endParaRPr b="1">
              <a:latin typeface="Gideon Roman"/>
              <a:ea typeface="Gideon Roman"/>
              <a:cs typeface="Gideon Roman"/>
              <a:sym typeface="Gideon Roman"/>
            </a:endParaRPr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1. How does the time of upload (`status_published`) affect the `num_reaction`?</a:t>
            </a:r>
            <a:endParaRPr b="1" sz="5600">
              <a:solidFill>
                <a:schemeClr val="dk2"/>
              </a:solidFill>
              <a:latin typeface="Gideon Roman"/>
              <a:ea typeface="Gideon Roman"/>
              <a:cs typeface="Gideon Roman"/>
              <a:sym typeface="Gideon Roman"/>
            </a:endParaRPr>
          </a:p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2. Is there a correlation between the number of reactions (num_reactions) and other engagement metrics such as comments (num_comments) and shares (num_shares)? If so, what is the strength and direction of this correlation?</a:t>
            </a:r>
            <a:endParaRPr b="1" sz="5600">
              <a:solidFill>
                <a:schemeClr val="dk2"/>
              </a:solidFill>
              <a:latin typeface="Gideon Roman"/>
              <a:ea typeface="Gideon Roman"/>
              <a:cs typeface="Gideon Roman"/>
              <a:sym typeface="Gideon Roman"/>
            </a:endParaRPr>
          </a:p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3. Use the columns status_type, num_reactions, num_comments, num_shares, num_likes, num_loves, num_wows, num_hahas, num_sads, and num_angrys to train a K-Means clustering model on the Facebook Live Sellers dataset.</a:t>
            </a:r>
            <a:endParaRPr b="1" sz="5600">
              <a:solidFill>
                <a:schemeClr val="dk2"/>
              </a:solidFill>
              <a:latin typeface="Gideon Roman"/>
              <a:ea typeface="Gideon Roman"/>
              <a:cs typeface="Gideon Roman"/>
              <a:sym typeface="Gideon Roman"/>
            </a:endParaRPr>
          </a:p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4. Use the elbow method to find the optimum number of clusters.</a:t>
            </a:r>
            <a:endParaRPr b="1" sz="5600">
              <a:solidFill>
                <a:schemeClr val="dk2"/>
              </a:solidFill>
              <a:latin typeface="Gideon Roman"/>
              <a:ea typeface="Gideon Roman"/>
              <a:cs typeface="Gideon Roman"/>
              <a:sym typeface="Gideon Roman"/>
            </a:endParaRPr>
          </a:p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5. What is the count of different types of posts in the dataset?</a:t>
            </a:r>
            <a:endParaRPr b="1" sz="5600">
              <a:solidFill>
                <a:schemeClr val="dk2"/>
              </a:solidFill>
              <a:latin typeface="Gideon Roman"/>
              <a:ea typeface="Gideon Roman"/>
              <a:cs typeface="Gideon Roman"/>
              <a:sym typeface="Gideon Roman"/>
            </a:endParaRPr>
          </a:p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6. What is the average value of num_reaction, num_comments, num_shares for each post type?</a:t>
            </a:r>
            <a:endParaRPr b="1" sz="5600">
              <a:solidFill>
                <a:schemeClr val="dk2"/>
              </a:solidFill>
              <a:latin typeface="Gideon Roman"/>
              <a:ea typeface="Gideon Roman"/>
              <a:cs typeface="Gideon Roman"/>
              <a:sym typeface="Gideon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740">
                <a:latin typeface="Gideon Roman"/>
                <a:ea typeface="Gideon Roman"/>
                <a:cs typeface="Gideon Roman"/>
                <a:sym typeface="Gideon Roman"/>
              </a:rPr>
              <a:t>Data Preprocessing</a:t>
            </a:r>
            <a:endParaRPr b="1" sz="2740">
              <a:latin typeface="Gideon Roman"/>
              <a:ea typeface="Gideon Roman"/>
              <a:cs typeface="Gideon Roman"/>
              <a:sym typeface="Gideon Roman"/>
            </a:endParaRPr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Gideon Roman"/>
                <a:ea typeface="Gideon Roman"/>
                <a:cs typeface="Gideon Roman"/>
                <a:sym typeface="Gideon Roman"/>
              </a:rPr>
              <a:t>Loaded the Dataset</a:t>
            </a:r>
            <a:br>
              <a:rPr b="1" lang="en" sz="1400">
                <a:solidFill>
                  <a:srgbClr val="000000"/>
                </a:solidFill>
                <a:latin typeface="Gideon Roman"/>
                <a:ea typeface="Gideon Roman"/>
                <a:cs typeface="Gideon Roman"/>
                <a:sym typeface="Gideon Roman"/>
              </a:rPr>
            </a:br>
            <a:r>
              <a:rPr b="1" lang="en" sz="1400">
                <a:solidFill>
                  <a:srgbClr val="000000"/>
                </a:solidFill>
                <a:latin typeface="Gideon Roman"/>
                <a:ea typeface="Gideon Roman"/>
                <a:cs typeface="Gideon Roman"/>
                <a:sym typeface="Gideon Roman"/>
              </a:rPr>
              <a:t>	</a:t>
            </a:r>
            <a:r>
              <a:rPr lang="en" sz="1400">
                <a:solidFill>
                  <a:srgbClr val="000000"/>
                </a:solidFill>
                <a:latin typeface="Gideon Roman"/>
                <a:ea typeface="Gideon Roman"/>
                <a:cs typeface="Gideon Roman"/>
                <a:sym typeface="Gideon Roman"/>
              </a:rPr>
              <a:t>I read the </a:t>
            </a:r>
            <a:r>
              <a:rPr lang="en" sz="14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Facebook_Marketplace_data.csv file into a Pandas DataFrame (dataset)</a:t>
            </a:r>
            <a:r>
              <a:rPr lang="en" sz="1400">
                <a:solidFill>
                  <a:srgbClr val="000000"/>
                </a:solidFill>
                <a:latin typeface="Gideon Roman"/>
                <a:ea typeface="Gideon Roman"/>
                <a:cs typeface="Gideon Roman"/>
                <a:sym typeface="Gideon Roman"/>
              </a:rPr>
              <a:t>.</a:t>
            </a:r>
            <a:br>
              <a:rPr lang="en" sz="1400">
                <a:solidFill>
                  <a:srgbClr val="000000"/>
                </a:solidFill>
                <a:latin typeface="Gideon Roman"/>
                <a:ea typeface="Gideon Roman"/>
                <a:cs typeface="Gideon Roman"/>
                <a:sym typeface="Gideon Roman"/>
              </a:rPr>
            </a:br>
            <a:endParaRPr sz="1400">
              <a:solidFill>
                <a:srgbClr val="000000"/>
              </a:solidFill>
              <a:latin typeface="Gideon Roman"/>
              <a:ea typeface="Gideon Roman"/>
              <a:cs typeface="Gideon Roman"/>
              <a:sym typeface="Gideon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Gideon Roman"/>
                <a:ea typeface="Gideon Roman"/>
                <a:cs typeface="Gideon Roman"/>
                <a:sym typeface="Gideon Roman"/>
              </a:rPr>
              <a:t>Checked for Missing Values</a:t>
            </a:r>
            <a:br>
              <a:rPr b="1" lang="en" sz="1400">
                <a:solidFill>
                  <a:srgbClr val="000000"/>
                </a:solidFill>
                <a:latin typeface="Gideon Roman"/>
                <a:ea typeface="Gideon Roman"/>
                <a:cs typeface="Gideon Roman"/>
                <a:sym typeface="Gideon Roman"/>
              </a:rPr>
            </a:br>
            <a:r>
              <a:rPr b="1" lang="en" sz="1400">
                <a:solidFill>
                  <a:srgbClr val="000000"/>
                </a:solidFill>
                <a:latin typeface="Gideon Roman"/>
                <a:ea typeface="Gideon Roman"/>
                <a:cs typeface="Gideon Roman"/>
                <a:sym typeface="Gideon Roman"/>
              </a:rPr>
              <a:t>	</a:t>
            </a:r>
            <a:r>
              <a:rPr lang="en" sz="1400">
                <a:solidFill>
                  <a:srgbClr val="000000"/>
                </a:solidFill>
                <a:latin typeface="Gideon Roman"/>
                <a:ea typeface="Gideon Roman"/>
                <a:cs typeface="Gideon Roman"/>
                <a:sym typeface="Gideon Roman"/>
              </a:rPr>
              <a:t>I used </a:t>
            </a:r>
            <a:r>
              <a:rPr lang="en" sz="14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.isnull().sum() to identi</a:t>
            </a:r>
            <a:r>
              <a:rPr lang="en" sz="1400">
                <a:solidFill>
                  <a:srgbClr val="000000"/>
                </a:solidFill>
                <a:latin typeface="Gideon Roman"/>
                <a:ea typeface="Gideon Roman"/>
                <a:cs typeface="Gideon Roman"/>
                <a:sym typeface="Gideon Roman"/>
              </a:rPr>
              <a:t>fy the number of missing values in each column.</a:t>
            </a:r>
            <a:br>
              <a:rPr lang="en" sz="1400">
                <a:solidFill>
                  <a:srgbClr val="000000"/>
                </a:solidFill>
                <a:latin typeface="Gideon Roman"/>
                <a:ea typeface="Gideon Roman"/>
                <a:cs typeface="Gideon Roman"/>
                <a:sym typeface="Gideon Roman"/>
              </a:rPr>
            </a:br>
            <a:endParaRPr sz="1400">
              <a:solidFill>
                <a:srgbClr val="000000"/>
              </a:solidFill>
              <a:latin typeface="Gideon Roman"/>
              <a:ea typeface="Gideon Roman"/>
              <a:cs typeface="Gideon Roman"/>
              <a:sym typeface="Gideon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Gideon Roman"/>
                <a:ea typeface="Gideon Roman"/>
                <a:cs typeface="Gideon Roman"/>
                <a:sym typeface="Gideon Roman"/>
              </a:rPr>
              <a:t>Dropped Unnecessary Columns</a:t>
            </a:r>
            <a:br>
              <a:rPr b="1" lang="en" sz="1400">
                <a:solidFill>
                  <a:srgbClr val="000000"/>
                </a:solidFill>
                <a:latin typeface="Gideon Roman"/>
                <a:ea typeface="Gideon Roman"/>
                <a:cs typeface="Gideon Roman"/>
                <a:sym typeface="Gideon Roman"/>
              </a:rPr>
            </a:br>
            <a:r>
              <a:rPr b="1" lang="en" sz="1400">
                <a:solidFill>
                  <a:srgbClr val="000000"/>
                </a:solidFill>
                <a:latin typeface="Gideon Roman"/>
                <a:ea typeface="Gideon Roman"/>
                <a:cs typeface="Gideon Roman"/>
                <a:sym typeface="Gideon Roman"/>
              </a:rPr>
              <a:t>	</a:t>
            </a:r>
            <a:r>
              <a:rPr lang="en" sz="1400">
                <a:solidFill>
                  <a:srgbClr val="000000"/>
                </a:solidFill>
                <a:latin typeface="Gideon Roman"/>
                <a:ea typeface="Gideon Roman"/>
                <a:cs typeface="Gideon Roman"/>
                <a:sym typeface="Gideon Roman"/>
              </a:rPr>
              <a:t>I removed four columns (</a:t>
            </a:r>
            <a:r>
              <a:rPr lang="en" sz="14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Column1, Column2, Column3, and Column4) </a:t>
            </a:r>
            <a:r>
              <a:rPr lang="en" sz="1400">
                <a:solidFill>
                  <a:srgbClr val="000000"/>
                </a:solidFill>
                <a:latin typeface="Gideon Roman"/>
                <a:ea typeface="Gideon Roman"/>
                <a:cs typeface="Gideon Roman"/>
                <a:sym typeface="Gideon Roman"/>
              </a:rPr>
              <a:t>because they were empty.</a:t>
            </a:r>
            <a:br>
              <a:rPr lang="en" sz="1400">
                <a:solidFill>
                  <a:srgbClr val="000000"/>
                </a:solidFill>
                <a:latin typeface="Gideon Roman"/>
                <a:ea typeface="Gideon Roman"/>
                <a:cs typeface="Gideon Roman"/>
                <a:sym typeface="Gideon Roman"/>
              </a:rPr>
            </a:br>
            <a:endParaRPr sz="1400">
              <a:solidFill>
                <a:srgbClr val="000000"/>
              </a:solidFill>
              <a:latin typeface="Gideon Roman"/>
              <a:ea typeface="Gideon Roman"/>
              <a:cs typeface="Gideon Roman"/>
              <a:sym typeface="Gideon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Converted </a:t>
            </a:r>
            <a:r>
              <a:rPr b="1" lang="en" sz="14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status_published</a:t>
            </a:r>
            <a:r>
              <a:rPr b="1" lang="en" sz="14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 Column</a:t>
            </a:r>
            <a:br>
              <a:rPr b="1" lang="en" sz="1400">
                <a:solidFill>
                  <a:srgbClr val="000000"/>
                </a:solidFill>
                <a:latin typeface="Gideon Roman"/>
                <a:ea typeface="Gideon Roman"/>
                <a:cs typeface="Gideon Roman"/>
                <a:sym typeface="Gideon Roman"/>
              </a:rPr>
            </a:br>
            <a:r>
              <a:rPr b="1" lang="en" sz="1400">
                <a:solidFill>
                  <a:srgbClr val="000000"/>
                </a:solidFill>
                <a:latin typeface="Gideon Roman"/>
                <a:ea typeface="Gideon Roman"/>
                <a:cs typeface="Gideon Roman"/>
                <a:sym typeface="Gideon Roman"/>
              </a:rPr>
              <a:t>	</a:t>
            </a:r>
            <a:r>
              <a:rPr lang="en" sz="1400">
                <a:solidFill>
                  <a:srgbClr val="000000"/>
                </a:solidFill>
                <a:latin typeface="Gideon Roman"/>
                <a:ea typeface="Gideon Roman"/>
                <a:cs typeface="Gideon Roman"/>
                <a:sym typeface="Gideon Roman"/>
              </a:rPr>
              <a:t>I converted the third column into a datetime using </a:t>
            </a:r>
            <a:r>
              <a:rPr lang="en" sz="14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pd.to_datetime().</a:t>
            </a:r>
            <a:b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b="1" sz="1170">
              <a:solidFill>
                <a:schemeClr val="dk2"/>
              </a:solidFill>
              <a:latin typeface="Gideon Roman"/>
              <a:ea typeface="Gideon Roman"/>
              <a:cs typeface="Gideon Roman"/>
              <a:sym typeface="Gideon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34300" y="725925"/>
            <a:ext cx="8590500" cy="37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Extracted Hour from </a:t>
            </a:r>
            <a:r>
              <a:rPr b="1" lang="en" sz="15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status_published Column</a:t>
            </a:r>
            <a:br>
              <a:rPr b="1" lang="en" sz="155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</a:br>
            <a:r>
              <a:rPr b="1" lang="en" sz="155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	</a:t>
            </a:r>
            <a:r>
              <a:rPr lang="en" sz="155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I created a new column hour_published by extracting the hour from the datetime column.</a:t>
            </a:r>
            <a:br>
              <a:rPr lang="en" sz="155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</a:br>
            <a:endParaRPr sz="1550">
              <a:solidFill>
                <a:schemeClr val="dk2"/>
              </a:solidFill>
              <a:latin typeface="Gideon Roman"/>
              <a:ea typeface="Gideon Roman"/>
              <a:cs typeface="Gideon Roman"/>
              <a:sym typeface="Gideon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Dropped the Original </a:t>
            </a:r>
            <a:r>
              <a:rPr b="1" lang="en" sz="15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status_published</a:t>
            </a:r>
            <a:r>
              <a:rPr b="1" lang="en" sz="155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 Column</a:t>
            </a:r>
            <a:br>
              <a:rPr b="1" lang="en" sz="155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</a:br>
            <a:r>
              <a:rPr b="1" lang="en" sz="155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	</a:t>
            </a:r>
            <a:r>
              <a:rPr lang="en" sz="155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After extracting the hour,</a:t>
            </a:r>
            <a:r>
              <a:rPr lang="en" sz="15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 I removed the original status_published column.</a:t>
            </a:r>
            <a:br>
              <a:rPr lang="en" sz="155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</a:br>
            <a:endParaRPr sz="1550">
              <a:solidFill>
                <a:schemeClr val="dk2"/>
              </a:solidFill>
              <a:latin typeface="Gideon Roman"/>
              <a:ea typeface="Gideon Roman"/>
              <a:cs typeface="Gideon Roman"/>
              <a:sym typeface="Gideon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Encoded Categorical Data</a:t>
            </a:r>
            <a:br>
              <a:rPr b="1" lang="en" sz="155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</a:br>
            <a:r>
              <a:rPr b="1" lang="en" sz="155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	</a:t>
            </a:r>
            <a:r>
              <a:rPr lang="en" sz="155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I applied LabelEncoder from sklearn.preprocessing to transform the status_type column into numerical values.</a:t>
            </a:r>
            <a:br>
              <a:rPr lang="en" sz="155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</a:br>
            <a:endParaRPr sz="1550">
              <a:solidFill>
                <a:schemeClr val="dk2"/>
              </a:solidFill>
              <a:latin typeface="Gideon Roman"/>
              <a:ea typeface="Gideon Roman"/>
              <a:cs typeface="Gideon Roman"/>
              <a:sym typeface="Gideon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33709"/>
              <a:buFont typeface="Arial"/>
              <a:buNone/>
            </a:pPr>
            <a:r>
              <a:rPr lang="en" sz="1550">
                <a:solidFill>
                  <a:srgbClr val="000000"/>
                </a:solidFill>
                <a:latin typeface="Gideon Roman"/>
                <a:ea typeface="Gideon Roman"/>
                <a:cs typeface="Gideon Roman"/>
                <a:sym typeface="Gideon Roman"/>
              </a:rPr>
              <a:t>This preprocessing ensures that my dataset is cleaned, relevant columns are retained, and categorical data is converted into a machine-readable format.</a:t>
            </a:r>
            <a:endParaRPr b="1" sz="1550">
              <a:solidFill>
                <a:schemeClr val="dk2"/>
              </a:solidFill>
              <a:latin typeface="Gideon Roman"/>
              <a:ea typeface="Gideon Roman"/>
              <a:cs typeface="Gideon Roman"/>
              <a:sym typeface="Gideon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280">
                <a:latin typeface="Gideon Roman"/>
                <a:ea typeface="Gideon Roman"/>
                <a:cs typeface="Gideon Roman"/>
                <a:sym typeface="Gideon Roman"/>
              </a:rPr>
              <a:t>Relationship </a:t>
            </a:r>
            <a:r>
              <a:rPr b="1" lang="en" sz="2280">
                <a:latin typeface="Gideon Roman"/>
                <a:ea typeface="Gideon Roman"/>
                <a:cs typeface="Gideon Roman"/>
                <a:sym typeface="Gideon Roman"/>
              </a:rPr>
              <a:t>between time of upload &amp; number of reactions</a:t>
            </a:r>
            <a:endParaRPr b="1" sz="2280">
              <a:latin typeface="Gideon Roman"/>
              <a:ea typeface="Gideon Roman"/>
              <a:cs typeface="Gideon Roman"/>
              <a:sym typeface="Gideon Roman"/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4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Grouped Data by Hour</a:t>
            </a:r>
            <a:br>
              <a:rPr b="1" lang="en" sz="54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</a:br>
            <a:r>
              <a:rPr b="1" lang="en" sz="54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	</a:t>
            </a:r>
            <a:r>
              <a:rPr lang="en" sz="54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I used .groupby("hour_published") to group posts based on the hour they were published.</a:t>
            </a:r>
            <a:br>
              <a:rPr lang="en" sz="54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</a:br>
            <a:endParaRPr sz="5400">
              <a:solidFill>
                <a:schemeClr val="dk2"/>
              </a:solidFill>
              <a:latin typeface="Gideon Roman"/>
              <a:ea typeface="Gideon Roman"/>
              <a:cs typeface="Gideon Roman"/>
              <a:sym typeface="Gideon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4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Calculated Average Reactions</a:t>
            </a:r>
            <a:br>
              <a:rPr b="1" lang="en" sz="54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</a:br>
            <a:r>
              <a:rPr b="1" lang="en" sz="54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	</a:t>
            </a:r>
            <a:r>
              <a:rPr lang="en" sz="54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I computed the mean number of reactions (num_reactions) for each hour using .mean().</a:t>
            </a:r>
            <a:br>
              <a:rPr lang="en" sz="54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</a:br>
            <a:endParaRPr sz="5400">
              <a:solidFill>
                <a:schemeClr val="dk2"/>
              </a:solidFill>
              <a:latin typeface="Gideon Roman"/>
              <a:ea typeface="Gideon Roman"/>
              <a:cs typeface="Gideon Roman"/>
              <a:sym typeface="Gideon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4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Analyzed Trends</a:t>
            </a:r>
            <a:br>
              <a:rPr b="1" lang="en" sz="54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</a:br>
            <a:r>
              <a:rPr b="1" lang="en" sz="54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	</a:t>
            </a:r>
            <a:r>
              <a:rPr lang="en" sz="5400">
                <a:solidFill>
                  <a:schemeClr val="dk2"/>
                </a:solidFill>
                <a:latin typeface="Gideon Roman"/>
                <a:ea typeface="Gideon Roman"/>
                <a:cs typeface="Gideon Roman"/>
                <a:sym typeface="Gideon Roman"/>
              </a:rPr>
              <a:t>This approach helped identify peak hours when posts tend to get more engagement.</a:t>
            </a:r>
            <a:endParaRPr sz="5400">
              <a:solidFill>
                <a:schemeClr val="dk2"/>
              </a:solidFill>
              <a:latin typeface="Gideon Roman"/>
              <a:ea typeface="Gideon Roman"/>
              <a:cs typeface="Gideon Roman"/>
              <a:sym typeface="Gideon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/>
        </p:nvSpPr>
        <p:spPr>
          <a:xfrm>
            <a:off x="119400" y="310425"/>
            <a:ext cx="71781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Gideon Roman"/>
                <a:ea typeface="Gideon Roman"/>
                <a:cs typeface="Gideon Roman"/>
                <a:sym typeface="Gideon Roman"/>
              </a:rPr>
              <a:t>The Trend Plot</a:t>
            </a:r>
            <a:endParaRPr b="1" sz="2000">
              <a:solidFill>
                <a:schemeClr val="lt1"/>
              </a:solidFill>
              <a:latin typeface="Gideon Roman"/>
              <a:ea typeface="Gideon Roman"/>
              <a:cs typeface="Gideon Roman"/>
              <a:sym typeface="Gideon Roman"/>
            </a:endParaRPr>
          </a:p>
        </p:txBody>
      </p:sp>
      <p:pic>
        <p:nvPicPr>
          <p:cNvPr id="116" name="Google Shape;116;p21" title="IMP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97625"/>
            <a:ext cx="9144000" cy="434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