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Gideon Roman"/>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GideonRoma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627901c10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627901c10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627901c10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627901c10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627901c10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627901c10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627901c10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627901c10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627901c1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627901c1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627901c10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627901c10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627901c1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627901c1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627901c10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627901c10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627901c10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627901c10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627901c1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627901c1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627901c10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627901c10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627901c10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627901c10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627901c10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627901c10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627901c10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627901c10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627901c1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627901c1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627901c10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627901c10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7925" y="1775225"/>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Gideon Roman"/>
                <a:ea typeface="Gideon Roman"/>
                <a:cs typeface="Gideon Roman"/>
                <a:sym typeface="Gideon Roman"/>
              </a:rPr>
              <a:t>Case Project</a:t>
            </a:r>
            <a:endParaRPr b="1">
              <a:latin typeface="Gideon Roman"/>
              <a:ea typeface="Gideon Roman"/>
              <a:cs typeface="Gideon Roman"/>
              <a:sym typeface="Gideon Roman"/>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208">
                <a:latin typeface="Gideon Roman"/>
                <a:ea typeface="Gideon Roman"/>
                <a:cs typeface="Gideon Roman"/>
                <a:sym typeface="Gideon Roman"/>
              </a:rPr>
              <a:t>Wine Dataset</a:t>
            </a:r>
            <a:endParaRPr b="1" sz="2208">
              <a:latin typeface="Gideon Roman"/>
              <a:ea typeface="Gideon Roman"/>
              <a:cs typeface="Gideon Roman"/>
              <a:sym typeface="Gideon Roman"/>
            </a:endParaRPr>
          </a:p>
        </p:txBody>
      </p:sp>
      <p:pic>
        <p:nvPicPr>
          <p:cNvPr descr="File:Color-map-1.png - Wikipedia" id="87" name="Google Shape;87;p13"/>
          <p:cNvPicPr preferRelativeResize="0"/>
          <p:nvPr/>
        </p:nvPicPr>
        <p:blipFill>
          <a:blip r:embed="rId3">
            <a:alphaModFix/>
          </a:blip>
          <a:stretch>
            <a:fillRect/>
          </a:stretch>
        </p:blipFill>
        <p:spPr>
          <a:xfrm>
            <a:off x="4116700" y="1012450"/>
            <a:ext cx="3997325" cy="379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1950" u="sng">
                <a:latin typeface="Gideon Roman"/>
                <a:ea typeface="Gideon Roman"/>
                <a:cs typeface="Gideon Roman"/>
                <a:sym typeface="Gideon Roman"/>
              </a:rPr>
              <a:t>Average residual sugar for the best quality wine and the lowest quality wine</a:t>
            </a:r>
            <a:endParaRPr b="1" u="sng">
              <a:latin typeface="Gideon Roman"/>
              <a:ea typeface="Gideon Roman"/>
              <a:cs typeface="Gideon Roman"/>
              <a:sym typeface="Gideon Roman"/>
            </a:endParaRPr>
          </a:p>
        </p:txBody>
      </p:sp>
      <p:sp>
        <p:nvSpPr>
          <p:cNvPr id="139" name="Google Shape;139;p22"/>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latin typeface="Gideon Roman"/>
                <a:ea typeface="Gideon Roman"/>
                <a:cs typeface="Gideon Roman"/>
                <a:sym typeface="Gideon Roman"/>
              </a:rPr>
              <a:t>Identified the Best &amp; Lowest Quality Wines</a:t>
            </a:r>
            <a:endParaRPr sz="1400">
              <a:solidFill>
                <a:schemeClr val="dk1"/>
              </a:solidFill>
              <a:latin typeface="Gideon Roman"/>
              <a:ea typeface="Gideon Roman"/>
              <a:cs typeface="Gideon Roman"/>
              <a:sym typeface="Gideon Roman"/>
            </a:endParaRPr>
          </a:p>
          <a:p>
            <a:pPr indent="457200" lvl="0" marL="0" rtl="0" algn="l">
              <a:spcBef>
                <a:spcPts val="1200"/>
              </a:spcBef>
              <a:spcAft>
                <a:spcPts val="0"/>
              </a:spcAft>
              <a:buNone/>
            </a:pPr>
            <a:r>
              <a:rPr lang="en" sz="1400">
                <a:solidFill>
                  <a:schemeClr val="dk1"/>
                </a:solidFill>
                <a:latin typeface="Gideon Roman"/>
                <a:ea typeface="Gideon Roman"/>
                <a:cs typeface="Gideon Roman"/>
                <a:sym typeface="Gideon Roman"/>
              </a:rPr>
              <a:t>Used dataset['quality'].max() to get the highest quality.</a:t>
            </a:r>
            <a:br>
              <a:rPr lang="en" sz="1400">
                <a:solidFill>
                  <a:schemeClr val="dk1"/>
                </a:solidFill>
                <a:latin typeface="Gideon Roman"/>
                <a:ea typeface="Gideon Roman"/>
                <a:cs typeface="Gideon Roman"/>
                <a:sym typeface="Gideon Roman"/>
              </a:rPr>
            </a:br>
            <a:r>
              <a:rPr lang="en" sz="1400">
                <a:solidFill>
                  <a:schemeClr val="dk1"/>
                </a:solidFill>
                <a:latin typeface="Gideon Roman"/>
                <a:ea typeface="Gideon Roman"/>
                <a:cs typeface="Gideon Roman"/>
                <a:sym typeface="Gideon Roman"/>
              </a:rPr>
              <a:t>	Used dataset['quality'].min() to get the lowest quality.</a:t>
            </a:r>
            <a:br>
              <a:rPr lang="en" sz="1400">
                <a:solidFill>
                  <a:schemeClr val="dk1"/>
                </a:solidFill>
                <a:latin typeface="Gideon Roman"/>
                <a:ea typeface="Gideon Roman"/>
                <a:cs typeface="Gideon Roman"/>
                <a:sym typeface="Gideon Roman"/>
              </a:rPr>
            </a:br>
            <a:r>
              <a:rPr lang="en" sz="1400">
                <a:solidFill>
                  <a:schemeClr val="dk1"/>
                </a:solidFill>
                <a:latin typeface="Gideon Roman"/>
                <a:ea typeface="Gideon Roman"/>
                <a:cs typeface="Gideon Roman"/>
                <a:sym typeface="Gideon Roman"/>
              </a:rPr>
              <a:t>Filtered the Dataset Based on Quality</a:t>
            </a:r>
            <a:br>
              <a:rPr lang="en" sz="1400">
                <a:solidFill>
                  <a:schemeClr val="dk1"/>
                </a:solidFill>
                <a:latin typeface="Gideon Roman"/>
                <a:ea typeface="Gideon Roman"/>
                <a:cs typeface="Gideon Roman"/>
                <a:sym typeface="Gideon Roman"/>
              </a:rPr>
            </a:br>
            <a:r>
              <a:rPr lang="en" sz="1400">
                <a:solidFill>
                  <a:schemeClr val="dk1"/>
                </a:solidFill>
                <a:latin typeface="Gideon Roman"/>
                <a:ea typeface="Gideon Roman"/>
                <a:cs typeface="Gideon Roman"/>
                <a:sym typeface="Gideon Roman"/>
              </a:rPr>
              <a:t>	Selected rows where quality == highest and calculated the average residual sugar.</a:t>
            </a:r>
            <a:br>
              <a:rPr lang="en" sz="1400">
                <a:solidFill>
                  <a:schemeClr val="dk1"/>
                </a:solidFill>
                <a:latin typeface="Gideon Roman"/>
                <a:ea typeface="Gideon Roman"/>
                <a:cs typeface="Gideon Roman"/>
                <a:sym typeface="Gideon Roman"/>
              </a:rPr>
            </a:br>
            <a:r>
              <a:rPr lang="en" sz="1400">
                <a:solidFill>
                  <a:schemeClr val="dk1"/>
                </a:solidFill>
                <a:latin typeface="Gideon Roman"/>
                <a:ea typeface="Gideon Roman"/>
                <a:cs typeface="Gideon Roman"/>
                <a:sym typeface="Gideon Roman"/>
              </a:rPr>
              <a:t>	Selected rows where quality == lowest and calculated the average residual sugar.</a:t>
            </a:r>
            <a:br>
              <a:rPr lang="en" sz="1400">
                <a:solidFill>
                  <a:schemeClr val="dk1"/>
                </a:solidFill>
                <a:latin typeface="Gideon Roman"/>
                <a:ea typeface="Gideon Roman"/>
                <a:cs typeface="Gideon Roman"/>
                <a:sym typeface="Gideon Roman"/>
              </a:rPr>
            </a:br>
            <a:r>
              <a:rPr lang="en" sz="1400">
                <a:solidFill>
                  <a:schemeClr val="dk1"/>
                </a:solidFill>
                <a:latin typeface="Gideon Roman"/>
                <a:ea typeface="Gideon Roman"/>
                <a:cs typeface="Gideon Roman"/>
                <a:sym typeface="Gideon Roman"/>
              </a:rPr>
              <a:t>Compared Residual Sugar Values</a:t>
            </a:r>
            <a:br>
              <a:rPr lang="en" sz="1400">
                <a:solidFill>
                  <a:schemeClr val="dk1"/>
                </a:solidFill>
                <a:latin typeface="Gideon Roman"/>
                <a:ea typeface="Gideon Roman"/>
                <a:cs typeface="Gideon Roman"/>
                <a:sym typeface="Gideon Roman"/>
              </a:rPr>
            </a:br>
            <a:r>
              <a:rPr lang="en" sz="1400">
                <a:solidFill>
                  <a:schemeClr val="dk1"/>
                </a:solidFill>
                <a:latin typeface="Gideon Roman"/>
                <a:ea typeface="Gideon Roman"/>
                <a:cs typeface="Gideon Roman"/>
                <a:sym typeface="Gideon Roman"/>
              </a:rPr>
              <a:t>	Determined whether higher-quality wines have more or less residual sugar.</a:t>
            </a:r>
            <a:br>
              <a:rPr lang="en" sz="1400">
                <a:solidFill>
                  <a:srgbClr val="000000"/>
                </a:solidFill>
                <a:latin typeface="Gideon Roman"/>
                <a:ea typeface="Gideon Roman"/>
                <a:cs typeface="Gideon Roman"/>
                <a:sym typeface="Gideon Roman"/>
              </a:rPr>
            </a:br>
            <a:endParaRPr sz="1400">
              <a:solidFill>
                <a:srgbClr val="000000"/>
              </a:solidFill>
              <a:latin typeface="Gideon Roman"/>
              <a:ea typeface="Gideon Roman"/>
              <a:cs typeface="Gideon Roman"/>
              <a:sym typeface="Gideon Roman"/>
            </a:endParaRPr>
          </a:p>
          <a:p>
            <a:pPr indent="0" lvl="0" marL="0" rtl="0" algn="l">
              <a:spcBef>
                <a:spcPts val="1200"/>
              </a:spcBef>
              <a:spcAft>
                <a:spcPts val="0"/>
              </a:spcAft>
              <a:buNone/>
            </a:pPr>
            <a:r>
              <a:rPr lang="en" sz="1400">
                <a:solidFill>
                  <a:schemeClr val="dk1"/>
                </a:solidFill>
                <a:latin typeface="Gideon Roman"/>
                <a:ea typeface="Gideon Roman"/>
                <a:cs typeface="Gideon Roman"/>
                <a:sym typeface="Gideon Roman"/>
              </a:rPr>
              <a:t>Average residual sugar for the best quality wine = 2.576470588235294</a:t>
            </a:r>
            <a:endParaRPr sz="14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400">
                <a:solidFill>
                  <a:schemeClr val="dk1"/>
                </a:solidFill>
                <a:latin typeface="Gideon Roman"/>
                <a:ea typeface="Gideon Roman"/>
                <a:cs typeface="Gideon Roman"/>
                <a:sym typeface="Gideon Roman"/>
              </a:rPr>
              <a:t>Average residual sugar for the lowest quality wine = 2.6350000000000002</a:t>
            </a:r>
            <a:endParaRPr sz="1400">
              <a:solidFill>
                <a:schemeClr val="dk1"/>
              </a:solidFill>
              <a:latin typeface="Gideon Roman"/>
              <a:ea typeface="Gideon Roman"/>
              <a:cs typeface="Gideon Roman"/>
              <a:sym typeface="Gideon Roman"/>
            </a:endParaRPr>
          </a:p>
          <a:p>
            <a:pPr indent="0" lvl="0" marL="0" rtl="0" algn="l">
              <a:lnSpc>
                <a:spcPct val="135714"/>
              </a:lnSpc>
              <a:spcBef>
                <a:spcPts val="1200"/>
              </a:spcBef>
              <a:spcAft>
                <a:spcPts val="0"/>
              </a:spcAft>
              <a:buNone/>
            </a:pPr>
            <a:r>
              <a:rPr lang="en" sz="1400">
                <a:solidFill>
                  <a:schemeClr val="dk1"/>
                </a:solidFill>
                <a:highlight>
                  <a:schemeClr val="lt1"/>
                </a:highlight>
                <a:latin typeface="Gideon Roman"/>
                <a:ea typeface="Gideon Roman"/>
                <a:cs typeface="Gideon Roman"/>
                <a:sym typeface="Gideon Roman"/>
              </a:rPr>
              <a:t>This indicates that residual sugar does not significantly vary between the highest and lowest quality wines.</a:t>
            </a:r>
            <a:endParaRPr sz="1400">
              <a:solidFill>
                <a:schemeClr val="dk1"/>
              </a:solidFill>
              <a:highlight>
                <a:schemeClr val="lt1"/>
              </a:highlight>
              <a:latin typeface="Gideon Roman"/>
              <a:ea typeface="Gideon Roman"/>
              <a:cs typeface="Gideon Roman"/>
              <a:sym typeface="Gideon Roman"/>
            </a:endParaRPr>
          </a:p>
          <a:p>
            <a:pPr indent="0" lvl="0" marL="0" rtl="0" algn="l">
              <a:spcBef>
                <a:spcPts val="0"/>
              </a:spcBef>
              <a:spcAft>
                <a:spcPts val="1200"/>
              </a:spcAft>
              <a:buNone/>
            </a:pPr>
            <a:r>
              <a:t/>
            </a:r>
            <a:endParaRPr sz="1400">
              <a:solidFill>
                <a:schemeClr val="dk1"/>
              </a:solidFill>
              <a:latin typeface="Gideon Roman"/>
              <a:ea typeface="Gideon Roman"/>
              <a:cs typeface="Gideon Roman"/>
              <a:sym typeface="Gideon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350" u="sng">
                <a:latin typeface="Gideon Roman"/>
                <a:ea typeface="Gideon Roman"/>
                <a:cs typeface="Gideon Roman"/>
                <a:sym typeface="Gideon Roman"/>
              </a:rPr>
              <a:t>Effect of volatile acidity over the quality of the wine samples</a:t>
            </a:r>
            <a:endParaRPr b="1" sz="2350" u="sng">
              <a:latin typeface="Gideon Roman"/>
              <a:ea typeface="Gideon Roman"/>
              <a:cs typeface="Gideon Roman"/>
              <a:sym typeface="Gideon Roman"/>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chemeClr val="dk1"/>
                </a:solidFill>
                <a:latin typeface="Gideon Roman"/>
                <a:ea typeface="Gideon Roman"/>
                <a:cs typeface="Gideon Roman"/>
                <a:sym typeface="Gideon Roman"/>
              </a:rPr>
              <a:t>Calculated the Correlation Between Volatile Acidity and Quality</a:t>
            </a:r>
            <a:endParaRPr sz="1700">
              <a:solidFill>
                <a:schemeClr val="dk1"/>
              </a:solidFill>
              <a:latin typeface="Gideon Roman"/>
              <a:ea typeface="Gideon Roman"/>
              <a:cs typeface="Gideon Roman"/>
              <a:sym typeface="Gideon Roman"/>
            </a:endParaRPr>
          </a:p>
          <a:p>
            <a:pPr indent="0" lvl="0" marL="457200" rtl="0" algn="l">
              <a:spcBef>
                <a:spcPts val="1200"/>
              </a:spcBef>
              <a:spcAft>
                <a:spcPts val="0"/>
              </a:spcAft>
              <a:buNone/>
            </a:pPr>
            <a:r>
              <a:rPr lang="en" sz="1700">
                <a:solidFill>
                  <a:schemeClr val="dk1"/>
                </a:solidFill>
                <a:latin typeface="Gideon Roman"/>
                <a:ea typeface="Gideon Roman"/>
                <a:cs typeface="Gideon Roman"/>
                <a:sym typeface="Gideon Roman"/>
              </a:rPr>
              <a:t>Used dataset.corr() to check the correlation between volatile acidity and quality.</a:t>
            </a:r>
            <a:endParaRPr sz="17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700">
                <a:solidFill>
                  <a:schemeClr val="dk1"/>
                </a:solidFill>
                <a:latin typeface="Gideon Roman"/>
                <a:ea typeface="Gideon Roman"/>
                <a:cs typeface="Gideon Roman"/>
                <a:sym typeface="Gideon Roman"/>
              </a:rPr>
              <a:t>Volatile Acidity Correlation with Quality = -0.39521368900984055</a:t>
            </a:r>
            <a:endParaRPr sz="1700">
              <a:solidFill>
                <a:schemeClr val="dk1"/>
              </a:solidFill>
              <a:latin typeface="Gideon Roman"/>
              <a:ea typeface="Gideon Roman"/>
              <a:cs typeface="Gideon Roman"/>
              <a:sym typeface="Gideon Roman"/>
            </a:endParaRPr>
          </a:p>
          <a:p>
            <a:pPr indent="0" lvl="0" marL="0" rtl="0" algn="l">
              <a:spcBef>
                <a:spcPts val="1200"/>
              </a:spcBef>
              <a:spcAft>
                <a:spcPts val="1200"/>
              </a:spcAft>
              <a:buNone/>
            </a:pPr>
            <a:r>
              <a:rPr lang="en" sz="1700">
                <a:solidFill>
                  <a:schemeClr val="dk1"/>
                </a:solidFill>
                <a:latin typeface="Gideon Roman"/>
                <a:ea typeface="Gideon Roman"/>
                <a:cs typeface="Gideon Roman"/>
                <a:sym typeface="Gideon Roman"/>
              </a:rPr>
              <a:t>The correlation between volatile acidity and quality is -0.391, indicating a moderate negative correlation. This means that as volatile acidity increases, wine quality tends to decrease. High volatile acidity can give wine an undesirable sharp or sour taste, which might explain the negative impact on quality.</a:t>
            </a:r>
            <a:endParaRPr sz="1700">
              <a:solidFill>
                <a:schemeClr val="dk1"/>
              </a:solidFill>
              <a:latin typeface="Gideon Roman"/>
              <a:ea typeface="Gideon Roman"/>
              <a:cs typeface="Gideon Roman"/>
              <a:sym typeface="Gideon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2094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u="sng">
                <a:latin typeface="Gideon Roman"/>
                <a:ea typeface="Gideon Roman"/>
                <a:cs typeface="Gideon Roman"/>
                <a:sym typeface="Gideon Roman"/>
              </a:rPr>
              <a:t>Decision Tree Model &amp; Random Forest Model</a:t>
            </a:r>
            <a:endParaRPr b="1" u="sng">
              <a:latin typeface="Gideon Roman"/>
              <a:ea typeface="Gideon Roman"/>
              <a:cs typeface="Gideon Roman"/>
              <a:sym typeface="Gideon Roman"/>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chemeClr val="dk1"/>
                </a:solidFill>
                <a:latin typeface="Gideon Roman"/>
                <a:ea typeface="Gideon Roman"/>
                <a:cs typeface="Gideon Roman"/>
                <a:sym typeface="Gideon Roman"/>
              </a:rPr>
              <a:t>Separated features (X) and target variable (y).</a:t>
            </a:r>
            <a:br>
              <a:rPr lang="en" sz="2000">
                <a:solidFill>
                  <a:schemeClr val="dk1"/>
                </a:solidFill>
                <a:latin typeface="Gideon Roman"/>
                <a:ea typeface="Gideon Roman"/>
                <a:cs typeface="Gideon Roman"/>
                <a:sym typeface="Gideon Roman"/>
              </a:rPr>
            </a:br>
            <a:r>
              <a:rPr lang="en" sz="2000">
                <a:solidFill>
                  <a:schemeClr val="dk1"/>
                </a:solidFill>
                <a:latin typeface="Gideon Roman"/>
                <a:ea typeface="Gideon Roman"/>
                <a:cs typeface="Gideon Roman"/>
                <a:sym typeface="Gideon Roman"/>
              </a:rPr>
              <a:t>Split data into training &amp; test sets (train_test_split with 25% test size).</a:t>
            </a:r>
            <a:br>
              <a:rPr lang="en" sz="2000">
                <a:solidFill>
                  <a:schemeClr val="dk1"/>
                </a:solidFill>
                <a:latin typeface="Gideon Roman"/>
                <a:ea typeface="Gideon Roman"/>
                <a:cs typeface="Gideon Roman"/>
                <a:sym typeface="Gideon Roman"/>
              </a:rPr>
            </a:br>
            <a:r>
              <a:rPr lang="en" sz="2000">
                <a:solidFill>
                  <a:schemeClr val="dk1"/>
                </a:solidFill>
                <a:latin typeface="Gideon Roman"/>
                <a:ea typeface="Gideon Roman"/>
                <a:cs typeface="Gideon Roman"/>
                <a:sym typeface="Gideon Roman"/>
              </a:rPr>
              <a:t>Applied StandardScaler to normalize the feature values.</a:t>
            </a:r>
            <a:endParaRPr sz="20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2000" u="sng">
                <a:solidFill>
                  <a:schemeClr val="dk1"/>
                </a:solidFill>
                <a:latin typeface="Gideon Roman"/>
                <a:ea typeface="Gideon Roman"/>
                <a:cs typeface="Gideon Roman"/>
                <a:sym typeface="Gideon Roman"/>
              </a:rPr>
              <a:t>1) Decision Tree Model</a:t>
            </a:r>
            <a:endParaRPr sz="2000" u="sng">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2000">
                <a:solidFill>
                  <a:schemeClr val="dk1"/>
                </a:solidFill>
                <a:latin typeface="Gideon Roman"/>
                <a:ea typeface="Gideon Roman"/>
                <a:cs typeface="Gideon Roman"/>
                <a:sym typeface="Gideon Roman"/>
              </a:rPr>
              <a:t>Trained a Decision Tree </a:t>
            </a:r>
            <a:r>
              <a:rPr lang="en" sz="2000">
                <a:solidFill>
                  <a:schemeClr val="dk1"/>
                </a:solidFill>
                <a:latin typeface="Gideon Roman"/>
                <a:ea typeface="Gideon Roman"/>
                <a:cs typeface="Gideon Roman"/>
                <a:sym typeface="Gideon Roman"/>
              </a:rPr>
              <a:t>Model</a:t>
            </a:r>
            <a:br>
              <a:rPr lang="en" sz="2000">
                <a:solidFill>
                  <a:schemeClr val="dk1"/>
                </a:solidFill>
                <a:latin typeface="Gideon Roman"/>
                <a:ea typeface="Gideon Roman"/>
                <a:cs typeface="Gideon Roman"/>
                <a:sym typeface="Gideon Roman"/>
              </a:rPr>
            </a:br>
            <a:r>
              <a:rPr lang="en" sz="2000">
                <a:solidFill>
                  <a:schemeClr val="dk1"/>
                </a:solidFill>
                <a:latin typeface="Gideon Roman"/>
                <a:ea typeface="Gideon Roman"/>
                <a:cs typeface="Gideon Roman"/>
                <a:sym typeface="Gideon Roman"/>
              </a:rPr>
              <a:t>Predicted Wine Quality</a:t>
            </a:r>
            <a:endParaRPr sz="20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2000">
                <a:solidFill>
                  <a:schemeClr val="dk1"/>
                </a:solidFill>
                <a:latin typeface="Gideon Roman"/>
                <a:ea typeface="Gideon Roman"/>
                <a:cs typeface="Gideon Roman"/>
                <a:sym typeface="Gideon Roman"/>
              </a:rPr>
              <a:t>Visualised the model</a:t>
            </a:r>
            <a:br>
              <a:rPr lang="en" sz="2000">
                <a:solidFill>
                  <a:schemeClr val="dk1"/>
                </a:solidFill>
                <a:latin typeface="Gideon Roman"/>
                <a:ea typeface="Gideon Roman"/>
                <a:cs typeface="Gideon Roman"/>
                <a:sym typeface="Gideon Roman"/>
              </a:rPr>
            </a:br>
            <a:r>
              <a:rPr lang="en" sz="2000">
                <a:solidFill>
                  <a:schemeClr val="dk1"/>
                </a:solidFill>
                <a:latin typeface="Gideon Roman"/>
                <a:ea typeface="Gideon Roman"/>
                <a:cs typeface="Gideon Roman"/>
                <a:sym typeface="Gideon Roman"/>
              </a:rPr>
              <a:t>Evaluated Accuracy using a confusion matrix</a:t>
            </a:r>
            <a:br>
              <a:rPr lang="en" sz="1400">
                <a:solidFill>
                  <a:schemeClr val="dk1"/>
                </a:solidFill>
                <a:latin typeface="Gideon Roman"/>
                <a:ea typeface="Gideon Roman"/>
                <a:cs typeface="Gideon Roman"/>
                <a:sym typeface="Gideon Roman"/>
              </a:rPr>
            </a:br>
            <a:endParaRPr sz="1400">
              <a:solidFill>
                <a:schemeClr val="dk1"/>
              </a:solidFill>
              <a:latin typeface="Gideon Roman"/>
              <a:ea typeface="Gideon Roman"/>
              <a:cs typeface="Gideon Roman"/>
              <a:sym typeface="Gideon Roman"/>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109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Gideon Roman"/>
                <a:ea typeface="Gideon Roman"/>
                <a:cs typeface="Gideon Roman"/>
                <a:sym typeface="Gideon Roman"/>
              </a:rPr>
              <a:t>Decision Tree Model Visualisation</a:t>
            </a:r>
            <a:endParaRPr b="1" u="sng">
              <a:latin typeface="Gideon Roman"/>
              <a:ea typeface="Gideon Roman"/>
              <a:cs typeface="Gideon Roman"/>
              <a:sym typeface="Gideon Roman"/>
            </a:endParaRPr>
          </a:p>
        </p:txBody>
      </p:sp>
      <p:pic>
        <p:nvPicPr>
          <p:cNvPr id="157" name="Google Shape;157;p25" title="One.jpg"/>
          <p:cNvPicPr preferRelativeResize="0"/>
          <p:nvPr/>
        </p:nvPicPr>
        <p:blipFill>
          <a:blip r:embed="rId3">
            <a:alphaModFix/>
          </a:blip>
          <a:stretch>
            <a:fillRect/>
          </a:stretch>
        </p:blipFill>
        <p:spPr>
          <a:xfrm>
            <a:off x="0" y="716925"/>
            <a:ext cx="9144000" cy="4426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63" name="Google Shape;163;p26"/>
          <p:cNvSpPr txBox="1"/>
          <p:nvPr>
            <p:ph idx="1" type="body"/>
          </p:nvPr>
        </p:nvSpPr>
        <p:spPr>
          <a:xfrm>
            <a:off x="311700" y="338350"/>
            <a:ext cx="8520600" cy="4158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2500" u="sng">
                <a:solidFill>
                  <a:schemeClr val="dk1"/>
                </a:solidFill>
                <a:latin typeface="Gideon Roman"/>
                <a:ea typeface="Gideon Roman"/>
                <a:cs typeface="Gideon Roman"/>
                <a:sym typeface="Gideon Roman"/>
              </a:rPr>
              <a:t>2) </a:t>
            </a:r>
            <a:r>
              <a:rPr lang="en" sz="2500" u="sng">
                <a:solidFill>
                  <a:schemeClr val="dk1"/>
                </a:solidFill>
                <a:latin typeface="Gideon Roman"/>
                <a:ea typeface="Gideon Roman"/>
                <a:cs typeface="Gideon Roman"/>
                <a:sym typeface="Gideon Roman"/>
              </a:rPr>
              <a:t>Random Forest Model</a:t>
            </a:r>
            <a:br>
              <a:rPr lang="en" sz="2500">
                <a:solidFill>
                  <a:schemeClr val="dk1"/>
                </a:solidFill>
                <a:latin typeface="Gideon Roman"/>
                <a:ea typeface="Gideon Roman"/>
                <a:cs typeface="Gideon Roman"/>
                <a:sym typeface="Gideon Roman"/>
              </a:rPr>
            </a:br>
            <a:r>
              <a:rPr lang="en" sz="2500">
                <a:solidFill>
                  <a:schemeClr val="dk1"/>
                </a:solidFill>
                <a:latin typeface="Gideon Roman"/>
                <a:ea typeface="Gideon Roman"/>
                <a:cs typeface="Gideon Roman"/>
                <a:sym typeface="Gideon Roman"/>
              </a:rPr>
              <a:t>Trained a Random Forest Model</a:t>
            </a:r>
            <a:br>
              <a:rPr lang="en" sz="2500">
                <a:solidFill>
                  <a:schemeClr val="dk1"/>
                </a:solidFill>
                <a:latin typeface="Gideon Roman"/>
                <a:ea typeface="Gideon Roman"/>
                <a:cs typeface="Gideon Roman"/>
                <a:sym typeface="Gideon Roman"/>
              </a:rPr>
            </a:br>
            <a:r>
              <a:rPr lang="en" sz="2500">
                <a:solidFill>
                  <a:schemeClr val="dk1"/>
                </a:solidFill>
                <a:latin typeface="Gideon Roman"/>
                <a:ea typeface="Gideon Roman"/>
                <a:cs typeface="Gideon Roman"/>
                <a:sym typeface="Gideon Roman"/>
              </a:rPr>
              <a:t>Predicted Wine Quality</a:t>
            </a:r>
            <a:endParaRPr sz="25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2500">
                <a:solidFill>
                  <a:schemeClr val="dk1"/>
                </a:solidFill>
                <a:latin typeface="Gideon Roman"/>
                <a:ea typeface="Gideon Roman"/>
                <a:cs typeface="Gideon Roman"/>
                <a:sym typeface="Gideon Roman"/>
              </a:rPr>
              <a:t>Visualised the model</a:t>
            </a:r>
            <a:br>
              <a:rPr lang="en" sz="2500">
                <a:solidFill>
                  <a:schemeClr val="dk1"/>
                </a:solidFill>
                <a:latin typeface="Gideon Roman"/>
                <a:ea typeface="Gideon Roman"/>
                <a:cs typeface="Gideon Roman"/>
                <a:sym typeface="Gideon Roman"/>
              </a:rPr>
            </a:br>
            <a:r>
              <a:rPr lang="en" sz="2500">
                <a:solidFill>
                  <a:schemeClr val="dk1"/>
                </a:solidFill>
                <a:latin typeface="Gideon Roman"/>
                <a:ea typeface="Gideon Roman"/>
                <a:cs typeface="Gideon Roman"/>
                <a:sym typeface="Gideon Roman"/>
              </a:rPr>
              <a:t>Evaluated Accuracy using a confusion matrix</a:t>
            </a:r>
            <a:br>
              <a:rPr lang="en" sz="1400">
                <a:solidFill>
                  <a:schemeClr val="dk1"/>
                </a:solidFill>
                <a:latin typeface="Gideon Roman"/>
                <a:ea typeface="Gideon Roman"/>
                <a:cs typeface="Gideon Roman"/>
                <a:sym typeface="Gideon Roman"/>
              </a:rPr>
            </a:br>
            <a:endParaRPr sz="6000">
              <a:solidFill>
                <a:schemeClr val="dk1"/>
              </a:solidFill>
              <a:latin typeface="Gideon Roman"/>
              <a:ea typeface="Gideon Roman"/>
              <a:cs typeface="Gideon Roman"/>
              <a:sym typeface="Gideon Roman"/>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38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Gideon Roman"/>
                <a:ea typeface="Gideon Roman"/>
                <a:cs typeface="Gideon Roman"/>
                <a:sym typeface="Gideon Roman"/>
              </a:rPr>
              <a:t>Random Forest</a:t>
            </a:r>
            <a:r>
              <a:rPr b="1" lang="en" u="sng">
                <a:latin typeface="Gideon Roman"/>
                <a:ea typeface="Gideon Roman"/>
                <a:cs typeface="Gideon Roman"/>
                <a:sym typeface="Gideon Roman"/>
              </a:rPr>
              <a:t> Model Visualisation</a:t>
            </a:r>
            <a:endParaRPr b="1" u="sng">
              <a:latin typeface="Gideon Roman"/>
              <a:ea typeface="Gideon Roman"/>
              <a:cs typeface="Gideon Roman"/>
              <a:sym typeface="Gideon Roman"/>
            </a:endParaRPr>
          </a:p>
          <a:p>
            <a:pPr indent="0" lvl="0" marL="0" rtl="0" algn="l">
              <a:spcBef>
                <a:spcPts val="0"/>
              </a:spcBef>
              <a:spcAft>
                <a:spcPts val="0"/>
              </a:spcAft>
              <a:buNone/>
            </a:pPr>
            <a:r>
              <a:t/>
            </a:r>
            <a:endParaRPr b="1" u="sng">
              <a:latin typeface="Gideon Roman"/>
              <a:ea typeface="Gideon Roman"/>
              <a:cs typeface="Gideon Roman"/>
              <a:sym typeface="Gideon Roman"/>
            </a:endParaRPr>
          </a:p>
        </p:txBody>
      </p:sp>
      <p:pic>
        <p:nvPicPr>
          <p:cNvPr id="169" name="Google Shape;169;p27" title="Two.jpg"/>
          <p:cNvPicPr preferRelativeResize="0"/>
          <p:nvPr/>
        </p:nvPicPr>
        <p:blipFill>
          <a:blip r:embed="rId3">
            <a:alphaModFix/>
          </a:blip>
          <a:stretch>
            <a:fillRect/>
          </a:stretch>
        </p:blipFill>
        <p:spPr>
          <a:xfrm>
            <a:off x="0" y="998275"/>
            <a:ext cx="9144000" cy="414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300" u="sng">
                <a:latin typeface="Gideon Roman"/>
                <a:ea typeface="Gideon Roman"/>
                <a:cs typeface="Gideon Roman"/>
                <a:sym typeface="Gideon Roman"/>
              </a:rPr>
              <a:t>Accuracy scores for both models</a:t>
            </a:r>
            <a:endParaRPr sz="4100" u="sng">
              <a:latin typeface="Gideon Roman"/>
              <a:ea typeface="Gideon Roman"/>
              <a:cs typeface="Gideon Roman"/>
              <a:sym typeface="Gideon Roman"/>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2000">
                <a:solidFill>
                  <a:schemeClr val="dk1"/>
                </a:solidFill>
                <a:latin typeface="Gideon Roman"/>
                <a:ea typeface="Gideon Roman"/>
                <a:cs typeface="Gideon Roman"/>
                <a:sym typeface="Gideon Roman"/>
              </a:rPr>
              <a:t>The accuracy of both models:</a:t>
            </a:r>
            <a:endParaRPr sz="2000">
              <a:solidFill>
                <a:schemeClr val="dk1"/>
              </a:solidFill>
              <a:latin typeface="Gideon Roman"/>
              <a:ea typeface="Gideon Roman"/>
              <a:cs typeface="Gideon Roman"/>
              <a:sym typeface="Gideon Roman"/>
            </a:endParaRPr>
          </a:p>
          <a:p>
            <a:pPr indent="0" lvl="0" marL="0" rtl="0" algn="l">
              <a:lnSpc>
                <a:spcPct val="135714"/>
              </a:lnSpc>
              <a:spcBef>
                <a:spcPts val="0"/>
              </a:spcBef>
              <a:spcAft>
                <a:spcPts val="0"/>
              </a:spcAft>
              <a:buNone/>
            </a:pPr>
            <a:r>
              <a:rPr lang="en" sz="2000">
                <a:solidFill>
                  <a:schemeClr val="dk1"/>
                </a:solidFill>
                <a:latin typeface="Gideon Roman"/>
                <a:ea typeface="Gideon Roman"/>
                <a:cs typeface="Gideon Roman"/>
                <a:sym typeface="Gideon Roman"/>
              </a:rPr>
              <a:t>Decision Tree = 50%</a:t>
            </a:r>
            <a:endParaRPr sz="2000">
              <a:solidFill>
                <a:schemeClr val="dk1"/>
              </a:solidFill>
              <a:latin typeface="Gideon Roman"/>
              <a:ea typeface="Gideon Roman"/>
              <a:cs typeface="Gideon Roman"/>
              <a:sym typeface="Gideon Roman"/>
            </a:endParaRPr>
          </a:p>
          <a:p>
            <a:pPr indent="0" lvl="0" marL="0" rtl="0" algn="l">
              <a:lnSpc>
                <a:spcPct val="135714"/>
              </a:lnSpc>
              <a:spcBef>
                <a:spcPts val="0"/>
              </a:spcBef>
              <a:spcAft>
                <a:spcPts val="0"/>
              </a:spcAft>
              <a:buNone/>
            </a:pPr>
            <a:r>
              <a:rPr lang="en" sz="2000">
                <a:solidFill>
                  <a:schemeClr val="dk1"/>
                </a:solidFill>
                <a:latin typeface="Gideon Roman"/>
                <a:ea typeface="Gideon Roman"/>
                <a:cs typeface="Gideon Roman"/>
                <a:sym typeface="Gideon Roman"/>
              </a:rPr>
              <a:t>Random Forest = 54.41176470588235%</a:t>
            </a:r>
            <a:endParaRPr sz="2000">
              <a:solidFill>
                <a:schemeClr val="dk1"/>
              </a:solidFill>
              <a:latin typeface="Gideon Roman"/>
              <a:ea typeface="Gideon Roman"/>
              <a:cs typeface="Gideon Roman"/>
              <a:sym typeface="Gideon Roman"/>
            </a:endParaRPr>
          </a:p>
          <a:p>
            <a:pPr indent="0" lvl="0" marL="0" rtl="0" algn="l">
              <a:lnSpc>
                <a:spcPct val="135714"/>
              </a:lnSpc>
              <a:spcBef>
                <a:spcPts val="0"/>
              </a:spcBef>
              <a:spcAft>
                <a:spcPts val="0"/>
              </a:spcAft>
              <a:buNone/>
            </a:pPr>
            <a:r>
              <a:rPr lang="en" sz="2000">
                <a:solidFill>
                  <a:schemeClr val="dk1"/>
                </a:solidFill>
                <a:latin typeface="Gideon Roman"/>
                <a:ea typeface="Gideon Roman"/>
                <a:cs typeface="Gideon Roman"/>
                <a:sym typeface="Gideon Roman"/>
              </a:rPr>
              <a:t>The accuracy results (50% - 55%) suggest that both Decision Tree and Random Forest models are not performing very well on this dataset.</a:t>
            </a:r>
            <a:endParaRPr sz="2000">
              <a:solidFill>
                <a:schemeClr val="dk1"/>
              </a:solidFill>
              <a:latin typeface="Gideon Roman"/>
              <a:ea typeface="Gideon Roman"/>
              <a:cs typeface="Gideon Roman"/>
              <a:sym typeface="Gideon Roman"/>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5400">
                <a:latin typeface="Gideon Roman"/>
                <a:ea typeface="Gideon Roman"/>
                <a:cs typeface="Gideon Roman"/>
                <a:sym typeface="Gideon Roman"/>
              </a:rPr>
              <a:t>Thank You</a:t>
            </a:r>
            <a:endParaRPr b="1" sz="5400">
              <a:latin typeface="Gideon Roman"/>
              <a:ea typeface="Gideon Roman"/>
              <a:cs typeface="Gideon Roman"/>
              <a:sym typeface="Gideon Roman"/>
            </a:endParaRPr>
          </a:p>
        </p:txBody>
      </p:sp>
      <p:sp>
        <p:nvSpPr>
          <p:cNvPr id="181" name="Google Shape;181;p29"/>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ideon Roman"/>
                <a:ea typeface="Gideon Roman"/>
                <a:cs typeface="Gideon Roman"/>
                <a:sym typeface="Gideon Roman"/>
              </a:rPr>
              <a:t>The Dataset</a:t>
            </a:r>
            <a:endParaRPr b="1">
              <a:latin typeface="Gideon Roman"/>
              <a:ea typeface="Gideon Roman"/>
              <a:cs typeface="Gideon Roman"/>
              <a:sym typeface="Gideon Roman"/>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000" u="sng">
                <a:solidFill>
                  <a:schemeClr val="dk1"/>
                </a:solidFill>
                <a:latin typeface="Gideon Roman"/>
                <a:ea typeface="Gideon Roman"/>
                <a:cs typeface="Gideon Roman"/>
                <a:sym typeface="Gideon Roman"/>
              </a:rPr>
              <a:t>Wine Quality - Red Wine Dataset</a:t>
            </a:r>
            <a:endParaRPr b="1" sz="2000" u="sng">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900">
                <a:solidFill>
                  <a:schemeClr val="dk1"/>
                </a:solidFill>
                <a:latin typeface="Gideon Roman"/>
                <a:ea typeface="Gideon Roman"/>
                <a:cs typeface="Gideon Roman"/>
                <a:sym typeface="Gideon Roman"/>
              </a:rPr>
              <a:t>This dataset contains various physicochemical properties and quality ratings for red wine samples. The features (fixed acidity, volatile acidity, citric acid, etc.) are used to predict the quality of the wine, which is rated on a scale from 0 to 10. Each column represents a different aspect of the wine's composition or its assessed quality.</a:t>
            </a:r>
            <a:endParaRPr sz="1900">
              <a:solidFill>
                <a:schemeClr val="dk1"/>
              </a:solidFill>
              <a:latin typeface="Gideon Roman"/>
              <a:ea typeface="Gideon Roman"/>
              <a:cs typeface="Gideon Roman"/>
              <a:sym typeface="Gideon Roman"/>
            </a:endParaRPr>
          </a:p>
          <a:p>
            <a:pPr indent="0" lvl="0" marL="0" rtl="0" algn="l">
              <a:spcBef>
                <a:spcPts val="500"/>
              </a:spcBef>
              <a:spcAft>
                <a:spcPts val="1200"/>
              </a:spcAft>
              <a:buNone/>
            </a:pPr>
            <a:r>
              <a:t/>
            </a:r>
            <a:endParaRPr>
              <a:latin typeface="Gideon Roman"/>
              <a:ea typeface="Gideon Roman"/>
              <a:cs typeface="Gideon Roman"/>
              <a:sym typeface="Gideon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u="sng">
                <a:latin typeface="Gideon Roman"/>
                <a:ea typeface="Gideon Roman"/>
                <a:cs typeface="Gideon Roman"/>
                <a:sym typeface="Gideon Roman"/>
              </a:rPr>
              <a:t>Dataset Description</a:t>
            </a:r>
            <a:endParaRPr u="sng">
              <a:latin typeface="Gideon Roman"/>
              <a:ea typeface="Gideon Roman"/>
              <a:cs typeface="Gideon Roman"/>
              <a:sym typeface="Gideon Roman"/>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28600" lvl="0" marL="457200" rtl="0" algn="l">
              <a:spcBef>
                <a:spcPts val="500"/>
              </a:spcBef>
              <a:spcAft>
                <a:spcPts val="0"/>
              </a:spcAft>
              <a:buNone/>
            </a:pPr>
            <a:r>
              <a:rPr b="1" lang="en" sz="1300">
                <a:solidFill>
                  <a:schemeClr val="dk1"/>
                </a:solidFill>
                <a:latin typeface="Gideon Roman"/>
                <a:ea typeface="Gideon Roman"/>
                <a:cs typeface="Gideon Roman"/>
                <a:sym typeface="Gideon Roman"/>
              </a:rPr>
              <a:t>1. Fixed Acidity (fixed acidity)</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Description: Fixed acids are non-volatile acids that do not evaporate easily.</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Units: grams per liter (g/L)</a:t>
            </a:r>
            <a:endParaRPr b="1" sz="1300">
              <a:solidFill>
                <a:schemeClr val="dk1"/>
              </a:solidFill>
              <a:latin typeface="Gideon Roman"/>
              <a:ea typeface="Gideon Roman"/>
              <a:cs typeface="Gideon Roman"/>
              <a:sym typeface="Gideon Roman"/>
            </a:endParaRPr>
          </a:p>
          <a:p>
            <a:pPr indent="-228600" lvl="0" marL="457200" rtl="0" algn="l">
              <a:spcBef>
                <a:spcPts val="500"/>
              </a:spcBef>
              <a:spcAft>
                <a:spcPts val="0"/>
              </a:spcAft>
              <a:buNone/>
            </a:pPr>
            <a:r>
              <a:rPr b="1" lang="en" sz="1300">
                <a:solidFill>
                  <a:schemeClr val="dk1"/>
                </a:solidFill>
                <a:latin typeface="Gideon Roman"/>
                <a:ea typeface="Gideon Roman"/>
                <a:cs typeface="Gideon Roman"/>
                <a:sym typeface="Gideon Roman"/>
              </a:rPr>
              <a:t>2. Volatile Acidity (volatile acidity)</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Description: Volatile acids can evaporate and contribute to the wine's aroma and taste.</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Units: grams per liter (g/L)</a:t>
            </a:r>
            <a:endParaRPr b="1" sz="1300">
              <a:solidFill>
                <a:schemeClr val="dk1"/>
              </a:solidFill>
              <a:latin typeface="Gideon Roman"/>
              <a:ea typeface="Gideon Roman"/>
              <a:cs typeface="Gideon Roman"/>
              <a:sym typeface="Gideon Roman"/>
            </a:endParaRPr>
          </a:p>
          <a:p>
            <a:pPr indent="-228600" lvl="0" marL="457200" rtl="0" algn="l">
              <a:spcBef>
                <a:spcPts val="500"/>
              </a:spcBef>
              <a:spcAft>
                <a:spcPts val="0"/>
              </a:spcAft>
              <a:buNone/>
            </a:pPr>
            <a:r>
              <a:rPr b="1" lang="en" sz="1300">
                <a:solidFill>
                  <a:schemeClr val="dk1"/>
                </a:solidFill>
                <a:latin typeface="Gideon Roman"/>
                <a:ea typeface="Gideon Roman"/>
                <a:cs typeface="Gideon Roman"/>
                <a:sym typeface="Gideon Roman"/>
              </a:rPr>
              <a:t>3. Citric Acid (citric acid)</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Description: Citric acid is a weak organic acid that adds freshness and flavor to the wine.</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Units: grams per liter (g/L)</a:t>
            </a:r>
            <a:endParaRPr b="1" sz="1300">
              <a:solidFill>
                <a:schemeClr val="dk1"/>
              </a:solidFill>
              <a:latin typeface="Gideon Roman"/>
              <a:ea typeface="Gideon Roman"/>
              <a:cs typeface="Gideon Roman"/>
              <a:sym typeface="Gideon Roman"/>
            </a:endParaRPr>
          </a:p>
          <a:p>
            <a:pPr indent="-228600" lvl="0" marL="457200" rtl="0" algn="l">
              <a:spcBef>
                <a:spcPts val="500"/>
              </a:spcBef>
              <a:spcAft>
                <a:spcPts val="0"/>
              </a:spcAft>
              <a:buNone/>
            </a:pPr>
            <a:r>
              <a:rPr b="1" lang="en" sz="1300">
                <a:solidFill>
                  <a:schemeClr val="dk1"/>
                </a:solidFill>
                <a:latin typeface="Gideon Roman"/>
                <a:ea typeface="Gideon Roman"/>
                <a:cs typeface="Gideon Roman"/>
                <a:sym typeface="Gideon Roman"/>
              </a:rPr>
              <a:t>4. Residual Sugar (residual sugar)</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Description: Residual sugar is the amount of sugar remaining after fermentation stops.</a:t>
            </a:r>
            <a:endParaRPr b="1" sz="1300">
              <a:solidFill>
                <a:schemeClr val="dk1"/>
              </a:solidFill>
              <a:latin typeface="Gideon Roman"/>
              <a:ea typeface="Gideon Roman"/>
              <a:cs typeface="Gideon Roman"/>
              <a:sym typeface="Gideon Roman"/>
            </a:endParaRPr>
          </a:p>
          <a:p>
            <a:pPr indent="-228600" lvl="0" marL="914400" rtl="0" algn="l">
              <a:spcBef>
                <a:spcPts val="500"/>
              </a:spcBef>
              <a:spcAft>
                <a:spcPts val="0"/>
              </a:spcAft>
              <a:buNone/>
            </a:pPr>
            <a:r>
              <a:rPr b="1" lang="en" sz="1300">
                <a:solidFill>
                  <a:schemeClr val="dk1"/>
                </a:solidFill>
                <a:latin typeface="Gideon Roman"/>
                <a:ea typeface="Gideon Roman"/>
                <a:cs typeface="Gideon Roman"/>
                <a:sym typeface="Gideon Roman"/>
              </a:rPr>
              <a:t>o Units: grams per liter (g/L)</a:t>
            </a:r>
            <a:endParaRPr b="1" sz="1300">
              <a:solidFill>
                <a:schemeClr val="dk1"/>
              </a:solidFill>
              <a:latin typeface="Gideon Roman"/>
              <a:ea typeface="Gideon Roman"/>
              <a:cs typeface="Gideon Roman"/>
              <a:sym typeface="Gideon Roman"/>
            </a:endParaRPr>
          </a:p>
          <a:p>
            <a:pPr indent="0" lvl="0" marL="0" rtl="0" algn="l">
              <a:spcBef>
                <a:spcPts val="500"/>
              </a:spcBef>
              <a:spcAft>
                <a:spcPts val="1200"/>
              </a:spcAft>
              <a:buNone/>
            </a:pPr>
            <a:r>
              <a:t/>
            </a:r>
            <a:endParaRPr b="1" sz="1300">
              <a:solidFill>
                <a:schemeClr val="dk1"/>
              </a:solidFill>
              <a:latin typeface="Gideon Roman"/>
              <a:ea typeface="Gideon Roman"/>
              <a:cs typeface="Gideon Roman"/>
              <a:sym typeface="Gideon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44280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500"/>
              </a:spcBef>
              <a:spcAft>
                <a:spcPts val="0"/>
              </a:spcAft>
              <a:buNone/>
            </a:pPr>
            <a:r>
              <a:rPr b="1" lang="en" sz="1300">
                <a:latin typeface="Gideon Roman"/>
                <a:ea typeface="Gideon Roman"/>
                <a:cs typeface="Gideon Roman"/>
                <a:sym typeface="Gideon Roman"/>
              </a:rPr>
              <a:t>5. Chlorides (chlorides)</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Description: Chlorides represent the amount of salt in the wine.</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Units: grams per liter (g/L)</a:t>
            </a:r>
            <a:endParaRPr b="1" sz="1300">
              <a:latin typeface="Gideon Roman"/>
              <a:ea typeface="Gideon Roman"/>
              <a:cs typeface="Gideon Roman"/>
              <a:sym typeface="Gideon Roman"/>
            </a:endParaRPr>
          </a:p>
          <a:p>
            <a:pPr indent="-228600" lvl="0" marL="457200" rtl="0" algn="l">
              <a:lnSpc>
                <a:spcPct val="115000"/>
              </a:lnSpc>
              <a:spcBef>
                <a:spcPts val="500"/>
              </a:spcBef>
              <a:spcAft>
                <a:spcPts val="0"/>
              </a:spcAft>
              <a:buNone/>
            </a:pPr>
            <a:r>
              <a:rPr b="1" lang="en" sz="1300">
                <a:latin typeface="Gideon Roman"/>
                <a:ea typeface="Gideon Roman"/>
                <a:cs typeface="Gideon Roman"/>
                <a:sym typeface="Gideon Roman"/>
              </a:rPr>
              <a:t>6. Free Sulfur Dioxide (free sulfur dioxide)</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Description: Free sulfur dioxide is the amount of SO2 that is not bound and is available to act as an antimicrobial and antioxidant.</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Units: milligrams per liter (mg/L)</a:t>
            </a:r>
            <a:endParaRPr b="1" sz="1300">
              <a:latin typeface="Gideon Roman"/>
              <a:ea typeface="Gideon Roman"/>
              <a:cs typeface="Gideon Roman"/>
              <a:sym typeface="Gideon Roman"/>
            </a:endParaRPr>
          </a:p>
          <a:p>
            <a:pPr indent="-228600" lvl="0" marL="457200" rtl="0" algn="l">
              <a:lnSpc>
                <a:spcPct val="115000"/>
              </a:lnSpc>
              <a:spcBef>
                <a:spcPts val="500"/>
              </a:spcBef>
              <a:spcAft>
                <a:spcPts val="0"/>
              </a:spcAft>
              <a:buNone/>
            </a:pPr>
            <a:r>
              <a:rPr b="1" lang="en" sz="1300">
                <a:latin typeface="Gideon Roman"/>
                <a:ea typeface="Gideon Roman"/>
                <a:cs typeface="Gideon Roman"/>
                <a:sym typeface="Gideon Roman"/>
              </a:rPr>
              <a:t>7. Total Sulfur Dioxide (total sulfur dioxide)</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Description: Total sulfur dioxide includes both bound and free forms of SO2.</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Units: milligrams per liter (mg/L)</a:t>
            </a:r>
            <a:endParaRPr b="1" sz="1300">
              <a:latin typeface="Gideon Roman"/>
              <a:ea typeface="Gideon Roman"/>
              <a:cs typeface="Gideon Roman"/>
              <a:sym typeface="Gideon Roman"/>
            </a:endParaRPr>
          </a:p>
          <a:p>
            <a:pPr indent="-228600" lvl="0" marL="457200" rtl="0" algn="l">
              <a:lnSpc>
                <a:spcPct val="115000"/>
              </a:lnSpc>
              <a:spcBef>
                <a:spcPts val="500"/>
              </a:spcBef>
              <a:spcAft>
                <a:spcPts val="0"/>
              </a:spcAft>
              <a:buNone/>
            </a:pPr>
            <a:r>
              <a:rPr b="1" lang="en" sz="1300">
                <a:latin typeface="Gideon Roman"/>
                <a:ea typeface="Gideon Roman"/>
                <a:cs typeface="Gideon Roman"/>
                <a:sym typeface="Gideon Roman"/>
              </a:rPr>
              <a:t>8. Density (density)</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Description: Density is the mass per unit volume of the wine, influenced by the amount of sugar and alcohol.</a:t>
            </a:r>
            <a:endParaRPr b="1" sz="13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300">
                <a:latin typeface="Gideon Roman"/>
                <a:ea typeface="Gideon Roman"/>
                <a:cs typeface="Gideon Roman"/>
                <a:sym typeface="Gideon Roman"/>
              </a:rPr>
              <a:t>o Units: grams per cubic centimeter (g/cm³)</a:t>
            </a:r>
            <a:endParaRPr b="1" sz="1300">
              <a:latin typeface="Gideon Roman"/>
              <a:ea typeface="Gideon Roman"/>
              <a:cs typeface="Gideon Roman"/>
              <a:sym typeface="Gideon Roman"/>
            </a:endParaRPr>
          </a:p>
          <a:p>
            <a:pPr indent="0" lvl="0" marL="0" rtl="0" algn="l">
              <a:lnSpc>
                <a:spcPct val="115000"/>
              </a:lnSpc>
              <a:spcBef>
                <a:spcPts val="500"/>
              </a:spcBef>
              <a:spcAft>
                <a:spcPts val="0"/>
              </a:spcAft>
              <a:buNone/>
            </a:pPr>
            <a:r>
              <a:t/>
            </a:r>
            <a:endParaRPr b="1" sz="1300">
              <a:latin typeface="Gideon Roman"/>
              <a:ea typeface="Gideon Roman"/>
              <a:cs typeface="Gideon Roman"/>
              <a:sym typeface="Gideon Roman"/>
            </a:endParaRPr>
          </a:p>
          <a:p>
            <a:pPr indent="0" lvl="0" marL="0" rtl="0" algn="l">
              <a:lnSpc>
                <a:spcPct val="115000"/>
              </a:lnSpc>
              <a:spcBef>
                <a:spcPts val="500"/>
              </a:spcBef>
              <a:spcAft>
                <a:spcPts val="0"/>
              </a:spcAft>
              <a:buNone/>
            </a:pPr>
            <a:r>
              <a:t/>
            </a:r>
            <a:endParaRPr b="1" sz="1300">
              <a:latin typeface="Gideon Roman"/>
              <a:ea typeface="Gideon Roman"/>
              <a:cs typeface="Gideon Roman"/>
              <a:sym typeface="Gideon Roman"/>
            </a:endParaRPr>
          </a:p>
          <a:p>
            <a:pPr indent="0" lvl="0" marL="0" rtl="0" algn="l">
              <a:spcBef>
                <a:spcPts val="1200"/>
              </a:spcBef>
              <a:spcAft>
                <a:spcPts val="0"/>
              </a:spcAft>
              <a:buNone/>
            </a:pPr>
            <a:r>
              <a:t/>
            </a:r>
            <a:endParaRPr b="1" sz="1300">
              <a:latin typeface="Gideon Roman"/>
              <a:ea typeface="Gideon Roman"/>
              <a:cs typeface="Gideon Roman"/>
              <a:sym typeface="Gideon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228600" lvl="0" marL="457200" rtl="0" algn="l">
              <a:lnSpc>
                <a:spcPct val="115000"/>
              </a:lnSpc>
              <a:spcBef>
                <a:spcPts val="500"/>
              </a:spcBef>
              <a:spcAft>
                <a:spcPts val="0"/>
              </a:spcAft>
              <a:buNone/>
            </a:pPr>
            <a:r>
              <a:rPr b="1" lang="en" sz="1400">
                <a:latin typeface="Gideon Roman"/>
                <a:ea typeface="Gideon Roman"/>
                <a:cs typeface="Gideon Roman"/>
                <a:sym typeface="Gideon Roman"/>
              </a:rPr>
              <a:t>9. pH (pH)</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Description: pH measures the acidity or alkalinity of the wine. Lower pH values indicate higher acidity.</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Units: pH scale (dimensionless)</a:t>
            </a:r>
            <a:endParaRPr b="1" sz="1400">
              <a:latin typeface="Gideon Roman"/>
              <a:ea typeface="Gideon Roman"/>
              <a:cs typeface="Gideon Roman"/>
              <a:sym typeface="Gideon Roman"/>
            </a:endParaRPr>
          </a:p>
          <a:p>
            <a:pPr indent="-228600" lvl="0" marL="457200" rtl="0" algn="l">
              <a:lnSpc>
                <a:spcPct val="115000"/>
              </a:lnSpc>
              <a:spcBef>
                <a:spcPts val="500"/>
              </a:spcBef>
              <a:spcAft>
                <a:spcPts val="0"/>
              </a:spcAft>
              <a:buNone/>
            </a:pPr>
            <a:r>
              <a:rPr b="1" lang="en" sz="1400">
                <a:latin typeface="Gideon Roman"/>
                <a:ea typeface="Gideon Roman"/>
                <a:cs typeface="Gideon Roman"/>
                <a:sym typeface="Gideon Roman"/>
              </a:rPr>
              <a:t>10. Sulphates (sulphates)</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Description: Sulphates are added to wine to prevent spoilage and oxidation.</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Units: grams per liter (g/L)</a:t>
            </a:r>
            <a:endParaRPr b="1" sz="1400">
              <a:latin typeface="Gideon Roman"/>
              <a:ea typeface="Gideon Roman"/>
              <a:cs typeface="Gideon Roman"/>
              <a:sym typeface="Gideon Roman"/>
            </a:endParaRPr>
          </a:p>
          <a:p>
            <a:pPr indent="-228600" lvl="0" marL="457200" rtl="0" algn="l">
              <a:lnSpc>
                <a:spcPct val="115000"/>
              </a:lnSpc>
              <a:spcBef>
                <a:spcPts val="500"/>
              </a:spcBef>
              <a:spcAft>
                <a:spcPts val="0"/>
              </a:spcAft>
              <a:buNone/>
            </a:pPr>
            <a:r>
              <a:rPr b="1" lang="en" sz="1400">
                <a:latin typeface="Gideon Roman"/>
                <a:ea typeface="Gideon Roman"/>
                <a:cs typeface="Gideon Roman"/>
                <a:sym typeface="Gideon Roman"/>
              </a:rPr>
              <a:t>11. Alcohol (alcohol)</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Description: The alcohol content of the wine.</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Units: percentage by volume (% vol)</a:t>
            </a:r>
            <a:endParaRPr b="1" sz="1400">
              <a:latin typeface="Gideon Roman"/>
              <a:ea typeface="Gideon Roman"/>
              <a:cs typeface="Gideon Roman"/>
              <a:sym typeface="Gideon Roman"/>
            </a:endParaRPr>
          </a:p>
          <a:p>
            <a:pPr indent="-228600" lvl="0" marL="457200" rtl="0" algn="l">
              <a:lnSpc>
                <a:spcPct val="115000"/>
              </a:lnSpc>
              <a:spcBef>
                <a:spcPts val="500"/>
              </a:spcBef>
              <a:spcAft>
                <a:spcPts val="0"/>
              </a:spcAft>
              <a:buNone/>
            </a:pPr>
            <a:r>
              <a:rPr b="1" lang="en" sz="1400">
                <a:latin typeface="Gideon Roman"/>
                <a:ea typeface="Gideon Roman"/>
                <a:cs typeface="Gideon Roman"/>
                <a:sym typeface="Gideon Roman"/>
              </a:rPr>
              <a:t>12. Quality (quality)</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Description: The quality score of the wine, typically based on sensory data (taste, aroma, etc.).</a:t>
            </a:r>
            <a:endParaRPr b="1" sz="1400">
              <a:latin typeface="Gideon Roman"/>
              <a:ea typeface="Gideon Roman"/>
              <a:cs typeface="Gideon Roman"/>
              <a:sym typeface="Gideon Roman"/>
            </a:endParaRPr>
          </a:p>
          <a:p>
            <a:pPr indent="-228600" lvl="0" marL="914400" rtl="0" algn="l">
              <a:lnSpc>
                <a:spcPct val="115000"/>
              </a:lnSpc>
              <a:spcBef>
                <a:spcPts val="500"/>
              </a:spcBef>
              <a:spcAft>
                <a:spcPts val="0"/>
              </a:spcAft>
              <a:buNone/>
            </a:pPr>
            <a:r>
              <a:rPr b="1" lang="en" sz="1400">
                <a:latin typeface="Gideon Roman"/>
                <a:ea typeface="Gideon Roman"/>
                <a:cs typeface="Gideon Roman"/>
                <a:sym typeface="Gideon Roman"/>
              </a:rPr>
              <a:t>o Units: score (integer scale from 0 to 10)</a:t>
            </a:r>
            <a:endParaRPr b="1" sz="1400">
              <a:latin typeface="Gideon Roman"/>
              <a:ea typeface="Gideon Roman"/>
              <a:cs typeface="Gideon Roman"/>
              <a:sym typeface="Gideon Roman"/>
            </a:endParaRPr>
          </a:p>
          <a:p>
            <a:pPr indent="0" lvl="0" marL="0" rtl="0" algn="l">
              <a:spcBef>
                <a:spcPts val="5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Gideon Roman"/>
                <a:ea typeface="Gideon Roman"/>
                <a:cs typeface="Gideon Roman"/>
                <a:sym typeface="Gideon Roman"/>
              </a:rPr>
              <a:t>Problem Statements</a:t>
            </a:r>
            <a:endParaRPr b="1" u="sng">
              <a:latin typeface="Gideon Roman"/>
              <a:ea typeface="Gideon Roman"/>
              <a:cs typeface="Gideon Roman"/>
              <a:sym typeface="Gideon Roman"/>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28600" lvl="0" marL="457200" rtl="0" algn="l">
              <a:spcBef>
                <a:spcPts val="500"/>
              </a:spcBef>
              <a:spcAft>
                <a:spcPts val="0"/>
              </a:spcAft>
              <a:buNone/>
            </a:pPr>
            <a:r>
              <a:rPr b="1" lang="en" sz="1500">
                <a:solidFill>
                  <a:schemeClr val="dk1"/>
                </a:solidFill>
                <a:latin typeface="Gideon Roman"/>
                <a:ea typeface="Gideon Roman"/>
                <a:cs typeface="Gideon Roman"/>
                <a:sym typeface="Gideon Roman"/>
              </a:rPr>
              <a:t>1. What is the most frequently occurring wine quality? What is the highest number in and the lowest number in the quantity column?</a:t>
            </a:r>
            <a:endParaRPr b="1" sz="1500">
              <a:solidFill>
                <a:schemeClr val="dk1"/>
              </a:solidFill>
              <a:latin typeface="Gideon Roman"/>
              <a:ea typeface="Gideon Roman"/>
              <a:cs typeface="Gideon Roman"/>
              <a:sym typeface="Gideon Roman"/>
            </a:endParaRPr>
          </a:p>
          <a:p>
            <a:pPr indent="-228600" lvl="0" marL="457200" rtl="0" algn="l">
              <a:spcBef>
                <a:spcPts val="500"/>
              </a:spcBef>
              <a:spcAft>
                <a:spcPts val="0"/>
              </a:spcAft>
              <a:buNone/>
            </a:pPr>
            <a:r>
              <a:rPr b="1" lang="en" sz="1500">
                <a:solidFill>
                  <a:schemeClr val="dk1"/>
                </a:solidFill>
                <a:latin typeface="Gideon Roman"/>
                <a:ea typeface="Gideon Roman"/>
                <a:cs typeface="Gideon Roman"/>
                <a:sym typeface="Gideon Roman"/>
              </a:rPr>
              <a:t>2. How is `fixed acidity` correlated to the quality of the wine? How does the alcohol content affect the quality? How is the `free Sulphur dioxide` content correlated to the quality of the wine?</a:t>
            </a:r>
            <a:endParaRPr b="1" sz="1500">
              <a:solidFill>
                <a:schemeClr val="dk1"/>
              </a:solidFill>
              <a:latin typeface="Gideon Roman"/>
              <a:ea typeface="Gideon Roman"/>
              <a:cs typeface="Gideon Roman"/>
              <a:sym typeface="Gideon Roman"/>
            </a:endParaRPr>
          </a:p>
          <a:p>
            <a:pPr indent="-228600" lvl="0" marL="457200" rtl="0" algn="l">
              <a:spcBef>
                <a:spcPts val="500"/>
              </a:spcBef>
              <a:spcAft>
                <a:spcPts val="0"/>
              </a:spcAft>
              <a:buNone/>
            </a:pPr>
            <a:r>
              <a:rPr b="1" lang="en" sz="1500">
                <a:solidFill>
                  <a:schemeClr val="dk1"/>
                </a:solidFill>
                <a:latin typeface="Gideon Roman"/>
                <a:ea typeface="Gideon Roman"/>
                <a:cs typeface="Gideon Roman"/>
                <a:sym typeface="Gideon Roman"/>
              </a:rPr>
              <a:t>3. What is the average `residual sugar` for the best quality wine and the lowest quality wine in the dataset?</a:t>
            </a:r>
            <a:endParaRPr b="1" sz="1500">
              <a:solidFill>
                <a:schemeClr val="dk1"/>
              </a:solidFill>
              <a:latin typeface="Gideon Roman"/>
              <a:ea typeface="Gideon Roman"/>
              <a:cs typeface="Gideon Roman"/>
              <a:sym typeface="Gideon Roman"/>
            </a:endParaRPr>
          </a:p>
          <a:p>
            <a:pPr indent="-228600" lvl="0" marL="457200" rtl="0" algn="l">
              <a:spcBef>
                <a:spcPts val="500"/>
              </a:spcBef>
              <a:spcAft>
                <a:spcPts val="0"/>
              </a:spcAft>
              <a:buNone/>
            </a:pPr>
            <a:r>
              <a:rPr b="1" lang="en" sz="1500">
                <a:solidFill>
                  <a:schemeClr val="dk1"/>
                </a:solidFill>
                <a:latin typeface="Gideon Roman"/>
                <a:ea typeface="Gideon Roman"/>
                <a:cs typeface="Gideon Roman"/>
                <a:sym typeface="Gideon Roman"/>
              </a:rPr>
              <a:t>4. Does `volatile acidity` have an effect over the quality of the wine samples in the dataset?</a:t>
            </a:r>
            <a:endParaRPr b="1" sz="1500">
              <a:solidFill>
                <a:schemeClr val="dk1"/>
              </a:solidFill>
              <a:latin typeface="Gideon Roman"/>
              <a:ea typeface="Gideon Roman"/>
              <a:cs typeface="Gideon Roman"/>
              <a:sym typeface="Gideon Roman"/>
            </a:endParaRPr>
          </a:p>
          <a:p>
            <a:pPr indent="-228600" lvl="0" marL="457200" rtl="0" algn="l">
              <a:spcBef>
                <a:spcPts val="500"/>
              </a:spcBef>
              <a:spcAft>
                <a:spcPts val="0"/>
              </a:spcAft>
              <a:buNone/>
            </a:pPr>
            <a:r>
              <a:rPr b="1" lang="en" sz="1500">
                <a:solidFill>
                  <a:schemeClr val="dk1"/>
                </a:solidFill>
                <a:latin typeface="Gideon Roman"/>
                <a:ea typeface="Gideon Roman"/>
                <a:cs typeface="Gideon Roman"/>
                <a:sym typeface="Gideon Roman"/>
              </a:rPr>
              <a:t>5. Train a Decision Tree model and Random Forest Model separately to predict the Quality of the given samples of wine. Compare the Accuracy scores for </a:t>
            </a:r>
            <a:r>
              <a:rPr b="1" lang="en" sz="1500">
                <a:solidFill>
                  <a:schemeClr val="dk1"/>
                </a:solidFill>
                <a:highlight>
                  <a:schemeClr val="lt1"/>
                </a:highlight>
                <a:latin typeface="Gideon Roman"/>
                <a:ea typeface="Gideon Roman"/>
                <a:cs typeface="Gideon Roman"/>
                <a:sym typeface="Gideon Roman"/>
              </a:rPr>
              <a:t>both models.</a:t>
            </a:r>
            <a:endParaRPr b="1" sz="1500">
              <a:solidFill>
                <a:schemeClr val="dk1"/>
              </a:solidFill>
              <a:highlight>
                <a:schemeClr val="lt1"/>
              </a:highlight>
              <a:latin typeface="Gideon Roman"/>
              <a:ea typeface="Gideon Roman"/>
              <a:cs typeface="Gideon Roman"/>
              <a:sym typeface="Gideon Roman"/>
            </a:endParaRPr>
          </a:p>
          <a:p>
            <a:pPr indent="0" lvl="0" marL="0" rtl="0" algn="l">
              <a:spcBef>
                <a:spcPts val="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u="sng">
                <a:latin typeface="Gideon Roman"/>
                <a:ea typeface="Gideon Roman"/>
                <a:cs typeface="Gideon Roman"/>
                <a:sym typeface="Gideon Roman"/>
              </a:rPr>
              <a:t>Data Preprocessing</a:t>
            </a:r>
            <a:endParaRPr b="1" sz="2800" u="sng">
              <a:latin typeface="Gideon Roman"/>
              <a:ea typeface="Gideon Roman"/>
              <a:cs typeface="Gideon Roman"/>
              <a:sym typeface="Gideon Roman"/>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717">
                <a:solidFill>
                  <a:schemeClr val="dk1"/>
                </a:solidFill>
                <a:latin typeface="Gideon Roman"/>
                <a:ea typeface="Gideon Roman"/>
                <a:cs typeface="Gideon Roman"/>
                <a:sym typeface="Gideon Roman"/>
              </a:rPr>
              <a:t>Loaded the Dataset</a:t>
            </a:r>
            <a:br>
              <a:rPr lang="en" sz="1717">
                <a:solidFill>
                  <a:schemeClr val="dk1"/>
                </a:solidFill>
                <a:latin typeface="Gideon Roman"/>
                <a:ea typeface="Gideon Roman"/>
                <a:cs typeface="Gideon Roman"/>
                <a:sym typeface="Gideon Roman"/>
              </a:rPr>
            </a:br>
            <a:r>
              <a:rPr lang="en" sz="1717">
                <a:solidFill>
                  <a:schemeClr val="dk1"/>
                </a:solidFill>
                <a:latin typeface="Gideon Roman"/>
                <a:ea typeface="Gideon Roman"/>
                <a:cs typeface="Gideon Roman"/>
                <a:sym typeface="Gideon Roman"/>
              </a:rPr>
              <a:t>	Read the wine_data.csv file using pandas.</a:t>
            </a:r>
            <a:br>
              <a:rPr lang="en" sz="1717">
                <a:solidFill>
                  <a:schemeClr val="dk1"/>
                </a:solidFill>
                <a:latin typeface="Gideon Roman"/>
                <a:ea typeface="Gideon Roman"/>
                <a:cs typeface="Gideon Roman"/>
                <a:sym typeface="Gideon Roman"/>
              </a:rPr>
            </a:br>
            <a:endParaRPr sz="1717">
              <a:solidFill>
                <a:schemeClr val="dk1"/>
              </a:solidFill>
              <a:latin typeface="Gideon Roman"/>
              <a:ea typeface="Gideon Roman"/>
              <a:cs typeface="Gideon Roman"/>
              <a:sym typeface="Gideon Roman"/>
            </a:endParaRPr>
          </a:p>
          <a:p>
            <a:pPr indent="0" lvl="0" marL="0" rtl="0" algn="l">
              <a:lnSpc>
                <a:spcPct val="95000"/>
              </a:lnSpc>
              <a:spcBef>
                <a:spcPts val="1200"/>
              </a:spcBef>
              <a:spcAft>
                <a:spcPts val="0"/>
              </a:spcAft>
              <a:buSzPts val="1018"/>
              <a:buNone/>
            </a:pPr>
            <a:r>
              <a:rPr lang="en" sz="1717">
                <a:solidFill>
                  <a:schemeClr val="dk1"/>
                </a:solidFill>
                <a:latin typeface="Gideon Roman"/>
                <a:ea typeface="Gideon Roman"/>
                <a:cs typeface="Gideon Roman"/>
                <a:sym typeface="Gideon Roman"/>
              </a:rPr>
              <a:t>Handled Missing Values</a:t>
            </a:r>
            <a:br>
              <a:rPr lang="en" sz="1717">
                <a:solidFill>
                  <a:schemeClr val="dk1"/>
                </a:solidFill>
                <a:latin typeface="Gideon Roman"/>
                <a:ea typeface="Gideon Roman"/>
                <a:cs typeface="Gideon Roman"/>
                <a:sym typeface="Gideon Roman"/>
              </a:rPr>
            </a:br>
            <a:r>
              <a:rPr lang="en" sz="1717">
                <a:solidFill>
                  <a:schemeClr val="dk1"/>
                </a:solidFill>
                <a:latin typeface="Gideon Roman"/>
                <a:ea typeface="Gideon Roman"/>
                <a:cs typeface="Gideon Roman"/>
                <a:sym typeface="Gideon Roman"/>
              </a:rPr>
              <a:t>	Checked for missing values using dataset.isnull().sum().</a:t>
            </a:r>
            <a:br>
              <a:rPr lang="en" sz="1717">
                <a:solidFill>
                  <a:schemeClr val="dk1"/>
                </a:solidFill>
                <a:latin typeface="Gideon Roman"/>
                <a:ea typeface="Gideon Roman"/>
                <a:cs typeface="Gideon Roman"/>
                <a:sym typeface="Gideon Roman"/>
              </a:rPr>
            </a:br>
            <a:r>
              <a:rPr lang="en" sz="1717">
                <a:solidFill>
                  <a:schemeClr val="dk1"/>
                </a:solidFill>
                <a:latin typeface="Gideon Roman"/>
                <a:ea typeface="Gideon Roman"/>
                <a:cs typeface="Gideon Roman"/>
                <a:sym typeface="Gideon Roman"/>
              </a:rPr>
              <a:t>	No imputation was explicitly done (likely no missing values).</a:t>
            </a:r>
            <a:br>
              <a:rPr lang="en" sz="1717">
                <a:solidFill>
                  <a:schemeClr val="dk1"/>
                </a:solidFill>
                <a:latin typeface="Gideon Roman"/>
                <a:ea typeface="Gideon Roman"/>
                <a:cs typeface="Gideon Roman"/>
                <a:sym typeface="Gideon Roman"/>
              </a:rPr>
            </a:br>
            <a:endParaRPr sz="1717">
              <a:solidFill>
                <a:schemeClr val="dk1"/>
              </a:solidFill>
              <a:latin typeface="Gideon Roman"/>
              <a:ea typeface="Gideon Roman"/>
              <a:cs typeface="Gideon Roman"/>
              <a:sym typeface="Gideon Roman"/>
            </a:endParaRPr>
          </a:p>
          <a:p>
            <a:pPr indent="0" lvl="0" marL="0" rtl="0" algn="l">
              <a:lnSpc>
                <a:spcPct val="95000"/>
              </a:lnSpc>
              <a:spcBef>
                <a:spcPts val="0"/>
              </a:spcBef>
              <a:spcAft>
                <a:spcPts val="0"/>
              </a:spcAft>
              <a:buSzPts val="1018"/>
              <a:buNone/>
            </a:pPr>
            <a:r>
              <a:rPr lang="en" sz="1717">
                <a:solidFill>
                  <a:schemeClr val="dk1"/>
                </a:solidFill>
                <a:latin typeface="Gideon Roman"/>
                <a:ea typeface="Gideon Roman"/>
                <a:cs typeface="Gideon Roman"/>
                <a:sym typeface="Gideon Roman"/>
              </a:rPr>
              <a:t>Removed Duplicates</a:t>
            </a:r>
            <a:br>
              <a:rPr lang="en" sz="1717">
                <a:solidFill>
                  <a:schemeClr val="dk1"/>
                </a:solidFill>
                <a:latin typeface="Gideon Roman"/>
                <a:ea typeface="Gideon Roman"/>
                <a:cs typeface="Gideon Roman"/>
                <a:sym typeface="Gideon Roman"/>
              </a:rPr>
            </a:br>
            <a:r>
              <a:rPr lang="en" sz="1717">
                <a:solidFill>
                  <a:schemeClr val="dk1"/>
                </a:solidFill>
                <a:latin typeface="Gideon Roman"/>
                <a:ea typeface="Gideon Roman"/>
                <a:cs typeface="Gideon Roman"/>
                <a:sym typeface="Gideon Roman"/>
              </a:rPr>
              <a:t>	Used dataset.drop_duplicates() to eliminate duplicate rows.</a:t>
            </a:r>
            <a:endParaRPr sz="1717">
              <a:solidFill>
                <a:schemeClr val="dk1"/>
              </a:solidFill>
              <a:latin typeface="Gideon Roman"/>
              <a:ea typeface="Gideon Roman"/>
              <a:cs typeface="Gideon Roman"/>
              <a:sym typeface="Gideon Roman"/>
            </a:endParaRPr>
          </a:p>
          <a:p>
            <a:pPr indent="0" lvl="0" marL="0" rtl="0" algn="l">
              <a:lnSpc>
                <a:spcPct val="95000"/>
              </a:lnSpc>
              <a:spcBef>
                <a:spcPts val="0"/>
              </a:spcBef>
              <a:spcAft>
                <a:spcPts val="1200"/>
              </a:spcAft>
              <a:buSzPts val="1018"/>
              <a:buNone/>
            </a:pPr>
            <a:r>
              <a:t/>
            </a:r>
            <a:endParaRPr sz="16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600" u="sng">
                <a:highlight>
                  <a:schemeClr val="lt1"/>
                </a:highlight>
                <a:latin typeface="Gideon Roman"/>
                <a:ea typeface="Gideon Roman"/>
                <a:cs typeface="Gideon Roman"/>
                <a:sym typeface="Gideon Roman"/>
              </a:rPr>
              <a:t>Most frequently occurring wine quality and Highest and Lowest number in the quality column</a:t>
            </a:r>
            <a:endParaRPr b="1" sz="1600" u="sng">
              <a:highlight>
                <a:schemeClr val="lt1"/>
              </a:highlight>
              <a:latin typeface="Gideon Roman"/>
              <a:ea typeface="Gideon Roman"/>
              <a:cs typeface="Gideon Roman"/>
              <a:sym typeface="Gideon Roman"/>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chemeClr val="dk1"/>
                </a:solidFill>
                <a:latin typeface="Gideon Roman"/>
                <a:ea typeface="Gideon Roman"/>
                <a:cs typeface="Gideon Roman"/>
                <a:sym typeface="Gideon Roman"/>
              </a:rPr>
              <a:t>Found the Most Frequent Wine Quality</a:t>
            </a:r>
            <a:br>
              <a:rPr lang="en" sz="1700">
                <a:solidFill>
                  <a:schemeClr val="dk1"/>
                </a:solidFill>
                <a:latin typeface="Gideon Roman"/>
                <a:ea typeface="Gideon Roman"/>
                <a:cs typeface="Gideon Roman"/>
                <a:sym typeface="Gideon Roman"/>
              </a:rPr>
            </a:br>
            <a:r>
              <a:rPr lang="en" sz="1700">
                <a:solidFill>
                  <a:schemeClr val="dk1"/>
                </a:solidFill>
                <a:latin typeface="Gideon Roman"/>
                <a:ea typeface="Gideon Roman"/>
                <a:cs typeface="Gideon Roman"/>
                <a:sym typeface="Gideon Roman"/>
              </a:rPr>
              <a:t>	Used dataset['quality'].value_counts() to count occurrences of each wine quality.</a:t>
            </a:r>
            <a:br>
              <a:rPr lang="en" sz="1700">
                <a:solidFill>
                  <a:schemeClr val="dk1"/>
                </a:solidFill>
                <a:latin typeface="Gideon Roman"/>
                <a:ea typeface="Gideon Roman"/>
                <a:cs typeface="Gideon Roman"/>
                <a:sym typeface="Gideon Roman"/>
              </a:rPr>
            </a:br>
            <a:r>
              <a:rPr lang="en" sz="1700">
                <a:solidFill>
                  <a:schemeClr val="dk1"/>
                </a:solidFill>
                <a:latin typeface="Gideon Roman"/>
                <a:ea typeface="Gideon Roman"/>
                <a:cs typeface="Gideon Roman"/>
                <a:sym typeface="Gideon Roman"/>
              </a:rPr>
              <a:t>	Identified the most frequent quality.</a:t>
            </a:r>
            <a:br>
              <a:rPr lang="en" sz="1700">
                <a:solidFill>
                  <a:schemeClr val="dk1"/>
                </a:solidFill>
                <a:latin typeface="Gideon Roman"/>
                <a:ea typeface="Gideon Roman"/>
                <a:cs typeface="Gideon Roman"/>
                <a:sym typeface="Gideon Roman"/>
              </a:rPr>
            </a:br>
            <a:r>
              <a:rPr lang="en" sz="1700">
                <a:solidFill>
                  <a:schemeClr val="dk1"/>
                </a:solidFill>
                <a:latin typeface="Gideon Roman"/>
                <a:ea typeface="Gideon Roman"/>
                <a:cs typeface="Gideon Roman"/>
                <a:sym typeface="Gideon Roman"/>
              </a:rPr>
              <a:t>Found the Highest &amp; Lowest Wine Quality</a:t>
            </a:r>
            <a:br>
              <a:rPr lang="en" sz="1700">
                <a:solidFill>
                  <a:schemeClr val="dk1"/>
                </a:solidFill>
                <a:latin typeface="Gideon Roman"/>
                <a:ea typeface="Gideon Roman"/>
                <a:cs typeface="Gideon Roman"/>
                <a:sym typeface="Gideon Roman"/>
              </a:rPr>
            </a:br>
            <a:r>
              <a:rPr lang="en" sz="1700">
                <a:solidFill>
                  <a:schemeClr val="dk1"/>
                </a:solidFill>
                <a:latin typeface="Gideon Roman"/>
                <a:ea typeface="Gideon Roman"/>
                <a:cs typeface="Gideon Roman"/>
                <a:sym typeface="Gideon Roman"/>
              </a:rPr>
              <a:t>	Used dataset['quality'].max() to get the highest wine quality.</a:t>
            </a:r>
            <a:br>
              <a:rPr lang="en" sz="1700">
                <a:solidFill>
                  <a:schemeClr val="dk1"/>
                </a:solidFill>
                <a:latin typeface="Gideon Roman"/>
                <a:ea typeface="Gideon Roman"/>
                <a:cs typeface="Gideon Roman"/>
                <a:sym typeface="Gideon Roman"/>
              </a:rPr>
            </a:br>
            <a:r>
              <a:rPr lang="en" sz="1700">
                <a:solidFill>
                  <a:schemeClr val="dk1"/>
                </a:solidFill>
                <a:latin typeface="Gideon Roman"/>
                <a:ea typeface="Gideon Roman"/>
                <a:cs typeface="Gideon Roman"/>
                <a:sym typeface="Gideon Roman"/>
              </a:rPr>
              <a:t>	Used dataset['quality'].min() to get the lowest wine quality.</a:t>
            </a:r>
            <a:br>
              <a:rPr lang="en" sz="1400">
                <a:solidFill>
                  <a:schemeClr val="dk1"/>
                </a:solidFill>
                <a:latin typeface="Gideon Roman"/>
                <a:ea typeface="Gideon Roman"/>
                <a:cs typeface="Gideon Roman"/>
                <a:sym typeface="Gideon Roman"/>
              </a:rPr>
            </a:br>
            <a:endParaRPr sz="14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700">
                <a:solidFill>
                  <a:schemeClr val="dk1"/>
                </a:solidFill>
                <a:latin typeface="Gideon Roman"/>
                <a:ea typeface="Gideon Roman"/>
                <a:cs typeface="Gideon Roman"/>
                <a:sym typeface="Gideon Roman"/>
              </a:rPr>
              <a:t>Most frequently occurring wine quality = 5</a:t>
            </a:r>
            <a:endParaRPr sz="17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700">
                <a:solidFill>
                  <a:schemeClr val="dk1"/>
                </a:solidFill>
                <a:latin typeface="Gideon Roman"/>
                <a:ea typeface="Gideon Roman"/>
                <a:cs typeface="Gideon Roman"/>
                <a:sym typeface="Gideon Roman"/>
              </a:rPr>
              <a:t>Highest Quality = 8</a:t>
            </a:r>
            <a:endParaRPr sz="1700">
              <a:solidFill>
                <a:schemeClr val="dk1"/>
              </a:solidFill>
              <a:latin typeface="Gideon Roman"/>
              <a:ea typeface="Gideon Roman"/>
              <a:cs typeface="Gideon Roman"/>
              <a:sym typeface="Gideon Roman"/>
            </a:endParaRPr>
          </a:p>
          <a:p>
            <a:pPr indent="0" lvl="0" marL="0" rtl="0" algn="l">
              <a:spcBef>
                <a:spcPts val="1200"/>
              </a:spcBef>
              <a:spcAft>
                <a:spcPts val="1200"/>
              </a:spcAft>
              <a:buNone/>
            </a:pPr>
            <a:r>
              <a:rPr lang="en" sz="1700">
                <a:solidFill>
                  <a:schemeClr val="dk1"/>
                </a:solidFill>
                <a:latin typeface="Gideon Roman"/>
                <a:ea typeface="Gideon Roman"/>
                <a:cs typeface="Gideon Roman"/>
                <a:sym typeface="Gideon Roman"/>
              </a:rPr>
              <a:t>Lowest Quality = 3</a:t>
            </a:r>
            <a:endParaRPr sz="1700">
              <a:solidFill>
                <a:schemeClr val="dk1"/>
              </a:solidFill>
              <a:latin typeface="Gideon Roman"/>
              <a:ea typeface="Gideon Roman"/>
              <a:cs typeface="Gideon Roman"/>
              <a:sym typeface="Gideon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57900"/>
            <a:ext cx="8520600" cy="607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u="sng">
                <a:highlight>
                  <a:schemeClr val="lt1"/>
                </a:highlight>
                <a:latin typeface="Gideon Roman"/>
                <a:ea typeface="Gideon Roman"/>
                <a:cs typeface="Gideon Roman"/>
                <a:sym typeface="Gideon Roman"/>
              </a:rPr>
              <a:t>Correlation of fixed acidity, alcohol content, and free Sulphur dioxide to the quality of the wine</a:t>
            </a:r>
            <a:endParaRPr b="1" sz="1800" u="sng">
              <a:highlight>
                <a:schemeClr val="lt1"/>
              </a:highlight>
              <a:latin typeface="Gideon Roman"/>
              <a:ea typeface="Gideon Roman"/>
              <a:cs typeface="Gideon Roman"/>
              <a:sym typeface="Gideon Roman"/>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300">
                <a:solidFill>
                  <a:schemeClr val="dk1"/>
                </a:solidFill>
                <a:latin typeface="Gideon Roman"/>
                <a:ea typeface="Gideon Roman"/>
                <a:cs typeface="Gideon Roman"/>
                <a:sym typeface="Gideon Roman"/>
              </a:rPr>
              <a:t>Calculated Correlation Coefficients</a:t>
            </a:r>
            <a:endParaRPr sz="1300">
              <a:solidFill>
                <a:schemeClr val="dk1"/>
              </a:solidFill>
              <a:latin typeface="Gideon Roman"/>
              <a:ea typeface="Gideon Roman"/>
              <a:cs typeface="Gideon Roman"/>
              <a:sym typeface="Gideon Roman"/>
            </a:endParaRPr>
          </a:p>
          <a:p>
            <a:pPr indent="457200" lvl="0" marL="0" rtl="0" algn="l">
              <a:spcBef>
                <a:spcPts val="1200"/>
              </a:spcBef>
              <a:spcAft>
                <a:spcPts val="0"/>
              </a:spcAft>
              <a:buNone/>
            </a:pPr>
            <a:r>
              <a:rPr lang="en" sz="1300">
                <a:solidFill>
                  <a:schemeClr val="dk1"/>
                </a:solidFill>
                <a:latin typeface="Gideon Roman"/>
                <a:ea typeface="Gideon Roman"/>
                <a:cs typeface="Gideon Roman"/>
                <a:sym typeface="Gideon Roman"/>
              </a:rPr>
              <a:t>Used dataset.corr() to check relationships between variables.</a:t>
            </a:r>
            <a:br>
              <a:rPr lang="en" sz="1300">
                <a:solidFill>
                  <a:schemeClr val="dk1"/>
                </a:solidFill>
                <a:latin typeface="Gideon Roman"/>
                <a:ea typeface="Gideon Roman"/>
                <a:cs typeface="Gideon Roman"/>
                <a:sym typeface="Gideon Roman"/>
              </a:rPr>
            </a:br>
            <a:r>
              <a:rPr lang="en" sz="1300">
                <a:solidFill>
                  <a:schemeClr val="dk1"/>
                </a:solidFill>
                <a:latin typeface="Gideon Roman"/>
                <a:ea typeface="Gideon Roman"/>
                <a:cs typeface="Gideon Roman"/>
                <a:sym typeface="Gideon Roman"/>
              </a:rPr>
              <a:t>	Extracted the correlation values of fixed acidity, alcohol, and free sulfur dioxide with quality.</a:t>
            </a:r>
            <a:endParaRPr sz="13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300">
                <a:solidFill>
                  <a:schemeClr val="dk1"/>
                </a:solidFill>
                <a:latin typeface="Gideon Roman"/>
                <a:ea typeface="Gideon Roman"/>
                <a:cs typeface="Gideon Roman"/>
                <a:sym typeface="Gideon Roman"/>
              </a:rPr>
              <a:t>Fixed Acidity correlation with quality = 0.11902366561349675</a:t>
            </a:r>
            <a:endParaRPr sz="13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300">
                <a:solidFill>
                  <a:schemeClr val="dk1"/>
                </a:solidFill>
                <a:latin typeface="Gideon Roman"/>
                <a:ea typeface="Gideon Roman"/>
                <a:cs typeface="Gideon Roman"/>
                <a:sym typeface="Gideon Roman"/>
              </a:rPr>
              <a:t>Alcohol correlation with quality = 0.48034289800155505</a:t>
            </a:r>
            <a:endParaRPr sz="1300">
              <a:solidFill>
                <a:schemeClr val="dk1"/>
              </a:solidFill>
              <a:latin typeface="Gideon Roman"/>
              <a:ea typeface="Gideon Roman"/>
              <a:cs typeface="Gideon Roman"/>
              <a:sym typeface="Gideon Roman"/>
            </a:endParaRPr>
          </a:p>
          <a:p>
            <a:pPr indent="0" lvl="0" marL="0" rtl="0" algn="l">
              <a:spcBef>
                <a:spcPts val="1200"/>
              </a:spcBef>
              <a:spcAft>
                <a:spcPts val="0"/>
              </a:spcAft>
              <a:buNone/>
            </a:pPr>
            <a:r>
              <a:rPr lang="en" sz="1300">
                <a:solidFill>
                  <a:schemeClr val="dk1"/>
                </a:solidFill>
                <a:latin typeface="Gideon Roman"/>
                <a:ea typeface="Gideon Roman"/>
                <a:cs typeface="Gideon Roman"/>
                <a:sym typeface="Gideon Roman"/>
              </a:rPr>
              <a:t>Free Sulfur Dioxide correlation with quality = -0.050462766805025684</a:t>
            </a:r>
            <a:endParaRPr sz="1300">
              <a:solidFill>
                <a:schemeClr val="dk1"/>
              </a:solidFill>
              <a:latin typeface="Gideon Roman"/>
              <a:ea typeface="Gideon Roman"/>
              <a:cs typeface="Gideon Roman"/>
              <a:sym typeface="Gideon Roman"/>
            </a:endParaRPr>
          </a:p>
          <a:p>
            <a:pPr indent="0" lvl="0" marL="0" rtl="0" algn="l">
              <a:spcBef>
                <a:spcPts val="1200"/>
              </a:spcBef>
              <a:spcAft>
                <a:spcPts val="1200"/>
              </a:spcAft>
              <a:buNone/>
            </a:pPr>
            <a:r>
              <a:rPr lang="en" sz="1300">
                <a:solidFill>
                  <a:schemeClr val="dk1"/>
                </a:solidFill>
                <a:latin typeface="Gideon Roman"/>
                <a:ea typeface="Gideon Roman"/>
                <a:cs typeface="Gideon Roman"/>
                <a:sym typeface="Gideon Roman"/>
              </a:rPr>
              <a:t>A slight increase in wine quality is associated with higher fixed acidity, but the relationship is not strong. Higher alcohol content tends to be linked with better wine quality. Free sulfur dioxide has almost no correlation with wine quality, meaning it does not significantly impact the quality.</a:t>
            </a:r>
            <a:endParaRPr sz="1300">
              <a:solidFill>
                <a:schemeClr val="dk1"/>
              </a:solidFill>
              <a:latin typeface="Gideon Roman"/>
              <a:ea typeface="Gideon Roman"/>
              <a:cs typeface="Gideon Roman"/>
              <a:sym typeface="Gideon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