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66" r:id="rId13"/>
    <p:sldId id="284" r:id="rId14"/>
    <p:sldId id="286" r:id="rId15"/>
    <p:sldId id="288" r:id="rId16"/>
    <p:sldId id="287" r:id="rId17"/>
    <p:sldId id="289" r:id="rId18"/>
    <p:sldId id="293" r:id="rId19"/>
    <p:sldId id="294" r:id="rId20"/>
    <p:sldId id="292" r:id="rId21"/>
    <p:sldId id="291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75" d="100"/>
          <a:sy n="75" d="100"/>
        </p:scale>
        <p:origin x="5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kur-sahu-ab30255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terms/data-warehouse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getdbt.com/reference/commands/ru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docs.getdbt.com/docs/build/sql-models" TargetMode="External"/><Relationship Id="rId4" Type="http://schemas.openxmlformats.org/officeDocument/2006/relationships/hyperlink" Target="https://docs.getdbt.com/docs/build/mode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getdbt.com/docs/build/model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reference/dbt-jinja-functions/source" TargetMode="External"/><Relationship Id="rId2" Type="http://schemas.openxmlformats.org/officeDocument/2006/relationships/hyperlink" Target="https://docs.getdbt.com/reference/dbt-jinja-functions/re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etdbt.com/docs/build/incremental-models-overvie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build/snapshots" TargetMode="External"/><Relationship Id="rId2" Type="http://schemas.openxmlformats.org/officeDocument/2006/relationships/hyperlink" Target="https://docs.getdbt.com/reference/commands/snapsho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getdbt.com/reference/resource-configs/strateg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getdbt.com/docs/build/jinja-macros#macro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getdbt.com/docs/build/jinja-macros#exampl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getdbt.com/docs/build/jinja-macros#jinja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getdbt.com/docs/build/jinja-macros#jinja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getdbt.com/docs/build/hooks-operation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getdbt.com/reference/project-configs/on-run-start-on-run-end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ocs.getdbt.com/docs/build/project-variabl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ocs.getdbt.com/docs/build/data-test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getdbt.com/docs/build/data-tests#singular-data-tests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getdbt.com/reference/commands/test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cs.getdbt.com/reference/resource-configs/severity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de.visualstudio.com/docs/?dv=win64user" TargetMode="External"/><Relationship Id="rId2" Type="http://schemas.openxmlformats.org/officeDocument/2006/relationships/hyperlink" Target="https://signup.snowflake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ython.org/downloads/windows/" TargetMode="External"/><Relationship Id="rId5" Type="http://schemas.openxmlformats.org/officeDocument/2006/relationships/hyperlink" Target="https://docs.getdbt.com/docs/cloud/about-cloud-setup" TargetMode="External"/><Relationship Id="rId4" Type="http://schemas.openxmlformats.org/officeDocument/2006/relationships/hyperlink" Target="https://www.getdb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etdbt.com/reference/dbt_project.y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etdbt.com/docs/core/connect-data-platform/profiles.yml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etdbt.com/reference/dbt-comman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etdbt.com/docs/build/seed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-71120"/>
            <a:ext cx="7077456" cy="371043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DBT (Data Build Tool) on Snowflake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8304-80D9-8790-9021-1E27A195443D}"/>
              </a:ext>
            </a:extLst>
          </p:cNvPr>
          <p:cNvSpPr txBox="1"/>
          <p:nvPr/>
        </p:nvSpPr>
        <p:spPr>
          <a:xfrm>
            <a:off x="7325360" y="5791200"/>
            <a:ext cx="4226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Ankur Sahu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https://www.linkedin.com/in/ankur-sahu-ab30255a/</a:t>
            </a:r>
            <a:endParaRPr lang="en-US" sz="1400" dirty="0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6BE53-1215-E060-D245-2347C527BD6B}"/>
              </a:ext>
            </a:extLst>
          </p:cNvPr>
          <p:cNvSpPr txBox="1">
            <a:spLocks/>
          </p:cNvSpPr>
          <p:nvPr/>
        </p:nvSpPr>
        <p:spPr>
          <a:xfrm>
            <a:off x="153776" y="79364"/>
            <a:ext cx="1554319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6535BE-026A-0FB4-BAC8-1D7771A00D4A}"/>
              </a:ext>
            </a:extLst>
          </p:cNvPr>
          <p:cNvSpPr txBox="1">
            <a:spLocks/>
          </p:cNvSpPr>
          <p:nvPr/>
        </p:nvSpPr>
        <p:spPr>
          <a:xfrm>
            <a:off x="162416" y="3960388"/>
            <a:ext cx="7276609" cy="2381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Models are primarily written as a SELECT statement and saved as a .sql file.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In a project it can have multiple models, and models can even reference each other. 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Each dbt model name should be unique across project and the model name is inherited from the filename.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When you execute the 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 run command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, dbt will build this model in </a:t>
            </a:r>
            <a:r>
              <a:rPr lang="en-US" sz="1400" u="sng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warehouse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by wrapping it in a create view as or create table as statement as per materization in config.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r>
              <a:rPr lang="en-US" sz="140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refer: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models | dbt Developer Hub (getdbt.com)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, </a:t>
            </a:r>
          </a:p>
          <a:p>
            <a:pPr>
              <a:buClrTx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	              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models | dbt Developer Hub (getdbt.com)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7B50-B7DC-B451-3A3A-03BDA1FC7F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649"/>
          <a:stretch/>
        </p:blipFill>
        <p:spPr>
          <a:xfrm>
            <a:off x="7663890" y="4097924"/>
            <a:ext cx="3903270" cy="16463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7FADE6F-C4F7-E7EF-B13D-F48A9B72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03" y="1417051"/>
            <a:ext cx="6481043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4B6233A-D63B-2C6E-8D3B-00BF2B27ED55}"/>
              </a:ext>
            </a:extLst>
          </p:cNvPr>
          <p:cNvSpPr txBox="1">
            <a:spLocks/>
          </p:cNvSpPr>
          <p:nvPr/>
        </p:nvSpPr>
        <p:spPr>
          <a:xfrm>
            <a:off x="162416" y="984078"/>
            <a:ext cx="2693062" cy="5008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– SQL Models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18F042-63C0-7AFC-912B-E845BB6B48C1}"/>
              </a:ext>
            </a:extLst>
          </p:cNvPr>
          <p:cNvSpPr txBox="1">
            <a:spLocks/>
          </p:cNvSpPr>
          <p:nvPr/>
        </p:nvSpPr>
        <p:spPr>
          <a:xfrm>
            <a:off x="171450" y="209539"/>
            <a:ext cx="5924550" cy="39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Configuring Model materializations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4A3AF-2A1E-9954-B56A-2A567EA87718}"/>
              </a:ext>
            </a:extLst>
          </p:cNvPr>
          <p:cNvSpPr txBox="1">
            <a:spLocks/>
          </p:cNvSpPr>
          <p:nvPr/>
        </p:nvSpPr>
        <p:spPr>
          <a:xfrm>
            <a:off x="171450" y="1715333"/>
            <a:ext cx="7284983" cy="4637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Configurations are "model settings" that can be set in your dbt_project.yml file, 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your model, file using a config block.</a:t>
            </a: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configuration we can change the materialization that determines the SQL which dbt uses to create the model as a table/view in warehouse.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are five types of materializations built into DBT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Table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Ephemeral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Materialized view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models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E733D4-C923-6523-8B85-9DC45880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57" y="3928731"/>
            <a:ext cx="3584767" cy="2252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3D9AEB1-E9AD-B82A-B3BD-D09DED8F553C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14" name="Picture 1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A51E87-591C-F487-FE88-23B48E9B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57" y="1484719"/>
            <a:ext cx="3584767" cy="191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D2AEFC0-F204-BDB6-705A-D14EDE68D9A1}"/>
              </a:ext>
            </a:extLst>
          </p:cNvPr>
          <p:cNvSpPr txBox="1">
            <a:spLocks/>
          </p:cNvSpPr>
          <p:nvPr/>
        </p:nvSpPr>
        <p:spPr>
          <a:xfrm>
            <a:off x="7663557" y="1074745"/>
            <a:ext cx="2841817" cy="338554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Method 1 inside Model .</a:t>
            </a:r>
            <a:r>
              <a:rPr lang="en-US" sz="16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sql</a:t>
            </a: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file</a:t>
            </a:r>
            <a:endParaRPr lang="en-US" sz="16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779FA0-FAC7-7081-B2C5-5905F668FAD9}"/>
              </a:ext>
            </a:extLst>
          </p:cNvPr>
          <p:cNvSpPr txBox="1">
            <a:spLocks/>
          </p:cNvSpPr>
          <p:nvPr/>
        </p:nvSpPr>
        <p:spPr>
          <a:xfrm>
            <a:off x="7654031" y="3590177"/>
            <a:ext cx="3584767" cy="338554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Method 2 inside </a:t>
            </a:r>
            <a:r>
              <a:rPr lang="en-US" sz="16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dbt_project.yml</a:t>
            </a: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file</a:t>
            </a:r>
            <a:endParaRPr lang="en-US" sz="1600" b="1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E11126D-C530-1BBD-9141-9AE9D1B58F57}"/>
              </a:ext>
            </a:extLst>
          </p:cNvPr>
          <p:cNvSpPr txBox="1">
            <a:spLocks/>
          </p:cNvSpPr>
          <p:nvPr/>
        </p:nvSpPr>
        <p:spPr>
          <a:xfrm>
            <a:off x="113988" y="4772025"/>
            <a:ext cx="2543488" cy="37544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 smtClean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 ref()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C8855-26D7-90A7-510F-FD9218A2709B}"/>
              </a:ext>
            </a:extLst>
          </p:cNvPr>
          <p:cNvSpPr txBox="1">
            <a:spLocks/>
          </p:cNvSpPr>
          <p:nvPr/>
        </p:nvSpPr>
        <p:spPr>
          <a:xfrm>
            <a:off x="252362" y="5099791"/>
            <a:ext cx="6711883" cy="15717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ref() is how you reference one model within another</a:t>
            </a:r>
          </a:p>
          <a:p>
            <a:pPr marL="34290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 ref function allows us to build dependencies between models in a flexible way. This will enable dbt to deploy models in the correct order when using dbt run also, helps in generating documentation lineage graph.</a:t>
            </a:r>
          </a:p>
          <a:p>
            <a:pPr marL="342900">
              <a:buClrTx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About ref function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endParaRPr lang="en-US" sz="1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C517D30-C8BB-3083-DB43-93D9FD2E4DD9}"/>
              </a:ext>
            </a:extLst>
          </p:cNvPr>
          <p:cNvSpPr txBox="1">
            <a:spLocks/>
          </p:cNvSpPr>
          <p:nvPr/>
        </p:nvSpPr>
        <p:spPr>
          <a:xfrm>
            <a:off x="113987" y="3142938"/>
            <a:ext cx="3676257" cy="523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 smtClean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 source</a:t>
            </a:r>
            <a:r>
              <a:rPr lang="en-US" sz="1800" b="1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 FUNCTION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C1E6D8-54F0-DE59-70AC-D41DEA429873}"/>
              </a:ext>
            </a:extLst>
          </p:cNvPr>
          <p:cNvSpPr txBox="1">
            <a:spLocks/>
          </p:cNvSpPr>
          <p:nvPr/>
        </p:nvSpPr>
        <p:spPr>
          <a:xfrm>
            <a:off x="113987" y="3699930"/>
            <a:ext cx="6711883" cy="115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269875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lang="en-US" sz="140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03238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lang="en-U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7550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buClrTx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Source()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function is similar to the ref() function. It establishes a relation between the model and the source table specified.</a:t>
            </a:r>
          </a:p>
          <a:p>
            <a:pPr marL="342900" indent="-228600">
              <a:buClrTx/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pass 2 arguments in the source function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source name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table name. 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refer to the configuration/details in the source YAML file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source function | dbt Developer Hub (getdbt.com)</a:t>
            </a:r>
            <a:endParaRPr lang="en-US" sz="105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91233-75E7-3FA3-5ACC-F18FB27D41C0}"/>
              </a:ext>
            </a:extLst>
          </p:cNvPr>
          <p:cNvSpPr txBox="1"/>
          <p:nvPr/>
        </p:nvSpPr>
        <p:spPr>
          <a:xfrm>
            <a:off x="113987" y="64935"/>
            <a:ext cx="32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 for lineage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747A3-9363-B7D9-2818-8A478B50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19" y="5099791"/>
            <a:ext cx="3226353" cy="14066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36C9686-682E-8556-EC56-A5C80C2C4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27" y="209539"/>
            <a:ext cx="7455976" cy="34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66B07E48-5B8A-6FCF-A2C8-73E8AFA61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03" y="3430057"/>
            <a:ext cx="3671360" cy="14054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189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53446-16B2-846D-BC46-47D81F2D427A}"/>
              </a:ext>
            </a:extLst>
          </p:cNvPr>
          <p:cNvSpPr txBox="1">
            <a:spLocks/>
          </p:cNvSpPr>
          <p:nvPr/>
        </p:nvSpPr>
        <p:spPr>
          <a:xfrm>
            <a:off x="0" y="77765"/>
            <a:ext cx="3228974" cy="39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47C074-933F-056D-4F02-E2930866A97F}"/>
              </a:ext>
            </a:extLst>
          </p:cNvPr>
          <p:cNvSpPr txBox="1">
            <a:spLocks/>
          </p:cNvSpPr>
          <p:nvPr/>
        </p:nvSpPr>
        <p:spPr>
          <a:xfrm>
            <a:off x="140839" y="2760453"/>
            <a:ext cx="11037099" cy="3137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models in dbt are designed to efficiently update your data warehouse tables by only transforming and loading new or changed data since the last run. </a:t>
            </a:r>
          </a:p>
          <a:p>
            <a:pPr algn="just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How Incremental Models Work: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Initial Run: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the incremental model runs for the first time, it processes the entire dataset and creates a new table or updates an existing one. 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Subsequent Runs: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subsequent runs, dbt processes only the new or changed records and appends them to the existing table. 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have 3 incremental strategies 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71575" lvl="4" indent="-342900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Append</a:t>
            </a:r>
          </a:p>
          <a:p>
            <a:pPr marL="1171575" lvl="4" indent="-342900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Merge</a:t>
            </a:r>
          </a:p>
          <a:p>
            <a:pPr marL="1057275" lvl="4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Delete+Insert</a:t>
            </a:r>
          </a:p>
          <a:p>
            <a:pPr marL="1171575" lvl="4" indent="-342900" algn="just">
              <a:buFont typeface="Arial" panose="020B0604020202020204" pitchFamily="34" charset="0"/>
              <a:buAutoNum type="alphaUcPeriod"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models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65B8D056-C94D-B645-798F-286B3FDE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58" y="3997901"/>
            <a:ext cx="3652800" cy="1812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2BBB86BF-71D6-C64D-876C-6764DCE6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58" y="811917"/>
            <a:ext cx="37623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05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6E0C6-48BF-FBDE-FD21-2053D9113D83}"/>
              </a:ext>
            </a:extLst>
          </p:cNvPr>
          <p:cNvSpPr txBox="1">
            <a:spLocks/>
          </p:cNvSpPr>
          <p:nvPr/>
        </p:nvSpPr>
        <p:spPr>
          <a:xfrm>
            <a:off x="152399" y="209539"/>
            <a:ext cx="3731443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943B5-8123-7630-DE16-1C284B29AAC5}"/>
              </a:ext>
            </a:extLst>
          </p:cNvPr>
          <p:cNvSpPr txBox="1">
            <a:spLocks/>
          </p:cNvSpPr>
          <p:nvPr/>
        </p:nvSpPr>
        <p:spPr>
          <a:xfrm>
            <a:off x="152399" y="1944303"/>
            <a:ext cx="6343650" cy="45978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ClrTx/>
              <a:buFont typeface="Arial" panose="020B0604020202020204" pitchFamily="34" charset="0"/>
              <a:buAutoNum type="arabicPeriod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Append: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appends new rows to the existing table without modifying or deleting any existing rows.</a:t>
            </a: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3" indent="-457200" algn="just">
              <a:tabLst>
                <a:tab pos="171450" algn="l"/>
              </a:tabLst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Ideal for continuously accumulating data where historical updates aren't relevant. Examples include website activity logs, sensor readings, or social media feeds</a:t>
            </a:r>
            <a:r>
              <a:rPr lang="en-US" sz="13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574675" lvl="3" indent="-457200" algn="just"/>
            <a:endParaRPr lang="en-US" sz="13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 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Filtering New Rows: Use the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only the new rows. </a:t>
            </a:r>
          </a:p>
          <a:p>
            <a:pPr marL="457200" lvl="1" indent="-45720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0074D-47C2-1811-A6FD-B06BE889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18" y="2213811"/>
            <a:ext cx="4755286" cy="3826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239BC878-3E83-F0B3-9A48-FF589BF8F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58" y="811917"/>
            <a:ext cx="37623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03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BEF0C-17A4-6C61-6B23-649D45018CA6}"/>
              </a:ext>
            </a:extLst>
          </p:cNvPr>
          <p:cNvSpPr txBox="1">
            <a:spLocks/>
          </p:cNvSpPr>
          <p:nvPr/>
        </p:nvSpPr>
        <p:spPr>
          <a:xfrm>
            <a:off x="196072" y="2721619"/>
            <a:ext cx="6414278" cy="38157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 Merge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updates existing rows if they have changed and inserts new rows. It's useful for capturing changes in the source data.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 Suitable for scenarios where data can be inserted or updated. This strategy works best when you have a reliable unique key to identify changes.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Unique Key: Define a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identify rows uniquely.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Filtering New and Updated Rows: Use the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rows.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DFF412-FA13-B1B5-5EC1-9F35408494F1}"/>
              </a:ext>
            </a:extLst>
          </p:cNvPr>
          <p:cNvSpPr txBox="1">
            <a:spLocks/>
          </p:cNvSpPr>
          <p:nvPr/>
        </p:nvSpPr>
        <p:spPr>
          <a:xfrm>
            <a:off x="109538" y="209539"/>
            <a:ext cx="3472647" cy="4953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7B5A-84F1-F46D-D47E-9C8D2E09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14" y="2145342"/>
            <a:ext cx="4602497" cy="3967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9B2E9D38-AA84-60A0-A452-1F1B7CF2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76" y="712937"/>
            <a:ext cx="3661375" cy="1880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1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227F8-5486-BFB6-17E2-FF72D6B55219}"/>
              </a:ext>
            </a:extLst>
          </p:cNvPr>
          <p:cNvSpPr txBox="1">
            <a:spLocks/>
          </p:cNvSpPr>
          <p:nvPr/>
        </p:nvSpPr>
        <p:spPr>
          <a:xfrm>
            <a:off x="123824" y="2499087"/>
            <a:ext cx="6663474" cy="396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    Delete+insert: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deletes existing rows if they have changed and inserts new rows.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 This strategy involves explicitly deleting existing records from the target table before inserting new records based on matching unique_key. It's useful when historical updates are not needed.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Implement: 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Filtering New Rows: Use the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only the new rows 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Unique Key: Define a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identify rows uniquely which will be used to delete existing row and insert new one.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1475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4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D86D2B-C70F-46E9-EF40-7C2A9B2D8A1B}"/>
              </a:ext>
            </a:extLst>
          </p:cNvPr>
          <p:cNvSpPr txBox="1">
            <a:spLocks/>
          </p:cNvSpPr>
          <p:nvPr/>
        </p:nvSpPr>
        <p:spPr>
          <a:xfrm>
            <a:off x="123824" y="184139"/>
            <a:ext cx="3505495" cy="4953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8541B-485D-9687-58DD-284AC29B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392" y="2499087"/>
            <a:ext cx="4040849" cy="3742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97B4B347-4C6D-9587-C6E9-B6AD4C2E0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307" y="782309"/>
            <a:ext cx="3512389" cy="189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6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AE2B06-C699-A617-CF39-060296268490}"/>
              </a:ext>
            </a:extLst>
          </p:cNvPr>
          <p:cNvSpPr txBox="1">
            <a:spLocks/>
          </p:cNvSpPr>
          <p:nvPr/>
        </p:nvSpPr>
        <p:spPr>
          <a:xfrm>
            <a:off x="142777" y="184139"/>
            <a:ext cx="1801661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Snapshots</a:t>
            </a:r>
            <a:endParaRPr lang="en-US" sz="2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231DDF-C125-E896-9695-088CF141BDA0}"/>
              </a:ext>
            </a:extLst>
          </p:cNvPr>
          <p:cNvSpPr txBox="1">
            <a:spLocks/>
          </p:cNvSpPr>
          <p:nvPr/>
        </p:nvSpPr>
        <p:spPr>
          <a:xfrm>
            <a:off x="142777" y="791852"/>
            <a:ext cx="7276118" cy="5634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Snapshots allows you to track changes in your source data over time . Essentially, they create a historical record of your data, enabling you to analyze data trends, identify changes and implement SCD2 effectively.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One can configure the snapshot by specifying properties like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strategy, and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updated_at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column.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materializes the snapshot as a table, adding metadata columns like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dbt_valid_from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to track data validity periods.</a:t>
            </a:r>
          </a:p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you run the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snapshot command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the first run: 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will create the initial snapshot table.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will be the result set of  select statement, with additional columns including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dbt_valid_from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All records will have a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null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subsequent runs: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will check which records have changed or if any new records have been created.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column will be updated for any existing records that have changed.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updated record and any new records will be inserted into the snapshot table. These records will now have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null</a:t>
            </a:r>
          </a:p>
          <a:p>
            <a:pPr lvl="1"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 algn="just">
              <a:buFont typeface="Arial" panose="020B0604020202020204" pitchFamily="34" charset="0"/>
              <a:buNone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snapshots to your DAG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F94D490-10BD-D0FF-109D-D2925937FD05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5752D95-DC33-BBD9-1E09-4AEDFBC7E359}"/>
              </a:ext>
            </a:extLst>
          </p:cNvPr>
          <p:cNvSpPr/>
          <p:nvPr/>
        </p:nvSpPr>
        <p:spPr>
          <a:xfrm>
            <a:off x="8370989" y="2979814"/>
            <a:ext cx="299635" cy="64516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983FBD-2887-7CC8-0ED7-B3E0439D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91696"/>
              </p:ext>
            </p:extLst>
          </p:nvPr>
        </p:nvGraphicFramePr>
        <p:xfrm>
          <a:off x="6575655" y="2705494"/>
          <a:ext cx="17213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860658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EC50F0-7E5F-EEAB-89F7-26E1F4A0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52093"/>
              </p:ext>
            </p:extLst>
          </p:nvPr>
        </p:nvGraphicFramePr>
        <p:xfrm>
          <a:off x="6575655" y="3452732"/>
          <a:ext cx="1721316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860658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AABE34-C129-0B3E-8B1F-34B9DA4C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70253"/>
              </p:ext>
            </p:extLst>
          </p:nvPr>
        </p:nvGraphicFramePr>
        <p:xfrm>
          <a:off x="8670624" y="2790257"/>
          <a:ext cx="3378599" cy="993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766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737555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  <a:gridCol w="1187498">
                  <a:extLst>
                    <a:ext uri="{9D8B030D-6E8A-4147-A177-3AD203B41FA5}">
                      <a16:colId xmlns:a16="http://schemas.microsoft.com/office/drawing/2014/main" val="3375384924"/>
                    </a:ext>
                  </a:extLst>
                </a:gridCol>
                <a:gridCol w="1135780">
                  <a:extLst>
                    <a:ext uri="{9D8B030D-6E8A-4147-A177-3AD203B41FA5}">
                      <a16:colId xmlns:a16="http://schemas.microsoft.com/office/drawing/2014/main" val="2350435241"/>
                    </a:ext>
                  </a:extLst>
                </a:gridCol>
              </a:tblGrid>
              <a:tr h="376402">
                <a:tc>
                  <a:txBody>
                    <a:bodyPr/>
                    <a:lstStyle/>
                    <a:p>
                      <a:r>
                        <a:rPr lang="en-US" sz="11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dbt_valid_from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dbt_valid_to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28530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2019-01-01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2019-01-02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  <a:tr h="357732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2019-01-02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5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54D18C-8EE2-39C9-F2A9-2880489F45E7}"/>
              </a:ext>
            </a:extLst>
          </p:cNvPr>
          <p:cNvSpPr txBox="1">
            <a:spLocks/>
          </p:cNvSpPr>
          <p:nvPr/>
        </p:nvSpPr>
        <p:spPr>
          <a:xfrm>
            <a:off x="79367" y="263000"/>
            <a:ext cx="3116320" cy="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Snapshot Strategies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49310-0936-DACF-8154-920AE3EFED36}"/>
              </a:ext>
            </a:extLst>
          </p:cNvPr>
          <p:cNvSpPr txBox="1">
            <a:spLocks/>
          </p:cNvSpPr>
          <p:nvPr/>
        </p:nvSpPr>
        <p:spPr>
          <a:xfrm>
            <a:off x="79367" y="1004923"/>
            <a:ext cx="6576264" cy="5361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0" algn="just">
              <a:buClr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Snapshot "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strategies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" define how 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knows if a row has changed. There are two strategies built-in to 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: timestamp and check.</a:t>
            </a: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>
                <a:srgbClr val="00AECF"/>
              </a:buClr>
              <a:buFont typeface="Wingdings,Sans-Serif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Check Strategy:</a:t>
            </a:r>
          </a:p>
          <a:p>
            <a:pPr marL="457200" lvl="2" indent="0" algn="just"/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 check strategy is useful for tables which do not have a reliable 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updated_at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column. This strategy works by comparing a list of columns between their current and historical values. If any of these columns have changed, then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will invalidate the old record and record the new one.</a:t>
            </a: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66700" lvl="2" algn="just">
              <a:buClr>
                <a:srgbClr val="00AECF"/>
              </a:buClr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Timestamp strategy :  </a:t>
            </a:r>
          </a:p>
          <a:p>
            <a:pPr marL="461645" lvl="1" indent="-404495" algn="just">
              <a:buClr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	The timestamp strategy uses an </a:t>
            </a:r>
            <a:r>
              <a:rPr lang="en-US" sz="1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updated_at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field to determine if a row has changed.</a:t>
            </a: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   </a:t>
            </a: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1" indent="-285750"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80F5C7-C6E2-A2F6-CD9F-2FD621276DF0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7D07D32-F245-CBA5-152D-21A831EEF786}"/>
              </a:ext>
            </a:extLst>
          </p:cNvPr>
          <p:cNvSpPr txBox="1">
            <a:spLocks/>
          </p:cNvSpPr>
          <p:nvPr/>
        </p:nvSpPr>
        <p:spPr>
          <a:xfrm>
            <a:off x="6823912" y="498848"/>
            <a:ext cx="1596185" cy="2714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Check Strategy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2FA5E36-3044-7F7E-0A8D-F49451C992B4}"/>
              </a:ext>
            </a:extLst>
          </p:cNvPr>
          <p:cNvSpPr txBox="1">
            <a:spLocks/>
          </p:cNvSpPr>
          <p:nvPr/>
        </p:nvSpPr>
        <p:spPr>
          <a:xfrm>
            <a:off x="6893343" y="3429000"/>
            <a:ext cx="1793395" cy="276999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Timestamp Strategy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06A4FF-308F-CE2F-3471-399C06A1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71" y="851681"/>
            <a:ext cx="3928498" cy="24166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1A31CD41-5354-29C1-789B-4FE10C6D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971" y="3787236"/>
            <a:ext cx="3929789" cy="2436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9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BA2683-D603-D81E-CC52-86AB4718871F}"/>
              </a:ext>
            </a:extLst>
          </p:cNvPr>
          <p:cNvSpPr>
            <a:spLocks noGrp="1"/>
          </p:cNvSpPr>
          <p:nvPr/>
        </p:nvSpPr>
        <p:spPr>
          <a:xfrm>
            <a:off x="77673" y="295693"/>
            <a:ext cx="1371600" cy="39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EF39CD-760E-8D43-27CA-8DAE0B685790}"/>
              </a:ext>
            </a:extLst>
          </p:cNvPr>
          <p:cNvSpPr>
            <a:spLocks noGrp="1"/>
          </p:cNvSpPr>
          <p:nvPr/>
        </p:nvSpPr>
        <p:spPr>
          <a:xfrm>
            <a:off x="209648" y="849057"/>
            <a:ext cx="8949871" cy="5577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Macros are jinja templates created as .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sql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files in the macros folder. They are equivalent to functions in programming languages.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Macros are useful if you have a code that is used in multiple models. It improves code reusability.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There are many built-in macros in DBT like 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ref(), source(), var() 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… that is used while building 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models.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Macros can be used in model definitions, hooks.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Syntax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pPr lvl="1" algn="l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    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 </a:t>
            </a:r>
            <a:r>
              <a:rPr lang="en-US" sz="1400" dirty="0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</a:t>
            </a:r>
            <a:r>
              <a:rPr lang="en-US" sz="1400" dirty="0" err="1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8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9C0FD69A-CDF5-EDDD-4879-A0FF8DC5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60" y="3430174"/>
            <a:ext cx="5777760" cy="105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44" y="96520"/>
            <a:ext cx="7781544" cy="8590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09040"/>
            <a:ext cx="6803136" cy="39116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: DBT Core/Cloud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 YAML's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dbt</a:t>
            </a:r>
            <a:r>
              <a:rPr lang="en-US" dirty="0"/>
              <a:t> CLI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&amp; Sources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Increment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Jinjas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DBT Documentation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3CAF75-EA6E-E1CA-5470-4547DAC95A37}"/>
              </a:ext>
            </a:extLst>
          </p:cNvPr>
          <p:cNvSpPr>
            <a:spLocks noGrp="1"/>
          </p:cNvSpPr>
          <p:nvPr/>
        </p:nvSpPr>
        <p:spPr>
          <a:xfrm>
            <a:off x="0" y="185462"/>
            <a:ext cx="3799002" cy="462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Macros 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A47267-C811-FE0C-8AED-872DE795B4B1}"/>
              </a:ext>
            </a:extLst>
          </p:cNvPr>
          <p:cNvSpPr>
            <a:spLocks noGrp="1"/>
          </p:cNvSpPr>
          <p:nvPr/>
        </p:nvSpPr>
        <p:spPr>
          <a:xfrm>
            <a:off x="314476" y="923925"/>
            <a:ext cx="10801047" cy="537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 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an amount field in USD which comes from multiple source tables. I want another amount field in INR when the data is loaded into further layers. 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define .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in macros directory.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 call the macros in model using 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 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macro_name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(arg1, arg2, …) }}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more details refer </a:t>
            </a:r>
            <a:r>
              <a:rPr lang="en-US" sz="1100" dirty="0">
                <a:solidFill>
                  <a:srgbClr val="00559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</a:t>
            </a:r>
            <a:r>
              <a:rPr lang="en-US" sz="1100" dirty="0" err="1">
                <a:solidFill>
                  <a:srgbClr val="00559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BAAE69-8A78-2C75-E492-4615BAF1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60" y="2113978"/>
            <a:ext cx="6539280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E3A73-4304-395E-00D6-3F78EA8A7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60" y="4570856"/>
            <a:ext cx="6539280" cy="27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5D92C9F-BD9C-9107-295B-D7CC90AF15D3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8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DBDF1-3815-F309-62B5-6557481464CB}"/>
              </a:ext>
            </a:extLst>
          </p:cNvPr>
          <p:cNvSpPr>
            <a:spLocks noGrp="1"/>
          </p:cNvSpPr>
          <p:nvPr/>
        </p:nvSpPr>
        <p:spPr>
          <a:xfrm>
            <a:off x="38100" y="159469"/>
            <a:ext cx="1171576" cy="47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FC1D52-7035-0EF8-0717-5EAB9EACC8F9}"/>
              </a:ext>
            </a:extLst>
          </p:cNvPr>
          <p:cNvSpPr>
            <a:spLocks noGrp="1"/>
          </p:cNvSpPr>
          <p:nvPr/>
        </p:nvSpPr>
        <p:spPr>
          <a:xfrm>
            <a:off x="180877" y="1068608"/>
            <a:ext cx="6934298" cy="5323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 is a templating language which acts as a tool to enhance and extend the capabilities of SQL within your dbt projects. Jinja allows for the embedding of Python-like expressions and control structures directly into SQL files (.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enabling dynamic SQL code generation.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recognize Jinja based on the delimiters the language uses, which is referred to as "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curlies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":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Expressions {{ ... }}: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Expressions are used when you want to output a string. You can use expressions to reference variables and call macros.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Statements {% ... %}: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Statements don't output a string. They are used for control flow, for example, to set up for loops and if statements, to set or modify variables, or to define macros.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 {# ... #}: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Jinja comments are used to prevent the text within the comment from executing or outputting a string.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506D136-B61F-CFD5-AAF4-FA41AC5ECA3C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51CDA-9A67-320E-7A84-41507791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65" y="2472342"/>
            <a:ext cx="4030435" cy="1913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0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6559B6-021B-DAA7-9F0B-7FF075696DD5}"/>
              </a:ext>
            </a:extLst>
          </p:cNvPr>
          <p:cNvSpPr>
            <a:spLocks noGrp="1"/>
          </p:cNvSpPr>
          <p:nvPr/>
        </p:nvSpPr>
        <p:spPr>
          <a:xfrm>
            <a:off x="-129424" y="209539"/>
            <a:ext cx="3853011" cy="432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 Implementation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9E301B-B8CD-FBB2-4D38-DE8D9A276240}"/>
              </a:ext>
            </a:extLst>
          </p:cNvPr>
          <p:cNvSpPr>
            <a:spLocks noGrp="1"/>
          </p:cNvSpPr>
          <p:nvPr/>
        </p:nvSpPr>
        <p:spPr>
          <a:xfrm>
            <a:off x="375104" y="1162071"/>
            <a:ext cx="10824493" cy="5172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example is a macro which generates total sales and average sales by using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loop and if statements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AD0AFC-0BC7-2CC3-9687-F17E17A8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06" y="1948501"/>
            <a:ext cx="6754691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827B8E-4292-DBDB-5337-3253DD4BCCE0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2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E2577F-BEF6-D9E8-87EF-763C19FBDBD9}"/>
              </a:ext>
            </a:extLst>
          </p:cNvPr>
          <p:cNvSpPr txBox="1">
            <a:spLocks/>
          </p:cNvSpPr>
          <p:nvPr/>
        </p:nvSpPr>
        <p:spPr>
          <a:xfrm>
            <a:off x="184174" y="204793"/>
            <a:ext cx="1200149" cy="428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0F44CAC-E11D-7C5A-1D4A-2E487CB16D09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0D17A04-C95C-2C5E-B83D-BA1F5D12635B}"/>
              </a:ext>
            </a:extLst>
          </p:cNvPr>
          <p:cNvSpPr txBox="1">
            <a:spLocks/>
          </p:cNvSpPr>
          <p:nvPr/>
        </p:nvSpPr>
        <p:spPr>
          <a:xfrm>
            <a:off x="184174" y="1116073"/>
            <a:ext cx="4288140" cy="15081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252000" indent="-25200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lang="en-US" sz="14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04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756000" indent="-252000" algn="l" defTabSz="914400" rtl="0" eaLnBrk="1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lang="en-GB" sz="1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execute custom SQL before/after any model pre/post-hook can be utilized.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Same way any one want to execute custom SQL before/after a run on-run-start/end can be utilized</a:t>
            </a:r>
          </a:p>
          <a:p>
            <a:pPr>
              <a:spcAft>
                <a:spcPts val="600"/>
              </a:spcAft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D53D439-110B-9D2B-682B-914848802146}"/>
              </a:ext>
            </a:extLst>
          </p:cNvPr>
          <p:cNvSpPr txBox="1">
            <a:spLocks/>
          </p:cNvSpPr>
          <p:nvPr/>
        </p:nvSpPr>
        <p:spPr>
          <a:xfrm>
            <a:off x="364343" y="3302437"/>
            <a:ext cx="11463313" cy="31364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defRPr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Types of Hooks:</a:t>
            </a:r>
          </a:p>
          <a:p>
            <a:pPr>
              <a:buClrTx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pre-hook:</a:t>
            </a:r>
            <a:r>
              <a:rPr lang="en-US" sz="1400" b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executed before a model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post-hook:</a:t>
            </a:r>
            <a:r>
              <a:rPr lang="en-US" sz="1400" b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executed after a model</a:t>
            </a:r>
          </a:p>
          <a:p>
            <a:pPr>
              <a:buClrTx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Tx/>
              <a:defRPr/>
            </a:pPr>
            <a:r>
              <a:rPr lang="en-US" sz="12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                              </a:t>
            </a: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Tx/>
              <a:defRPr/>
            </a:pPr>
            <a:r>
              <a:rPr lang="en-US" sz="140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Hooks and operations | dbt Developer Hub (getdbt.com)</a:t>
            </a:r>
            <a:endParaRPr lang="en-US" sz="1200" b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54F1EE-3125-6C0C-BF40-A8BA4ADCF7BC}"/>
              </a:ext>
            </a:extLst>
          </p:cNvPr>
          <p:cNvSpPr txBox="1">
            <a:spLocks/>
          </p:cNvSpPr>
          <p:nvPr/>
        </p:nvSpPr>
        <p:spPr>
          <a:xfrm>
            <a:off x="2328244" y="4478844"/>
            <a:ext cx="1384324" cy="36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9A9117-2071-864C-125A-EE8BC8A91076}"/>
              </a:ext>
            </a:extLst>
          </p:cNvPr>
          <p:cNvSpPr txBox="1">
            <a:spLocks/>
          </p:cNvSpPr>
          <p:nvPr/>
        </p:nvSpPr>
        <p:spPr>
          <a:xfrm>
            <a:off x="7631275" y="4112925"/>
            <a:ext cx="1384324" cy="3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model.sql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D747BF-86CF-DD2E-1727-52A8C78C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14" y="1020027"/>
            <a:ext cx="7524545" cy="28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0F722C9-A070-26F4-E470-236EB29B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58" y="4847167"/>
            <a:ext cx="5262034" cy="571500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16FBF00-96A9-4E43-0FDB-0703623F6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34" y="4476221"/>
            <a:ext cx="5695950" cy="15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2E54EE-F784-9BA9-91FE-15F7B9C2440F}"/>
              </a:ext>
            </a:extLst>
          </p:cNvPr>
          <p:cNvSpPr txBox="1">
            <a:spLocks/>
          </p:cNvSpPr>
          <p:nvPr/>
        </p:nvSpPr>
        <p:spPr>
          <a:xfrm>
            <a:off x="133645" y="113887"/>
            <a:ext cx="1400175" cy="515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BBE4209-1DF2-8E08-7180-FFDB03F00B17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68991-714B-CB5C-EBC7-74305CC0EBEF}"/>
              </a:ext>
            </a:extLst>
          </p:cNvPr>
          <p:cNvSpPr txBox="1">
            <a:spLocks/>
          </p:cNvSpPr>
          <p:nvPr/>
        </p:nvSpPr>
        <p:spPr>
          <a:xfrm>
            <a:off x="238124" y="744733"/>
            <a:ext cx="11515725" cy="5857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on-run-start: 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SQL Statement or list of SQL Statement executed at the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start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of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build, dbt compile, dbt docs generate, dbt run, dbt seed, dbt snapshot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 dbt test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114300" lvl="2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on-run-end: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SQL Statement or list of SQL Statement executed at the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end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of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build, dbt compile, dbt docs generate, dbt run, dbt seed, dbt snapshot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 dbt test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on-run-start &amp; on-run-end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3AE495-277F-BB92-A804-9672160EAC23}"/>
              </a:ext>
            </a:extLst>
          </p:cNvPr>
          <p:cNvSpPr txBox="1">
            <a:spLocks/>
          </p:cNvSpPr>
          <p:nvPr/>
        </p:nvSpPr>
        <p:spPr>
          <a:xfrm>
            <a:off x="4889030" y="3184519"/>
            <a:ext cx="1384324" cy="36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D93B3B8-DB1D-498C-9641-2938D7E7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429000"/>
            <a:ext cx="10687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2E1941-F18D-2EBA-4667-94E1807B3E8C}"/>
              </a:ext>
            </a:extLst>
          </p:cNvPr>
          <p:cNvSpPr txBox="1">
            <a:spLocks/>
          </p:cNvSpPr>
          <p:nvPr/>
        </p:nvSpPr>
        <p:spPr>
          <a:xfrm>
            <a:off x="145747" y="95239"/>
            <a:ext cx="1676400" cy="449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FAE13-1889-BB60-A0A5-E94E2656D82D}"/>
              </a:ext>
            </a:extLst>
          </p:cNvPr>
          <p:cNvSpPr txBox="1">
            <a:spLocks/>
          </p:cNvSpPr>
          <p:nvPr/>
        </p:nvSpPr>
        <p:spPr>
          <a:xfrm>
            <a:off x="145747" y="638175"/>
            <a:ext cx="10531778" cy="6010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Variables are placeholders that store values used throughout your dbt code. To use a variable in a model, hook, or macro, use the {{ var('...') }} function.</a:t>
            </a:r>
          </a:p>
          <a:p>
            <a:pPr marL="285750" indent="-285750" algn="just">
              <a:buClrTx/>
              <a:buFont typeface="Wingdings" panose="05000000000000000000" pitchFamily="2" charset="2"/>
              <a:buChar char="§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are two main ways to define variables:</a:t>
            </a:r>
          </a:p>
          <a:p>
            <a:pPr lvl="1" algn="just">
              <a:buClrTx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variables: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can be used in the dbt project wide (models, macros, tests, etc). Are defined in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dbt_proyect.yml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under vars: line, and call them as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{{ var(‘my_var’) }}</a:t>
            </a: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position of the variable in the dbt_project.yml file determines whether the variable is global or local.</a:t>
            </a:r>
          </a:p>
          <a:p>
            <a:pPr lvl="1" algn="just">
              <a:buClrTx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Global variable :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project-level variable, These variables exist and can be used globally throughout your project</a:t>
            </a: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Local variable :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model-level variable These variables are resource-specific, meaning they exist only within the resource-path they have been assigned to.</a:t>
            </a: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variables | dbt Developer Hub (getdbt.com)</a:t>
            </a: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0A2E15F-624B-6B06-7B11-CE99697528DF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88AF3F2-AEA7-1550-3C31-969419F3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11" y="3205862"/>
            <a:ext cx="3984994" cy="1324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2DE619B-A898-154D-D9F4-65967410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911" y="4966596"/>
            <a:ext cx="3984994" cy="1459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89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EAEDE3-6649-0B88-32F0-A692BF092971}"/>
              </a:ext>
            </a:extLst>
          </p:cNvPr>
          <p:cNvSpPr txBox="1">
            <a:spLocks/>
          </p:cNvSpPr>
          <p:nvPr/>
        </p:nvSpPr>
        <p:spPr>
          <a:xfrm>
            <a:off x="152400" y="209539"/>
            <a:ext cx="2794000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Data Test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6E290FE-7AF6-9B84-D7E8-4DCCE0063365}"/>
              </a:ext>
            </a:extLst>
          </p:cNvPr>
          <p:cNvSpPr txBox="1">
            <a:spLocks/>
          </p:cNvSpPr>
          <p:nvPr/>
        </p:nvSpPr>
        <p:spPr>
          <a:xfrm>
            <a:off x="85725" y="761978"/>
            <a:ext cx="7172914" cy="5775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</a:pPr>
            <a:r>
              <a:rPr lang="en-US" sz="1400">
                <a:solidFill>
                  <a:schemeClr val="bg1"/>
                </a:solidFill>
                <a:latin typeface="Calibri"/>
                <a:ea typeface="+mn-lt"/>
                <a:cs typeface="Times New Roman"/>
              </a:rPr>
              <a:t>In dbt, tests are written as select statements. These select statements are run against your materialized models to ensure they meet your assertions.</a:t>
            </a:r>
            <a:endParaRPr lang="en-US" sz="1400">
              <a:solidFill>
                <a:schemeClr val="bg1"/>
              </a:solidFill>
              <a:latin typeface="Calibri"/>
              <a:cs typeface="Times New Roman"/>
            </a:endParaRPr>
          </a:p>
          <a:p>
            <a:pPr marL="285750" indent="-285750" algn="just">
              <a:buClrTx/>
            </a:pPr>
            <a:endParaRPr lang="en-US" sz="1600">
              <a:solidFill>
                <a:schemeClr val="bg1"/>
              </a:solidFill>
              <a:latin typeface="Calibri"/>
              <a:cs typeface="Times New Roman"/>
            </a:endParaRPr>
          </a:p>
          <a:p>
            <a:pPr marL="285750" indent="-285750" algn="just">
              <a:buClrTx/>
            </a:pPr>
            <a:r>
              <a:rPr lang="en-US" sz="1600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There are two types of tests :-</a:t>
            </a:r>
          </a:p>
          <a:p>
            <a:pPr lvl="1" algn="just">
              <a:lnSpc>
                <a:spcPct val="150000"/>
              </a:lnSpc>
              <a:buClrTx/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Generic tests: </a:t>
            </a:r>
            <a:endParaRPr lang="en-US" sz="1400">
              <a:solidFill>
                <a:schemeClr val="bg1"/>
              </a:solidFill>
              <a:latin typeface="Calibri"/>
              <a:ea typeface="Cambria"/>
              <a:cs typeface="Times New Roman"/>
            </a:endParaRPr>
          </a:p>
          <a:p>
            <a:pPr marL="742950" lvl="4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These are written in YAML and return the number of records that do not meet your assertions. These are run on specific columns in model.</a:t>
            </a:r>
          </a:p>
          <a:p>
            <a:pPr marL="457200" lvl="2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Calibri"/>
              <a:ea typeface="Cambria"/>
              <a:cs typeface="Times New Roman"/>
            </a:endParaRP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Unique</a:t>
            </a:r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tests </a:t>
            </a:r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Check if every value in a column is unique.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Not_null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tests 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Check if every value in a column is not null. </a:t>
            </a: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Accepted_values 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tests</a:t>
            </a: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Ensure every value in a column is equal to a value in a provided list.</a:t>
            </a:r>
            <a:endParaRPr lang="en-US">
              <a:solidFill>
                <a:schemeClr val="bg1"/>
              </a:solidFill>
              <a:latin typeface="Calibri"/>
              <a:cs typeface="Times New Roman" panose="02020603050405020304" pitchFamily="18" charset="0"/>
            </a:endParaRP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Relationships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tests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Ensure that every value in a column exists in a column in another model.</a:t>
            </a:r>
          </a:p>
          <a:p>
            <a:pPr lvl="2" algn="just"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2. Singular tests: </a:t>
            </a:r>
          </a:p>
          <a:p>
            <a:pPr marL="744538" lvl="4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These are specific queries that you run against your models. These are run on the entire model.</a:t>
            </a:r>
          </a:p>
          <a:p>
            <a:pPr lvl="2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Calibri"/>
              <a:cs typeface="Calibri"/>
            </a:endParaRPr>
          </a:p>
          <a:p>
            <a:pPr lvl="1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5143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5143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data tests to your DAG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741A685-106E-F4BB-BD75-BE87C86DD61A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EE8C10-33E0-005E-3CDB-E6323C20B57F}"/>
              </a:ext>
            </a:extLst>
          </p:cNvPr>
          <p:cNvSpPr txBox="1">
            <a:spLocks/>
          </p:cNvSpPr>
          <p:nvPr/>
        </p:nvSpPr>
        <p:spPr>
          <a:xfrm>
            <a:off x="266699" y="4006856"/>
            <a:ext cx="1037907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D79BA0F-9423-E347-329C-1DF444EC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70" y="1858100"/>
            <a:ext cx="4364231" cy="390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7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F721F6-7652-F433-1554-AE6F91E5D6CE}"/>
              </a:ext>
            </a:extLst>
          </p:cNvPr>
          <p:cNvSpPr txBox="1">
            <a:spLocks/>
          </p:cNvSpPr>
          <p:nvPr/>
        </p:nvSpPr>
        <p:spPr>
          <a:xfrm>
            <a:off x="114398" y="141403"/>
            <a:ext cx="4485881" cy="377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Singular Data Test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15532-0A2E-9B3F-BD86-F64DC0F5A518}"/>
              </a:ext>
            </a:extLst>
          </p:cNvPr>
          <p:cNvSpPr txBox="1">
            <a:spLocks/>
          </p:cNvSpPr>
          <p:nvPr/>
        </p:nvSpPr>
        <p:spPr>
          <a:xfrm>
            <a:off x="114398" y="645737"/>
            <a:ext cx="10515600" cy="6070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simplest way to define a data test is by writing the exact SQL that will return failing records. We call these "singular" data tests, because they're one-off assertions usable for a single purpose.</a:t>
            </a: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These tests are defined in .sql files, typically in your tests directory. Each .sql file contains one select statement, and it defines one data test.</a:t>
            </a: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can use Jinja (including ref and source) in the test definition, just like you can when creating models.</a:t>
            </a: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Below example shows singular test to assert that order should not have –ve amount.</a:t>
            </a: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data tests to your DAG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B5C6FE-26EA-2685-3DE5-8CDA190C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62" y="2381250"/>
            <a:ext cx="6571144" cy="3243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3FAFA4-3651-4DC9-2198-ABD0858CE7C5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5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9A0CBF-21A9-C63F-F1A9-F21F2E4F17E7}"/>
              </a:ext>
            </a:extLst>
          </p:cNvPr>
          <p:cNvSpPr txBox="1">
            <a:spLocks/>
          </p:cNvSpPr>
          <p:nvPr/>
        </p:nvSpPr>
        <p:spPr>
          <a:xfrm>
            <a:off x="179109" y="209539"/>
            <a:ext cx="3855563" cy="38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Test Run Command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39F56B1E-28A1-997D-B504-F38A184D3BD8}"/>
              </a:ext>
            </a:extLst>
          </p:cNvPr>
          <p:cNvSpPr txBox="1">
            <a:spLocks/>
          </p:cNvSpPr>
          <p:nvPr/>
        </p:nvSpPr>
        <p:spPr>
          <a:xfrm>
            <a:off x="179109" y="791853"/>
            <a:ext cx="10515600" cy="5674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Run tests on a model</a:t>
            </a:r>
            <a:b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--select "customers"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Run tests on all models in the models/staging/jaffle_shop directory</a:t>
            </a:r>
            <a:b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--select "staging.jaffle_shop"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tests on one 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test --select "source:jaffle_shop"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 out the SQL dbt is running for the tests :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Core: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checking the target/compiled 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test command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5C2426A-72E8-ED1A-AC81-FB270D54CBF2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85D2B35-224D-1AD0-DB28-E82EBF36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0" y="2183382"/>
            <a:ext cx="6734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8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677491-E72F-A31E-7E9F-488E313F21F9}"/>
              </a:ext>
            </a:extLst>
          </p:cNvPr>
          <p:cNvSpPr txBox="1">
            <a:spLocks/>
          </p:cNvSpPr>
          <p:nvPr/>
        </p:nvSpPr>
        <p:spPr>
          <a:xfrm>
            <a:off x="141402" y="329938"/>
            <a:ext cx="4383464" cy="358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Configuring test `severity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`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DB58B8-5E3C-DDA5-AB19-F45B6EBEA9C2}"/>
              </a:ext>
            </a:extLst>
          </p:cNvPr>
          <p:cNvSpPr txBox="1">
            <a:spLocks/>
          </p:cNvSpPr>
          <p:nvPr/>
        </p:nvSpPr>
        <p:spPr>
          <a:xfrm>
            <a:off x="141400" y="1062708"/>
            <a:ext cx="6523351" cy="5272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It's possible to configure tests to return warnings instead of errors, or to make the test status conditional on the number of failures returned.</a:t>
            </a: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relevant configs are:</a:t>
            </a: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severity: error or warn (default: error)</a:t>
            </a:r>
          </a:p>
          <a:p>
            <a:r>
              <a:rPr lang="en-US" sz="5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error_if</a:t>
            </a:r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conditional expression (default: !=0)</a:t>
            </a:r>
          </a:p>
          <a:p>
            <a:r>
              <a:rPr lang="en-US" sz="5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warn_if</a:t>
            </a:r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conditional expression (default: !=0)</a:t>
            </a: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Configuring test `severity` |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338BB91-310D-E57E-E287-251BA6E0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59" y="1616855"/>
            <a:ext cx="5046201" cy="4011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5011424-D836-9BF6-4DFE-14780591C16E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30" y="203200"/>
            <a:ext cx="6803136" cy="3657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8EC28-9CF4-3033-4FA6-A2447C5A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43" y="568960"/>
            <a:ext cx="7867294" cy="41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C5024A-7600-B5B3-759E-6CEC61B68202}"/>
              </a:ext>
            </a:extLst>
          </p:cNvPr>
          <p:cNvSpPr/>
          <p:nvPr/>
        </p:nvSpPr>
        <p:spPr>
          <a:xfrm>
            <a:off x="314325" y="4482041"/>
            <a:ext cx="7981950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n-US" sz="2000" b="1" dirty="0">
                <a:latin typeface="Calibri"/>
                <a:ea typeface="Calibri" panose="020F0502020204030204" pitchFamily="34" charset="0"/>
                <a:cs typeface="Calibri"/>
              </a:rPr>
              <a:t> </a:t>
            </a:r>
            <a:endParaRPr lang="en-US" sz="1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A5618-1F0A-BB31-4B88-AA4435AE1A46}"/>
              </a:ext>
            </a:extLst>
          </p:cNvPr>
          <p:cNvSpPr/>
          <p:nvPr/>
        </p:nvSpPr>
        <p:spPr>
          <a:xfrm>
            <a:off x="314325" y="4482041"/>
            <a:ext cx="7981950" cy="17851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n-US" sz="20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Why Use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?</a:t>
            </a:r>
          </a:p>
          <a:p>
            <a:pPr rtl="0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Version Control: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Keeps track of changes using Git, like how Word tracks edits in a document.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Modularity: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Breaks big tasks into smaller, manageable pieces called as Models consists 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SELECT SQL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Documentation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 Automatically writes down what was done, like a recipe book.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Testing: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Has built-in tools to check if everything is working correctly.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Orchestration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 DBT Cloud/Any workflow manager (e.g. Airflow) </a:t>
            </a:r>
            <a:endParaRPr lang="en-US" sz="14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b="1" dirty="0" err="1"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3200" b="1" dirty="0">
                <a:latin typeface="Calibri"/>
                <a:ea typeface="Calibri" panose="020F0502020204030204" pitchFamily="34" charset="0"/>
                <a:cs typeface="Calibri"/>
              </a:rPr>
              <a:t> vs. ETL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DBCAA-EF89-E159-7CE8-827542E29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16847"/>
              </p:ext>
            </p:extLst>
          </p:nvPr>
        </p:nvGraphicFramePr>
        <p:xfrm>
          <a:off x="542924" y="1068112"/>
          <a:ext cx="10988675" cy="55054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17470">
                  <a:extLst>
                    <a:ext uri="{9D8B030D-6E8A-4147-A177-3AD203B41FA5}">
                      <a16:colId xmlns:a16="http://schemas.microsoft.com/office/drawing/2014/main" val="927020225"/>
                    </a:ext>
                  </a:extLst>
                </a:gridCol>
                <a:gridCol w="4690536">
                  <a:extLst>
                    <a:ext uri="{9D8B030D-6E8A-4147-A177-3AD203B41FA5}">
                      <a16:colId xmlns:a16="http://schemas.microsoft.com/office/drawing/2014/main" val="199939541"/>
                    </a:ext>
                  </a:extLst>
                </a:gridCol>
                <a:gridCol w="5280669">
                  <a:extLst>
                    <a:ext uri="{9D8B030D-6E8A-4147-A177-3AD203B41FA5}">
                      <a16:colId xmlns:a16="http://schemas.microsoft.com/office/drawing/2014/main" val="3432418915"/>
                    </a:ext>
                  </a:extLst>
                </a:gridCol>
              </a:tblGrid>
              <a:tr h="2343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endParaRPr lang="en-US" sz="14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dbt 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ETL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07374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Focus on SQL based transformation</a:t>
                      </a:r>
                    </a:p>
                    <a:p>
                      <a:pPr algn="l" fontAlgn="b"/>
                      <a:b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Transforming raw sales data into a table showing total sales per region.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Focus on extraction ,transformation</a:t>
                      </a:r>
                    </a:p>
                    <a:p>
                      <a:pPr algn="l" fontAlgn="b"/>
                      <a:b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Extracting sales data from multiple systems (ERP, CRM), transforming it to standardize formats, and loading it into a data warehouse.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7080073"/>
                  </a:ext>
                </a:extLst>
              </a:tr>
              <a:tr h="900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Simplicity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Uses simple SQL for transformations. </a:t>
                      </a:r>
                    </a:p>
                    <a:p>
                      <a:pPr algn="l" fontAlgn="b"/>
                      <a:endParaRPr lang="fr-FR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consists SELECT SQL for transforming raw sales data into a table showing total sales per region. </a:t>
                      </a:r>
                      <a:endParaRPr lang="fr-FR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Often requires complex coding or specialized tools use UI or proprietary scripting languages..</a:t>
                      </a:r>
                    </a:p>
                    <a:p>
                      <a:pPr algn="l" fontAlgn="b"/>
                      <a:endParaRPr lang="en-US" sz="110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Each ETL tool like IICS, Talend, </a:t>
                      </a:r>
                      <a:r>
                        <a:rPr lang="en-US" sz="1100" b="0" i="0" u="none" strike="noStrike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Matillion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 require significant  understanding for tool usage.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9370515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Modularity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Breaks transformations into small, reusable pieces. 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Creating a base model for sales data that other models can reference to calculate metrics like total sales, average sales, etc.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Typically, large monolithic processes.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There will be workflow each data pipeline which will be isolated to that workflow and complex to build dependences between data pipelines 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691715"/>
                  </a:ext>
                </a:extLst>
              </a:tr>
              <a:tr h="900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Version Control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100" b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Integrates Well with Version Control Systems</a:t>
                      </a:r>
                    </a:p>
                    <a:p>
                      <a:pPr algn="l" fontAlgn="b"/>
                      <a:endParaRPr lang="en-US" sz="11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Using Git branches for development, ensuring changes to transformation logic are reviewed and tracked which are in SQL or YML without any conversion to different format.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Limited built-in version control or uses proprietary systems.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 general, the ETL tool code is maintained as binary or JSON any other format which are versioned and are not easier to interpret by glancing through.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92958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Documentation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Automatically Generates Documentation and Data Lineage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: Generating a visual map showing how raw data flows through different transformation steps to the final output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Often Requires Manual Documentation.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Manually creating diagrams or documentation to illustrate the flow of data from source systems to the data warehouse.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6839000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Complexity and Maintenance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Simplifies Transformation Processes, Easier to Maintain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Updating a transformation logic in one place and having it propagate to all dependent models.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Can Become Complex and Harder to Maintain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Maintaining separate scripts and configurations for extraction, transformation, and loading stages, each requiring specialized knowledge.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1203106"/>
                  </a:ext>
                </a:extLst>
              </a:tr>
              <a:tr h="2424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Testing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In-built testing capabilities for data quality.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Testing is often manual or requires additional tools.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99397"/>
                  </a:ext>
                </a:extLst>
              </a:tr>
              <a:tr h="339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Setup 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Easier setup with SQL knowledge. 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Setup can be complex and may require extensive training.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846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DBT Core Set-up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048435-0CF3-F40F-8778-6BB1EED5BB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Snowflake</a:t>
            </a:r>
          </a:p>
          <a:p>
            <a:pPr marL="1085850" lvl="2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Snowflake Trial</a:t>
            </a:r>
          </a:p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Wingdings,Sans-Serif"/>
              <a:buChar char="§"/>
            </a:pPr>
            <a:r>
              <a:rPr lang="en-US" sz="1800" b="1" dirty="0" err="1">
                <a:latin typeface="Calibri"/>
                <a:ea typeface="Cambria"/>
                <a:cs typeface="Calibri"/>
              </a:rPr>
              <a:t>Github</a:t>
            </a:r>
            <a:r>
              <a:rPr lang="en-US" sz="1800" b="1" dirty="0">
                <a:latin typeface="Calibri"/>
                <a:ea typeface="Cambria"/>
                <a:cs typeface="Calibri"/>
              </a:rPr>
              <a:t> : </a:t>
            </a:r>
            <a:r>
              <a:rPr lang="en-US" sz="18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800" dirty="0">
              <a:ea typeface="+mn-lt"/>
              <a:cs typeface="+mn-lt"/>
            </a:endParaRPr>
          </a:p>
          <a:p>
            <a:pPr marL="742950" lvl="1" indent="-285750" algn="just">
              <a:lnSpc>
                <a:spcPct val="200000"/>
              </a:lnSpc>
              <a:spcBef>
                <a:spcPts val="0"/>
              </a:spcBef>
              <a:buFont typeface="Wingdings,Sans-Serif"/>
              <a:buChar char="§"/>
            </a:pPr>
            <a:r>
              <a:rPr lang="en-US" b="1" dirty="0">
                <a:latin typeface="Calibri"/>
                <a:ea typeface="Cambria"/>
                <a:cs typeface="Calibri"/>
              </a:rPr>
              <a:t>Snowflake</a:t>
            </a:r>
            <a:endParaRPr lang="en-US" dirty="0">
              <a:latin typeface="Calibri"/>
              <a:ea typeface="Cambria"/>
              <a:cs typeface="Calibri"/>
            </a:endParaRPr>
          </a:p>
          <a:p>
            <a:pPr marL="1085850" lvl="2" indent="-171450" algn="just">
              <a:lnSpc>
                <a:spcPct val="2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600" dirty="0">
                <a:latin typeface="Calibri"/>
                <a:ea typeface="Cambri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Snowflake Trial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>
                <a:latin typeface="Calibri"/>
                <a:ea typeface="Calibri" panose="020F0502020204030204" pitchFamily="34" charset="0"/>
                <a:cs typeface="Calibri"/>
              </a:rPr>
              <a:t>Cloud registration link: </a:t>
            </a:r>
            <a:r>
              <a:rPr lang="en-US" sz="1800" dirty="0" err="1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800" dirty="0"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Labs | Transform Data in Your Warehouse (getdbt.com)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>
                <a:latin typeface="Calibri"/>
                <a:ea typeface="Calibri" panose="020F0502020204030204" pitchFamily="34" charset="0"/>
                <a:cs typeface="Calibri"/>
              </a:rPr>
              <a:t>For DBT cloud setup info, please refer.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https://docs.getdbt.com/docs/cloud/about-cloud-setup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AC8289-AB05-B853-1D98-00E12D7ED6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Python</a:t>
            </a:r>
            <a:endParaRPr lang="en-US" sz="1400" b="1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Python </a:t>
            </a:r>
            <a:r>
              <a:rPr lang="en-US" sz="1200" u="sng" dirty="0" err="1">
                <a:latin typeface="Segoe UI"/>
                <a:ea typeface="Calibri" panose="020F0502020204030204" pitchFamily="34" charset="0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200" u="sng" dirty="0">
                <a:latin typeface="Segoe UI"/>
                <a:ea typeface="Calibri" panose="020F0502020204030204" pitchFamily="34" charset="0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Releases for Windows | Python.org</a:t>
            </a:r>
            <a:r>
              <a:rPr lang="en-US" sz="1200" dirty="0">
                <a:ea typeface="+mn-lt"/>
                <a:cs typeface="+mn-lt"/>
              </a:rPr>
              <a:t> </a:t>
            </a:r>
            <a:endParaRPr lang="en-US" sz="1400" dirty="0"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DBT Library – </a:t>
            </a: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pip install </a:t>
            </a:r>
            <a:r>
              <a:rPr lang="en-US" sz="1400" b="1" dirty="0" err="1"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-snowflake</a:t>
            </a:r>
            <a:endParaRPr lang="en-US" sz="1400" b="1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Visual Source Code </a:t>
            </a:r>
          </a:p>
          <a:p>
            <a:pPr lvl="3" algn="just">
              <a:lnSpc>
                <a:spcPct val="200000"/>
              </a:lnSpc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       Install  </a:t>
            </a: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https://code.visualstudio.com/docs/?dv=win64user</a:t>
            </a:r>
            <a:endParaRPr lang="en-US" sz="1400" dirty="0">
              <a:latin typeface="Calibri"/>
              <a:ea typeface="Calibri" panose="020F0502020204030204" pitchFamily="34" charset="0"/>
              <a:cs typeface="Calibri"/>
            </a:endParaRPr>
          </a:p>
          <a:p>
            <a:pPr lvl="3" algn="just">
              <a:lnSpc>
                <a:spcPct val="200000"/>
              </a:lnSpc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       Python Install extension for Python &amp; set python interpreter (</a:t>
            </a:r>
            <a:r>
              <a:rPr lang="en-US" sz="1400" b="1" dirty="0" err="1">
                <a:latin typeface="Calibri"/>
                <a:ea typeface="Calibri" panose="020F0502020204030204" pitchFamily="34" charset="0"/>
                <a:cs typeface="Calibri"/>
              </a:rPr>
              <a:t>Ctrl+Shift+P</a:t>
            </a: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)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950828-7940-9F49-EBE5-A162A84C6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  <a:ea typeface="Calibri" panose="020F0502020204030204" pitchFamily="34" charset="0"/>
                <a:cs typeface="Calibri"/>
              </a:rPr>
              <a:t>Pre-requisites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7A399E-4838-E180-DF17-A0D7F4F78D31}"/>
              </a:ext>
            </a:extLst>
          </p:cNvPr>
          <p:cNvSpPr txBox="1">
            <a:spLocks/>
          </p:cNvSpPr>
          <p:nvPr/>
        </p:nvSpPr>
        <p:spPr>
          <a:xfrm>
            <a:off x="98355" y="1469354"/>
            <a:ext cx="7179138" cy="5184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It’s the main configuration file for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project which helps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understand the structure the project and defines how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should behave and where to find your models , tests and data etc. </a:t>
            </a:r>
          </a:p>
          <a:p>
            <a:pPr marL="285750" indent="-285750" algn="just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By default,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looks for the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your current working directory and high level holds below .</a:t>
            </a:r>
          </a:p>
          <a:p>
            <a:pPr marL="285750" indent="-285750" algn="just">
              <a:buClrTx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ClrTx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 Configuration: It sets the name of the project, the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version, and the configuration profile to use.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Profile: Database profile name from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Path Configuration: It defines paths for models, tests, seeds, macros, snapshots, and analyses…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Management: One can define custom macros and specify their scope.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Materialization Configuration:  It provides option to set directory/Sub-directory level materialization for models. 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Hooks: Configure pre/post hooks.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Version Control: Specifies which version of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required for the project, ensuring compatibility.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Variable: Define project level global variables. 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dbt_project.yml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D5171-053B-CDF5-DE6A-52F8E9A467C3}"/>
              </a:ext>
            </a:extLst>
          </p:cNvPr>
          <p:cNvSpPr txBox="1"/>
          <p:nvPr/>
        </p:nvSpPr>
        <p:spPr>
          <a:xfrm>
            <a:off x="98355" y="209539"/>
            <a:ext cx="229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sz="2800" b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Yaml’s</a:t>
            </a:r>
            <a:endParaRPr lang="en-US" sz="28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2249A04-8741-B145-8FA6-F348953A2525}"/>
              </a:ext>
            </a:extLst>
          </p:cNvPr>
          <p:cNvSpPr txBox="1">
            <a:spLocks/>
          </p:cNvSpPr>
          <p:nvPr/>
        </p:nvSpPr>
        <p:spPr>
          <a:xfrm>
            <a:off x="193466" y="997096"/>
            <a:ext cx="3119577" cy="472258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About </a:t>
            </a:r>
            <a:r>
              <a:rPr lang="en-US" sz="2400" b="1" err="1">
                <a:solidFill>
                  <a:schemeClr val="bg1"/>
                </a:solidFill>
                <a:latin typeface="Calibri"/>
                <a:cs typeface="Calibri"/>
              </a:rPr>
              <a:t>dbt_project.yml</a:t>
            </a:r>
            <a:endParaRPr lang="en-US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Footer Placeholder 28">
            <a:extLst>
              <a:ext uri="{FF2B5EF4-FFF2-40B4-BE49-F238E27FC236}">
                <a16:creationId xmlns:a16="http://schemas.microsoft.com/office/drawing/2014/main" id="{1479CACF-4A2B-5685-31B4-B3C6F09D5E72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40" name="Picture 39" descr="A screen shot of a computer&#10;&#10;Description automatically generated">
            <a:extLst>
              <a:ext uri="{FF2B5EF4-FFF2-40B4-BE49-F238E27FC236}">
                <a16:creationId xmlns:a16="http://schemas.microsoft.com/office/drawing/2014/main" id="{674A32C0-DEF1-4A66-C45D-C18DFD4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11" y="1711486"/>
            <a:ext cx="4347981" cy="26055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1C930C-BDBD-59D0-E217-AF1FE9C01429}"/>
              </a:ext>
            </a:extLst>
          </p:cNvPr>
          <p:cNvSpPr txBox="1">
            <a:spLocks/>
          </p:cNvSpPr>
          <p:nvPr/>
        </p:nvSpPr>
        <p:spPr>
          <a:xfrm>
            <a:off x="281860" y="1457336"/>
            <a:ext cx="7524160" cy="496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 DBT Core, profiles.yml file is required to store connection details.</a:t>
            </a:r>
          </a:p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 can have multiple profiles defined and which one to be used is mentioned in dbt_project.yml configuration file. </a:t>
            </a:r>
          </a:p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Environmental variables can be used to avoid passing sensitive information like password in profile. </a:t>
            </a:r>
          </a:p>
          <a:p>
            <a:pPr>
              <a:buClrTx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Need to define below parameters for Snowflake connection in profiles.yml. </a:t>
            </a:r>
          </a:p>
          <a:p>
            <a:pPr>
              <a:buClr>
                <a:schemeClr val="tx1"/>
              </a:buClr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Indicates that this configuration is for the development environment.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account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account name which includes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it (e.g.,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string.region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.snowflakecomputing.com)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database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Snowflake database (e.g., DBT_DEMO).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password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Password for the specified user.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role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role (e.g., SYSADMIN).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schema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Schema within the database (e.g., RAW).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threads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Number of threads for parallel processing (e.g., 3).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type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Database type (e.g., snowflake).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username.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warehouse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virtual warehouse (e.g., COMPUTE_WH).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Specifies the target environment for the dbt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Note: DBT Cloud does not need profiles.yml file. </a:t>
            </a: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profiles.yml | dbt Developer Hub (getdbt.com)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D31CF-B56D-C7BA-F9FD-16264A3A3620}"/>
              </a:ext>
            </a:extLst>
          </p:cNvPr>
          <p:cNvSpPr txBox="1">
            <a:spLocks/>
          </p:cNvSpPr>
          <p:nvPr/>
        </p:nvSpPr>
        <p:spPr>
          <a:xfrm>
            <a:off x="186943" y="985078"/>
            <a:ext cx="3119577" cy="472258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 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profiles.yml</a:t>
            </a:r>
            <a:endParaRPr lang="en-US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E538A-AE42-AB5A-E7C8-AE5CA2832DAF}"/>
              </a:ext>
            </a:extLst>
          </p:cNvPr>
          <p:cNvSpPr txBox="1"/>
          <p:nvPr/>
        </p:nvSpPr>
        <p:spPr>
          <a:xfrm>
            <a:off x="98355" y="209539"/>
            <a:ext cx="229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sz="2800" b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Yaml’s</a:t>
            </a:r>
            <a:endParaRPr lang="en-US" sz="28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7B20AE-362A-B2FD-60E1-96482ACA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81099"/>
            <a:ext cx="4798345" cy="35768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899E74-C1ED-A563-A8BC-F51A98F8BD16}"/>
              </a:ext>
            </a:extLst>
          </p:cNvPr>
          <p:cNvSpPr txBox="1">
            <a:spLocks/>
          </p:cNvSpPr>
          <p:nvPr/>
        </p:nvSpPr>
        <p:spPr>
          <a:xfrm>
            <a:off x="130979" y="879826"/>
            <a:ext cx="5155396" cy="55463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Below is list of DBT commands</a:t>
            </a:r>
          </a:p>
          <a:p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init</a:t>
            </a:r>
            <a:endParaRPr lang="en-US" sz="15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debug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show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compile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seed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,Sans-Serif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source freshness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run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test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snapshot 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build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docs serve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docs generate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empty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There are various option can be provided along with above commands. 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Select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Exclude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Graph Selector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Method Selector</a:t>
            </a:r>
            <a:r>
              <a:rPr lang="en-US" sz="17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r</a:t>
            </a:r>
            <a:r>
              <a:rPr lang="en-US" sz="18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 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https://docs.getdbt.com/reference/dbt-commands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90E41-6CCC-91E0-0EF5-D7645BDC68B0}"/>
              </a:ext>
            </a:extLst>
          </p:cNvPr>
          <p:cNvSpPr txBox="1"/>
          <p:nvPr/>
        </p:nvSpPr>
        <p:spPr>
          <a:xfrm>
            <a:off x="130979" y="164846"/>
            <a:ext cx="338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dbt CLI commands</a:t>
            </a:r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ACFDB13-2388-7229-A1BD-8769976D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48" y="4318617"/>
            <a:ext cx="5877163" cy="19273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98E41E-4E7F-ADB1-16B6-85E7FA27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27" y="688066"/>
            <a:ext cx="5889584" cy="31936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EFB6A7-D57C-E4C9-14F1-D0E4CF54C23B}"/>
              </a:ext>
            </a:extLst>
          </p:cNvPr>
          <p:cNvSpPr txBox="1">
            <a:spLocks/>
          </p:cNvSpPr>
          <p:nvPr/>
        </p:nvSpPr>
        <p:spPr>
          <a:xfrm>
            <a:off x="-933154" y="273438"/>
            <a:ext cx="3116320" cy="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 Seeds</a:t>
            </a:r>
            <a:endParaRPr lang="en-US" sz="2800">
              <a:solidFill>
                <a:schemeClr val="bg1"/>
              </a:solidFill>
              <a:latin typeface="Calibri"/>
              <a:ea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81A2EB-76A5-38CF-2E6E-AA02F3F1C85C}"/>
              </a:ext>
            </a:extLst>
          </p:cNvPr>
          <p:cNvSpPr txBox="1">
            <a:spLocks/>
          </p:cNvSpPr>
          <p:nvPr/>
        </p:nvSpPr>
        <p:spPr>
          <a:xfrm>
            <a:off x="6796" y="1004923"/>
            <a:ext cx="6302564" cy="5421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85750" algn="just">
              <a:lnSpc>
                <a:spcPct val="170000"/>
              </a:lnSpc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Seeds are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CSV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files saved under seeds directory that can be used to load data which changes infrequently into your data warehouse using dbt seed command.</a:t>
            </a:r>
          </a:p>
          <a:p>
            <a:pPr marL="342900" indent="-342900">
              <a:lnSpc>
                <a:spcPct val="170000"/>
              </a:lnSpc>
              <a:buClr>
                <a:srgbClr val="00AECF"/>
              </a:buClr>
              <a:buFont typeface="Arial,Sans-Serif" panose="05000000000000000000" pitchFamily="2" charset="2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Seeds can be referenced in the downstream models using ref() function.</a:t>
            </a:r>
          </a:p>
          <a:p>
            <a:pPr marL="342900" indent="-342900">
              <a:lnSpc>
                <a:spcPct val="170000"/>
              </a:lnSpc>
              <a:buClr>
                <a:srgbClr val="00AECF"/>
              </a:buClr>
              <a:buFont typeface="Arial,Sans-Serif" panose="05000000000000000000" pitchFamily="2" charset="2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can configure the properties for seed in either dbt_project.yml file or properties.yml file in seeds directory. </a:t>
            </a:r>
          </a:p>
          <a:p>
            <a:pPr marL="342900" lvl="1" indent="-285750" algn="just">
              <a:buClr>
                <a:srgbClr val="00AECF"/>
              </a:buClr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   </a:t>
            </a: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Seed | dbt Developer Hub (getdbt.com)</a:t>
            </a: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1" indent="-2857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0C397-92D6-C8A7-6ED8-9D5321A7251D}"/>
              </a:ext>
            </a:extLst>
          </p:cNvPr>
          <p:cNvSpPr txBox="1"/>
          <p:nvPr/>
        </p:nvSpPr>
        <p:spPr>
          <a:xfrm>
            <a:off x="6546604" y="970349"/>
            <a:ext cx="19140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seeds/dates.csv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09A3EEE-924D-D114-79ED-0BA3298D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3" y="1372893"/>
            <a:ext cx="4929007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C79E0-6EC9-3858-674F-70303E38CB31}"/>
              </a:ext>
            </a:extLst>
          </p:cNvPr>
          <p:cNvSpPr txBox="1"/>
          <p:nvPr/>
        </p:nvSpPr>
        <p:spPr>
          <a:xfrm>
            <a:off x="6535283" y="3661079"/>
            <a:ext cx="21922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Times New Roman"/>
                <a:cs typeface="Arial"/>
              </a:rPr>
              <a:t>Seeds/</a:t>
            </a:r>
            <a:r>
              <a:rPr lang="en-US" sz="1400" b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1400" b="1" err="1">
                <a:solidFill>
                  <a:schemeClr val="bg1"/>
                </a:solidFill>
                <a:latin typeface="Times New Roman"/>
                <a:cs typeface="Arial"/>
              </a:rPr>
              <a:t>.yml</a:t>
            </a:r>
            <a:r>
              <a:rPr lang="en-US" sz="1400">
                <a:solidFill>
                  <a:schemeClr val="bg1"/>
                </a:solidFill>
                <a:latin typeface="Times New Roman"/>
                <a:cs typeface="Arial"/>
              </a:rPr>
              <a:t> file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3EC137B-26D4-72AA-6984-6266C214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83" y="4063623"/>
            <a:ext cx="3850670" cy="1948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170</TotalTime>
  <Words>3731</Words>
  <Application>Microsoft Office PowerPoint</Application>
  <PresentationFormat>Widescreen</PresentationFormat>
  <Paragraphs>625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Aptos Narrow</vt:lpstr>
      <vt:lpstr>Arial</vt:lpstr>
      <vt:lpstr>Arial,Sans-Serif</vt:lpstr>
      <vt:lpstr>Calibri</vt:lpstr>
      <vt:lpstr>Cambria</vt:lpstr>
      <vt:lpstr>Courier New,monospace</vt:lpstr>
      <vt:lpstr>Segoe UI</vt:lpstr>
      <vt:lpstr>Times New Roman</vt:lpstr>
      <vt:lpstr>Trade Gothic LT Pro</vt:lpstr>
      <vt:lpstr>Trebuchet MS</vt:lpstr>
      <vt:lpstr>Wingdings</vt:lpstr>
      <vt:lpstr>Wingdings,Sans-Serif</vt:lpstr>
      <vt:lpstr>Office Theme</vt:lpstr>
      <vt:lpstr>                 DBT (Data Build Tool) on Snowflake Training</vt:lpstr>
      <vt:lpstr>Content</vt:lpstr>
      <vt:lpstr>PowerPoint Presentation</vt:lpstr>
      <vt:lpstr>dbt vs. ETL</vt:lpstr>
      <vt:lpstr>DBT Core Set-up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Sahu, Ankur</dc:creator>
  <cp:lastModifiedBy>Sahu, Ankur</cp:lastModifiedBy>
  <cp:revision>5</cp:revision>
  <dcterms:created xsi:type="dcterms:W3CDTF">2025-04-25T05:33:11Z</dcterms:created>
  <dcterms:modified xsi:type="dcterms:W3CDTF">2025-05-10T19:37:48Z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