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4" r:id="rId7"/>
    <p:sldId id="273" r:id="rId8"/>
    <p:sldId id="275" r:id="rId9"/>
    <p:sldId id="278" r:id="rId10"/>
    <p:sldId id="277" r:id="rId11"/>
    <p:sldId id="276" r:id="rId12"/>
    <p:sldId id="281" r:id="rId13"/>
    <p:sldId id="280" r:id="rId14"/>
    <p:sldId id="279" r:id="rId15"/>
    <p:sldId id="282" r:id="rId16"/>
    <p:sldId id="28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0AB55B-C7D3-43B3-91BE-A68DAAE0C6F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42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24C80-F615-416E-AC95-42615CBB0BCC}"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AB55B-C7D3-43B3-91BE-A68DAAE0C6F5}" type="slidenum">
              <a:rPr lang="en-IN" smtClean="0"/>
              <a:t>‹#›</a:t>
            </a:fld>
            <a:endParaRPr lang="en-IN"/>
          </a:p>
        </p:txBody>
      </p:sp>
    </p:spTree>
    <p:extLst>
      <p:ext uri="{BB962C8B-B14F-4D97-AF65-F5344CB8AC3E}">
        <p14:creationId xmlns:p14="http://schemas.microsoft.com/office/powerpoint/2010/main" val="1539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2541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757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spTree>
    <p:extLst>
      <p:ext uri="{BB962C8B-B14F-4D97-AF65-F5344CB8AC3E}">
        <p14:creationId xmlns:p14="http://schemas.microsoft.com/office/powerpoint/2010/main" val="44107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99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66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02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45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spTree>
    <p:extLst>
      <p:ext uri="{BB962C8B-B14F-4D97-AF65-F5344CB8AC3E}">
        <p14:creationId xmlns:p14="http://schemas.microsoft.com/office/powerpoint/2010/main" val="238578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24C80-F615-416E-AC95-42615CBB0BCC}"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AB55B-C7D3-43B3-91BE-A68DAAE0C6F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3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824C80-F615-416E-AC95-42615CBB0BCC}"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AB55B-C7D3-43B3-91BE-A68DAAE0C6F5}" type="slidenum">
              <a:rPr lang="en-IN" smtClean="0"/>
              <a:t>‹#›</a:t>
            </a:fld>
            <a:endParaRPr lang="en-IN"/>
          </a:p>
        </p:txBody>
      </p:sp>
    </p:spTree>
    <p:extLst>
      <p:ext uri="{BB962C8B-B14F-4D97-AF65-F5344CB8AC3E}">
        <p14:creationId xmlns:p14="http://schemas.microsoft.com/office/powerpoint/2010/main" val="308627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824C80-F615-416E-AC95-42615CBB0BCC}"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0AB55B-C7D3-43B3-91BE-A68DAAE0C6F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233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824C80-F615-416E-AC95-42615CBB0BCC}"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0AB55B-C7D3-43B3-91BE-A68DAAE0C6F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870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24C80-F615-416E-AC95-42615CBB0BCC}"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0AB55B-C7D3-43B3-91BE-A68DAAE0C6F5}" type="slidenum">
              <a:rPr lang="en-IN" smtClean="0"/>
              <a:t>‹#›</a:t>
            </a:fld>
            <a:endParaRPr lang="en-IN"/>
          </a:p>
        </p:txBody>
      </p:sp>
    </p:spTree>
    <p:extLst>
      <p:ext uri="{BB962C8B-B14F-4D97-AF65-F5344CB8AC3E}">
        <p14:creationId xmlns:p14="http://schemas.microsoft.com/office/powerpoint/2010/main" val="242563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24C80-F615-416E-AC95-42615CBB0BCC}"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AB55B-C7D3-43B3-91BE-A68DAAE0C6F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23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24C80-F615-416E-AC95-42615CBB0BCC}"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AB55B-C7D3-43B3-91BE-A68DAAE0C6F5}" type="slidenum">
              <a:rPr lang="en-IN" smtClean="0"/>
              <a:t>‹#›</a:t>
            </a:fld>
            <a:endParaRPr lang="en-IN"/>
          </a:p>
        </p:txBody>
      </p:sp>
    </p:spTree>
    <p:extLst>
      <p:ext uri="{BB962C8B-B14F-4D97-AF65-F5344CB8AC3E}">
        <p14:creationId xmlns:p14="http://schemas.microsoft.com/office/powerpoint/2010/main" val="116522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824C80-F615-416E-AC95-42615CBB0BCC}" type="datetimeFigureOut">
              <a:rPr lang="en-IN" smtClean="0"/>
              <a:t>30-03-2024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0AB55B-C7D3-43B3-91BE-A68DAAE0C6F5}" type="slidenum">
              <a:rPr lang="en-IN" smtClean="0"/>
              <a:t>‹#›</a:t>
            </a:fld>
            <a:endParaRPr lang="en-IN"/>
          </a:p>
        </p:txBody>
      </p:sp>
    </p:spTree>
    <p:extLst>
      <p:ext uri="{BB962C8B-B14F-4D97-AF65-F5344CB8AC3E}">
        <p14:creationId xmlns:p14="http://schemas.microsoft.com/office/powerpoint/2010/main" val="365086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0D9173-FC6B-4E86-2728-C9262FF9FB6F}"/>
              </a:ext>
            </a:extLst>
          </p:cNvPr>
          <p:cNvSpPr>
            <a:spLocks noGrp="1"/>
          </p:cNvSpPr>
          <p:nvPr>
            <p:ph type="subTitle" idx="1"/>
          </p:nvPr>
        </p:nvSpPr>
        <p:spPr>
          <a:xfrm>
            <a:off x="7059057" y="4343400"/>
            <a:ext cx="3076339" cy="1969068"/>
          </a:xfrm>
        </p:spPr>
        <p:txBody>
          <a:bodyPr>
            <a:normAutofit/>
          </a:bodyPr>
          <a:lstStyle/>
          <a:p>
            <a:r>
              <a:rPr lang="en-IN" sz="1500" dirty="0">
                <a:highlight>
                  <a:srgbClr val="C0C0C0"/>
                </a:highlight>
                <a:latin typeface="Lucida Fax" panose="02060602050505020204" pitchFamily="18" charset="0"/>
              </a:rPr>
              <a:t>        </a:t>
            </a:r>
          </a:p>
          <a:p>
            <a:endParaRPr lang="en-IN" sz="1500" dirty="0">
              <a:highlight>
                <a:srgbClr val="C0C0C0"/>
              </a:highlight>
              <a:latin typeface="Lucida Fax" panose="02060602050505020204" pitchFamily="18" charset="0"/>
            </a:endParaRPr>
          </a:p>
          <a:p>
            <a:r>
              <a:rPr lang="en-IN" sz="1500" dirty="0">
                <a:latin typeface="Lucida Fax" panose="02060602050505020204" pitchFamily="18" charset="0"/>
              </a:rPr>
              <a:t>Made by :- Ankur Kumar</a:t>
            </a:r>
            <a:endParaRPr lang="en-GB" sz="1500" dirty="0">
              <a:latin typeface="Lucida Fax" panose="02060602050505020204" pitchFamily="18" charset="0"/>
            </a:endParaRPr>
          </a:p>
        </p:txBody>
      </p:sp>
      <p:sp>
        <p:nvSpPr>
          <p:cNvPr id="5" name="Title 4">
            <a:extLst>
              <a:ext uri="{FF2B5EF4-FFF2-40B4-BE49-F238E27FC236}">
                <a16:creationId xmlns:a16="http://schemas.microsoft.com/office/drawing/2014/main" id="{3BA155BD-EDF5-3F99-56A7-A7DE3E737E35}"/>
              </a:ext>
            </a:extLst>
          </p:cNvPr>
          <p:cNvSpPr>
            <a:spLocks noGrp="1"/>
          </p:cNvSpPr>
          <p:nvPr>
            <p:ph type="ctrTitle"/>
          </p:nvPr>
        </p:nvSpPr>
        <p:spPr>
          <a:xfrm>
            <a:off x="2544224" y="2514600"/>
            <a:ext cx="6815669" cy="2743200"/>
          </a:xfrm>
        </p:spPr>
        <p:txBody>
          <a:bodyPr/>
          <a:lstStyle/>
          <a:p>
            <a:r>
              <a:rPr lang="en-US" dirty="0"/>
              <a:t>Sentiment Analysis Of Amazon Product Reviews</a:t>
            </a:r>
            <a:br>
              <a:rPr lang="en-US" dirty="0"/>
            </a:br>
            <a:r>
              <a:rPr lang="en-IN" dirty="0"/>
              <a:t>😊😐😠</a:t>
            </a:r>
          </a:p>
        </p:txBody>
      </p:sp>
    </p:spTree>
    <p:extLst>
      <p:ext uri="{BB962C8B-B14F-4D97-AF65-F5344CB8AC3E}">
        <p14:creationId xmlns:p14="http://schemas.microsoft.com/office/powerpoint/2010/main" val="120763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5DC56-94D1-8804-FE3E-DE9C15EB483A}"/>
              </a:ext>
            </a:extLst>
          </p:cNvPr>
          <p:cNvSpPr txBox="1"/>
          <p:nvPr/>
        </p:nvSpPr>
        <p:spPr>
          <a:xfrm>
            <a:off x="437322" y="723757"/>
            <a:ext cx="11237843" cy="461665"/>
          </a:xfrm>
          <a:prstGeom prst="rect">
            <a:avLst/>
          </a:prstGeom>
          <a:noFill/>
        </p:spPr>
        <p:txBody>
          <a:bodyPr wrap="square">
            <a:spAutoFit/>
          </a:bodyPr>
          <a:lstStyle/>
          <a:p>
            <a:pPr algn="ctr"/>
            <a:r>
              <a:rPr lang="en-US" sz="2400" b="1" i="0" dirty="0">
                <a:solidFill>
                  <a:srgbClr val="0D0D0D"/>
                </a:solidFill>
                <a:effectLst/>
                <a:latin typeface="Segoe UI" panose="020B0502040204020203" pitchFamily="34" charset="0"/>
                <a:cs typeface="Segoe UI" panose="020B0502040204020203" pitchFamily="34" charset="0"/>
              </a:rPr>
              <a:t>Top 10 Words of Positive Reviews, Negative Reviews and Neutral Reviews</a:t>
            </a:r>
            <a:endParaRPr lang="en-IN" sz="2400" b="1"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5E443C4B-1955-7C6C-1865-FDE21C892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1" y="2279374"/>
            <a:ext cx="10628243" cy="4121426"/>
          </a:xfrm>
          <a:prstGeom prst="rect">
            <a:avLst/>
          </a:prstGeom>
        </p:spPr>
      </p:pic>
      <p:sp>
        <p:nvSpPr>
          <p:cNvPr id="9" name="TextBox 8">
            <a:extLst>
              <a:ext uri="{FF2B5EF4-FFF2-40B4-BE49-F238E27FC236}">
                <a16:creationId xmlns:a16="http://schemas.microsoft.com/office/drawing/2014/main" id="{64257F12-561F-EEF1-C690-9A0D1F3E7FE9}"/>
              </a:ext>
            </a:extLst>
          </p:cNvPr>
          <p:cNvSpPr txBox="1"/>
          <p:nvPr/>
        </p:nvSpPr>
        <p:spPr>
          <a:xfrm>
            <a:off x="702366" y="1185422"/>
            <a:ext cx="10787268" cy="923330"/>
          </a:xfrm>
          <a:prstGeom prst="rect">
            <a:avLst/>
          </a:prstGeom>
          <a:noFill/>
        </p:spPr>
        <p:txBody>
          <a:bodyPr wrap="square">
            <a:spAutoFit/>
          </a:bodyPr>
          <a:lstStyle/>
          <a:p>
            <a:r>
              <a:rPr lang="en-US" b="0" i="0" dirty="0">
                <a:solidFill>
                  <a:srgbClr val="0D0D0D"/>
                </a:solidFill>
                <a:effectLst/>
                <a:latin typeface="Söhne"/>
              </a:rPr>
              <a:t>Top 10 Words of Positive Reviews, Negative Reviews, and Neutral Reviews" refers to the identification of the most frequently occurring words in each sentiment category within a set of reviews. This analysis aims to uncover the distinctive language used in reviews expressing different sentiments (positive, negative, and neutral).</a:t>
            </a:r>
            <a:endParaRPr lang="en-IN" dirty="0"/>
          </a:p>
        </p:txBody>
      </p:sp>
    </p:spTree>
    <p:extLst>
      <p:ext uri="{BB962C8B-B14F-4D97-AF65-F5344CB8AC3E}">
        <p14:creationId xmlns:p14="http://schemas.microsoft.com/office/powerpoint/2010/main" val="191301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E6A2D-D42A-2B85-2CDF-31EBF0359017}"/>
              </a:ext>
            </a:extLst>
          </p:cNvPr>
          <p:cNvSpPr txBox="1"/>
          <p:nvPr/>
        </p:nvSpPr>
        <p:spPr>
          <a:xfrm>
            <a:off x="689113" y="689977"/>
            <a:ext cx="10800521" cy="461665"/>
          </a:xfrm>
          <a:prstGeom prst="rect">
            <a:avLst/>
          </a:prstGeom>
          <a:noFill/>
        </p:spPr>
        <p:txBody>
          <a:bodyPr wrap="square">
            <a:spAutoFit/>
          </a:bodyPr>
          <a:lstStyle/>
          <a:p>
            <a:pPr algn="ctr"/>
            <a:r>
              <a:rPr lang="en-IN" sz="2400" b="1" dirty="0">
                <a:latin typeface="Segoe UI" panose="020B0502040204020203" pitchFamily="34" charset="0"/>
                <a:cs typeface="Segoe UI" panose="020B0502040204020203" pitchFamily="34" charset="0"/>
              </a:rPr>
              <a:t>Sentiment Distribution Over Time Intervals</a:t>
            </a:r>
          </a:p>
        </p:txBody>
      </p:sp>
      <p:pic>
        <p:nvPicPr>
          <p:cNvPr id="7" name="Picture 6">
            <a:extLst>
              <a:ext uri="{FF2B5EF4-FFF2-40B4-BE49-F238E27FC236}">
                <a16:creationId xmlns:a16="http://schemas.microsoft.com/office/drawing/2014/main" id="{D800917C-88B6-7681-58CC-839066966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3" y="1151642"/>
            <a:ext cx="8427939" cy="5016381"/>
          </a:xfrm>
          <a:prstGeom prst="rect">
            <a:avLst/>
          </a:prstGeom>
        </p:spPr>
      </p:pic>
      <p:sp>
        <p:nvSpPr>
          <p:cNvPr id="9" name="TextBox 8">
            <a:extLst>
              <a:ext uri="{FF2B5EF4-FFF2-40B4-BE49-F238E27FC236}">
                <a16:creationId xmlns:a16="http://schemas.microsoft.com/office/drawing/2014/main" id="{17263F6F-FC71-0759-5A8F-B105A6FEB57A}"/>
              </a:ext>
            </a:extLst>
          </p:cNvPr>
          <p:cNvSpPr txBox="1"/>
          <p:nvPr/>
        </p:nvSpPr>
        <p:spPr>
          <a:xfrm>
            <a:off x="901149" y="994132"/>
            <a:ext cx="2279374" cy="5355312"/>
          </a:xfrm>
          <a:prstGeom prst="rect">
            <a:avLst/>
          </a:prstGeom>
          <a:noFill/>
        </p:spPr>
        <p:txBody>
          <a:bodyPr wrap="square">
            <a:spAutoFit/>
          </a:bodyPr>
          <a:lstStyle/>
          <a:p>
            <a:r>
              <a:rPr lang="en-US" b="0" i="0" dirty="0">
                <a:solidFill>
                  <a:srgbClr val="0D0D0D"/>
                </a:solidFill>
                <a:effectLst/>
                <a:latin typeface="Söhne"/>
              </a:rPr>
              <a:t>Sentiment distribution over time intervals refers to the analysis of how sentiment (positive, negative, neutral) varies or evolves over different periods of time. This analysis involves examining the sentiment of text data (such as reviews, social media posts, news articles) within specific time intervals, which could be days, weeks, months, or any other predefined time periods.</a:t>
            </a:r>
            <a:endParaRPr lang="en-IN" dirty="0"/>
          </a:p>
        </p:txBody>
      </p:sp>
    </p:spTree>
    <p:extLst>
      <p:ext uri="{BB962C8B-B14F-4D97-AF65-F5344CB8AC3E}">
        <p14:creationId xmlns:p14="http://schemas.microsoft.com/office/powerpoint/2010/main" val="269896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1D357-9FD4-F509-A6BA-843F59637708}"/>
              </a:ext>
            </a:extLst>
          </p:cNvPr>
          <p:cNvSpPr txBox="1"/>
          <p:nvPr/>
        </p:nvSpPr>
        <p:spPr>
          <a:xfrm>
            <a:off x="781879" y="617740"/>
            <a:ext cx="10628242" cy="461665"/>
          </a:xfrm>
          <a:prstGeom prst="rect">
            <a:avLst/>
          </a:prstGeom>
          <a:noFill/>
        </p:spPr>
        <p:txBody>
          <a:bodyPr wrap="square">
            <a:spAutoFit/>
          </a:bodyPr>
          <a:lstStyle/>
          <a:p>
            <a:pPr algn="ctr"/>
            <a:r>
              <a:rPr lang="en-IN" sz="2400" b="1" dirty="0">
                <a:latin typeface="Segoe UI" panose="020B0502040204020203" pitchFamily="34" charset="0"/>
                <a:cs typeface="Segoe UI" panose="020B0502040204020203" pitchFamily="34" charset="0"/>
              </a:rPr>
              <a:t>Word Cloud for Positive Reviews, Negative Reviews and Neutral Reviews</a:t>
            </a:r>
          </a:p>
        </p:txBody>
      </p:sp>
      <p:pic>
        <p:nvPicPr>
          <p:cNvPr id="5" name="Picture 4">
            <a:extLst>
              <a:ext uri="{FF2B5EF4-FFF2-40B4-BE49-F238E27FC236}">
                <a16:creationId xmlns:a16="http://schemas.microsoft.com/office/drawing/2014/main" id="{C35308B9-16DF-8A39-AB28-FE206A941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79" y="2491409"/>
            <a:ext cx="10628242" cy="3616308"/>
          </a:xfrm>
          <a:prstGeom prst="rect">
            <a:avLst/>
          </a:prstGeom>
        </p:spPr>
      </p:pic>
      <p:sp>
        <p:nvSpPr>
          <p:cNvPr id="7" name="TextBox 6">
            <a:extLst>
              <a:ext uri="{FF2B5EF4-FFF2-40B4-BE49-F238E27FC236}">
                <a16:creationId xmlns:a16="http://schemas.microsoft.com/office/drawing/2014/main" id="{B5446C32-AE57-0A33-BB23-91168F863F38}"/>
              </a:ext>
            </a:extLst>
          </p:cNvPr>
          <p:cNvSpPr txBox="1"/>
          <p:nvPr/>
        </p:nvSpPr>
        <p:spPr>
          <a:xfrm>
            <a:off x="781879" y="1079405"/>
            <a:ext cx="10628242" cy="1200329"/>
          </a:xfrm>
          <a:prstGeom prst="rect">
            <a:avLst/>
          </a:prstGeom>
          <a:noFill/>
        </p:spPr>
        <p:txBody>
          <a:bodyPr wrap="square">
            <a:spAutoFit/>
          </a:bodyPr>
          <a:lstStyle/>
          <a:p>
            <a:r>
              <a:rPr lang="en-US" b="0" i="0" dirty="0">
                <a:solidFill>
                  <a:srgbClr val="0D0D0D"/>
                </a:solidFill>
                <a:effectLst/>
                <a:latin typeface="Söhne"/>
              </a:rPr>
              <a:t>A "Word Cloud for Positive Reviews, Negative Reviews, and Neutral Reviews" is a visual representation that displays the most frequently occurring words or phrases in each sentiment category (positive, negative, and neutral) of a set of reviews. This type of analysis provides a quick and intuitive way to identify the key themes or topics associated with each sentiment category.</a:t>
            </a:r>
            <a:endParaRPr lang="en-IN" dirty="0"/>
          </a:p>
        </p:txBody>
      </p:sp>
    </p:spTree>
    <p:extLst>
      <p:ext uri="{BB962C8B-B14F-4D97-AF65-F5344CB8AC3E}">
        <p14:creationId xmlns:p14="http://schemas.microsoft.com/office/powerpoint/2010/main" val="303315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C17DC-8D6A-CC52-3286-24FE6ACF7071}"/>
              </a:ext>
            </a:extLst>
          </p:cNvPr>
          <p:cNvSpPr txBox="1"/>
          <p:nvPr/>
        </p:nvSpPr>
        <p:spPr>
          <a:xfrm>
            <a:off x="477078" y="583960"/>
            <a:ext cx="10972800" cy="461665"/>
          </a:xfrm>
          <a:prstGeom prst="rect">
            <a:avLst/>
          </a:prstGeom>
          <a:noFill/>
        </p:spPr>
        <p:txBody>
          <a:bodyPr wrap="square">
            <a:spAutoFit/>
          </a:bodyPr>
          <a:lstStyle/>
          <a:p>
            <a:pPr algn="ctr"/>
            <a:r>
              <a:rPr lang="en-IN" sz="2400" b="1" dirty="0">
                <a:latin typeface="Segoe UI" panose="020B0502040204020203" pitchFamily="34" charset="0"/>
                <a:cs typeface="Segoe UI" panose="020B0502040204020203" pitchFamily="34" charset="0"/>
              </a:rPr>
              <a:t>Classification Report</a:t>
            </a:r>
          </a:p>
        </p:txBody>
      </p:sp>
      <p:pic>
        <p:nvPicPr>
          <p:cNvPr id="5" name="Picture 4">
            <a:extLst>
              <a:ext uri="{FF2B5EF4-FFF2-40B4-BE49-F238E27FC236}">
                <a16:creationId xmlns:a16="http://schemas.microsoft.com/office/drawing/2014/main" id="{BF83F63E-1069-5904-B7A6-AA01BA246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273" y="1045625"/>
            <a:ext cx="5038335" cy="2022112"/>
          </a:xfrm>
          <a:prstGeom prst="rect">
            <a:avLst/>
          </a:prstGeom>
        </p:spPr>
      </p:pic>
      <p:pic>
        <p:nvPicPr>
          <p:cNvPr id="7" name="Picture 6">
            <a:extLst>
              <a:ext uri="{FF2B5EF4-FFF2-40B4-BE49-F238E27FC236}">
                <a16:creationId xmlns:a16="http://schemas.microsoft.com/office/drawing/2014/main" id="{BDE9DA4B-3E6D-3A4A-F417-87D3E6B69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457" y="4262107"/>
            <a:ext cx="5404378" cy="1870393"/>
          </a:xfrm>
          <a:prstGeom prst="rect">
            <a:avLst/>
          </a:prstGeom>
        </p:spPr>
      </p:pic>
      <p:pic>
        <p:nvPicPr>
          <p:cNvPr id="9" name="Picture 8">
            <a:extLst>
              <a:ext uri="{FF2B5EF4-FFF2-40B4-BE49-F238E27FC236}">
                <a16:creationId xmlns:a16="http://schemas.microsoft.com/office/drawing/2014/main" id="{10F7ADC4-BA42-3A7E-3CDC-53C1C8A06D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22" y="4262107"/>
            <a:ext cx="4717774" cy="2011933"/>
          </a:xfrm>
          <a:prstGeom prst="rect">
            <a:avLst/>
          </a:prstGeom>
        </p:spPr>
      </p:pic>
      <p:sp>
        <p:nvSpPr>
          <p:cNvPr id="11" name="TextBox 10">
            <a:extLst>
              <a:ext uri="{FF2B5EF4-FFF2-40B4-BE49-F238E27FC236}">
                <a16:creationId xmlns:a16="http://schemas.microsoft.com/office/drawing/2014/main" id="{CA9AF8DE-7F88-C7E1-55C0-633856E4E488}"/>
              </a:ext>
            </a:extLst>
          </p:cNvPr>
          <p:cNvSpPr txBox="1"/>
          <p:nvPr/>
        </p:nvSpPr>
        <p:spPr>
          <a:xfrm>
            <a:off x="691622" y="1179518"/>
            <a:ext cx="5404378" cy="1754326"/>
          </a:xfrm>
          <a:prstGeom prst="rect">
            <a:avLst/>
          </a:prstGeom>
          <a:noFill/>
        </p:spPr>
        <p:txBody>
          <a:bodyPr wrap="square">
            <a:spAutoFit/>
          </a:bodyPr>
          <a:lstStyle/>
          <a:p>
            <a:pPr algn="just"/>
            <a:r>
              <a:rPr lang="en-US" b="0" i="0" dirty="0">
                <a:solidFill>
                  <a:srgbClr val="0D0D0D"/>
                </a:solidFill>
                <a:effectLst/>
                <a:latin typeface="Söhne"/>
              </a:rPr>
              <a:t>A classification report is a summary of the performance of a classification model that is used to evaluate the quality of predictions made by the model on a test dataset. It provides several metrics that help assess how well the model is performing in terms of classification accuracy and other key indicators</a:t>
            </a:r>
            <a:endParaRPr lang="en-IN" dirty="0"/>
          </a:p>
        </p:txBody>
      </p:sp>
      <p:sp>
        <p:nvSpPr>
          <p:cNvPr id="17" name="TextBox 16">
            <a:extLst>
              <a:ext uri="{FF2B5EF4-FFF2-40B4-BE49-F238E27FC236}">
                <a16:creationId xmlns:a16="http://schemas.microsoft.com/office/drawing/2014/main" id="{B3E0E3C5-35D2-3AAA-A4C3-E1FB2D55D35E}"/>
              </a:ext>
            </a:extLst>
          </p:cNvPr>
          <p:cNvSpPr txBox="1"/>
          <p:nvPr/>
        </p:nvSpPr>
        <p:spPr>
          <a:xfrm>
            <a:off x="1033670" y="3529402"/>
            <a:ext cx="10151165" cy="400110"/>
          </a:xfrm>
          <a:prstGeom prst="rect">
            <a:avLst/>
          </a:prstGeom>
          <a:noFill/>
        </p:spPr>
        <p:txBody>
          <a:bodyPr wrap="square">
            <a:spAutoFit/>
          </a:bodyPr>
          <a:lstStyle/>
          <a:p>
            <a:r>
              <a:rPr lang="en-IN" sz="2000" dirty="0">
                <a:latin typeface="Gadugi" panose="020B0502040204020203" pitchFamily="34" charset="0"/>
                <a:ea typeface="Gadugi" panose="020B0502040204020203" pitchFamily="34" charset="0"/>
              </a:rPr>
              <a:t>          Random Undersampling                                     Random Oversampling </a:t>
            </a:r>
          </a:p>
        </p:txBody>
      </p:sp>
    </p:spTree>
    <p:extLst>
      <p:ext uri="{BB962C8B-B14F-4D97-AF65-F5344CB8AC3E}">
        <p14:creationId xmlns:p14="http://schemas.microsoft.com/office/powerpoint/2010/main" val="328308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6F39B6-B4BC-28F3-B135-011EA70AE0B8}"/>
              </a:ext>
            </a:extLst>
          </p:cNvPr>
          <p:cNvSpPr txBox="1"/>
          <p:nvPr/>
        </p:nvSpPr>
        <p:spPr>
          <a:xfrm>
            <a:off x="636104" y="689978"/>
            <a:ext cx="10800522" cy="461665"/>
          </a:xfrm>
          <a:prstGeom prst="rect">
            <a:avLst/>
          </a:prstGeom>
          <a:noFill/>
        </p:spPr>
        <p:txBody>
          <a:bodyPr wrap="square">
            <a:spAutoFit/>
          </a:bodyPr>
          <a:lstStyle/>
          <a:p>
            <a:pPr algn="ctr"/>
            <a:r>
              <a:rPr lang="en-IN" sz="2400" b="1" i="0" dirty="0">
                <a:solidFill>
                  <a:srgbClr val="000000"/>
                </a:solidFill>
                <a:effectLst/>
                <a:latin typeface="Gadugi" panose="020B0502040204020203" pitchFamily="34" charset="0"/>
                <a:ea typeface="Gadugi" panose="020B0502040204020203" pitchFamily="34" charset="0"/>
              </a:rPr>
              <a:t>Evaluation Metrics</a:t>
            </a:r>
            <a:endParaRPr lang="en-IN" sz="2400" dirty="0">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537546EA-6571-ACE3-7AFE-FD93036C4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29" y="2875723"/>
            <a:ext cx="5068006" cy="3292300"/>
          </a:xfrm>
          <a:prstGeom prst="rect">
            <a:avLst/>
          </a:prstGeom>
        </p:spPr>
      </p:pic>
      <p:pic>
        <p:nvPicPr>
          <p:cNvPr id="7" name="Picture 6">
            <a:extLst>
              <a:ext uri="{FF2B5EF4-FFF2-40B4-BE49-F238E27FC236}">
                <a16:creationId xmlns:a16="http://schemas.microsoft.com/office/drawing/2014/main" id="{8632E480-609A-10C0-B405-3E83513BA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766" y="2756451"/>
            <a:ext cx="5068005" cy="3292299"/>
          </a:xfrm>
          <a:prstGeom prst="rect">
            <a:avLst/>
          </a:prstGeom>
        </p:spPr>
      </p:pic>
      <p:sp>
        <p:nvSpPr>
          <p:cNvPr id="13" name="TextBox 12">
            <a:extLst>
              <a:ext uri="{FF2B5EF4-FFF2-40B4-BE49-F238E27FC236}">
                <a16:creationId xmlns:a16="http://schemas.microsoft.com/office/drawing/2014/main" id="{CDB39790-FB15-9045-8770-9FC4E68DD61D}"/>
              </a:ext>
            </a:extLst>
          </p:cNvPr>
          <p:cNvSpPr txBox="1"/>
          <p:nvPr/>
        </p:nvSpPr>
        <p:spPr>
          <a:xfrm>
            <a:off x="755374" y="1292327"/>
            <a:ext cx="10681252" cy="1323439"/>
          </a:xfrm>
          <a:prstGeom prst="rect">
            <a:avLst/>
          </a:prstGeom>
          <a:noFill/>
        </p:spPr>
        <p:txBody>
          <a:bodyPr wrap="square">
            <a:spAutoFit/>
          </a:bodyPr>
          <a:lstStyle/>
          <a:p>
            <a:r>
              <a:rPr lang="en-US" sz="2000" b="0" i="0" dirty="0">
                <a:solidFill>
                  <a:srgbClr val="0D0D0D"/>
                </a:solidFill>
                <a:effectLst/>
                <a:latin typeface="Segoe UI" panose="020B0502040204020203" pitchFamily="34" charset="0"/>
                <a:cs typeface="Segoe UI" panose="020B0502040204020203" pitchFamily="34" charset="0"/>
              </a:rPr>
              <a:t>These evaluation metrics are commonly used to </a:t>
            </a:r>
            <a:r>
              <a:rPr lang="en-US" sz="2000" i="0" dirty="0">
                <a:solidFill>
                  <a:srgbClr val="0D0D0D"/>
                </a:solidFill>
                <a:effectLst/>
                <a:latin typeface="Segoe UI" panose="020B0502040204020203" pitchFamily="34" charset="0"/>
                <a:cs typeface="Segoe UI" panose="020B0502040204020203" pitchFamily="34" charset="0"/>
              </a:rPr>
              <a:t>assess the performance of classification models across various domains and tasks. They provide valuable insights i</a:t>
            </a:r>
            <a:r>
              <a:rPr lang="en-US" sz="2000" b="0" i="0" dirty="0">
                <a:solidFill>
                  <a:srgbClr val="0D0D0D"/>
                </a:solidFill>
                <a:effectLst/>
                <a:latin typeface="Segoe UI" panose="020B0502040204020203" pitchFamily="34" charset="0"/>
                <a:cs typeface="Segoe UI" panose="020B0502040204020203" pitchFamily="34" charset="0"/>
              </a:rPr>
              <a:t>nto different aspects of model performance, such as accuracy, ability to identify positive instances, and balance between precision and recall.</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756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9DA7B6-065A-F39D-2883-9CE060ABE000}"/>
              </a:ext>
            </a:extLst>
          </p:cNvPr>
          <p:cNvSpPr txBox="1"/>
          <p:nvPr/>
        </p:nvSpPr>
        <p:spPr>
          <a:xfrm>
            <a:off x="715618" y="673412"/>
            <a:ext cx="10734260" cy="461665"/>
          </a:xfrm>
          <a:prstGeom prst="rect">
            <a:avLst/>
          </a:prstGeom>
          <a:noFill/>
        </p:spPr>
        <p:txBody>
          <a:bodyPr wrap="square">
            <a:spAutoFit/>
          </a:bodyPr>
          <a:lstStyle/>
          <a:p>
            <a:pPr algn="ctr"/>
            <a:r>
              <a:rPr lang="en-IN" sz="2400" b="1" dirty="0">
                <a:latin typeface="Gadugi" panose="020B0502040204020203" pitchFamily="34" charset="0"/>
                <a:ea typeface="Gadugi" panose="020B0502040204020203" pitchFamily="34" charset="0"/>
              </a:rPr>
              <a:t>Training History</a:t>
            </a:r>
          </a:p>
        </p:txBody>
      </p:sp>
      <p:pic>
        <p:nvPicPr>
          <p:cNvPr id="7" name="Picture 6">
            <a:extLst>
              <a:ext uri="{FF2B5EF4-FFF2-40B4-BE49-F238E27FC236}">
                <a16:creationId xmlns:a16="http://schemas.microsoft.com/office/drawing/2014/main" id="{03CCC88F-A00A-BBFD-8042-FA56B3D0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8" y="5558803"/>
            <a:ext cx="10880034" cy="625785"/>
          </a:xfrm>
          <a:prstGeom prst="rect">
            <a:avLst/>
          </a:prstGeom>
        </p:spPr>
      </p:pic>
      <p:pic>
        <p:nvPicPr>
          <p:cNvPr id="9" name="Picture 8">
            <a:extLst>
              <a:ext uri="{FF2B5EF4-FFF2-40B4-BE49-F238E27FC236}">
                <a16:creationId xmlns:a16="http://schemas.microsoft.com/office/drawing/2014/main" id="{5B040222-194C-E01A-36BE-2787FDF13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45" y="1135077"/>
            <a:ext cx="10390668" cy="4313505"/>
          </a:xfrm>
          <a:prstGeom prst="rect">
            <a:avLst/>
          </a:prstGeom>
        </p:spPr>
      </p:pic>
    </p:spTree>
    <p:extLst>
      <p:ext uri="{BB962C8B-B14F-4D97-AF65-F5344CB8AC3E}">
        <p14:creationId xmlns:p14="http://schemas.microsoft.com/office/powerpoint/2010/main" val="293524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06152-8B77-AF9A-69DF-A05D56E38296}"/>
              </a:ext>
            </a:extLst>
          </p:cNvPr>
          <p:cNvSpPr txBox="1"/>
          <p:nvPr/>
        </p:nvSpPr>
        <p:spPr>
          <a:xfrm>
            <a:off x="583096" y="499550"/>
            <a:ext cx="11025808" cy="461665"/>
          </a:xfrm>
          <a:prstGeom prst="rect">
            <a:avLst/>
          </a:prstGeom>
          <a:noFill/>
        </p:spPr>
        <p:txBody>
          <a:bodyPr wrap="square">
            <a:spAutoFit/>
          </a:bodyPr>
          <a:lstStyle/>
          <a:p>
            <a:pPr algn="ctr"/>
            <a:r>
              <a:rPr lang="en-US" sz="2400" b="1" i="0" dirty="0">
                <a:solidFill>
                  <a:srgbClr val="0D0D0D"/>
                </a:solidFill>
                <a:effectLst/>
                <a:latin typeface="Segoe UI" panose="020B0502040204020203" pitchFamily="34" charset="0"/>
                <a:cs typeface="Segoe UI" panose="020B0502040204020203" pitchFamily="34" charset="0"/>
              </a:rPr>
              <a:t>The Classification Report of sentiment analysis</a:t>
            </a:r>
            <a:endParaRPr lang="en-IN" sz="2400" b="1"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1C97A73-FE2A-7BAF-533F-16FB7C917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504" y="977958"/>
            <a:ext cx="6811617" cy="4935569"/>
          </a:xfrm>
          <a:prstGeom prst="rect">
            <a:avLst/>
          </a:prstGeom>
        </p:spPr>
      </p:pic>
      <p:sp>
        <p:nvSpPr>
          <p:cNvPr id="7" name="TextBox 6">
            <a:extLst>
              <a:ext uri="{FF2B5EF4-FFF2-40B4-BE49-F238E27FC236}">
                <a16:creationId xmlns:a16="http://schemas.microsoft.com/office/drawing/2014/main" id="{0855742D-ED2D-54B8-EF96-B1F4902FD486}"/>
              </a:ext>
            </a:extLst>
          </p:cNvPr>
          <p:cNvSpPr txBox="1"/>
          <p:nvPr/>
        </p:nvSpPr>
        <p:spPr>
          <a:xfrm>
            <a:off x="781879" y="944473"/>
            <a:ext cx="3816625" cy="5293757"/>
          </a:xfrm>
          <a:prstGeom prst="rect">
            <a:avLst/>
          </a:prstGeom>
          <a:noFill/>
        </p:spPr>
        <p:txBody>
          <a:bodyPr wrap="square">
            <a:spAutoFit/>
          </a:bodyPr>
          <a:lstStyle/>
          <a:p>
            <a:r>
              <a:rPr lang="en-US" sz="1600" b="0" i="0" dirty="0">
                <a:solidFill>
                  <a:srgbClr val="0D0D0D"/>
                </a:solidFill>
                <a:effectLst/>
                <a:latin typeface="Sitka Banner" panose="02000505000000020004" pitchFamily="2" charset="0"/>
              </a:rPr>
              <a:t>The classification report of sentiment analysis providing a comprehensive summary of the performance of a sentiment analysis model across multiple evaluation metrics.</a:t>
            </a:r>
          </a:p>
          <a:p>
            <a:r>
              <a:rPr lang="en-US" sz="1650" b="1" i="0" dirty="0">
                <a:solidFill>
                  <a:srgbClr val="0D0D0D"/>
                </a:solidFill>
                <a:effectLst/>
                <a:latin typeface="Sitka Banner" panose="02000505000000020004" pitchFamily="2" charset="0"/>
              </a:rPr>
              <a:t>Precision</a:t>
            </a:r>
            <a:r>
              <a:rPr lang="en-US" sz="1600" b="0" i="0" dirty="0">
                <a:solidFill>
                  <a:srgbClr val="0D0D0D"/>
                </a:solidFill>
                <a:effectLst/>
                <a:latin typeface="Sitka Banner" panose="02000505000000020004" pitchFamily="2" charset="0"/>
              </a:rPr>
              <a:t> measures the accuracy of positive predictions made by the model</a:t>
            </a:r>
          </a:p>
          <a:p>
            <a:r>
              <a:rPr lang="en-US" sz="1650" b="1" i="0" dirty="0">
                <a:solidFill>
                  <a:srgbClr val="0D0D0D"/>
                </a:solidFill>
                <a:effectLst/>
                <a:latin typeface="Sitka Banner" panose="02000505000000020004" pitchFamily="2" charset="0"/>
              </a:rPr>
              <a:t>Recall</a:t>
            </a:r>
            <a:r>
              <a:rPr lang="en-US" sz="1600" b="0" i="0" dirty="0">
                <a:solidFill>
                  <a:srgbClr val="0D0D0D"/>
                </a:solidFill>
                <a:effectLst/>
                <a:latin typeface="Sitka Banner" panose="02000505000000020004" pitchFamily="2" charset="0"/>
              </a:rPr>
              <a:t> measures the ability of the model to correctly identify positive sentiment instances out of all actual positive sentiment instances in the dataset</a:t>
            </a:r>
          </a:p>
          <a:p>
            <a:r>
              <a:rPr lang="en-US" sz="1600" b="1" i="0" dirty="0">
                <a:solidFill>
                  <a:srgbClr val="0D0D0D"/>
                </a:solidFill>
                <a:effectLst/>
                <a:latin typeface="Sitka Banner" panose="02000505000000020004" pitchFamily="2" charset="0"/>
              </a:rPr>
              <a:t>The </a:t>
            </a:r>
            <a:r>
              <a:rPr lang="en-US" sz="1650" b="1" i="0" dirty="0">
                <a:solidFill>
                  <a:srgbClr val="0D0D0D"/>
                </a:solidFill>
                <a:effectLst/>
                <a:latin typeface="Sitka Banner" panose="02000505000000020004" pitchFamily="2" charset="0"/>
              </a:rPr>
              <a:t>F1-score</a:t>
            </a:r>
            <a:r>
              <a:rPr lang="en-US" sz="1600" b="1" i="0" dirty="0">
                <a:solidFill>
                  <a:srgbClr val="0D0D0D"/>
                </a:solidFill>
                <a:effectLst/>
                <a:latin typeface="Sitka Banner" panose="02000505000000020004" pitchFamily="2" charset="0"/>
              </a:rPr>
              <a:t> </a:t>
            </a:r>
            <a:r>
              <a:rPr lang="en-US" sz="1600" b="0" i="0" dirty="0">
                <a:solidFill>
                  <a:srgbClr val="0D0D0D"/>
                </a:solidFill>
                <a:effectLst/>
                <a:latin typeface="Sitka Banner" panose="02000505000000020004" pitchFamily="2" charset="0"/>
              </a:rPr>
              <a:t>is the harmonic mean of precision and recall. It provides a balance between precision and recall and is particularly useful when there is an imbalance between the number of positive and negative sentiment instances in the dataset</a:t>
            </a:r>
          </a:p>
          <a:p>
            <a:r>
              <a:rPr lang="en-US" sz="1650" b="1" i="0" dirty="0">
                <a:solidFill>
                  <a:srgbClr val="0D0D0D"/>
                </a:solidFill>
                <a:effectLst/>
                <a:latin typeface="Sitka Banner" panose="02000505000000020004" pitchFamily="2" charset="0"/>
              </a:rPr>
              <a:t>Support</a:t>
            </a:r>
            <a:r>
              <a:rPr lang="en-US" sz="1600" b="0" i="0" dirty="0">
                <a:solidFill>
                  <a:srgbClr val="0D0D0D"/>
                </a:solidFill>
                <a:effectLst/>
                <a:latin typeface="Sitka Banner" panose="02000505000000020004" pitchFamily="2" charset="0"/>
              </a:rPr>
              <a:t> refers to the number of actual occurrences of each sentiment class in the dataset. It provides context for the precision, recall, and F1-score by indicating the relative frequency of each sentiment class</a:t>
            </a:r>
            <a:endParaRPr lang="en-IN" sz="1600" dirty="0">
              <a:latin typeface="Sitka Banner" panose="02000505000000020004" pitchFamily="2" charset="0"/>
            </a:endParaRPr>
          </a:p>
        </p:txBody>
      </p:sp>
    </p:spTree>
    <p:extLst>
      <p:ext uri="{BB962C8B-B14F-4D97-AF65-F5344CB8AC3E}">
        <p14:creationId xmlns:p14="http://schemas.microsoft.com/office/powerpoint/2010/main" val="122406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8238-1F13-6E8D-DD72-7F7268D101BA}"/>
              </a:ext>
            </a:extLst>
          </p:cNvPr>
          <p:cNvSpPr>
            <a:spLocks noGrp="1"/>
          </p:cNvSpPr>
          <p:nvPr>
            <p:ph type="title"/>
          </p:nvPr>
        </p:nvSpPr>
        <p:spPr>
          <a:xfrm>
            <a:off x="970671" y="982132"/>
            <a:ext cx="9925927" cy="5137314"/>
          </a:xfrm>
        </p:spPr>
        <p:txBody>
          <a:bodyPr>
            <a:normAutofit/>
          </a:bodyPr>
          <a:lstStyle/>
          <a:p>
            <a:r>
              <a:rPr lang="en-IN" sz="9600" dirty="0">
                <a:solidFill>
                  <a:schemeClr val="accent4">
                    <a:lumMod val="50000"/>
                  </a:schemeClr>
                </a:solidFill>
                <a:latin typeface="Copperplate Gothic Bold" panose="020E0705020206020404" pitchFamily="34" charset="0"/>
              </a:rPr>
              <a:t> Thank You</a:t>
            </a:r>
            <a:br>
              <a:rPr lang="en-IN" sz="9600" dirty="0">
                <a:solidFill>
                  <a:schemeClr val="accent4">
                    <a:lumMod val="50000"/>
                  </a:schemeClr>
                </a:solidFill>
                <a:latin typeface="Copperplate Gothic Bold" panose="020E0705020206020404" pitchFamily="34" charset="0"/>
              </a:rPr>
            </a:br>
            <a:r>
              <a:rPr lang="en-IN" sz="9600" dirty="0">
                <a:solidFill>
                  <a:schemeClr val="accent4">
                    <a:lumMod val="50000"/>
                  </a:schemeClr>
                </a:solidFill>
                <a:latin typeface="Copperplate Gothic Bold" panose="020E0705020206020404" pitchFamily="34" charset="0"/>
              </a:rPr>
              <a:t>🙏                       </a:t>
            </a:r>
            <a:br>
              <a:rPr lang="en-IN" sz="9600" dirty="0">
                <a:solidFill>
                  <a:schemeClr val="accent4">
                    <a:lumMod val="50000"/>
                  </a:schemeClr>
                </a:solidFill>
                <a:latin typeface="Copperplate Gothic Bold" panose="020E0705020206020404" pitchFamily="34" charset="0"/>
              </a:rPr>
            </a:br>
            <a:r>
              <a:rPr lang="en-IN" sz="9600" dirty="0">
                <a:solidFill>
                  <a:schemeClr val="accent4">
                    <a:lumMod val="50000"/>
                  </a:schemeClr>
                </a:solidFill>
                <a:latin typeface="Copperplate Gothic Bold" panose="020E0705020206020404" pitchFamily="34" charset="0"/>
              </a:rPr>
              <a:t>                               </a:t>
            </a:r>
            <a:r>
              <a:rPr lang="en-IN" sz="1300" dirty="0">
                <a:latin typeface="Lucida Fax" panose="02060602050505020204" pitchFamily="18" charset="0"/>
              </a:rPr>
              <a:t>Made by :- </a:t>
            </a:r>
            <a:r>
              <a:rPr lang="en-IN" sz="1400" b="1" u="sng" dirty="0">
                <a:latin typeface="Lucida Fax" panose="02060602050505020204" pitchFamily="18" charset="0"/>
              </a:rPr>
              <a:t>Ankur Kumar</a:t>
            </a:r>
            <a:endParaRPr lang="en-IN" sz="1400" b="1" u="sng" dirty="0">
              <a:solidFill>
                <a:schemeClr val="accent4">
                  <a:lumMod val="50000"/>
                </a:schemeClr>
              </a:solidFill>
              <a:latin typeface="Copperplate Gothic Bold" panose="020E0705020206020404" pitchFamily="34" charset="0"/>
            </a:endParaRPr>
          </a:p>
        </p:txBody>
      </p:sp>
    </p:spTree>
    <p:extLst>
      <p:ext uri="{BB962C8B-B14F-4D97-AF65-F5344CB8AC3E}">
        <p14:creationId xmlns:p14="http://schemas.microsoft.com/office/powerpoint/2010/main" val="185200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95B7-53CF-4323-4A80-EC7551159823}"/>
              </a:ext>
            </a:extLst>
          </p:cNvPr>
          <p:cNvSpPr>
            <a:spLocks noGrp="1"/>
          </p:cNvSpPr>
          <p:nvPr>
            <p:ph type="title" idx="4294967295"/>
          </p:nvPr>
        </p:nvSpPr>
        <p:spPr>
          <a:xfrm>
            <a:off x="0" y="500063"/>
            <a:ext cx="11555896" cy="938212"/>
          </a:xfrm>
        </p:spPr>
        <p:txBody>
          <a:bodyPr/>
          <a:lstStyle/>
          <a:p>
            <a:r>
              <a:rPr lang="en-IN" b="1" dirty="0">
                <a:latin typeface="Gadugi" panose="020B0502040204020203" pitchFamily="34" charset="0"/>
                <a:ea typeface="Gadugi" panose="020B0502040204020203" pitchFamily="34" charset="0"/>
              </a:rPr>
              <a:t>What is Sentimental Analysis </a:t>
            </a:r>
          </a:p>
        </p:txBody>
      </p:sp>
      <p:sp>
        <p:nvSpPr>
          <p:cNvPr id="3" name="Content Placeholder 2">
            <a:extLst>
              <a:ext uri="{FF2B5EF4-FFF2-40B4-BE49-F238E27FC236}">
                <a16:creationId xmlns:a16="http://schemas.microsoft.com/office/drawing/2014/main" id="{02C07140-3A8B-FDD3-41C4-A055F3288781}"/>
              </a:ext>
            </a:extLst>
          </p:cNvPr>
          <p:cNvSpPr>
            <a:spLocks noGrp="1"/>
          </p:cNvSpPr>
          <p:nvPr>
            <p:ph idx="4294967295"/>
          </p:nvPr>
        </p:nvSpPr>
        <p:spPr>
          <a:xfrm>
            <a:off x="967409" y="1438275"/>
            <a:ext cx="10376452" cy="4797425"/>
          </a:xfrm>
        </p:spPr>
        <p:txBody>
          <a:bodyPr>
            <a:normAutofit fontScale="92500" lnSpcReduction="10000"/>
          </a:bodyPr>
          <a:lstStyle/>
          <a:p>
            <a:r>
              <a:rPr lang="en-US" sz="2000" b="0" i="0" dirty="0">
                <a:solidFill>
                  <a:srgbClr val="0D0D0D"/>
                </a:solidFill>
                <a:effectLst/>
                <a:latin typeface="Segoe UI" panose="020B0502040204020203" pitchFamily="34" charset="0"/>
                <a:cs typeface="Segoe UI" panose="020B0502040204020203" pitchFamily="34" charset="0"/>
              </a:rPr>
              <a:t>Sentiment analysis, also known as opinion mining or sentimental analysis, is a natural language processing technique used to determine the sentiment or emotional tone expressed in a piece of text. The goal of sentiment analysis is to automatically identify and classify opinions as positive, negative, or neutral.</a:t>
            </a:r>
          </a:p>
          <a:p>
            <a:pPr algn="l">
              <a:buFont typeface="+mj-lt"/>
              <a:buAutoNum type="arabicPeriod"/>
            </a:pPr>
            <a:r>
              <a:rPr lang="en-US" sz="1800" b="1" i="0" dirty="0">
                <a:solidFill>
                  <a:srgbClr val="0D0D0D"/>
                </a:solidFill>
                <a:effectLst/>
                <a:latin typeface="Söhne"/>
              </a:rPr>
              <a:t>Text Preprocessing</a:t>
            </a:r>
            <a:r>
              <a:rPr lang="en-US" sz="1800" b="0" i="0" dirty="0">
                <a:solidFill>
                  <a:srgbClr val="0D0D0D"/>
                </a:solidFill>
                <a:effectLst/>
                <a:latin typeface="Söhne"/>
              </a:rPr>
              <a:t>: This step involves cleaning the text data by removing noise such as punctuation, special characters, and stopwords (commonly used words like "and", "the", "is", etc.).</a:t>
            </a:r>
          </a:p>
          <a:p>
            <a:pPr algn="l">
              <a:buFont typeface="+mj-lt"/>
              <a:buAutoNum type="arabicPeriod"/>
            </a:pPr>
            <a:r>
              <a:rPr lang="en-US" sz="1800" b="1" i="0" dirty="0">
                <a:solidFill>
                  <a:srgbClr val="0D0D0D"/>
                </a:solidFill>
                <a:effectLst/>
                <a:latin typeface="Söhne"/>
              </a:rPr>
              <a:t>Tokenization</a:t>
            </a:r>
            <a:r>
              <a:rPr lang="en-US" sz="1800" b="0" i="0" dirty="0">
                <a:solidFill>
                  <a:srgbClr val="0D0D0D"/>
                </a:solidFill>
                <a:effectLst/>
                <a:latin typeface="Söhne"/>
              </a:rPr>
              <a:t>: The text is broken down into smaller units, typically words or phrases, known as tokens.</a:t>
            </a:r>
          </a:p>
          <a:p>
            <a:pPr algn="l">
              <a:buFont typeface="+mj-lt"/>
              <a:buAutoNum type="arabicPeriod"/>
            </a:pPr>
            <a:r>
              <a:rPr lang="en-US" sz="1800" b="1" i="0" dirty="0">
                <a:solidFill>
                  <a:srgbClr val="0D0D0D"/>
                </a:solidFill>
                <a:effectLst/>
                <a:latin typeface="Söhne"/>
              </a:rPr>
              <a:t>Sentiment Classification</a:t>
            </a:r>
            <a:r>
              <a:rPr lang="en-US" sz="1800" b="0" i="0" dirty="0">
                <a:solidFill>
                  <a:srgbClr val="0D0D0D"/>
                </a:solidFill>
                <a:effectLst/>
                <a:latin typeface="Söhne"/>
              </a:rPr>
              <a:t>: In this step, machine learning algorithms or lexicon-based approaches are used to classify the sentiment of each token or the overall sentiment of the text. Machine learning approaches often involve training a model on labeled data where the sentiment of the text is already known.</a:t>
            </a:r>
          </a:p>
          <a:p>
            <a:pPr algn="l">
              <a:buFont typeface="+mj-lt"/>
              <a:buAutoNum type="arabicPeriod"/>
            </a:pPr>
            <a:r>
              <a:rPr lang="en-US" sz="1800" b="1" i="0" dirty="0">
                <a:solidFill>
                  <a:srgbClr val="0D0D0D"/>
                </a:solidFill>
                <a:effectLst/>
                <a:latin typeface="Söhne"/>
              </a:rPr>
              <a:t>Evaluation</a:t>
            </a:r>
            <a:r>
              <a:rPr lang="en-US" sz="1800" b="0" i="0" dirty="0">
                <a:solidFill>
                  <a:srgbClr val="0D0D0D"/>
                </a:solidFill>
                <a:effectLst/>
                <a:latin typeface="Söhne"/>
              </a:rPr>
              <a:t>: After sentiment classification, the accuracy of the model is evaluated using metrics such as accuracy, precision, recall, and F1-score.</a:t>
            </a:r>
          </a:p>
          <a:p>
            <a:pPr algn="l">
              <a:buFont typeface="+mj-lt"/>
              <a:buAutoNum type="arabicPeriod"/>
            </a:pPr>
            <a:endParaRPr lang="en-US" sz="1600" b="0" i="0" dirty="0">
              <a:solidFill>
                <a:srgbClr val="0D0D0D"/>
              </a:solidFill>
              <a:effectLst/>
              <a:latin typeface="Söhne"/>
            </a:endParaRPr>
          </a:p>
          <a:p>
            <a:pPr marL="0" indent="0">
              <a:buNone/>
            </a:pPr>
            <a:r>
              <a:rPr lang="en-US" sz="1900" b="0" i="0" dirty="0">
                <a:solidFill>
                  <a:srgbClr val="0D0D0D"/>
                </a:solidFill>
                <a:effectLst/>
                <a:latin typeface="Segoe UI" panose="020B0502040204020203" pitchFamily="34" charset="0"/>
                <a:cs typeface="Segoe UI" panose="020B0502040204020203" pitchFamily="34" charset="0"/>
              </a:rPr>
              <a:t>Overall, sentiment analysis provides valuable insights into public opinion, allowing businesses and organizations to make data-driven decisions and improve customer experiences</a:t>
            </a:r>
            <a:r>
              <a:rPr lang="en-US" sz="1800" b="0" i="0" dirty="0">
                <a:solidFill>
                  <a:srgbClr val="0D0D0D"/>
                </a:solidFill>
                <a:effectLst/>
                <a:latin typeface="Segoe UI" panose="020B0502040204020203" pitchFamily="34" charset="0"/>
                <a:cs typeface="Segoe UI" panose="020B0502040204020203" pitchFamily="34" charset="0"/>
              </a:rPr>
              <a:t>.</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928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777A-EEE0-D15E-376B-837040AC8F9F}"/>
              </a:ext>
            </a:extLst>
          </p:cNvPr>
          <p:cNvSpPr>
            <a:spLocks noGrp="1"/>
          </p:cNvSpPr>
          <p:nvPr>
            <p:ph type="title" idx="4294967295"/>
          </p:nvPr>
        </p:nvSpPr>
        <p:spPr>
          <a:xfrm>
            <a:off x="1653209" y="980591"/>
            <a:ext cx="9601200" cy="288925"/>
          </a:xfrm>
        </p:spPr>
        <p:txBody>
          <a:bodyPr>
            <a:normAutofit fontScale="90000"/>
          </a:bodyPr>
          <a:lstStyle/>
          <a:p>
            <a:r>
              <a:rPr lang="en-IN" b="1" dirty="0">
                <a:latin typeface="Gadugi" panose="020B0502040204020203" pitchFamily="34" charset="0"/>
                <a:ea typeface="Gadugi" panose="020B0502040204020203" pitchFamily="34" charset="0"/>
              </a:rPr>
              <a:t>Distribution of Sentiment Categories</a:t>
            </a:r>
            <a:br>
              <a:rPr lang="en-IN" dirty="0">
                <a:latin typeface="Gadugi" panose="020B0502040204020203" pitchFamily="34" charset="0"/>
                <a:ea typeface="Gadugi" panose="020B0502040204020203" pitchFamily="34" charset="0"/>
              </a:rPr>
            </a:br>
            <a:endParaRPr lang="en-IN" dirty="0">
              <a:latin typeface="Gadugi" panose="020B0502040204020203" pitchFamily="34" charset="0"/>
              <a:ea typeface="Gadugi" panose="020B0502040204020203" pitchFamily="34" charset="0"/>
            </a:endParaRPr>
          </a:p>
        </p:txBody>
      </p:sp>
      <p:pic>
        <p:nvPicPr>
          <p:cNvPr id="6" name="Content Placeholder 5">
            <a:extLst>
              <a:ext uri="{FF2B5EF4-FFF2-40B4-BE49-F238E27FC236}">
                <a16:creationId xmlns:a16="http://schemas.microsoft.com/office/drawing/2014/main" id="{6EA6AF10-C1C2-A86E-1F7A-A53B0F206A79}"/>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51399" y="2325144"/>
            <a:ext cx="5913438" cy="3851275"/>
          </a:xfrm>
        </p:spPr>
      </p:pic>
      <p:sp>
        <p:nvSpPr>
          <p:cNvPr id="8" name="TextBox 7">
            <a:extLst>
              <a:ext uri="{FF2B5EF4-FFF2-40B4-BE49-F238E27FC236}">
                <a16:creationId xmlns:a16="http://schemas.microsoft.com/office/drawing/2014/main" id="{CECF8630-61FA-9C4B-A828-649473C024C9}"/>
              </a:ext>
            </a:extLst>
          </p:cNvPr>
          <p:cNvSpPr txBox="1"/>
          <p:nvPr/>
        </p:nvSpPr>
        <p:spPr>
          <a:xfrm>
            <a:off x="937591" y="1125054"/>
            <a:ext cx="10694504" cy="1200329"/>
          </a:xfrm>
          <a:prstGeom prst="rect">
            <a:avLst/>
          </a:prstGeom>
          <a:noFill/>
        </p:spPr>
        <p:txBody>
          <a:bodyPr wrap="square">
            <a:spAutoFit/>
          </a:bodyPr>
          <a:lstStyle/>
          <a:p>
            <a:r>
              <a:rPr lang="en-US" b="0" i="0" dirty="0">
                <a:solidFill>
                  <a:srgbClr val="0D0D0D"/>
                </a:solidFill>
                <a:effectLst/>
                <a:latin typeface="Söhne"/>
              </a:rPr>
              <a:t>The distribution of sentiment categories refers to the breakdown of sentiment labels within a dataset or a set of texts. Sentiment analysis typically classifies text into one of several categories, such as positive, negative, or neutral. The distribution provides insights into the overall sentiment makeup of the dataset and helps understand how opinions are distributed across different categories.</a:t>
            </a:r>
            <a:endParaRPr lang="en-IN" dirty="0"/>
          </a:p>
        </p:txBody>
      </p:sp>
      <p:pic>
        <p:nvPicPr>
          <p:cNvPr id="10" name="Picture 9">
            <a:extLst>
              <a:ext uri="{FF2B5EF4-FFF2-40B4-BE49-F238E27FC236}">
                <a16:creationId xmlns:a16="http://schemas.microsoft.com/office/drawing/2014/main" id="{2E35E87E-A984-53CD-0907-71A424640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25144"/>
            <a:ext cx="5644601" cy="3851514"/>
          </a:xfrm>
          <a:prstGeom prst="rect">
            <a:avLst/>
          </a:prstGeom>
        </p:spPr>
      </p:pic>
    </p:spTree>
    <p:extLst>
      <p:ext uri="{BB962C8B-B14F-4D97-AF65-F5344CB8AC3E}">
        <p14:creationId xmlns:p14="http://schemas.microsoft.com/office/powerpoint/2010/main" val="314950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AA04B2-72F0-4EE6-721F-FF92FB202141}"/>
              </a:ext>
            </a:extLst>
          </p:cNvPr>
          <p:cNvSpPr txBox="1"/>
          <p:nvPr/>
        </p:nvSpPr>
        <p:spPr>
          <a:xfrm>
            <a:off x="868018" y="663474"/>
            <a:ext cx="10455964" cy="523220"/>
          </a:xfrm>
          <a:prstGeom prst="rect">
            <a:avLst/>
          </a:prstGeom>
          <a:noFill/>
        </p:spPr>
        <p:txBody>
          <a:bodyPr wrap="square">
            <a:spAutoFit/>
          </a:bodyPr>
          <a:lstStyle/>
          <a:p>
            <a:pPr algn="ctr"/>
            <a:r>
              <a:rPr lang="en-IN" sz="2800" b="1" dirty="0">
                <a:latin typeface="Gadugi" panose="020B0502040204020203" pitchFamily="34" charset="0"/>
                <a:ea typeface="Gadugi" panose="020B0502040204020203" pitchFamily="34" charset="0"/>
              </a:rPr>
              <a:t>Distribution of Product Brands</a:t>
            </a:r>
          </a:p>
        </p:txBody>
      </p:sp>
      <p:sp>
        <p:nvSpPr>
          <p:cNvPr id="8" name="TextBox 7">
            <a:extLst>
              <a:ext uri="{FF2B5EF4-FFF2-40B4-BE49-F238E27FC236}">
                <a16:creationId xmlns:a16="http://schemas.microsoft.com/office/drawing/2014/main" id="{658B9DEB-663B-0C0F-008C-BC14660E6819}"/>
              </a:ext>
            </a:extLst>
          </p:cNvPr>
          <p:cNvSpPr txBox="1"/>
          <p:nvPr/>
        </p:nvSpPr>
        <p:spPr>
          <a:xfrm>
            <a:off x="1000540" y="1534733"/>
            <a:ext cx="3359425" cy="4708981"/>
          </a:xfrm>
          <a:prstGeom prst="rect">
            <a:avLst/>
          </a:prstGeom>
          <a:noFill/>
        </p:spPr>
        <p:txBody>
          <a:bodyPr wrap="square">
            <a:spAutoFit/>
          </a:bodyPr>
          <a:lstStyle/>
          <a:p>
            <a:r>
              <a:rPr lang="en-US" sz="2000" b="0" i="0" dirty="0">
                <a:solidFill>
                  <a:srgbClr val="0D0D0D"/>
                </a:solidFill>
                <a:effectLst/>
                <a:latin typeface="Söhne"/>
              </a:rPr>
              <a:t>The distribution of product brands refers to the breakdown of mentions or occurrences of different brands within a dataset, typically in the context of reviews, social media posts, or other forms of text data. Understanding the distribution of product brands can provide insights into market share, brand popularity, and consumer sentiment towards specific brands.</a:t>
            </a:r>
            <a:endParaRPr lang="en-IN" sz="2000" dirty="0"/>
          </a:p>
        </p:txBody>
      </p:sp>
      <p:pic>
        <p:nvPicPr>
          <p:cNvPr id="10" name="Picture 9">
            <a:extLst>
              <a:ext uri="{FF2B5EF4-FFF2-40B4-BE49-F238E27FC236}">
                <a16:creationId xmlns:a16="http://schemas.microsoft.com/office/drawing/2014/main" id="{C0D1636F-6BA1-1C7F-5626-65958EF2D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487" y="1186694"/>
            <a:ext cx="7092457" cy="5161097"/>
          </a:xfrm>
          <a:prstGeom prst="rect">
            <a:avLst/>
          </a:prstGeom>
        </p:spPr>
      </p:pic>
    </p:spTree>
    <p:extLst>
      <p:ext uri="{BB962C8B-B14F-4D97-AF65-F5344CB8AC3E}">
        <p14:creationId xmlns:p14="http://schemas.microsoft.com/office/powerpoint/2010/main" val="16236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1D6F-BE80-5A78-E32F-7459A63709BA}"/>
              </a:ext>
            </a:extLst>
          </p:cNvPr>
          <p:cNvSpPr>
            <a:spLocks noGrp="1"/>
          </p:cNvSpPr>
          <p:nvPr>
            <p:ph type="title"/>
          </p:nvPr>
        </p:nvSpPr>
        <p:spPr>
          <a:xfrm>
            <a:off x="689113" y="636104"/>
            <a:ext cx="10880035" cy="954157"/>
          </a:xfrm>
        </p:spPr>
        <p:txBody>
          <a:bodyPr>
            <a:normAutofit/>
          </a:bodyPr>
          <a:lstStyle/>
          <a:p>
            <a:pPr algn="l"/>
            <a:r>
              <a:rPr lang="en-IN" sz="2800" dirty="0"/>
              <a:t>   </a:t>
            </a:r>
            <a:r>
              <a:rPr lang="en-IN" sz="2800" b="1" dirty="0"/>
              <a:t>Review Text Length Distribution             </a:t>
            </a:r>
            <a:r>
              <a:rPr lang="en-US" sz="2800" b="1" dirty="0"/>
              <a:t>Number of Reviews by Year</a:t>
            </a:r>
            <a:endParaRPr lang="en-IN" sz="2800" b="1" dirty="0"/>
          </a:p>
        </p:txBody>
      </p:sp>
      <p:pic>
        <p:nvPicPr>
          <p:cNvPr id="6" name="Content Placeholder 5">
            <a:extLst>
              <a:ext uri="{FF2B5EF4-FFF2-40B4-BE49-F238E27FC236}">
                <a16:creationId xmlns:a16="http://schemas.microsoft.com/office/drawing/2014/main" id="{2C4BE5B6-B371-7532-4F3D-FF611D9F16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9113" y="1404730"/>
            <a:ext cx="5327512" cy="4678018"/>
          </a:xfrm>
        </p:spPr>
      </p:pic>
      <p:pic>
        <p:nvPicPr>
          <p:cNvPr id="8" name="Content Placeholder 7">
            <a:extLst>
              <a:ext uri="{FF2B5EF4-FFF2-40B4-BE49-F238E27FC236}">
                <a16:creationId xmlns:a16="http://schemas.microsoft.com/office/drawing/2014/main" id="{2E407132-2C4C-0EC2-8169-C6FE0D8AD07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1" y="1404730"/>
            <a:ext cx="5327512" cy="4817166"/>
          </a:xfrm>
        </p:spPr>
      </p:pic>
    </p:spTree>
    <p:extLst>
      <p:ext uri="{BB962C8B-B14F-4D97-AF65-F5344CB8AC3E}">
        <p14:creationId xmlns:p14="http://schemas.microsoft.com/office/powerpoint/2010/main" val="103877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B633B-9C7F-7EDE-AE54-4DE905610931}"/>
              </a:ext>
            </a:extLst>
          </p:cNvPr>
          <p:cNvSpPr txBox="1"/>
          <p:nvPr/>
        </p:nvSpPr>
        <p:spPr>
          <a:xfrm>
            <a:off x="649358" y="703229"/>
            <a:ext cx="10800520" cy="461665"/>
          </a:xfrm>
          <a:prstGeom prst="rect">
            <a:avLst/>
          </a:prstGeom>
          <a:noFill/>
        </p:spPr>
        <p:txBody>
          <a:bodyPr wrap="square">
            <a:spAutoFit/>
          </a:bodyPr>
          <a:lstStyle/>
          <a:p>
            <a:pPr algn="ctr"/>
            <a:r>
              <a:rPr lang="en-IN" sz="2400" b="1" dirty="0">
                <a:latin typeface="Gadugi" panose="020B0502040204020203" pitchFamily="34" charset="0"/>
                <a:ea typeface="Gadugi" panose="020B0502040204020203" pitchFamily="34" charset="0"/>
              </a:rPr>
              <a:t>Correlation</a:t>
            </a:r>
            <a:r>
              <a:rPr lang="en-IN" sz="2400" dirty="0">
                <a:latin typeface="Gadugi" panose="020B0502040204020203" pitchFamily="34" charset="0"/>
                <a:ea typeface="Gadugi" panose="020B0502040204020203" pitchFamily="34" charset="0"/>
              </a:rPr>
              <a:t> </a:t>
            </a:r>
            <a:r>
              <a:rPr lang="en-IN" sz="2400" b="1" dirty="0">
                <a:latin typeface="Gadugi" panose="020B0502040204020203" pitchFamily="34" charset="0"/>
                <a:ea typeface="Gadugi" panose="020B0502040204020203" pitchFamily="34" charset="0"/>
              </a:rPr>
              <a:t>Matrix</a:t>
            </a:r>
          </a:p>
        </p:txBody>
      </p:sp>
      <p:sp>
        <p:nvSpPr>
          <p:cNvPr id="5" name="TextBox 4">
            <a:extLst>
              <a:ext uri="{FF2B5EF4-FFF2-40B4-BE49-F238E27FC236}">
                <a16:creationId xmlns:a16="http://schemas.microsoft.com/office/drawing/2014/main" id="{8D294E82-F820-B05E-94EE-798DF5867D55}"/>
              </a:ext>
            </a:extLst>
          </p:cNvPr>
          <p:cNvSpPr txBox="1"/>
          <p:nvPr/>
        </p:nvSpPr>
        <p:spPr>
          <a:xfrm>
            <a:off x="768627" y="1694981"/>
            <a:ext cx="2464904" cy="4247317"/>
          </a:xfrm>
          <a:prstGeom prst="rect">
            <a:avLst/>
          </a:prstGeom>
          <a:noFill/>
        </p:spPr>
        <p:txBody>
          <a:bodyPr wrap="square">
            <a:spAutoFit/>
          </a:bodyPr>
          <a:lstStyle/>
          <a:p>
            <a:r>
              <a:rPr lang="en-US" b="0" i="0" dirty="0">
                <a:solidFill>
                  <a:srgbClr val="0D0D0D"/>
                </a:solidFill>
                <a:effectLst/>
                <a:latin typeface="Söhne"/>
              </a:rPr>
              <a:t>A correlation matrix is a table that shows the correlation coefficients between variables in a dataset. Each cell in the table represents the correlation coefficient between two variables. The correlation coefficient measures the strength and direction of the linear relationship between two or more variables. It ranges from -1 to 1</a:t>
            </a:r>
            <a:endParaRPr lang="en-IN" dirty="0"/>
          </a:p>
        </p:txBody>
      </p:sp>
      <p:pic>
        <p:nvPicPr>
          <p:cNvPr id="7" name="Picture 6">
            <a:extLst>
              <a:ext uri="{FF2B5EF4-FFF2-40B4-BE49-F238E27FC236}">
                <a16:creationId xmlns:a16="http://schemas.microsoft.com/office/drawing/2014/main" id="{02DCC9DC-D604-1ED6-BF0C-B575E895D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513" y="1164894"/>
            <a:ext cx="8295860" cy="4989877"/>
          </a:xfrm>
          <a:prstGeom prst="rect">
            <a:avLst/>
          </a:prstGeom>
        </p:spPr>
      </p:pic>
    </p:spTree>
    <p:extLst>
      <p:ext uri="{BB962C8B-B14F-4D97-AF65-F5344CB8AC3E}">
        <p14:creationId xmlns:p14="http://schemas.microsoft.com/office/powerpoint/2010/main" val="307738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C35307-15AA-B6EB-AFC7-8EE452582F8A}"/>
              </a:ext>
            </a:extLst>
          </p:cNvPr>
          <p:cNvSpPr txBox="1"/>
          <p:nvPr/>
        </p:nvSpPr>
        <p:spPr>
          <a:xfrm>
            <a:off x="3535018" y="650221"/>
            <a:ext cx="5092147" cy="461665"/>
          </a:xfrm>
          <a:prstGeom prst="rect">
            <a:avLst/>
          </a:prstGeom>
          <a:noFill/>
        </p:spPr>
        <p:txBody>
          <a:bodyPr wrap="square">
            <a:spAutoFit/>
          </a:bodyPr>
          <a:lstStyle/>
          <a:p>
            <a:pPr algn="ctr"/>
            <a:r>
              <a:rPr lang="en-IN" sz="2400" b="1" dirty="0">
                <a:latin typeface="Segoe UI" panose="020B0502040204020203" pitchFamily="34" charset="0"/>
                <a:cs typeface="Segoe UI" panose="020B0502040204020203" pitchFamily="34" charset="0"/>
              </a:rPr>
              <a:t>Word Cloud of Review Text</a:t>
            </a:r>
          </a:p>
        </p:txBody>
      </p:sp>
      <p:pic>
        <p:nvPicPr>
          <p:cNvPr id="5" name="Picture 4">
            <a:extLst>
              <a:ext uri="{FF2B5EF4-FFF2-40B4-BE49-F238E27FC236}">
                <a16:creationId xmlns:a16="http://schemas.microsoft.com/office/drawing/2014/main" id="{4A02234F-F19D-6BCB-6D94-448242B5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0" y="1758218"/>
            <a:ext cx="10535479" cy="4218512"/>
          </a:xfrm>
          <a:prstGeom prst="rect">
            <a:avLst/>
          </a:prstGeom>
        </p:spPr>
      </p:pic>
      <p:sp>
        <p:nvSpPr>
          <p:cNvPr id="7" name="TextBox 6">
            <a:extLst>
              <a:ext uri="{FF2B5EF4-FFF2-40B4-BE49-F238E27FC236}">
                <a16:creationId xmlns:a16="http://schemas.microsoft.com/office/drawing/2014/main" id="{D5074945-7C76-1A29-6782-4B26ED44F078}"/>
              </a:ext>
            </a:extLst>
          </p:cNvPr>
          <p:cNvSpPr txBox="1"/>
          <p:nvPr/>
        </p:nvSpPr>
        <p:spPr>
          <a:xfrm>
            <a:off x="752061" y="1111886"/>
            <a:ext cx="10687878" cy="646331"/>
          </a:xfrm>
          <a:prstGeom prst="rect">
            <a:avLst/>
          </a:prstGeom>
          <a:noFill/>
        </p:spPr>
        <p:txBody>
          <a:bodyPr wrap="square">
            <a:spAutoFit/>
          </a:bodyPr>
          <a:lstStyle/>
          <a:p>
            <a:r>
              <a:rPr lang="en-US" dirty="0">
                <a:solidFill>
                  <a:srgbClr val="0D0D0D"/>
                </a:solidFill>
                <a:latin typeface="Söhne"/>
              </a:rPr>
              <a:t>A</a:t>
            </a:r>
            <a:r>
              <a:rPr lang="en-US" b="0" i="0" dirty="0">
                <a:solidFill>
                  <a:srgbClr val="0D0D0D"/>
                </a:solidFill>
                <a:effectLst/>
                <a:latin typeface="Söhne"/>
              </a:rPr>
              <a:t> word cloud of review text is a visually appealing way to represent the most frequently occurring words in a collection of reviews</a:t>
            </a:r>
            <a:endParaRPr lang="en-IN" dirty="0"/>
          </a:p>
        </p:txBody>
      </p:sp>
    </p:spTree>
    <p:extLst>
      <p:ext uri="{BB962C8B-B14F-4D97-AF65-F5344CB8AC3E}">
        <p14:creationId xmlns:p14="http://schemas.microsoft.com/office/powerpoint/2010/main" val="153233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B0069-85B3-533F-2D5D-632A7D617E07}"/>
              </a:ext>
            </a:extLst>
          </p:cNvPr>
          <p:cNvSpPr txBox="1"/>
          <p:nvPr/>
        </p:nvSpPr>
        <p:spPr>
          <a:xfrm>
            <a:off x="569843" y="607151"/>
            <a:ext cx="10999305" cy="461665"/>
          </a:xfrm>
          <a:prstGeom prst="rect">
            <a:avLst/>
          </a:prstGeom>
          <a:noFill/>
        </p:spPr>
        <p:txBody>
          <a:bodyPr wrap="square">
            <a:spAutoFit/>
          </a:bodyPr>
          <a:lstStyle/>
          <a:p>
            <a:pPr algn="ctr"/>
            <a:r>
              <a:rPr lang="en-IN" sz="2400" b="1" dirty="0">
                <a:latin typeface="Segoe UI" panose="020B0502040204020203" pitchFamily="34" charset="0"/>
                <a:cs typeface="Segoe UI" panose="020B0502040204020203" pitchFamily="34" charset="0"/>
              </a:rPr>
              <a:t>Distribution of Sentiment within Primary Categories</a:t>
            </a:r>
          </a:p>
        </p:txBody>
      </p:sp>
      <p:pic>
        <p:nvPicPr>
          <p:cNvPr id="5" name="Picture 4">
            <a:extLst>
              <a:ext uri="{FF2B5EF4-FFF2-40B4-BE49-F238E27FC236}">
                <a16:creationId xmlns:a16="http://schemas.microsoft.com/office/drawing/2014/main" id="{95A29FFC-213A-099A-CB3A-B8FF14DA0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225" y="1068815"/>
            <a:ext cx="8362123" cy="5182033"/>
          </a:xfrm>
          <a:prstGeom prst="rect">
            <a:avLst/>
          </a:prstGeom>
        </p:spPr>
      </p:pic>
      <p:sp>
        <p:nvSpPr>
          <p:cNvPr id="7" name="TextBox 6">
            <a:extLst>
              <a:ext uri="{FF2B5EF4-FFF2-40B4-BE49-F238E27FC236}">
                <a16:creationId xmlns:a16="http://schemas.microsoft.com/office/drawing/2014/main" id="{4F594B07-C2BA-A443-9DAE-B07E29EBB953}"/>
              </a:ext>
            </a:extLst>
          </p:cNvPr>
          <p:cNvSpPr txBox="1"/>
          <p:nvPr/>
        </p:nvSpPr>
        <p:spPr>
          <a:xfrm>
            <a:off x="725557" y="1172536"/>
            <a:ext cx="2309191" cy="5078313"/>
          </a:xfrm>
          <a:prstGeom prst="rect">
            <a:avLst/>
          </a:prstGeom>
          <a:noFill/>
        </p:spPr>
        <p:txBody>
          <a:bodyPr wrap="square">
            <a:spAutoFit/>
          </a:bodyPr>
          <a:lstStyle/>
          <a:p>
            <a:r>
              <a:rPr lang="en-US" b="0" i="0" dirty="0">
                <a:solidFill>
                  <a:srgbClr val="0D0D0D"/>
                </a:solidFill>
                <a:effectLst/>
                <a:latin typeface="Söhne"/>
              </a:rPr>
              <a:t>The "Distribution of Sentiment within Primary Categories" refers to the breakdown of sentiment analysis results within different primary categories or groups. This analysis involves categorizing text data into distinct primary categories or groups and then determining the distribution of sentiment (positive, negative, neutral) within each category.</a:t>
            </a:r>
            <a:endParaRPr lang="en-IN" dirty="0"/>
          </a:p>
        </p:txBody>
      </p:sp>
    </p:spTree>
    <p:extLst>
      <p:ext uri="{BB962C8B-B14F-4D97-AF65-F5344CB8AC3E}">
        <p14:creationId xmlns:p14="http://schemas.microsoft.com/office/powerpoint/2010/main" val="277323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2B886-0A88-F82E-6D24-D7E3E736CB5A}"/>
              </a:ext>
            </a:extLst>
          </p:cNvPr>
          <p:cNvSpPr txBox="1"/>
          <p:nvPr/>
        </p:nvSpPr>
        <p:spPr>
          <a:xfrm>
            <a:off x="3038061" y="620404"/>
            <a:ext cx="6115878" cy="461665"/>
          </a:xfrm>
          <a:prstGeom prst="rect">
            <a:avLst/>
          </a:prstGeom>
          <a:noFill/>
        </p:spPr>
        <p:txBody>
          <a:bodyPr wrap="square">
            <a:spAutoFit/>
          </a:bodyPr>
          <a:lstStyle/>
          <a:p>
            <a:r>
              <a:rPr lang="en-IN" sz="2400" b="1" dirty="0">
                <a:latin typeface="Gadugi" panose="020B0502040204020203" pitchFamily="34" charset="0"/>
                <a:ea typeface="Gadugi" panose="020B0502040204020203" pitchFamily="34" charset="0"/>
              </a:rPr>
              <a:t>Review Title Word Clouds for Electronics</a:t>
            </a:r>
          </a:p>
        </p:txBody>
      </p:sp>
      <p:pic>
        <p:nvPicPr>
          <p:cNvPr id="7" name="Picture 6">
            <a:extLst>
              <a:ext uri="{FF2B5EF4-FFF2-40B4-BE49-F238E27FC236}">
                <a16:creationId xmlns:a16="http://schemas.microsoft.com/office/drawing/2014/main" id="{10C43E8C-5B87-6FB1-3CE2-CAE6DF604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2319130"/>
            <a:ext cx="10614991" cy="3918466"/>
          </a:xfrm>
          <a:prstGeom prst="rect">
            <a:avLst/>
          </a:prstGeom>
        </p:spPr>
      </p:pic>
      <p:sp>
        <p:nvSpPr>
          <p:cNvPr id="9" name="TextBox 8">
            <a:extLst>
              <a:ext uri="{FF2B5EF4-FFF2-40B4-BE49-F238E27FC236}">
                <a16:creationId xmlns:a16="http://schemas.microsoft.com/office/drawing/2014/main" id="{E1BCC443-6B39-3A3A-BF32-1BF3ABD39F5B}"/>
              </a:ext>
            </a:extLst>
          </p:cNvPr>
          <p:cNvSpPr txBox="1"/>
          <p:nvPr/>
        </p:nvSpPr>
        <p:spPr>
          <a:xfrm>
            <a:off x="662608" y="1214376"/>
            <a:ext cx="10800521" cy="1200329"/>
          </a:xfrm>
          <a:prstGeom prst="rect">
            <a:avLst/>
          </a:prstGeom>
          <a:noFill/>
        </p:spPr>
        <p:txBody>
          <a:bodyPr wrap="square">
            <a:spAutoFit/>
          </a:bodyPr>
          <a:lstStyle/>
          <a:p>
            <a:r>
              <a:rPr lang="en-US" b="0" i="0" dirty="0">
                <a:solidFill>
                  <a:srgbClr val="0D0D0D"/>
                </a:solidFill>
                <a:effectLst/>
                <a:latin typeface="Söhne"/>
              </a:rPr>
              <a:t>Review Title Word Clouds for Electronics" refers to the creation of word clouds specifically based on the titles of reviews related to electronic products. This analysis involves extracting the titles of reviews associated with electronics, processing the text data, and generating a word cloud visualization to highlight the most common words or phrases used in these titles</a:t>
            </a:r>
            <a:endParaRPr lang="en-IN" dirty="0"/>
          </a:p>
        </p:txBody>
      </p:sp>
    </p:spTree>
    <p:extLst>
      <p:ext uri="{BB962C8B-B14F-4D97-AF65-F5344CB8AC3E}">
        <p14:creationId xmlns:p14="http://schemas.microsoft.com/office/powerpoint/2010/main" val="42778904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181</TotalTime>
  <Words>1071</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Copperplate Gothic Bold</vt:lpstr>
      <vt:lpstr>Gadugi</vt:lpstr>
      <vt:lpstr>Garamond</vt:lpstr>
      <vt:lpstr>Lucida Fax</vt:lpstr>
      <vt:lpstr>Segoe UI</vt:lpstr>
      <vt:lpstr>Sitka Banner</vt:lpstr>
      <vt:lpstr>Söhne</vt:lpstr>
      <vt:lpstr>Organic</vt:lpstr>
      <vt:lpstr>Sentiment Analysis Of Amazon Product Reviews 😊😐😠</vt:lpstr>
      <vt:lpstr>What is Sentimental Analysis </vt:lpstr>
      <vt:lpstr>Distribution of Sentiment Categories </vt:lpstr>
      <vt:lpstr>PowerPoint Presentation</vt:lpstr>
      <vt:lpstr>   Review Text Length Distribution             Number of Reviews by Year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                                                       Made by :- Ankur Kumar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Nexthikes</dc:title>
  <dc:creator>HunterAK</dc:creator>
  <cp:lastModifiedBy>Ankur Kumar</cp:lastModifiedBy>
  <cp:revision>5</cp:revision>
  <dcterms:created xsi:type="dcterms:W3CDTF">2023-12-03T05:58:15Z</dcterms:created>
  <dcterms:modified xsi:type="dcterms:W3CDTF">2024-03-30T09:46:20Z</dcterms:modified>
</cp:coreProperties>
</file>