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69" r:id="rId12"/>
    <p:sldId id="270" r:id="rId13"/>
    <p:sldId id="271" r:id="rId14"/>
    <p:sldId id="272" r:id="rId15"/>
    <p:sldId id="274" r:id="rId16"/>
    <p:sldId id="27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2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54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75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7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9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60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22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4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8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9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7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3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70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63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3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2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824C80-F615-416E-AC95-42615CBB0BC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0AB55B-C7D3-43B3-91BE-A68DAAE0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86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8788-7796-1F06-6CCC-99746B7A6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9600" dirty="0" err="1">
                <a:effectLst/>
                <a:highlight>
                  <a:srgbClr val="808080"/>
                </a:highlight>
                <a:latin typeface="Algerian" panose="04020705040A02060702" pitchFamily="82" charset="0"/>
                <a:ea typeface="Arial" panose="020B0604020202020204" pitchFamily="34" charset="0"/>
              </a:rPr>
              <a:t>Nexthikes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9173-FC6B-4E86-2728-C9262FF9F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052" y="2736240"/>
            <a:ext cx="9144000" cy="3341003"/>
          </a:xfrm>
        </p:spPr>
        <p:txBody>
          <a:bodyPr>
            <a:normAutofit fontScale="92500" lnSpcReduction="10000"/>
          </a:bodyPr>
          <a:lstStyle/>
          <a:p>
            <a:r>
              <a:rPr lang="en-GB" sz="4800" dirty="0">
                <a:effectLst/>
                <a:highlight>
                  <a:srgbClr val="C0C0C0"/>
                </a:highlight>
                <a:latin typeface="Lucida Fax" panose="02060602050505020204" pitchFamily="18" charset="0"/>
                <a:ea typeface="Raleway" pitchFamily="2" charset="0"/>
                <a:cs typeface="Raleway" pitchFamily="2" charset="0"/>
              </a:rPr>
              <a:t>User Analytics in the Telecommunication Industry</a:t>
            </a:r>
          </a:p>
          <a:p>
            <a:r>
              <a:rPr lang="en-GB" sz="6000" dirty="0">
                <a:effectLst/>
                <a:highlight>
                  <a:srgbClr val="808080"/>
                </a:highlight>
                <a:latin typeface="Raleway" pitchFamily="2" charset="0"/>
                <a:ea typeface="Raleway" pitchFamily="2" charset="0"/>
                <a:cs typeface="Raleway" pitchFamily="2" charset="0"/>
              </a:rPr>
              <a:t>Overview</a:t>
            </a:r>
            <a:r>
              <a:rPr lang="en-GB" sz="6000" dirty="0">
                <a:effectLst/>
                <a:highlight>
                  <a:srgbClr val="C0C0C0"/>
                </a:highlight>
                <a:latin typeface="Lucida Fax" panose="02060602050505020204" pitchFamily="18" charset="0"/>
                <a:ea typeface="Raleway" pitchFamily="2" charset="0"/>
                <a:cs typeface="Raleway" pitchFamily="2" charset="0"/>
              </a:rPr>
              <a:t> </a:t>
            </a:r>
            <a:r>
              <a:rPr lang="en-GB" sz="4800" dirty="0">
                <a:effectLst/>
                <a:highlight>
                  <a:srgbClr val="C0C0C0"/>
                </a:highlight>
                <a:latin typeface="Lucida Fax" panose="02060602050505020204" pitchFamily="18" charset="0"/>
                <a:ea typeface="Raleway" pitchFamily="2" charset="0"/>
                <a:cs typeface="Raleway" pitchFamily="2" charset="0"/>
              </a:rPr>
              <a:t> </a:t>
            </a:r>
          </a:p>
          <a:p>
            <a:r>
              <a:rPr lang="en-IN" sz="1500" dirty="0">
                <a:highlight>
                  <a:srgbClr val="C0C0C0"/>
                </a:highlight>
                <a:latin typeface="Lucida Fax" panose="02060602050505020204" pitchFamily="18" charset="0"/>
              </a:rPr>
              <a:t>        </a:t>
            </a:r>
          </a:p>
          <a:p>
            <a:endParaRPr lang="en-IN" sz="1500" dirty="0">
              <a:highlight>
                <a:srgbClr val="C0C0C0"/>
              </a:highlight>
              <a:latin typeface="Lucida Fax" panose="02060602050505020204" pitchFamily="18" charset="0"/>
            </a:endParaRPr>
          </a:p>
          <a:p>
            <a:r>
              <a:rPr lang="en-IN" sz="1500" dirty="0">
                <a:highlight>
                  <a:srgbClr val="C0C0C0"/>
                </a:highlight>
                <a:latin typeface="Lucida Fax" panose="02060602050505020204" pitchFamily="18" charset="0"/>
              </a:rPr>
              <a:t> </a:t>
            </a:r>
            <a:r>
              <a:rPr lang="en-IN" sz="1500" dirty="0">
                <a:latin typeface="Lucida Fax" panose="02060602050505020204" pitchFamily="18" charset="0"/>
              </a:rPr>
              <a:t>                                                                                                         </a:t>
            </a:r>
            <a:r>
              <a:rPr lang="en-IN" sz="1500" dirty="0">
                <a:highlight>
                  <a:srgbClr val="C0C0C0"/>
                </a:highlight>
                <a:latin typeface="Lucida Fax" panose="02060602050505020204" pitchFamily="18" charset="0"/>
              </a:rPr>
              <a:t>  </a:t>
            </a:r>
            <a:r>
              <a:rPr lang="en-IN" sz="1500" dirty="0">
                <a:latin typeface="Lucida Fax" panose="02060602050505020204" pitchFamily="18" charset="0"/>
              </a:rPr>
              <a:t>Made by :- Ankur Kumar</a:t>
            </a:r>
            <a:endParaRPr lang="en-GB" sz="15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3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DABC-685C-9CB8-9765-0344B826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0"/>
            <a:ext cx="9601196" cy="689317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GB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 data consumption applications (Netflix &amp; Gaming)(DL&amp;UL)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A221B-FFDC-5B71-1A61-EE6819C9A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689317"/>
            <a:ext cx="11141614" cy="2810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CC071-D50F-7FEC-8BF4-0760A2FF5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3429000"/>
            <a:ext cx="11122856" cy="294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7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37E0-E336-4544-EB9A-BEA96D80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9821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Session Frequency, Duration &amp; Traffic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C12E0-37E6-8870-6D4C-238DD3300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" y="816531"/>
            <a:ext cx="10452296" cy="5058807"/>
          </a:xfrm>
        </p:spPr>
      </p:pic>
    </p:spTree>
    <p:extLst>
      <p:ext uri="{BB962C8B-B14F-4D97-AF65-F5344CB8AC3E}">
        <p14:creationId xmlns:p14="http://schemas.microsoft.com/office/powerpoint/2010/main" val="203583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6B39-9784-0300-CB63-F498C940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98213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Engagement score to each user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4C415C-2AE4-6965-9BF3-7ED4E3DA1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" y="681290"/>
            <a:ext cx="10621108" cy="5494427"/>
          </a:xfrm>
        </p:spPr>
      </p:pic>
    </p:spTree>
    <p:extLst>
      <p:ext uri="{BB962C8B-B14F-4D97-AF65-F5344CB8AC3E}">
        <p14:creationId xmlns:p14="http://schemas.microsoft.com/office/powerpoint/2010/main" val="88666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0371-4F06-E450-D667-6208BA5D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860" y="-436098"/>
            <a:ext cx="9601196" cy="2335236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15000"/>
              </a:lnSpc>
            </a:pPr>
            <a:r>
              <a:rPr lang="en-GB" sz="2000" dirty="0">
                <a:effectLst/>
                <a:latin typeface="Modern No. 20" panose="02070704070505020303" pitchFamily="18" charset="0"/>
                <a:ea typeface="Noto Sans Symbols"/>
                <a:cs typeface="Noto Sans Symbols"/>
              </a:rPr>
              <a:t>Average TCP retransmission , Average RTT , Handset type &amp; Average throughput</a:t>
            </a:r>
            <a:br>
              <a:rPr lang="en-IN" sz="1800" dirty="0">
                <a:effectLst/>
                <a:latin typeface="Noto Sans Symbols"/>
                <a:ea typeface="Noto Sans Symbols"/>
                <a:cs typeface="Noto Sans Symbols"/>
              </a:rPr>
            </a:br>
            <a:br>
              <a:rPr lang="en-IN" sz="1800" dirty="0">
                <a:effectLst/>
                <a:latin typeface="Noto Sans Symbols"/>
                <a:ea typeface="Noto Sans Symbols"/>
                <a:cs typeface="Noto Sans Symbols"/>
              </a:rPr>
            </a:br>
            <a:br>
              <a:rPr lang="en-IN" sz="1800" dirty="0">
                <a:effectLst/>
                <a:latin typeface="Noto Sans Symbols"/>
                <a:ea typeface="Noto Sans Symbols"/>
                <a:cs typeface="Noto Sans Symbols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AFC5A-5C76-4113-2B33-48B513352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6" y="725985"/>
            <a:ext cx="10630328" cy="5406029"/>
          </a:xfrm>
        </p:spPr>
      </p:pic>
    </p:spTree>
    <p:extLst>
      <p:ext uri="{BB962C8B-B14F-4D97-AF65-F5344CB8AC3E}">
        <p14:creationId xmlns:p14="http://schemas.microsoft.com/office/powerpoint/2010/main" val="24177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AE57-AC71-FBE1-E3CB-AE31FA5E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0"/>
            <a:ext cx="9601196" cy="1575581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Helvetica Neue"/>
              </a:rPr>
              <a:t>Experience Score</a:t>
            </a:r>
            <a:br>
              <a:rPr lang="en-IN" sz="40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GB" sz="4000" dirty="0">
                <a:effectLst/>
                <a:latin typeface="Modern No. 20" panose="02070704070505020303" pitchFamily="18" charset="0"/>
                <a:ea typeface="Noto Sans Symbols"/>
                <a:cs typeface="Noto Sans Symbols"/>
              </a:rPr>
              <a:t>(Average TCP retransmission , Average RTT , Handset type &amp; Average throughput)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F52E5-B9E2-1FA8-1CF7-36895B1A5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1" y="1819322"/>
            <a:ext cx="10517641" cy="4314192"/>
          </a:xfrm>
        </p:spPr>
      </p:pic>
    </p:spTree>
    <p:extLst>
      <p:ext uri="{BB962C8B-B14F-4D97-AF65-F5344CB8AC3E}">
        <p14:creationId xmlns:p14="http://schemas.microsoft.com/office/powerpoint/2010/main" val="276916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8F41-C899-CCF9-88AC-AAAE3B43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144897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k-means (k=2) on the engagement &amp; the experience score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6DF19A-011B-B053-A873-C7AD7E7DD0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8" y="1041009"/>
            <a:ext cx="5891350" cy="538792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089A-E9DC-18AA-1972-66FD4561C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732" y="1153551"/>
            <a:ext cx="5064370" cy="4965895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K-means clustering is a machine learning algorithm used for partitioning a dataset into K distinct, non-overlapping subsets (or clusters). The goal is to group similar data points together while keeping different groups as separate as possible. The parameter K represents the number of clusters you want to form.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9809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BA45-183C-DBC6-4F80-E23B3C5E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696" y="98475"/>
            <a:ext cx="9601196" cy="889078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IN" sz="3600" b="1" i="0" dirty="0">
                <a:solidFill>
                  <a:srgbClr val="000000"/>
                </a:solidFill>
                <a:effectLst/>
                <a:latin typeface="Helvetica Neue"/>
              </a:rPr>
              <a:t>he average satisfaction &amp; experience score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F27928-CDB0-F1A4-DEAA-9A7F8018C8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62" y="728003"/>
            <a:ext cx="5251226" cy="540199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49E36D-B20D-A236-3D80-FED3D5696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89" y="987553"/>
            <a:ext cx="5143838" cy="5142443"/>
          </a:xfrm>
        </p:spPr>
      </p:pic>
    </p:spTree>
    <p:extLst>
      <p:ext uri="{BB962C8B-B14F-4D97-AF65-F5344CB8AC3E}">
        <p14:creationId xmlns:p14="http://schemas.microsoft.com/office/powerpoint/2010/main" val="3883896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8238-1F13-6E8D-DD72-7F7268D1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71" y="982132"/>
            <a:ext cx="9925927" cy="5137314"/>
          </a:xfrm>
        </p:spPr>
        <p:txBody>
          <a:bodyPr>
            <a:normAutofit/>
          </a:bodyPr>
          <a:lstStyle/>
          <a:p>
            <a:r>
              <a:rPr lang="en-IN" sz="9600" dirty="0">
                <a:solidFill>
                  <a:schemeClr val="accent4">
                    <a:lumMod val="50000"/>
                  </a:schemeClr>
                </a:solidFill>
                <a:latin typeface="Copperplate Gothic Bold" panose="020E0705020206020404" pitchFamily="34" charset="0"/>
              </a:rPr>
              <a:t> Thank You</a:t>
            </a:r>
            <a:br>
              <a:rPr lang="en-IN" sz="9600" dirty="0">
                <a:solidFill>
                  <a:schemeClr val="accent4">
                    <a:lumMod val="50000"/>
                  </a:schemeClr>
                </a:solidFill>
                <a:latin typeface="Copperplate Gothic Bold" panose="020E0705020206020404" pitchFamily="34" charset="0"/>
              </a:rPr>
            </a:br>
            <a:r>
              <a:rPr lang="en-IN" sz="9600" dirty="0">
                <a:solidFill>
                  <a:schemeClr val="accent4">
                    <a:lumMod val="50000"/>
                  </a:schemeClr>
                </a:solidFill>
                <a:latin typeface="Copperplate Gothic Bold" panose="020E0705020206020404" pitchFamily="34" charset="0"/>
              </a:rPr>
              <a:t>🙏                       </a:t>
            </a:r>
            <a:br>
              <a:rPr lang="en-IN" sz="9600" dirty="0">
                <a:solidFill>
                  <a:schemeClr val="accent4">
                    <a:lumMod val="50000"/>
                  </a:schemeClr>
                </a:solidFill>
                <a:latin typeface="Copperplate Gothic Bold" panose="020E0705020206020404" pitchFamily="34" charset="0"/>
              </a:rPr>
            </a:br>
            <a:r>
              <a:rPr lang="en-IN" sz="9600">
                <a:solidFill>
                  <a:schemeClr val="accent4">
                    <a:lumMod val="50000"/>
                  </a:schemeClr>
                </a:solidFill>
                <a:latin typeface="Copperplate Gothic Bold" panose="020E0705020206020404" pitchFamily="34" charset="0"/>
              </a:rPr>
              <a:t>                               </a:t>
            </a:r>
            <a:r>
              <a:rPr lang="en-IN" sz="1300" dirty="0">
                <a:latin typeface="Lucida Fax" panose="02060602050505020204" pitchFamily="18" charset="0"/>
              </a:rPr>
              <a:t>Made by :- Ankur Kumar</a:t>
            </a:r>
            <a:endParaRPr lang="en-IN" sz="1300" dirty="0">
              <a:solidFill>
                <a:schemeClr val="accent4">
                  <a:lumMod val="50000"/>
                </a:schemeClr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0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C2E6-3EB6-162B-59B4-E092A423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5" y="154745"/>
            <a:ext cx="10650415" cy="1267401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Non-graphical Univariate analysis</a:t>
            </a:r>
            <a:br>
              <a:rPr lang="en-GB" sz="5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5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</a:t>
            </a:r>
            <a:r>
              <a:rPr lang="en-GB" sz="2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Mean Values                                               Median Values</a:t>
            </a:r>
            <a:endParaRPr lang="en-IN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0B446-A042-5FC2-8843-977ABEA4E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2563"/>
            <a:ext cx="5548532" cy="50203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FA4329-2C5B-A99E-DD21-D912E033A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2563"/>
            <a:ext cx="4862025" cy="49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5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D101-C8DE-EC6F-FB80-73745AAC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0"/>
            <a:ext cx="9601196" cy="689317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Non-graphical Univariate analysis </a:t>
            </a:r>
            <a:endParaRPr lang="en-IN" sz="4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176850-F778-384C-368E-31779F35A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1" y="689317"/>
            <a:ext cx="5593059" cy="540199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A380B0-3A5E-4F2D-8EC9-333BA1B1B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06" y="872197"/>
            <a:ext cx="6220453" cy="52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6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6418-1060-2DD2-448E-A600E66E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534572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Non-graphical Univariate analysis </a:t>
            </a:r>
            <a:endParaRPr lang="en-IN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26423-779F-D992-950E-08EFC561A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34573"/>
            <a:ext cx="5486399" cy="5655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886C2-6645-52A4-4D8A-01DCE6AC7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34" y="668215"/>
            <a:ext cx="5486399" cy="55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3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FBBE-2BBE-3462-F290-715726D0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534572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Graphical Univariate Analysis </a:t>
            </a:r>
            <a:endParaRPr lang="en-IN" sz="48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919C176-9CE6-58BB-AADD-3758394BF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633047"/>
            <a:ext cx="3924887" cy="2795953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B1E2A9-5A01-7F67-DA75-0973274FC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3429000"/>
            <a:ext cx="3924887" cy="29474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C49A93-94AB-37DF-43C2-F213BC32B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08" y="633047"/>
            <a:ext cx="4164037" cy="27959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5709C5-0F8F-5E7A-5B06-303934A76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58" y="3428999"/>
            <a:ext cx="3924887" cy="29474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FE3505-76AE-A391-1E98-78CC0AC2A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895" y="633047"/>
            <a:ext cx="3476127" cy="2795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FB75BC-11AF-CD40-DE4E-50B6569D98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895" y="3428998"/>
            <a:ext cx="3476127" cy="294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837A-10B7-BC7B-32ED-A56D12E7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93" y="0"/>
            <a:ext cx="9601196" cy="576775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Graphical Univariate Analysis </a:t>
            </a:r>
            <a:endParaRPr lang="en-IN" sz="4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FD49FA-7729-35DA-05D4-4BCD30594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07841"/>
            <a:ext cx="3727938" cy="266993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A1C30-A3E4-6655-40E9-CBAF43946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0" y="3308838"/>
            <a:ext cx="3751384" cy="2941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953EC-76E9-0635-E07D-052EE5CC5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43" y="607841"/>
            <a:ext cx="3695115" cy="2821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067A21-78F6-F1BA-DA2B-ABDAFE1C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41" y="3308837"/>
            <a:ext cx="3695115" cy="29413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39D980-BDCB-45CE-B552-342D32A81C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57" y="3428412"/>
            <a:ext cx="3840480" cy="28211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3CA558-20DA-701F-4D7A-A7CB7C70A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54" y="607840"/>
            <a:ext cx="3751384" cy="282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BDDC-94A4-E6C9-1E12-05A849D9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0"/>
            <a:ext cx="9601196" cy="604911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Graphical Univariate Analysis</a:t>
            </a:r>
            <a:endParaRPr lang="en-IN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95421-3D6C-79D4-B984-E3F95D989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4" y="900333"/>
            <a:ext cx="10445557" cy="5261316"/>
          </a:xfrm>
        </p:spPr>
      </p:pic>
    </p:spTree>
    <p:extLst>
      <p:ext uri="{BB962C8B-B14F-4D97-AF65-F5344CB8AC3E}">
        <p14:creationId xmlns:p14="http://schemas.microsoft.com/office/powerpoint/2010/main" val="313539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6971-FB79-0A15-F784-E4104601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731520"/>
          </a:xfrm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GB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 data consumption applications (Social Media &amp; Google)(DL&amp;UL)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E45C2-E80D-255B-4D23-049E78513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9" y="731521"/>
            <a:ext cx="10930516" cy="2722097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9BB1AB-983A-293A-0165-7E9DF30C9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9" y="3429000"/>
            <a:ext cx="10930515" cy="28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4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E02D-449B-D119-A4C5-9ECD0C62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63304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GB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 data consumption applications (Email</a:t>
            </a:r>
            <a:r>
              <a:rPr lang="en-GB" sz="2400" dirty="0">
                <a:latin typeface="Arial" panose="020B0604020202020204" pitchFamily="34" charset="0"/>
                <a:ea typeface="Arial" panose="020B0604020202020204" pitchFamily="34" charset="0"/>
              </a:rPr>
              <a:t> &amp;</a:t>
            </a:r>
            <a:r>
              <a:rPr lang="en-GB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YouTube)(DL &amp; UL)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A6420-62A8-D33F-4AF9-4D90BC3F0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" y="633047"/>
            <a:ext cx="11057206" cy="27959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82458-B616-135C-0539-B11A8BA54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" y="3429000"/>
            <a:ext cx="11057206" cy="29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98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</TotalTime>
  <Words>212</Words>
  <Application>Microsoft Office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Algerian</vt:lpstr>
      <vt:lpstr>Arial</vt:lpstr>
      <vt:lpstr>Copperplate Gothic Bold</vt:lpstr>
      <vt:lpstr>Garamond</vt:lpstr>
      <vt:lpstr>Helvetica Neue</vt:lpstr>
      <vt:lpstr>Lucida Fax</vt:lpstr>
      <vt:lpstr>Modern No. 20</vt:lpstr>
      <vt:lpstr>Noto Sans Symbols</vt:lpstr>
      <vt:lpstr>Raleway</vt:lpstr>
      <vt:lpstr>Söhne</vt:lpstr>
      <vt:lpstr>Organic</vt:lpstr>
      <vt:lpstr>Nexthikes  </vt:lpstr>
      <vt:lpstr>   Non-graphical Univariate analysis      Mean Values                                               Median Values</vt:lpstr>
      <vt:lpstr>Non-graphical Univariate analysis </vt:lpstr>
      <vt:lpstr>Non-graphical Univariate analysis </vt:lpstr>
      <vt:lpstr>Graphical Univariate Analysis </vt:lpstr>
      <vt:lpstr>Graphical Univariate Analysis </vt:lpstr>
      <vt:lpstr>Graphical Univariate Analysis</vt:lpstr>
      <vt:lpstr>The data consumption applications (Social Media &amp; Google)(DL&amp;UL)</vt:lpstr>
      <vt:lpstr>The data consumption applications (Email &amp; YouTube)(DL &amp; UL)</vt:lpstr>
      <vt:lpstr>The data consumption applications (Netflix &amp; Gaming)(DL&amp;UL)</vt:lpstr>
      <vt:lpstr>Session Frequency, Duration &amp; Traffic </vt:lpstr>
      <vt:lpstr>Engagement score to each user </vt:lpstr>
      <vt:lpstr>Average TCP retransmission , Average RTT , Handset type &amp; Average throughput   </vt:lpstr>
      <vt:lpstr>Experience Score (Average TCP retransmission , Average RTT , Handset type &amp; Average throughput)</vt:lpstr>
      <vt:lpstr>k-means (k=2) on the engagement &amp; the experience score </vt:lpstr>
      <vt:lpstr>The average satisfaction &amp; experience score </vt:lpstr>
      <vt:lpstr> Thank You 🙏                                                       Made by :- Ankur Kumar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Nexthikes  </dc:title>
  <dc:creator>HunterAK</dc:creator>
  <cp:lastModifiedBy>HunterAK</cp:lastModifiedBy>
  <cp:revision>3</cp:revision>
  <dcterms:created xsi:type="dcterms:W3CDTF">2023-12-03T05:58:15Z</dcterms:created>
  <dcterms:modified xsi:type="dcterms:W3CDTF">2023-12-03T08:21:53Z</dcterms:modified>
</cp:coreProperties>
</file>