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73" r:id="rId2"/>
    <p:sldId id="794" r:id="rId3"/>
    <p:sldId id="795" r:id="rId4"/>
    <p:sldId id="796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448" userDrawn="1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3363" userDrawn="1">
          <p15:clr>
            <a:srgbClr val="A4A3A4"/>
          </p15:clr>
        </p15:guide>
        <p15:guide id="13" orient="horz" pos="1392" userDrawn="1">
          <p15:clr>
            <a:srgbClr val="A4A3A4"/>
          </p15:clr>
        </p15:guide>
        <p15:guide id="14" pos="2640" userDrawn="1">
          <p15:clr>
            <a:srgbClr val="A4A3A4"/>
          </p15:clr>
        </p15:guide>
        <p15:guide id="15" pos="3216" userDrawn="1">
          <p15:clr>
            <a:srgbClr val="A4A3A4"/>
          </p15:clr>
        </p15:guide>
        <p15:guide id="16" pos="5568" userDrawn="1">
          <p15:clr>
            <a:srgbClr val="A4A3A4"/>
          </p15:clr>
        </p15:guide>
        <p15:guide id="17" orient="horz" pos="3301" userDrawn="1">
          <p15:clr>
            <a:srgbClr val="A4A3A4"/>
          </p15:clr>
        </p15:guide>
        <p15:guide id="18" orient="horz" pos="3528" userDrawn="1">
          <p15:clr>
            <a:srgbClr val="A4A3A4"/>
          </p15:clr>
        </p15:guide>
        <p15:guide id="19" orient="horz" pos="2760" userDrawn="1">
          <p15:clr>
            <a:srgbClr val="A4A3A4"/>
          </p15:clr>
        </p15:guide>
        <p15:guide id="20" orient="horz" pos="1320" userDrawn="1">
          <p15:clr>
            <a:srgbClr val="A4A3A4"/>
          </p15:clr>
        </p15:guide>
        <p15:guide id="21" orient="horz" pos="912" userDrawn="1">
          <p15:clr>
            <a:srgbClr val="A4A3A4"/>
          </p15:clr>
        </p15:guide>
        <p15:guide id="22" orient="horz" pos="1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5B9BD5"/>
    <a:srgbClr val="E0F0FA"/>
    <a:srgbClr val="C0E1F5"/>
    <a:srgbClr val="E8E6E6"/>
    <a:srgbClr val="D9D9D9"/>
    <a:srgbClr val="595959"/>
    <a:srgbClr val="86BC25"/>
    <a:srgbClr val="ED8B00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53" autoAdjust="0"/>
  </p:normalViewPr>
  <p:slideViewPr>
    <p:cSldViewPr snapToGrid="0" showGuides="1">
      <p:cViewPr varScale="1">
        <p:scale>
          <a:sx n="69" d="100"/>
          <a:sy n="69" d="100"/>
        </p:scale>
        <p:origin x="1224" y="44"/>
      </p:cViewPr>
      <p:guideLst>
        <p:guide pos="448"/>
        <p:guide orient="horz" pos="2160"/>
        <p:guide orient="horz" pos="3363"/>
        <p:guide orient="horz" pos="1392"/>
        <p:guide pos="2640"/>
        <p:guide pos="3216"/>
        <p:guide pos="5568"/>
        <p:guide orient="horz" pos="3301"/>
        <p:guide orient="horz" pos="3528"/>
        <p:guide orient="horz" pos="2760"/>
        <p:guide orient="horz" pos="1320"/>
        <p:guide orient="horz" pos="912"/>
        <p:guide orient="horz" pos="158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53BC4-F03E-4EEB-83C6-6C6D9B9D731B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0243D3-D1D4-48B9-B3AB-CDF482E3FF94}">
      <dgm:prSet phldrT="[Text]" custT="1"/>
      <dgm:spPr>
        <a:xfrm rot="16200000">
          <a:off x="-425373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Pre-processing</a:t>
          </a:r>
          <a:endParaRPr lang="en-US" sz="1100" b="1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426861DD-D30F-481F-9C08-B8538C03CEFA}" type="parTrans" cxnId="{EDC2B310-A63C-40AF-9919-0DEA44381080}">
      <dgm:prSet/>
      <dgm:spPr/>
      <dgm:t>
        <a:bodyPr/>
        <a:lstStyle/>
        <a:p>
          <a:endParaRPr lang="en-US"/>
        </a:p>
      </dgm:t>
    </dgm:pt>
    <dgm:pt modelId="{E8CEDAA6-1D9C-4B43-BA9A-A9F9131F22FD}" type="sibTrans" cxnId="{EDC2B310-A63C-40AF-9919-0DEA44381080}">
      <dgm:prSet/>
      <dgm:spPr/>
      <dgm:t>
        <a:bodyPr/>
        <a:lstStyle/>
        <a:p>
          <a:endParaRPr lang="en-US"/>
        </a:p>
      </dgm:t>
    </dgm:pt>
    <dgm:pt modelId="{98C2912D-4F81-403A-BDC4-82E0A9F576D2}">
      <dgm:prSet phldrT="[Text]" custT="1"/>
      <dgm:spPr>
        <a:xfrm rot="16200000">
          <a:off x="-425373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DPI Enhancement</a:t>
          </a:r>
          <a:endParaRPr lang="en-US" sz="11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F1EA0719-C389-4FC7-8F14-9E36A8863448}" type="parTrans" cxnId="{2D82A636-07B9-41B1-BB9E-2B9977D7EBC3}">
      <dgm:prSet/>
      <dgm:spPr/>
      <dgm:t>
        <a:bodyPr/>
        <a:lstStyle/>
        <a:p>
          <a:endParaRPr lang="en-US"/>
        </a:p>
      </dgm:t>
    </dgm:pt>
    <dgm:pt modelId="{F576EFCB-FD26-4776-A434-13A56C6D101E}" type="sibTrans" cxnId="{2D82A636-07B9-41B1-BB9E-2B9977D7EBC3}">
      <dgm:prSet/>
      <dgm:spPr/>
      <dgm:t>
        <a:bodyPr/>
        <a:lstStyle/>
        <a:p>
          <a:endParaRPr lang="en-US"/>
        </a:p>
      </dgm:t>
    </dgm:pt>
    <dgm:pt modelId="{118289AE-A174-4E80-AC5A-FA586EF51687}">
      <dgm:prSet phldrT="[Text]" custT="1"/>
      <dgm:spPr>
        <a:xfrm rot="16200000">
          <a:off x="1520342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Segmentation &amp; Feature </a:t>
          </a:r>
          <a:r>
            <a:rPr lang="en-US" sz="1400" b="1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Extraction</a:t>
          </a:r>
          <a:endParaRPr lang="en-US" sz="1200" b="1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AA5685E-F330-4AC6-9C68-160B4D0E5E2B}" type="parTrans" cxnId="{12105C21-2DD6-4ED3-9F4B-F1534B3D926C}">
      <dgm:prSet/>
      <dgm:spPr/>
      <dgm:t>
        <a:bodyPr/>
        <a:lstStyle/>
        <a:p>
          <a:endParaRPr lang="en-US"/>
        </a:p>
      </dgm:t>
    </dgm:pt>
    <dgm:pt modelId="{161FA100-7EB8-42B1-BD75-B21E508C8D92}" type="sibTrans" cxnId="{12105C21-2DD6-4ED3-9F4B-F1534B3D926C}">
      <dgm:prSet/>
      <dgm:spPr/>
      <dgm:t>
        <a:bodyPr/>
        <a:lstStyle/>
        <a:p>
          <a:endParaRPr lang="en-US"/>
        </a:p>
      </dgm:t>
    </dgm:pt>
    <dgm:pt modelId="{45F4F482-3B29-4DE5-9D46-50BFC2B3E12A}">
      <dgm:prSet phldrT="[Text]" custT="1"/>
      <dgm:spPr>
        <a:xfrm rot="16200000">
          <a:off x="1520342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Segmentation using Deep </a:t>
          </a:r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RL</a:t>
          </a:r>
          <a:endParaRPr lang="en-US" sz="11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5F75F95-1AB2-41B4-A84C-60282FCD0554}" type="parTrans" cxnId="{E3CA5F20-A589-4B8E-ACB5-512006F72611}">
      <dgm:prSet/>
      <dgm:spPr/>
      <dgm:t>
        <a:bodyPr/>
        <a:lstStyle/>
        <a:p>
          <a:endParaRPr lang="en-US"/>
        </a:p>
      </dgm:t>
    </dgm:pt>
    <dgm:pt modelId="{771E96B4-4BE2-4E6B-B86B-3D74EEA8A818}" type="sibTrans" cxnId="{E3CA5F20-A589-4B8E-ACB5-512006F72611}">
      <dgm:prSet/>
      <dgm:spPr/>
      <dgm:t>
        <a:bodyPr/>
        <a:lstStyle/>
        <a:p>
          <a:endParaRPr lang="en-US"/>
        </a:p>
      </dgm:t>
    </dgm:pt>
    <dgm:pt modelId="{B6502431-5857-4F61-9809-F3D1D31CD5B9}">
      <dgm:prSet phldrT="[Text]" custT="1"/>
      <dgm:spPr>
        <a:xfrm rot="16200000">
          <a:off x="1520342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Extract Feature of Character Image using </a:t>
          </a:r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CNN</a:t>
          </a:r>
          <a:endParaRPr lang="en-US" sz="11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AABB387-8FCE-412B-94AE-265D8ED0B289}" type="parTrans" cxnId="{654329D4-A91E-47A3-B210-74C9E2856C99}">
      <dgm:prSet/>
      <dgm:spPr/>
      <dgm:t>
        <a:bodyPr/>
        <a:lstStyle/>
        <a:p>
          <a:endParaRPr lang="en-US"/>
        </a:p>
      </dgm:t>
    </dgm:pt>
    <dgm:pt modelId="{0F8DE267-1558-48EA-9466-39EC74E8FF4C}" type="sibTrans" cxnId="{654329D4-A91E-47A3-B210-74C9E2856C99}">
      <dgm:prSet/>
      <dgm:spPr/>
      <dgm:t>
        <a:bodyPr/>
        <a:lstStyle/>
        <a:p>
          <a:endParaRPr lang="en-US"/>
        </a:p>
      </dgm:t>
    </dgm:pt>
    <dgm:pt modelId="{8AFD476F-F542-4BC8-AE67-7AD90AD5E287}">
      <dgm:prSet phldrT="[Text]" custT="1"/>
      <dgm:spPr>
        <a:xfrm rot="16200000">
          <a:off x="3466755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Classification</a:t>
          </a:r>
        </a:p>
        <a:p>
          <a:pPr algn="l"/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Classify &amp; Map the extracted character with best possible symbol using Recurrent Neural Network</a:t>
          </a:r>
          <a:endParaRPr lang="en-US" sz="1050" b="1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DE24543B-9556-432A-976E-151CDEDF027A}" type="parTrans" cxnId="{B1AD7CEB-9F7F-474B-8D55-35898D594987}">
      <dgm:prSet/>
      <dgm:spPr/>
      <dgm:t>
        <a:bodyPr/>
        <a:lstStyle/>
        <a:p>
          <a:endParaRPr lang="en-US"/>
        </a:p>
      </dgm:t>
    </dgm:pt>
    <dgm:pt modelId="{84620558-4425-4792-B975-635232E35FBD}" type="sibTrans" cxnId="{B1AD7CEB-9F7F-474B-8D55-35898D594987}">
      <dgm:prSet/>
      <dgm:spPr/>
      <dgm:t>
        <a:bodyPr/>
        <a:lstStyle/>
        <a:p>
          <a:endParaRPr lang="en-US"/>
        </a:p>
      </dgm:t>
    </dgm:pt>
    <dgm:pt modelId="{FCDA28AE-AB85-4F3D-982A-68AFDEAE3D59}">
      <dgm:prSet phldrT="[Text]" custT="1"/>
      <dgm:spPr>
        <a:xfrm rot="16200000">
          <a:off x="-425373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Background Removal</a:t>
          </a:r>
          <a:endParaRPr lang="en-US" sz="11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FD27867-DFE3-45FF-8DBD-78AFD91128CA}" type="parTrans" cxnId="{CED9E009-3C39-4F8A-8EB3-68BF7F02DCDD}">
      <dgm:prSet/>
      <dgm:spPr/>
      <dgm:t>
        <a:bodyPr/>
        <a:lstStyle/>
        <a:p>
          <a:endParaRPr lang="en-US"/>
        </a:p>
      </dgm:t>
    </dgm:pt>
    <dgm:pt modelId="{3D5384BC-DCE9-48AE-8089-C8EFC5143D0C}" type="sibTrans" cxnId="{CED9E009-3C39-4F8A-8EB3-68BF7F02DCDD}">
      <dgm:prSet/>
      <dgm:spPr/>
      <dgm:t>
        <a:bodyPr/>
        <a:lstStyle/>
        <a:p>
          <a:endParaRPr lang="en-US"/>
        </a:p>
      </dgm:t>
    </dgm:pt>
    <dgm:pt modelId="{0AB8F5CA-4C97-462E-828E-1A47A1A2158B}">
      <dgm:prSet phldrT="[Text]" custT="1"/>
      <dgm:spPr>
        <a:xfrm rot="16200000">
          <a:off x="-425373" y="426070"/>
          <a:ext cx="2662108" cy="1809968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Noise Clearing</a:t>
          </a:r>
          <a:endParaRPr lang="en-US" sz="11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4436CCDD-5E1D-4BCA-B5D6-20D29A2C964B}" type="parTrans" cxnId="{62948C15-07EA-4B43-848C-1A49018646CF}">
      <dgm:prSet/>
      <dgm:spPr/>
      <dgm:t>
        <a:bodyPr/>
        <a:lstStyle/>
        <a:p>
          <a:endParaRPr lang="en-US"/>
        </a:p>
      </dgm:t>
    </dgm:pt>
    <dgm:pt modelId="{C97F312A-07D2-48DE-8791-0F44875377C5}" type="sibTrans" cxnId="{62948C15-07EA-4B43-848C-1A49018646CF}">
      <dgm:prSet/>
      <dgm:spPr/>
      <dgm:t>
        <a:bodyPr/>
        <a:lstStyle/>
        <a:p>
          <a:endParaRPr lang="en-US"/>
        </a:p>
      </dgm:t>
    </dgm:pt>
    <dgm:pt modelId="{7775B8E7-83F8-4269-8BD2-3FEB69D72C66}">
      <dgm:prSet phldrT="[Text]" custT="1"/>
      <dgm:spPr>
        <a:xfrm rot="16200000">
          <a:off x="-425373" y="426070"/>
          <a:ext cx="2662108" cy="1809968"/>
        </a:xfr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105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8D66E6A1-05C6-4D28-87F8-E5E1DE898BA1}" type="parTrans" cxnId="{37671923-3352-4E4F-B143-036CE657EBBA}">
      <dgm:prSet/>
      <dgm:spPr/>
      <dgm:t>
        <a:bodyPr/>
        <a:lstStyle/>
        <a:p>
          <a:endParaRPr lang="en-US"/>
        </a:p>
      </dgm:t>
    </dgm:pt>
    <dgm:pt modelId="{43517135-3A45-4BD5-AB74-BC5538477EEA}" type="sibTrans" cxnId="{37671923-3352-4E4F-B143-036CE657EBBA}">
      <dgm:prSet/>
      <dgm:spPr/>
      <dgm:t>
        <a:bodyPr/>
        <a:lstStyle/>
        <a:p>
          <a:endParaRPr lang="en-US"/>
        </a:p>
      </dgm:t>
    </dgm:pt>
    <dgm:pt modelId="{F1590BE3-CC80-450A-85D2-49F77C028970}" type="pres">
      <dgm:prSet presAssocID="{D7253BC4-F03E-4EEB-83C6-6C6D9B9D73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FDB1D4-DC72-4B66-BB6F-520FA7E5C3DF}" type="pres">
      <dgm:prSet presAssocID="{790243D3-D1D4-48B9-B3AB-CDF482E3FF94}" presName="node" presStyleLbl="node1" presStyleIdx="0" presStyleCnt="3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66AF5FFC-5AFC-469D-9D61-AEE081FF293F}" type="pres">
      <dgm:prSet presAssocID="{E8CEDAA6-1D9C-4B43-BA9A-A9F9131F22FD}" presName="sibTrans" presStyleCnt="0"/>
      <dgm:spPr/>
    </dgm:pt>
    <dgm:pt modelId="{E8630CEE-6D15-4A70-BDC5-8D51FDB254E3}" type="pres">
      <dgm:prSet presAssocID="{118289AE-A174-4E80-AC5A-FA586EF516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9E3A9-2547-499B-B461-C0163C928A68}" type="pres">
      <dgm:prSet presAssocID="{161FA100-7EB8-42B1-BD75-B21E508C8D92}" presName="sibTrans" presStyleCnt="0"/>
      <dgm:spPr/>
    </dgm:pt>
    <dgm:pt modelId="{58809F96-0F28-4CF7-BDE4-50142F2F7DDC}" type="pres">
      <dgm:prSet presAssocID="{8AFD476F-F542-4BC8-AE67-7AD90AD5E287}" presName="node" presStyleLbl="node1" presStyleIdx="2" presStyleCnt="3" custLinFactX="36364" custLinFactNeighborX="100000" custLinFactNeighborY="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C2B310-A63C-40AF-9919-0DEA44381080}" srcId="{D7253BC4-F03E-4EEB-83C6-6C6D9B9D731B}" destId="{790243D3-D1D4-48B9-B3AB-CDF482E3FF94}" srcOrd="0" destOrd="0" parTransId="{426861DD-D30F-481F-9C08-B8538C03CEFA}" sibTransId="{E8CEDAA6-1D9C-4B43-BA9A-A9F9131F22FD}"/>
    <dgm:cxn modelId="{37671923-3352-4E4F-B143-036CE657EBBA}" srcId="{790243D3-D1D4-48B9-B3AB-CDF482E3FF94}" destId="{7775B8E7-83F8-4269-8BD2-3FEB69D72C66}" srcOrd="0" destOrd="0" parTransId="{8D66E6A1-05C6-4D28-87F8-E5E1DE898BA1}" sibTransId="{43517135-3A45-4BD5-AB74-BC5538477EEA}"/>
    <dgm:cxn modelId="{A8B12516-8EB1-4321-B6A8-ADA290201F16}" type="presOf" srcId="{98C2912D-4F81-403A-BDC4-82E0A9F576D2}" destId="{F0FDB1D4-DC72-4B66-BB6F-520FA7E5C3DF}" srcOrd="0" destOrd="2" presId="urn:microsoft.com/office/officeart/2005/8/layout/hList6"/>
    <dgm:cxn modelId="{D479128C-5442-4BB3-884F-B581884ACA4E}" type="presOf" srcId="{45F4F482-3B29-4DE5-9D46-50BFC2B3E12A}" destId="{E8630CEE-6D15-4A70-BDC5-8D51FDB254E3}" srcOrd="0" destOrd="1" presId="urn:microsoft.com/office/officeart/2005/8/layout/hList6"/>
    <dgm:cxn modelId="{2A990C3B-ABBC-4F7A-B6DD-97064FD8B51A}" type="presOf" srcId="{B6502431-5857-4F61-9809-F3D1D31CD5B9}" destId="{E8630CEE-6D15-4A70-BDC5-8D51FDB254E3}" srcOrd="0" destOrd="2" presId="urn:microsoft.com/office/officeart/2005/8/layout/hList6"/>
    <dgm:cxn modelId="{160FFF79-8A0F-442E-8887-8755FA27C79F}" type="presOf" srcId="{8AFD476F-F542-4BC8-AE67-7AD90AD5E287}" destId="{58809F96-0F28-4CF7-BDE4-50142F2F7DDC}" srcOrd="0" destOrd="0" presId="urn:microsoft.com/office/officeart/2005/8/layout/hList6"/>
    <dgm:cxn modelId="{2D82A636-07B9-41B1-BB9E-2B9977D7EBC3}" srcId="{790243D3-D1D4-48B9-B3AB-CDF482E3FF94}" destId="{98C2912D-4F81-403A-BDC4-82E0A9F576D2}" srcOrd="1" destOrd="0" parTransId="{F1EA0719-C389-4FC7-8F14-9E36A8863448}" sibTransId="{F576EFCB-FD26-4776-A434-13A56C6D101E}"/>
    <dgm:cxn modelId="{74E60EB3-9A04-4651-9863-170D977044E4}" type="presOf" srcId="{118289AE-A174-4E80-AC5A-FA586EF51687}" destId="{E8630CEE-6D15-4A70-BDC5-8D51FDB254E3}" srcOrd="0" destOrd="0" presId="urn:microsoft.com/office/officeart/2005/8/layout/hList6"/>
    <dgm:cxn modelId="{A9893CCF-5E04-4FD7-A9F8-058BDB22C573}" type="presOf" srcId="{7775B8E7-83F8-4269-8BD2-3FEB69D72C66}" destId="{F0FDB1D4-DC72-4B66-BB6F-520FA7E5C3DF}" srcOrd="0" destOrd="1" presId="urn:microsoft.com/office/officeart/2005/8/layout/hList6"/>
    <dgm:cxn modelId="{BD885045-10E5-429A-ACEB-78C52A85D268}" type="presOf" srcId="{FCDA28AE-AB85-4F3D-982A-68AFDEAE3D59}" destId="{F0FDB1D4-DC72-4B66-BB6F-520FA7E5C3DF}" srcOrd="0" destOrd="3" presId="urn:microsoft.com/office/officeart/2005/8/layout/hList6"/>
    <dgm:cxn modelId="{654329D4-A91E-47A3-B210-74C9E2856C99}" srcId="{118289AE-A174-4E80-AC5A-FA586EF51687}" destId="{B6502431-5857-4F61-9809-F3D1D31CD5B9}" srcOrd="1" destOrd="0" parTransId="{7AABB387-8FCE-412B-94AE-265D8ED0B289}" sibTransId="{0F8DE267-1558-48EA-9466-39EC74E8FF4C}"/>
    <dgm:cxn modelId="{62948C15-07EA-4B43-848C-1A49018646CF}" srcId="{790243D3-D1D4-48B9-B3AB-CDF482E3FF94}" destId="{0AB8F5CA-4C97-462E-828E-1A47A1A2158B}" srcOrd="3" destOrd="0" parTransId="{4436CCDD-5E1D-4BCA-B5D6-20D29A2C964B}" sibTransId="{C97F312A-07D2-48DE-8791-0F44875377C5}"/>
    <dgm:cxn modelId="{C7D32B81-BA2D-4BE7-AACE-CBE2836C032C}" type="presOf" srcId="{D7253BC4-F03E-4EEB-83C6-6C6D9B9D731B}" destId="{F1590BE3-CC80-450A-85D2-49F77C028970}" srcOrd="0" destOrd="0" presId="urn:microsoft.com/office/officeart/2005/8/layout/hList6"/>
    <dgm:cxn modelId="{12105C21-2DD6-4ED3-9F4B-F1534B3D926C}" srcId="{D7253BC4-F03E-4EEB-83C6-6C6D9B9D731B}" destId="{118289AE-A174-4E80-AC5A-FA586EF51687}" srcOrd="1" destOrd="0" parTransId="{7AA5685E-F330-4AC6-9C68-160B4D0E5E2B}" sibTransId="{161FA100-7EB8-42B1-BD75-B21E508C8D92}"/>
    <dgm:cxn modelId="{CED9E009-3C39-4F8A-8EB3-68BF7F02DCDD}" srcId="{790243D3-D1D4-48B9-B3AB-CDF482E3FF94}" destId="{FCDA28AE-AB85-4F3D-982A-68AFDEAE3D59}" srcOrd="2" destOrd="0" parTransId="{0FD27867-DFE3-45FF-8DBD-78AFD91128CA}" sibTransId="{3D5384BC-DCE9-48AE-8089-C8EFC5143D0C}"/>
    <dgm:cxn modelId="{8387B687-07AD-4E31-AFD2-60AD9898F9C3}" type="presOf" srcId="{0AB8F5CA-4C97-462E-828E-1A47A1A2158B}" destId="{F0FDB1D4-DC72-4B66-BB6F-520FA7E5C3DF}" srcOrd="0" destOrd="4" presId="urn:microsoft.com/office/officeart/2005/8/layout/hList6"/>
    <dgm:cxn modelId="{B1AD7CEB-9F7F-474B-8D55-35898D594987}" srcId="{D7253BC4-F03E-4EEB-83C6-6C6D9B9D731B}" destId="{8AFD476F-F542-4BC8-AE67-7AD90AD5E287}" srcOrd="2" destOrd="0" parTransId="{DE24543B-9556-432A-976E-151CDEDF027A}" sibTransId="{84620558-4425-4792-B975-635232E35FBD}"/>
    <dgm:cxn modelId="{E3CA5F20-A589-4B8E-ACB5-512006F72611}" srcId="{118289AE-A174-4E80-AC5A-FA586EF51687}" destId="{45F4F482-3B29-4DE5-9D46-50BFC2B3E12A}" srcOrd="0" destOrd="0" parTransId="{05F75F95-1AB2-41B4-A84C-60282FCD0554}" sibTransId="{771E96B4-4BE2-4E6B-B86B-3D74EEA8A818}"/>
    <dgm:cxn modelId="{2DE99B25-9C66-437F-B901-1DD5BF0D2709}" type="presOf" srcId="{790243D3-D1D4-48B9-B3AB-CDF482E3FF94}" destId="{F0FDB1D4-DC72-4B66-BB6F-520FA7E5C3DF}" srcOrd="0" destOrd="0" presId="urn:microsoft.com/office/officeart/2005/8/layout/hList6"/>
    <dgm:cxn modelId="{05517A36-2AA5-451C-AD66-3661E9A2DE8B}" type="presParOf" srcId="{F1590BE3-CC80-450A-85D2-49F77C028970}" destId="{F0FDB1D4-DC72-4B66-BB6F-520FA7E5C3DF}" srcOrd="0" destOrd="0" presId="urn:microsoft.com/office/officeart/2005/8/layout/hList6"/>
    <dgm:cxn modelId="{571A7FF2-5CD1-4BEE-8593-DCA55616C5B1}" type="presParOf" srcId="{F1590BE3-CC80-450A-85D2-49F77C028970}" destId="{66AF5FFC-5AFC-469D-9D61-AEE081FF293F}" srcOrd="1" destOrd="0" presId="urn:microsoft.com/office/officeart/2005/8/layout/hList6"/>
    <dgm:cxn modelId="{D9FDF8C3-4389-4ED4-954B-2CB21F6AC7DC}" type="presParOf" srcId="{F1590BE3-CC80-450A-85D2-49F77C028970}" destId="{E8630CEE-6D15-4A70-BDC5-8D51FDB254E3}" srcOrd="2" destOrd="0" presId="urn:microsoft.com/office/officeart/2005/8/layout/hList6"/>
    <dgm:cxn modelId="{8C8D76AC-7BB7-460C-9DA5-76C3F2054008}" type="presParOf" srcId="{F1590BE3-CC80-450A-85D2-49F77C028970}" destId="{5A19E3A9-2547-499B-B461-C0163C928A68}" srcOrd="3" destOrd="0" presId="urn:microsoft.com/office/officeart/2005/8/layout/hList6"/>
    <dgm:cxn modelId="{FED35662-6C68-4DC9-BEEF-EF9E173CF9CF}" type="presParOf" srcId="{F1590BE3-CC80-450A-85D2-49F77C028970}" destId="{58809F96-0F28-4CF7-BDE4-50142F2F7DD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DB1D4-DC72-4B66-BB6F-520FA7E5C3DF}">
      <dsp:nvSpPr>
        <dsp:cNvPr id="0" name=""/>
        <dsp:cNvSpPr/>
      </dsp:nvSpPr>
      <dsp:spPr>
        <a:xfrm rot="16200000">
          <a:off x="-250668" y="251282"/>
          <a:ext cx="2099129" cy="1596563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Pre-processing</a:t>
          </a:r>
          <a:endParaRPr lang="en-US" sz="11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5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DPI Enhancement</a:t>
          </a:r>
          <a:endParaRPr lang="en-US" sz="1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Background Removal</a:t>
          </a:r>
          <a:endParaRPr lang="en-US" sz="1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Noise Clearing</a:t>
          </a:r>
          <a:endParaRPr lang="en-US" sz="1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615" y="419825"/>
        <a:ext cx="1596563" cy="1259477"/>
      </dsp:txXfrm>
    </dsp:sp>
    <dsp:sp modelId="{E8630CEE-6D15-4A70-BDC5-8D51FDB254E3}">
      <dsp:nvSpPr>
        <dsp:cNvPr id="0" name=""/>
        <dsp:cNvSpPr/>
      </dsp:nvSpPr>
      <dsp:spPr>
        <a:xfrm rot="16200000">
          <a:off x="1465637" y="251282"/>
          <a:ext cx="2099129" cy="1596563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Segmentation &amp; Feature </a:t>
          </a:r>
          <a:r>
            <a:rPr lang="en-US" sz="1400" b="1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Extraction</a:t>
          </a:r>
          <a:endParaRPr lang="en-US" sz="12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Segmentation using Deep </a:t>
          </a: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RL</a:t>
          </a:r>
          <a:endParaRPr lang="en-US" sz="1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Extract Feature of Character Image using </a:t>
          </a: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CNN</a:t>
          </a:r>
          <a:endParaRPr lang="en-US" sz="11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1716920" y="419825"/>
        <a:ext cx="1596563" cy="1259477"/>
      </dsp:txXfrm>
    </dsp:sp>
    <dsp:sp modelId="{58809F96-0F28-4CF7-BDE4-50142F2F7DDC}">
      <dsp:nvSpPr>
        <dsp:cNvPr id="0" name=""/>
        <dsp:cNvSpPr/>
      </dsp:nvSpPr>
      <dsp:spPr>
        <a:xfrm rot="16200000">
          <a:off x="3182557" y="251282"/>
          <a:ext cx="2099129" cy="1596563"/>
        </a:xfrm>
        <a:prstGeom prst="flowChartManualOperation">
          <a:avLst/>
        </a:prstGeom>
        <a:solidFill>
          <a:srgbClr val="E8E8E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Classification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Classify &amp; Map the extracted character with best possible symbol using Recurrent Neural Network</a:t>
          </a:r>
          <a:endParaRPr lang="en-US" sz="105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3433840" y="419825"/>
        <a:ext cx="1596563" cy="125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6/8/2017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7587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 sz="12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2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2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lang="en-US" noProof="0" dirty="0" smtClean="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 Black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65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816442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8" r:id="rId33"/>
    <p:sldLayoutId id="2147483751" r:id="rId34"/>
    <p:sldLayoutId id="2147483724" r:id="rId35"/>
    <p:sldLayoutId id="2147483725" r:id="rId36"/>
    <p:sldLayoutId id="2147483726" r:id="rId37"/>
    <p:sldLayoutId id="2147483727" r:id="rId38"/>
    <p:sldLayoutId id="2147483698" r:id="rId39"/>
    <p:sldLayoutId id="2147483752" r:id="rId40"/>
    <p:sldLayoutId id="2147483696" r:id="rId4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37" userDrawn="1">
          <p15:clr>
            <a:srgbClr val="F26B43"/>
          </p15:clr>
        </p15:guide>
        <p15:guide id="5" pos="5523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372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022" userDrawn="1">
          <p15:clr>
            <a:srgbClr val="F26B43"/>
          </p15:clr>
        </p15:guide>
        <p15:guide id="13" pos="1137" userDrawn="1">
          <p15:clr>
            <a:srgbClr val="F26B43"/>
          </p15:clr>
        </p15:guide>
        <p15:guide id="14" pos="1920" userDrawn="1">
          <p15:clr>
            <a:srgbClr val="F26B43"/>
          </p15:clr>
        </p15:guide>
        <p15:guide id="15" pos="2033" userDrawn="1">
          <p15:clr>
            <a:srgbClr val="F26B43"/>
          </p15:clr>
        </p15:guide>
        <p15:guide id="16" pos="4620" userDrawn="1">
          <p15:clr>
            <a:srgbClr val="F26B43"/>
          </p15:clr>
        </p15:guide>
        <p15:guide id="17" pos="2823" userDrawn="1">
          <p15:clr>
            <a:srgbClr val="F26B43"/>
          </p15:clr>
        </p15:guide>
        <p15:guide id="18" pos="2937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4734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9.jpeg"/><Relationship Id="rId11" Type="http://schemas.openxmlformats.org/officeDocument/2006/relationships/image" Target="../media/image12.png"/><Relationship Id="rId5" Type="http://schemas.openxmlformats.org/officeDocument/2006/relationships/image" Target="../media/image8.jpeg"/><Relationship Id="rId15" Type="http://schemas.openxmlformats.org/officeDocument/2006/relationships/image" Target="../media/image16.png"/><Relationship Id="rId10" Type="http://schemas.microsoft.com/office/2007/relationships/hdphoto" Target="../media/hdphoto2.wdp"/><Relationship Id="rId19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9.jpeg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40510"/>
            <a:ext cx="9144000" cy="5366326"/>
          </a:xfrm>
          <a:prstGeom prst="rect">
            <a:avLst/>
          </a:prstGeom>
          <a:effectLst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5116" y="6279852"/>
            <a:ext cx="4195761" cy="505645"/>
          </a:xfrm>
        </p:spPr>
        <p:txBody>
          <a:bodyPr anchor="ctr"/>
          <a:lstStyle/>
          <a:p>
            <a:pPr algn="ctr"/>
            <a:r>
              <a:rPr lang="en-US" dirty="0" smtClean="0"/>
              <a:t>Cog-Ex: Technical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6238" y="317501"/>
            <a:ext cx="8391525" cy="692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Architecture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71721" y="1099406"/>
            <a:ext cx="8438758" cy="5111410"/>
            <a:chOff x="371721" y="1099406"/>
            <a:chExt cx="8438758" cy="511141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7583402" y="1650738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 flipV="1">
              <a:off x="3688696" y="1644692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 flipV="1">
              <a:off x="7588019" y="2782187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 flipV="1">
              <a:off x="3693313" y="2785377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 flipV="1">
              <a:off x="7578782" y="3927503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84076" y="3921457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83399" y="5058952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 flipV="1">
              <a:off x="3688693" y="5071378"/>
              <a:ext cx="0" cy="181776"/>
            </a:xfrm>
            <a:prstGeom prst="straightConnector1">
              <a:avLst/>
            </a:prstGeom>
            <a:noFill/>
            <a:ln w="2857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3" name="Rectangle 2"/>
            <p:cNvSpPr/>
            <p:nvPr/>
          </p:nvSpPr>
          <p:spPr>
            <a:xfrm>
              <a:off x="2401461" y="5204972"/>
              <a:ext cx="6409018" cy="100584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96846" y="4055041"/>
              <a:ext cx="6409018" cy="100584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lvl="0">
                <a:defRPr/>
              </a:pP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92231" y="2905112"/>
              <a:ext cx="6409018" cy="100584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7616" y="1773654"/>
              <a:ext cx="6409018" cy="100584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3000" y="1102012"/>
              <a:ext cx="6409018" cy="548640"/>
            </a:xfrm>
            <a:prstGeom prst="rect">
              <a:avLst/>
            </a:prstGeom>
            <a:solidFill>
              <a:srgbClr val="8C8C8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569" y="5204976"/>
              <a:ext cx="182880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857" tIns="45857" rIns="45857" bIns="4585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Sources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0953" y="4055052"/>
              <a:ext cx="182880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857" tIns="45857" rIns="45857" bIns="4585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Ingestion Layer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953" y="2891265"/>
              <a:ext cx="182880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857" tIns="45857" rIns="45857" bIns="4585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Data Storage Layer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6337" y="1741341"/>
              <a:ext cx="182880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857" tIns="45857" rIns="45857" bIns="4585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4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Analytics</a:t>
              </a:r>
              <a:r>
                <a:rPr kumimoji="0" lang="en-US" sz="1204" b="1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poS (Body)"/>
                  <a:ea typeface="+mn-ea"/>
                  <a:cs typeface="+mn-cs"/>
                </a:rPr>
                <a:t> Layer</a:t>
              </a:r>
              <a:endParaRPr kumimoji="0" lang="en-US" sz="1204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721" y="1099406"/>
              <a:ext cx="1828800" cy="5486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857" tIns="45857" rIns="45857" bIns="45857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4" b="1" kern="0" dirty="0" smtClean="0">
                  <a:solidFill>
                    <a:prstClr val="white"/>
                  </a:solidFill>
                  <a:latin typeface="CorpoS (Body)"/>
                </a:rPr>
                <a:t>Presentation Layer</a:t>
              </a:r>
              <a:endParaRPr kumimoji="0" lang="en-US" sz="1204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 (Body)"/>
                <a:ea typeface="+mn-ea"/>
                <a:cs typeface="+mn-cs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522" y="5324360"/>
              <a:ext cx="764591" cy="76459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814" y="5329287"/>
              <a:ext cx="759664" cy="759664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 bwMode="gray">
            <a:xfrm>
              <a:off x="2503054" y="4378039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Data Quality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gray">
            <a:xfrm>
              <a:off x="4632041" y="4373421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50" b="1" dirty="0" smtClean="0">
                  <a:solidFill>
                    <a:schemeClr val="bg1"/>
                  </a:solidFill>
                </a:rPr>
                <a:t>Data Transformation</a:t>
              </a:r>
            </a:p>
          </p:txBody>
        </p:sp>
        <p:sp>
          <p:nvSpPr>
            <p:cNvPr id="27" name="Rounded Rectangle 26"/>
            <p:cNvSpPr/>
            <p:nvPr/>
          </p:nvSpPr>
          <p:spPr bwMode="gray">
            <a:xfrm>
              <a:off x="6788729" y="4368807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Data Management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 bwMode="gray">
            <a:xfrm>
              <a:off x="2503053" y="3002954"/>
              <a:ext cx="4285675" cy="774411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Data Lake</a:t>
              </a:r>
              <a:endParaRPr lang="en-US" sz="12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i="1" dirty="0">
                  <a:solidFill>
                    <a:schemeClr val="bg1"/>
                  </a:solidFill>
                </a:rPr>
                <a:t>Stores the processed data and provides back up and </a:t>
              </a:r>
              <a:r>
                <a:rPr lang="en-US" sz="1200" i="1" dirty="0" smtClean="0">
                  <a:solidFill>
                    <a:schemeClr val="bg1"/>
                  </a:solidFill>
                </a:rPr>
                <a:t>recovery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 bwMode="gray">
            <a:xfrm>
              <a:off x="6941140" y="2998338"/>
              <a:ext cx="1768753" cy="774411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Data Archival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 bwMode="gray">
            <a:xfrm>
              <a:off x="2516910" y="1870366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Function Specific Repositories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 bwMode="gray">
            <a:xfrm>
              <a:off x="4645897" y="1865748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50" b="1" dirty="0" smtClean="0">
                  <a:solidFill>
                    <a:schemeClr val="bg1"/>
                  </a:solidFill>
                </a:rPr>
                <a:t>Statistical Models</a:t>
              </a:r>
            </a:p>
          </p:txBody>
        </p:sp>
        <p:sp>
          <p:nvSpPr>
            <p:cNvPr id="32" name="Rounded Rectangle 31"/>
            <p:cNvSpPr/>
            <p:nvPr/>
          </p:nvSpPr>
          <p:spPr bwMode="gray">
            <a:xfrm>
              <a:off x="6802585" y="1861134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Data Mining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 bwMode="gray">
            <a:xfrm>
              <a:off x="3592942" y="2318326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Predictive Analytics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 bwMode="gray">
            <a:xfrm>
              <a:off x="5721929" y="2313708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50" b="1" dirty="0" smtClean="0">
                  <a:solidFill>
                    <a:schemeClr val="bg1"/>
                  </a:solidFill>
                </a:rPr>
                <a:t>Natural Language Processing</a:t>
              </a:r>
            </a:p>
          </p:txBody>
        </p:sp>
        <p:sp>
          <p:nvSpPr>
            <p:cNvPr id="37" name="Rounded Rectangle 36"/>
            <p:cNvSpPr/>
            <p:nvPr/>
          </p:nvSpPr>
          <p:spPr bwMode="gray">
            <a:xfrm>
              <a:off x="3588326" y="1186877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200" b="1" dirty="0" smtClean="0">
                  <a:solidFill>
                    <a:schemeClr val="bg1"/>
                  </a:solidFill>
                </a:rPr>
                <a:t>Reporting</a:t>
              </a:r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gray">
            <a:xfrm>
              <a:off x="5717313" y="1182259"/>
              <a:ext cx="1921164" cy="378690"/>
            </a:xfrm>
            <a:prstGeom prst="roundRect">
              <a:avLst/>
            </a:prstGeom>
            <a:solidFill>
              <a:srgbClr val="6FC2B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50" b="1" dirty="0" smtClean="0">
                  <a:solidFill>
                    <a:schemeClr val="bg1"/>
                  </a:solidFill>
                </a:rPr>
                <a:t>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61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6238" y="317501"/>
            <a:ext cx="8391525" cy="692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Architecture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82704" y="945009"/>
            <a:ext cx="8313925" cy="5492736"/>
            <a:chOff x="382704" y="945009"/>
            <a:chExt cx="8313925" cy="5492736"/>
          </a:xfrm>
        </p:grpSpPr>
        <p:sp>
          <p:nvSpPr>
            <p:cNvPr id="2" name="Rounded Rectangle 1"/>
            <p:cNvSpPr/>
            <p:nvPr/>
          </p:nvSpPr>
          <p:spPr>
            <a:xfrm>
              <a:off x="1546890" y="945009"/>
              <a:ext cx="5984481" cy="5492736"/>
            </a:xfrm>
            <a:prstGeom prst="roundRect">
              <a:avLst>
                <a:gd name="adj" fmla="val 432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rnd">
              <a:solidFill>
                <a:srgbClr val="003399"/>
              </a:solidFill>
              <a:prstDash val="sysDot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defTabSz="914400" eaLnBrk="0" fontAlgn="base" hangingPunct="0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buFont typeface="Wingdings 2" pitchFamily="18" charset="2"/>
                <a:buNone/>
              </a:pPr>
              <a:endParaRPr lang="en-US" sz="900" b="1" kern="0" dirty="0">
                <a:solidFill>
                  <a:srgbClr val="003399">
                    <a:lumMod val="75000"/>
                  </a:srgbClr>
                </a:solidFill>
                <a:latin typeface="+mj-lt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654213" y="1820404"/>
              <a:ext cx="1042416" cy="3191256"/>
            </a:xfrm>
            <a:prstGeom prst="roundRect">
              <a:avLst>
                <a:gd name="adj" fmla="val 931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rnd">
              <a:solidFill>
                <a:srgbClr val="003399"/>
              </a:solidFill>
              <a:prstDash val="sysDot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algn="ctr" defTabSz="914400" eaLnBrk="0" fontAlgn="base" latinLnBrk="0" hangingPunct="0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00000"/>
                <a:buFont typeface="Wingdings 2" pitchFamily="18" charset="2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+mj-lt"/>
                </a:rPr>
                <a:t>Visualization</a:t>
              </a: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2704" y="1828803"/>
              <a:ext cx="1041344" cy="3186546"/>
              <a:chOff x="253396" y="2059704"/>
              <a:chExt cx="1041344" cy="31865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53396" y="2059704"/>
                <a:ext cx="1041344" cy="3186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rnd">
                <a:solidFill>
                  <a:srgbClr val="003399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t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  <a:ea typeface="ＭＳ Ｐゴシック"/>
                    <a:cs typeface="Arial" panose="020B0604020202020204" pitchFamily="34" charset="0"/>
                  </a:rPr>
                  <a:t>Source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  <a:ea typeface="ＭＳ Ｐゴシック"/>
                    <a:cs typeface="Arial" panose="020B0604020202020204" pitchFamily="34" charset="0"/>
                  </a:rPr>
                  <a:t>Systems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766" y="2867482"/>
                <a:ext cx="764591" cy="7645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766" y="4060020"/>
                <a:ext cx="759664" cy="7596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Rounded Rectangle 8"/>
            <p:cNvSpPr/>
            <p:nvPr/>
          </p:nvSpPr>
          <p:spPr bwMode="gray">
            <a:xfrm>
              <a:off x="1735868" y="1888809"/>
              <a:ext cx="1108932" cy="2962089"/>
            </a:xfrm>
            <a:prstGeom prst="roundRect">
              <a:avLst>
                <a:gd name="adj" fmla="val 993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rnd">
              <a:solidFill>
                <a:srgbClr val="003399"/>
              </a:solidFill>
              <a:prstDash val="sysDot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lvl="0"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 smtClean="0">
                  <a:solidFill>
                    <a:srgbClr val="003399">
                      <a:lumMod val="75000"/>
                    </a:srgbClr>
                  </a:solidFill>
                  <a:ea typeface="ＭＳ Ｐゴシック"/>
                  <a:cs typeface="Arial" panose="020B0604020202020204" pitchFamily="34" charset="0"/>
                </a:rPr>
                <a:t>User </a:t>
              </a:r>
            </a:p>
            <a:p>
              <a:pPr lvl="0"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 smtClean="0">
                  <a:solidFill>
                    <a:srgbClr val="003399">
                      <a:lumMod val="75000"/>
                    </a:srgbClr>
                  </a:solidFill>
                  <a:ea typeface="ＭＳ Ｐゴシック"/>
                  <a:cs typeface="Arial" panose="020B0604020202020204" pitchFamily="34" charset="0"/>
                </a:rPr>
                <a:t>Interface</a:t>
              </a:r>
            </a:p>
          </p:txBody>
        </p:sp>
        <p:pic>
          <p:nvPicPr>
            <p:cNvPr id="12290" name="Picture 2" descr="Image result for we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071" y="2470331"/>
              <a:ext cx="822960" cy="5452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Image result for ap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314" y="3151172"/>
              <a:ext cx="822317" cy="5486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emai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071" y="3835442"/>
              <a:ext cx="822960" cy="7392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gray">
            <a:xfrm>
              <a:off x="3153395" y="2326846"/>
              <a:ext cx="4097150" cy="2242387"/>
            </a:xfrm>
            <a:prstGeom prst="rect">
              <a:avLst/>
            </a:prstGeom>
            <a:solidFill>
              <a:srgbClr val="E0F0FA"/>
            </a:solidFill>
            <a:ln w="12700" cap="rnd">
              <a:noFill/>
              <a:prstDash val="sysDot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lvl="0"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b="1" kern="0" dirty="0" smtClean="0">
                <a:solidFill>
                  <a:srgbClr val="003399">
                    <a:lumMod val="75000"/>
                  </a:srgbClr>
                </a:solidFill>
                <a:ea typeface="ＭＳ Ｐゴシック"/>
                <a:cs typeface="Arial" panose="020B0604020202020204" pitchFamily="34" charset="0"/>
              </a:endParaRPr>
            </a:p>
          </p:txBody>
        </p:sp>
        <p:grpSp>
          <p:nvGrpSpPr>
            <p:cNvPr id="14" name="Group 614"/>
            <p:cNvGrpSpPr>
              <a:grpSpLocks noChangeAspect="1"/>
            </p:cNvGrpSpPr>
            <p:nvPr/>
          </p:nvGrpSpPr>
          <p:grpSpPr bwMode="auto">
            <a:xfrm>
              <a:off x="5004326" y="3270703"/>
              <a:ext cx="396568" cy="409135"/>
              <a:chOff x="3780" y="2658"/>
              <a:chExt cx="340" cy="340"/>
            </a:xfr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615"/>
              <p:cNvSpPr>
                <a:spLocks/>
              </p:cNvSpPr>
              <p:nvPr/>
            </p:nvSpPr>
            <p:spPr bwMode="auto">
              <a:xfrm>
                <a:off x="3858" y="2799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16" name="Freeform 616"/>
              <p:cNvSpPr>
                <a:spLocks/>
              </p:cNvSpPr>
              <p:nvPr/>
            </p:nvSpPr>
            <p:spPr bwMode="auto">
              <a:xfrm>
                <a:off x="3858" y="2757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17" name="Freeform 617"/>
              <p:cNvSpPr>
                <a:spLocks/>
              </p:cNvSpPr>
              <p:nvPr/>
            </p:nvSpPr>
            <p:spPr bwMode="auto">
              <a:xfrm>
                <a:off x="3858" y="2842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18" name="Freeform 618"/>
              <p:cNvSpPr>
                <a:spLocks/>
              </p:cNvSpPr>
              <p:nvPr/>
            </p:nvSpPr>
            <p:spPr bwMode="auto">
              <a:xfrm>
                <a:off x="3907" y="2799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19" name="Freeform 619"/>
              <p:cNvSpPr>
                <a:spLocks/>
              </p:cNvSpPr>
              <p:nvPr/>
            </p:nvSpPr>
            <p:spPr bwMode="auto">
              <a:xfrm>
                <a:off x="3907" y="2757"/>
                <a:ext cx="135" cy="14"/>
              </a:xfrm>
              <a:custGeom>
                <a:avLst/>
                <a:gdLst>
                  <a:gd name="T0" fmla="*/ 10 w 202"/>
                  <a:gd name="T1" fmla="*/ 21 h 21"/>
                  <a:gd name="T2" fmla="*/ 192 w 202"/>
                  <a:gd name="T3" fmla="*/ 21 h 21"/>
                  <a:gd name="T4" fmla="*/ 202 w 202"/>
                  <a:gd name="T5" fmla="*/ 11 h 21"/>
                  <a:gd name="T6" fmla="*/ 192 w 202"/>
                  <a:gd name="T7" fmla="*/ 0 h 21"/>
                  <a:gd name="T8" fmla="*/ 10 w 202"/>
                  <a:gd name="T9" fmla="*/ 0 h 21"/>
                  <a:gd name="T10" fmla="*/ 0 w 202"/>
                  <a:gd name="T11" fmla="*/ 11 h 21"/>
                  <a:gd name="T12" fmla="*/ 10 w 20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0" y="21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0" name="Freeform 620"/>
              <p:cNvSpPr>
                <a:spLocks/>
              </p:cNvSpPr>
              <p:nvPr/>
            </p:nvSpPr>
            <p:spPr bwMode="auto">
              <a:xfrm>
                <a:off x="3907" y="2842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1" name="Freeform 621"/>
              <p:cNvSpPr>
                <a:spLocks/>
              </p:cNvSpPr>
              <p:nvPr/>
            </p:nvSpPr>
            <p:spPr bwMode="auto">
              <a:xfrm>
                <a:off x="3858" y="2884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2" name="Freeform 622"/>
              <p:cNvSpPr>
                <a:spLocks/>
              </p:cNvSpPr>
              <p:nvPr/>
            </p:nvSpPr>
            <p:spPr bwMode="auto">
              <a:xfrm>
                <a:off x="3907" y="2884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3" name="Freeform 623"/>
              <p:cNvSpPr>
                <a:spLocks noEditPoints="1"/>
              </p:cNvSpPr>
              <p:nvPr/>
            </p:nvSpPr>
            <p:spPr bwMode="auto">
              <a:xfrm>
                <a:off x="3780" y="265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</p:grpSp>
        <p:grpSp>
          <p:nvGrpSpPr>
            <p:cNvPr id="24" name="Group 614"/>
            <p:cNvGrpSpPr>
              <a:grpSpLocks noChangeAspect="1"/>
            </p:cNvGrpSpPr>
            <p:nvPr/>
          </p:nvGrpSpPr>
          <p:grpSpPr bwMode="auto">
            <a:xfrm>
              <a:off x="3617186" y="2492449"/>
              <a:ext cx="396568" cy="409135"/>
              <a:chOff x="3780" y="2658"/>
              <a:chExt cx="340" cy="340"/>
            </a:xfr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 615"/>
              <p:cNvSpPr>
                <a:spLocks/>
              </p:cNvSpPr>
              <p:nvPr/>
            </p:nvSpPr>
            <p:spPr bwMode="auto">
              <a:xfrm>
                <a:off x="3858" y="2799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6" name="Freeform 616"/>
              <p:cNvSpPr>
                <a:spLocks/>
              </p:cNvSpPr>
              <p:nvPr/>
            </p:nvSpPr>
            <p:spPr bwMode="auto">
              <a:xfrm>
                <a:off x="3858" y="2757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7" name="Freeform 617"/>
              <p:cNvSpPr>
                <a:spLocks/>
              </p:cNvSpPr>
              <p:nvPr/>
            </p:nvSpPr>
            <p:spPr bwMode="auto">
              <a:xfrm>
                <a:off x="3858" y="2842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8" name="Freeform 618"/>
              <p:cNvSpPr>
                <a:spLocks/>
              </p:cNvSpPr>
              <p:nvPr/>
            </p:nvSpPr>
            <p:spPr bwMode="auto">
              <a:xfrm>
                <a:off x="3907" y="2799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29" name="Freeform 619"/>
              <p:cNvSpPr>
                <a:spLocks/>
              </p:cNvSpPr>
              <p:nvPr/>
            </p:nvSpPr>
            <p:spPr bwMode="auto">
              <a:xfrm>
                <a:off x="3907" y="2757"/>
                <a:ext cx="135" cy="14"/>
              </a:xfrm>
              <a:custGeom>
                <a:avLst/>
                <a:gdLst>
                  <a:gd name="T0" fmla="*/ 10 w 202"/>
                  <a:gd name="T1" fmla="*/ 21 h 21"/>
                  <a:gd name="T2" fmla="*/ 192 w 202"/>
                  <a:gd name="T3" fmla="*/ 21 h 21"/>
                  <a:gd name="T4" fmla="*/ 202 w 202"/>
                  <a:gd name="T5" fmla="*/ 11 h 21"/>
                  <a:gd name="T6" fmla="*/ 192 w 202"/>
                  <a:gd name="T7" fmla="*/ 0 h 21"/>
                  <a:gd name="T8" fmla="*/ 10 w 202"/>
                  <a:gd name="T9" fmla="*/ 0 h 21"/>
                  <a:gd name="T10" fmla="*/ 0 w 202"/>
                  <a:gd name="T11" fmla="*/ 11 h 21"/>
                  <a:gd name="T12" fmla="*/ 10 w 20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0" y="21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0" name="Freeform 620"/>
              <p:cNvSpPr>
                <a:spLocks/>
              </p:cNvSpPr>
              <p:nvPr/>
            </p:nvSpPr>
            <p:spPr bwMode="auto">
              <a:xfrm>
                <a:off x="3907" y="2842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1" name="Freeform 621"/>
              <p:cNvSpPr>
                <a:spLocks/>
              </p:cNvSpPr>
              <p:nvPr/>
            </p:nvSpPr>
            <p:spPr bwMode="auto">
              <a:xfrm>
                <a:off x="3858" y="2884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2" name="Freeform 622"/>
              <p:cNvSpPr>
                <a:spLocks/>
              </p:cNvSpPr>
              <p:nvPr/>
            </p:nvSpPr>
            <p:spPr bwMode="auto">
              <a:xfrm>
                <a:off x="3907" y="2884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3" name="Freeform 623"/>
              <p:cNvSpPr>
                <a:spLocks noEditPoints="1"/>
              </p:cNvSpPr>
              <p:nvPr/>
            </p:nvSpPr>
            <p:spPr bwMode="auto">
              <a:xfrm>
                <a:off x="3780" y="265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</p:grpSp>
        <p:grpSp>
          <p:nvGrpSpPr>
            <p:cNvPr id="34" name="Group 614"/>
            <p:cNvGrpSpPr>
              <a:grpSpLocks noChangeAspect="1"/>
            </p:cNvGrpSpPr>
            <p:nvPr/>
          </p:nvGrpSpPr>
          <p:grpSpPr bwMode="auto">
            <a:xfrm>
              <a:off x="3617185" y="4001191"/>
              <a:ext cx="396568" cy="409135"/>
              <a:chOff x="3780" y="2658"/>
              <a:chExt cx="340" cy="340"/>
            </a:xfr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Freeform 615"/>
              <p:cNvSpPr>
                <a:spLocks/>
              </p:cNvSpPr>
              <p:nvPr/>
            </p:nvSpPr>
            <p:spPr bwMode="auto">
              <a:xfrm>
                <a:off x="3858" y="2799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6" name="Freeform 616"/>
              <p:cNvSpPr>
                <a:spLocks/>
              </p:cNvSpPr>
              <p:nvPr/>
            </p:nvSpPr>
            <p:spPr bwMode="auto">
              <a:xfrm>
                <a:off x="3858" y="2757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7" name="Freeform 617"/>
              <p:cNvSpPr>
                <a:spLocks/>
              </p:cNvSpPr>
              <p:nvPr/>
            </p:nvSpPr>
            <p:spPr bwMode="auto">
              <a:xfrm>
                <a:off x="3858" y="2842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8" name="Freeform 618"/>
              <p:cNvSpPr>
                <a:spLocks/>
              </p:cNvSpPr>
              <p:nvPr/>
            </p:nvSpPr>
            <p:spPr bwMode="auto">
              <a:xfrm>
                <a:off x="3907" y="2799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39" name="Freeform 619"/>
              <p:cNvSpPr>
                <a:spLocks/>
              </p:cNvSpPr>
              <p:nvPr/>
            </p:nvSpPr>
            <p:spPr bwMode="auto">
              <a:xfrm>
                <a:off x="3907" y="2757"/>
                <a:ext cx="135" cy="14"/>
              </a:xfrm>
              <a:custGeom>
                <a:avLst/>
                <a:gdLst>
                  <a:gd name="T0" fmla="*/ 10 w 202"/>
                  <a:gd name="T1" fmla="*/ 21 h 21"/>
                  <a:gd name="T2" fmla="*/ 192 w 202"/>
                  <a:gd name="T3" fmla="*/ 21 h 21"/>
                  <a:gd name="T4" fmla="*/ 202 w 202"/>
                  <a:gd name="T5" fmla="*/ 11 h 21"/>
                  <a:gd name="T6" fmla="*/ 192 w 202"/>
                  <a:gd name="T7" fmla="*/ 0 h 21"/>
                  <a:gd name="T8" fmla="*/ 10 w 202"/>
                  <a:gd name="T9" fmla="*/ 0 h 21"/>
                  <a:gd name="T10" fmla="*/ 0 w 202"/>
                  <a:gd name="T11" fmla="*/ 11 h 21"/>
                  <a:gd name="T12" fmla="*/ 10 w 20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0" y="21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0" name="Freeform 620"/>
              <p:cNvSpPr>
                <a:spLocks/>
              </p:cNvSpPr>
              <p:nvPr/>
            </p:nvSpPr>
            <p:spPr bwMode="auto">
              <a:xfrm>
                <a:off x="3907" y="2842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1" name="Freeform 621"/>
              <p:cNvSpPr>
                <a:spLocks/>
              </p:cNvSpPr>
              <p:nvPr/>
            </p:nvSpPr>
            <p:spPr bwMode="auto">
              <a:xfrm>
                <a:off x="3858" y="2884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2" name="Freeform 622"/>
              <p:cNvSpPr>
                <a:spLocks/>
              </p:cNvSpPr>
              <p:nvPr/>
            </p:nvSpPr>
            <p:spPr bwMode="auto">
              <a:xfrm>
                <a:off x="3907" y="2884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3" name="Freeform 623"/>
              <p:cNvSpPr>
                <a:spLocks noEditPoints="1"/>
              </p:cNvSpPr>
              <p:nvPr/>
            </p:nvSpPr>
            <p:spPr bwMode="auto">
              <a:xfrm>
                <a:off x="3780" y="265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</p:grpSp>
        <p:grpSp>
          <p:nvGrpSpPr>
            <p:cNvPr id="44" name="Group 614"/>
            <p:cNvGrpSpPr>
              <a:grpSpLocks noChangeAspect="1"/>
            </p:cNvGrpSpPr>
            <p:nvPr/>
          </p:nvGrpSpPr>
          <p:grpSpPr bwMode="auto">
            <a:xfrm>
              <a:off x="6369488" y="2523325"/>
              <a:ext cx="396568" cy="409135"/>
              <a:chOff x="3780" y="2658"/>
              <a:chExt cx="340" cy="340"/>
            </a:xfr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615"/>
              <p:cNvSpPr>
                <a:spLocks/>
              </p:cNvSpPr>
              <p:nvPr/>
            </p:nvSpPr>
            <p:spPr bwMode="auto">
              <a:xfrm>
                <a:off x="3858" y="2799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6" name="Freeform 616"/>
              <p:cNvSpPr>
                <a:spLocks/>
              </p:cNvSpPr>
              <p:nvPr/>
            </p:nvSpPr>
            <p:spPr bwMode="auto">
              <a:xfrm>
                <a:off x="3858" y="2757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7" name="Freeform 617"/>
              <p:cNvSpPr>
                <a:spLocks/>
              </p:cNvSpPr>
              <p:nvPr/>
            </p:nvSpPr>
            <p:spPr bwMode="auto">
              <a:xfrm>
                <a:off x="3858" y="2842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8" name="Freeform 618"/>
              <p:cNvSpPr>
                <a:spLocks/>
              </p:cNvSpPr>
              <p:nvPr/>
            </p:nvSpPr>
            <p:spPr bwMode="auto">
              <a:xfrm>
                <a:off x="3907" y="2799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49" name="Freeform 619"/>
              <p:cNvSpPr>
                <a:spLocks/>
              </p:cNvSpPr>
              <p:nvPr/>
            </p:nvSpPr>
            <p:spPr bwMode="auto">
              <a:xfrm>
                <a:off x="3907" y="2757"/>
                <a:ext cx="135" cy="14"/>
              </a:xfrm>
              <a:custGeom>
                <a:avLst/>
                <a:gdLst>
                  <a:gd name="T0" fmla="*/ 10 w 202"/>
                  <a:gd name="T1" fmla="*/ 21 h 21"/>
                  <a:gd name="T2" fmla="*/ 192 w 202"/>
                  <a:gd name="T3" fmla="*/ 21 h 21"/>
                  <a:gd name="T4" fmla="*/ 202 w 202"/>
                  <a:gd name="T5" fmla="*/ 11 h 21"/>
                  <a:gd name="T6" fmla="*/ 192 w 202"/>
                  <a:gd name="T7" fmla="*/ 0 h 21"/>
                  <a:gd name="T8" fmla="*/ 10 w 202"/>
                  <a:gd name="T9" fmla="*/ 0 h 21"/>
                  <a:gd name="T10" fmla="*/ 0 w 202"/>
                  <a:gd name="T11" fmla="*/ 11 h 21"/>
                  <a:gd name="T12" fmla="*/ 10 w 20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0" y="21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0" name="Freeform 620"/>
              <p:cNvSpPr>
                <a:spLocks/>
              </p:cNvSpPr>
              <p:nvPr/>
            </p:nvSpPr>
            <p:spPr bwMode="auto">
              <a:xfrm>
                <a:off x="3907" y="2842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1" name="Freeform 621"/>
              <p:cNvSpPr>
                <a:spLocks/>
              </p:cNvSpPr>
              <p:nvPr/>
            </p:nvSpPr>
            <p:spPr bwMode="auto">
              <a:xfrm>
                <a:off x="3858" y="2884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2" name="Freeform 622"/>
              <p:cNvSpPr>
                <a:spLocks/>
              </p:cNvSpPr>
              <p:nvPr/>
            </p:nvSpPr>
            <p:spPr bwMode="auto">
              <a:xfrm>
                <a:off x="3907" y="2884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3" name="Freeform 623"/>
              <p:cNvSpPr>
                <a:spLocks noEditPoints="1"/>
              </p:cNvSpPr>
              <p:nvPr/>
            </p:nvSpPr>
            <p:spPr bwMode="auto">
              <a:xfrm>
                <a:off x="3780" y="265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</p:grpSp>
        <p:grpSp>
          <p:nvGrpSpPr>
            <p:cNvPr id="54" name="Group 614"/>
            <p:cNvGrpSpPr>
              <a:grpSpLocks noChangeAspect="1"/>
            </p:cNvGrpSpPr>
            <p:nvPr/>
          </p:nvGrpSpPr>
          <p:grpSpPr bwMode="auto">
            <a:xfrm>
              <a:off x="6364355" y="3939731"/>
              <a:ext cx="396568" cy="409135"/>
              <a:chOff x="3780" y="2658"/>
              <a:chExt cx="340" cy="340"/>
            </a:xfr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615"/>
              <p:cNvSpPr>
                <a:spLocks/>
              </p:cNvSpPr>
              <p:nvPr/>
            </p:nvSpPr>
            <p:spPr bwMode="auto">
              <a:xfrm>
                <a:off x="3858" y="2799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6" name="Freeform 616"/>
              <p:cNvSpPr>
                <a:spLocks/>
              </p:cNvSpPr>
              <p:nvPr/>
            </p:nvSpPr>
            <p:spPr bwMode="auto">
              <a:xfrm>
                <a:off x="3858" y="2757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7" name="Freeform 617"/>
              <p:cNvSpPr>
                <a:spLocks/>
              </p:cNvSpPr>
              <p:nvPr/>
            </p:nvSpPr>
            <p:spPr bwMode="auto">
              <a:xfrm>
                <a:off x="3858" y="2842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8" name="Freeform 618"/>
              <p:cNvSpPr>
                <a:spLocks/>
              </p:cNvSpPr>
              <p:nvPr/>
            </p:nvSpPr>
            <p:spPr bwMode="auto">
              <a:xfrm>
                <a:off x="3907" y="2799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59" name="Freeform 619"/>
              <p:cNvSpPr>
                <a:spLocks/>
              </p:cNvSpPr>
              <p:nvPr/>
            </p:nvSpPr>
            <p:spPr bwMode="auto">
              <a:xfrm>
                <a:off x="3907" y="2757"/>
                <a:ext cx="135" cy="14"/>
              </a:xfrm>
              <a:custGeom>
                <a:avLst/>
                <a:gdLst>
                  <a:gd name="T0" fmla="*/ 10 w 202"/>
                  <a:gd name="T1" fmla="*/ 21 h 21"/>
                  <a:gd name="T2" fmla="*/ 192 w 202"/>
                  <a:gd name="T3" fmla="*/ 21 h 21"/>
                  <a:gd name="T4" fmla="*/ 202 w 202"/>
                  <a:gd name="T5" fmla="*/ 11 h 21"/>
                  <a:gd name="T6" fmla="*/ 192 w 202"/>
                  <a:gd name="T7" fmla="*/ 0 h 21"/>
                  <a:gd name="T8" fmla="*/ 10 w 202"/>
                  <a:gd name="T9" fmla="*/ 0 h 21"/>
                  <a:gd name="T10" fmla="*/ 0 w 202"/>
                  <a:gd name="T11" fmla="*/ 11 h 21"/>
                  <a:gd name="T12" fmla="*/ 10 w 20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0" y="21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60" name="Freeform 620"/>
              <p:cNvSpPr>
                <a:spLocks/>
              </p:cNvSpPr>
              <p:nvPr/>
            </p:nvSpPr>
            <p:spPr bwMode="auto">
              <a:xfrm>
                <a:off x="3907" y="2842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61" name="Freeform 621"/>
              <p:cNvSpPr>
                <a:spLocks/>
              </p:cNvSpPr>
              <p:nvPr/>
            </p:nvSpPr>
            <p:spPr bwMode="auto">
              <a:xfrm>
                <a:off x="3858" y="2884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62" name="Freeform 622"/>
              <p:cNvSpPr>
                <a:spLocks/>
              </p:cNvSpPr>
              <p:nvPr/>
            </p:nvSpPr>
            <p:spPr bwMode="auto">
              <a:xfrm>
                <a:off x="3907" y="2884"/>
                <a:ext cx="135" cy="14"/>
              </a:xfrm>
              <a:custGeom>
                <a:avLst/>
                <a:gdLst>
                  <a:gd name="T0" fmla="*/ 192 w 202"/>
                  <a:gd name="T1" fmla="*/ 0 h 21"/>
                  <a:gd name="T2" fmla="*/ 10 w 202"/>
                  <a:gd name="T3" fmla="*/ 0 h 21"/>
                  <a:gd name="T4" fmla="*/ 0 w 202"/>
                  <a:gd name="T5" fmla="*/ 11 h 21"/>
                  <a:gd name="T6" fmla="*/ 10 w 202"/>
                  <a:gd name="T7" fmla="*/ 21 h 21"/>
                  <a:gd name="T8" fmla="*/ 192 w 202"/>
                  <a:gd name="T9" fmla="*/ 21 h 21"/>
                  <a:gd name="T10" fmla="*/ 202 w 202"/>
                  <a:gd name="T11" fmla="*/ 11 h 21"/>
                  <a:gd name="T12" fmla="*/ 192 w 20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1">
                    <a:moveTo>
                      <a:pt x="19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21"/>
                      <a:pt x="202" y="17"/>
                      <a:pt x="202" y="11"/>
                    </a:cubicBezTo>
                    <a:cubicBezTo>
                      <a:pt x="202" y="5"/>
                      <a:pt x="198" y="0"/>
                      <a:pt x="1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  <p:sp>
            <p:nvSpPr>
              <p:cNvPr id="63" name="Freeform 623"/>
              <p:cNvSpPr>
                <a:spLocks noEditPoints="1"/>
              </p:cNvSpPr>
              <p:nvPr/>
            </p:nvSpPr>
            <p:spPr bwMode="auto">
              <a:xfrm>
                <a:off x="3780" y="265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="1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406605" y="3398716"/>
              <a:ext cx="1413751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i="1" dirty="0" smtClean="0">
                  <a:solidFill>
                    <a:schemeClr val="accent2"/>
                  </a:solidFill>
                </a:rPr>
                <a:t>Document Master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67309" y="3694867"/>
              <a:ext cx="1185553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i="1" dirty="0" smtClean="0">
                  <a:solidFill>
                    <a:schemeClr val="accent2"/>
                  </a:solidFill>
                </a:rPr>
                <a:t>Mapping Table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24667" y="3600535"/>
              <a:ext cx="1185553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i="1" dirty="0" smtClean="0">
                  <a:solidFill>
                    <a:schemeClr val="accent2"/>
                  </a:solidFill>
                </a:rPr>
                <a:t>Classification Table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80790" y="3033843"/>
              <a:ext cx="1185553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i="1" dirty="0" smtClean="0">
                  <a:solidFill>
                    <a:schemeClr val="accent2"/>
                  </a:solidFill>
                </a:rPr>
                <a:t>Feature Table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19676" y="3013404"/>
              <a:ext cx="1185553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i="1" dirty="0" smtClean="0">
                  <a:solidFill>
                    <a:schemeClr val="accent2"/>
                  </a:solidFill>
                </a:rPr>
                <a:t>Conversion Table</a:t>
              </a:r>
            </a:p>
          </p:txBody>
        </p:sp>
        <p:sp>
          <p:nvSpPr>
            <p:cNvPr id="75" name="Rounded Rectangle 74"/>
            <p:cNvSpPr/>
            <p:nvPr/>
          </p:nvSpPr>
          <p:spPr bwMode="gray">
            <a:xfrm>
              <a:off x="5874327" y="989286"/>
              <a:ext cx="1442575" cy="899523"/>
            </a:xfrm>
            <a:prstGeom prst="roundRect">
              <a:avLst>
                <a:gd name="adj" fmla="val 993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rnd">
              <a:solidFill>
                <a:srgbClr val="003399"/>
              </a:solidFill>
              <a:prstDash val="sysDot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lvl="0"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b="1" kern="0" dirty="0" smtClean="0">
                <a:solidFill>
                  <a:srgbClr val="003399">
                    <a:lumMod val="75000"/>
                  </a:srgbClr>
                </a:solidFill>
                <a:ea typeface="ＭＳ Ｐゴシック"/>
                <a:cs typeface="Arial" panose="020B0604020202020204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107483" y="970814"/>
              <a:ext cx="1444752" cy="899523"/>
              <a:chOff x="2996650" y="1266367"/>
              <a:chExt cx="1108932" cy="899523"/>
            </a:xfrm>
          </p:grpSpPr>
          <p:sp>
            <p:nvSpPr>
              <p:cNvPr id="73" name="Rounded Rectangle 72"/>
              <p:cNvSpPr/>
              <p:nvPr/>
            </p:nvSpPr>
            <p:spPr bwMode="gray">
              <a:xfrm>
                <a:off x="2996650" y="1266367"/>
                <a:ext cx="1108932" cy="899523"/>
              </a:xfrm>
              <a:prstGeom prst="roundRect">
                <a:avLst>
                  <a:gd name="adj" fmla="val 993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rnd">
                <a:solidFill>
                  <a:srgbClr val="003399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t" anchorCtr="0"/>
              <a:lstStyle/>
              <a:p>
                <a:pPr lvl="0" algn="ctr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b="1" kern="0" dirty="0" smtClean="0">
                  <a:solidFill>
                    <a:srgbClr val="003399">
                      <a:lumMod val="75000"/>
                    </a:srgbClr>
                  </a:solidFill>
                  <a:ea typeface="ＭＳ Ｐゴシック"/>
                  <a:cs typeface="Arial" panose="020B0604020202020204" pitchFamily="34" charset="0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3345" y="1314716"/>
                <a:ext cx="747828" cy="365760"/>
              </a:xfrm>
              <a:prstGeom prst="rect">
                <a:avLst/>
              </a:prstGeom>
            </p:spPr>
          </p:pic>
          <p:pic>
            <p:nvPicPr>
              <p:cNvPr id="12296" name="Picture 8" descr="Image result for java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440" y="1670083"/>
                <a:ext cx="812216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2794743" y="4855562"/>
              <a:ext cx="2043284" cy="790492"/>
              <a:chOff x="3001270" y="5122550"/>
              <a:chExt cx="2043284" cy="899523"/>
            </a:xfrm>
          </p:grpSpPr>
          <p:sp>
            <p:nvSpPr>
              <p:cNvPr id="74" name="Rounded Rectangle 73"/>
              <p:cNvSpPr/>
              <p:nvPr/>
            </p:nvSpPr>
            <p:spPr bwMode="gray">
              <a:xfrm>
                <a:off x="3001270" y="5122550"/>
                <a:ext cx="2043284" cy="899523"/>
              </a:xfrm>
              <a:prstGeom prst="roundRect">
                <a:avLst>
                  <a:gd name="adj" fmla="val 993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rnd">
                <a:solidFill>
                  <a:srgbClr val="003399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t" anchorCtr="0"/>
              <a:lstStyle/>
              <a:p>
                <a:pPr lvl="0" algn="ctr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b="1" kern="0" dirty="0" smtClean="0">
                  <a:solidFill>
                    <a:srgbClr val="003399">
                      <a:lumMod val="75000"/>
                    </a:srgbClr>
                  </a:solidFill>
                  <a:ea typeface="ＭＳ Ｐゴシック"/>
                  <a:cs typeface="Arial" panose="020B0604020202020204" pitchFamily="34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8010" y="5192857"/>
                <a:ext cx="747828" cy="365760"/>
              </a:xfrm>
              <a:prstGeom prst="rect">
                <a:avLst/>
              </a:prstGeom>
            </p:spPr>
          </p:pic>
          <p:pic>
            <p:nvPicPr>
              <p:cNvPr id="82" name="Picture 8" descr="Image result for java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105" y="5548224"/>
                <a:ext cx="812216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98" name="Picture 10" descr="Image result for spark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1173" y="5257255"/>
                <a:ext cx="1031445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0" name="Straight Arrow Connector 79"/>
            <p:cNvCxnSpPr/>
            <p:nvPr/>
          </p:nvCxnSpPr>
          <p:spPr>
            <a:xfrm flipV="1">
              <a:off x="3813689" y="1853189"/>
              <a:ext cx="0" cy="64008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964460" y="1971933"/>
              <a:ext cx="914400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Convert &amp; Load</a:t>
              </a:r>
            </a:p>
          </p:txBody>
        </p:sp>
        <p:cxnSp>
          <p:nvCxnSpPr>
            <p:cNvPr id="91" name="Straight Arrow Connector 90"/>
            <p:cNvCxnSpPr>
              <a:endCxn id="23" idx="3"/>
            </p:cNvCxnSpPr>
            <p:nvPr/>
          </p:nvCxnSpPr>
          <p:spPr>
            <a:xfrm>
              <a:off x="2847976" y="3472700"/>
              <a:ext cx="2172615" cy="257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3816143" y="4397406"/>
              <a:ext cx="0" cy="384048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7675" y="4544437"/>
              <a:ext cx="1484996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Classify &amp; </a:t>
              </a: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Map</a:t>
              </a:r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using Recursive Neural Networks</a:t>
              </a:r>
              <a:endPara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0" name="Elbow Connector 69"/>
            <p:cNvCxnSpPr/>
            <p:nvPr/>
          </p:nvCxnSpPr>
          <p:spPr>
            <a:xfrm>
              <a:off x="4062775" y="2697439"/>
              <a:ext cx="1126629" cy="548640"/>
            </a:xfrm>
            <a:prstGeom prst="bentConnector3">
              <a:avLst>
                <a:gd name="adj1" fmla="val 99189"/>
              </a:avLst>
            </a:prstGeom>
            <a:ln w="127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4094130" y="3690775"/>
              <a:ext cx="1097280" cy="514983"/>
            </a:xfrm>
            <a:prstGeom prst="bentConnector3">
              <a:avLst>
                <a:gd name="adj1" fmla="val -321"/>
              </a:avLst>
            </a:prstGeom>
            <a:ln w="127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flipH="1" flipV="1">
              <a:off x="5236656" y="3697319"/>
              <a:ext cx="1097280" cy="512064"/>
            </a:xfrm>
            <a:prstGeom prst="bentConnector3">
              <a:avLst>
                <a:gd name="adj1" fmla="val 98999"/>
              </a:avLst>
            </a:prstGeom>
            <a:ln w="127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flipV="1">
              <a:off x="5240882" y="2701440"/>
              <a:ext cx="1097280" cy="548640"/>
            </a:xfrm>
            <a:prstGeom prst="bentConnector3">
              <a:avLst>
                <a:gd name="adj1" fmla="val 445"/>
              </a:avLst>
            </a:prstGeom>
            <a:ln w="127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6560085" y="1879573"/>
              <a:ext cx="0" cy="64008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852428" y="1954233"/>
              <a:ext cx="1737360" cy="461665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Segment &amp; Extract</a:t>
              </a: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using Convolutional Neural Networks</a:t>
              </a:r>
              <a:endParaRPr lang="en-US" sz="10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874" y="1033636"/>
              <a:ext cx="747828" cy="365760"/>
            </a:xfrm>
            <a:prstGeom prst="rect">
              <a:avLst/>
            </a:prstGeom>
          </p:spPr>
        </p:pic>
        <p:pic>
          <p:nvPicPr>
            <p:cNvPr id="118" name="Picture 8" descr="Image result for jav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969" y="1389003"/>
              <a:ext cx="81221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12"/>
            <a:srcRect l="38442" t="27196" r="52086" b="67567"/>
            <a:stretch/>
          </p:blipFill>
          <p:spPr>
            <a:xfrm>
              <a:off x="4601159" y="2341952"/>
              <a:ext cx="1228544" cy="320040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/>
            <p:nvPr/>
          </p:nvCxnSpPr>
          <p:spPr>
            <a:xfrm flipH="1">
              <a:off x="5686507" y="4568278"/>
              <a:ext cx="0" cy="109728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3273468" y="5697276"/>
              <a:ext cx="4023360" cy="685800"/>
              <a:chOff x="3153395" y="5697276"/>
              <a:chExt cx="4023360" cy="685800"/>
            </a:xfrm>
          </p:grpSpPr>
          <p:sp>
            <p:nvSpPr>
              <p:cNvPr id="128" name="Rounded Rectangle 127"/>
              <p:cNvSpPr/>
              <p:nvPr/>
            </p:nvSpPr>
            <p:spPr bwMode="gray">
              <a:xfrm>
                <a:off x="3153395" y="5697276"/>
                <a:ext cx="4023360" cy="685800"/>
              </a:xfrm>
              <a:prstGeom prst="roundRect">
                <a:avLst>
                  <a:gd name="adj" fmla="val 993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rnd">
                <a:solidFill>
                  <a:srgbClr val="003399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t" anchorCtr="0"/>
              <a:lstStyle/>
              <a:p>
                <a:pPr lvl="0" algn="ctr"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b="1" kern="0" dirty="0" smtClean="0">
                  <a:solidFill>
                    <a:srgbClr val="003399">
                      <a:lumMod val="75000"/>
                    </a:srgbClr>
                  </a:solidFill>
                  <a:ea typeface="ＭＳ Ｐゴシック"/>
                  <a:cs typeface="Arial" panose="020B0604020202020204" pitchFamily="34" charset="0"/>
                </a:endParaRPr>
              </a:p>
            </p:txBody>
          </p:sp>
          <p:pic>
            <p:nvPicPr>
              <p:cNvPr id="12292" name="Picture 4" descr="Image result for tensor flow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122" y="5750400"/>
                <a:ext cx="673178" cy="5486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94" name="Picture 6" descr="Image result for tesseract ocr logo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6900" y="5761059"/>
                <a:ext cx="1021404" cy="5486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1692" y="5751823"/>
                <a:ext cx="704476" cy="5486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8" descr="Image result for ocropus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3400" y="5737832"/>
                <a:ext cx="1080399" cy="5486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8" name="Straight Arrow Connector 137"/>
            <p:cNvCxnSpPr/>
            <p:nvPr/>
          </p:nvCxnSpPr>
          <p:spPr>
            <a:xfrm>
              <a:off x="1430198" y="3477319"/>
              <a:ext cx="320040" cy="257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7253729" y="3472702"/>
              <a:ext cx="411480" cy="2571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Picture 12" descr="tableau first quarter earnings report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567" y="2269854"/>
              <a:ext cx="856213" cy="457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Image result for qlikview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017" y="3131564"/>
              <a:ext cx="859536" cy="6430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4" name="Picture 16" descr="Image result for wave analytics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770" y="4145201"/>
              <a:ext cx="859536" cy="58561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992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6238" y="317501"/>
            <a:ext cx="8391525" cy="692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60" name="Rounded Rectangle 159"/>
          <p:cNvSpPr/>
          <p:nvPr/>
        </p:nvSpPr>
        <p:spPr>
          <a:xfrm>
            <a:off x="90130" y="1040101"/>
            <a:ext cx="8961120" cy="2262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OCR Core Engine</a:t>
            </a:r>
            <a:endParaRPr lang="en-US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7559" y="1342964"/>
            <a:ext cx="942332" cy="2129912"/>
            <a:chOff x="286104" y="1389143"/>
            <a:chExt cx="1251462" cy="2599905"/>
          </a:xfrm>
        </p:grpSpPr>
        <p:sp>
          <p:nvSpPr>
            <p:cNvPr id="179" name="Rounded Rectangle 178"/>
            <p:cNvSpPr/>
            <p:nvPr/>
          </p:nvSpPr>
          <p:spPr>
            <a:xfrm>
              <a:off x="286104" y="1389143"/>
              <a:ext cx="1251462" cy="2599905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66" y="1542364"/>
              <a:ext cx="857609" cy="8874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07" y="2792718"/>
              <a:ext cx="929235" cy="98999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2" name="Rounded Rectangle 181"/>
          <p:cNvSpPr/>
          <p:nvPr/>
        </p:nvSpPr>
        <p:spPr>
          <a:xfrm>
            <a:off x="90130" y="3622991"/>
            <a:ext cx="8961120" cy="2262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OCR Core Engine</a:t>
            </a:r>
            <a:endParaRPr lang="en-US" sz="1400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1224922" y="1335974"/>
            <a:ext cx="6699879" cy="2130552"/>
            <a:chOff x="2032000" y="638550"/>
            <a:chExt cx="10825496" cy="5499783"/>
          </a:xfrm>
        </p:grpSpPr>
        <p:graphicFrame>
          <p:nvGraphicFramePr>
            <p:cNvPr id="189" name="Diagram 188"/>
            <p:cNvGraphicFramePr/>
            <p:nvPr>
              <p:extLst>
                <p:ext uri="{D42A27DB-BD31-4B8C-83A1-F6EECF244321}">
                  <p14:modId xmlns:p14="http://schemas.microsoft.com/office/powerpoint/2010/main" val="87569799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90" name="Group 189"/>
            <p:cNvGrpSpPr/>
            <p:nvPr/>
          </p:nvGrpSpPr>
          <p:grpSpPr>
            <a:xfrm>
              <a:off x="10277809" y="638550"/>
              <a:ext cx="2579687" cy="5418667"/>
              <a:chOff x="5547320" y="-1"/>
              <a:chExt cx="2579687" cy="5418667"/>
            </a:xfrm>
          </p:grpSpPr>
          <p:sp>
            <p:nvSpPr>
              <p:cNvPr id="191" name="Flowchart: Manual Operation 190"/>
              <p:cNvSpPr/>
              <p:nvPr/>
            </p:nvSpPr>
            <p:spPr>
              <a:xfrm rot="16200000">
                <a:off x="4127830" y="1419489"/>
                <a:ext cx="5418667" cy="2579687"/>
              </a:xfrm>
              <a:prstGeom prst="flowChartManualOperation">
                <a:avLst/>
              </a:prstGeom>
              <a:solidFill>
                <a:srgbClr val="E8E8E8"/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</p:sp>
          <p:sp>
            <p:nvSpPr>
              <p:cNvPr id="192" name="Flowchart: Manual Operation 4"/>
              <p:cNvSpPr txBox="1"/>
              <p:nvPr/>
            </p:nvSpPr>
            <p:spPr>
              <a:xfrm rot="21600000">
                <a:off x="5547320" y="1083732"/>
                <a:ext cx="2579687" cy="3251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127000" tIns="0" rIns="130072" bIns="0" numCol="1" spcCol="1270" anchor="t" anchorCtr="0">
                <a:noAutofit/>
              </a:bodyPr>
              <a:lstStyle/>
              <a:p>
                <a:pPr marL="0" marR="0" lvl="0" indent="0" defTabSz="8890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Post-Processing</a:t>
                </a:r>
              </a:p>
              <a:p>
                <a:pPr marL="171450" marR="0" lvl="1" indent="-171450" defTabSz="7112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•"/>
                  <a:tabLst/>
                  <a:defRPr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71450" marR="0" lvl="1" indent="-171450" defTabSz="7112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•"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Post Processing Rules</a:t>
                </a:r>
              </a:p>
              <a:p>
                <a:pPr marL="171450" marR="0" lvl="1" indent="-171450" defTabSz="7112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•"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 Format customization</a:t>
                </a:r>
              </a:p>
            </p:txBody>
          </p:sp>
        </p:grpSp>
      </p:grpSp>
      <p:sp>
        <p:nvSpPr>
          <p:cNvPr id="194" name="Rounded Rectangle 193"/>
          <p:cNvSpPr/>
          <p:nvPr/>
        </p:nvSpPr>
        <p:spPr>
          <a:xfrm>
            <a:off x="8058519" y="1338349"/>
            <a:ext cx="942332" cy="2129912"/>
          </a:xfrm>
          <a:prstGeom prst="round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7" name="Picture 12" descr="tableau first quarter earnings repor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490" y="1521717"/>
            <a:ext cx="793309" cy="457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4" descr="Image result for qlik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40" y="2060158"/>
            <a:ext cx="796388" cy="6430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6" descr="Image result for wave analytic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93" y="2805942"/>
            <a:ext cx="796388" cy="5856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ounded Rectangle 207"/>
          <p:cNvSpPr/>
          <p:nvPr/>
        </p:nvSpPr>
        <p:spPr>
          <a:xfrm>
            <a:off x="98152" y="3929395"/>
            <a:ext cx="3200400" cy="2262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Conversion: </a:t>
            </a:r>
            <a:r>
              <a:rPr lang="en-US" sz="1400" b="1" dirty="0"/>
              <a:t>JAVA, Python</a:t>
            </a:r>
            <a:endParaRPr lang="en-US" sz="1400" b="1" dirty="0"/>
          </a:p>
        </p:txBody>
      </p:sp>
      <p:sp>
        <p:nvSpPr>
          <p:cNvPr id="209" name="Rounded Rectangle 208"/>
          <p:cNvSpPr/>
          <p:nvPr/>
        </p:nvSpPr>
        <p:spPr>
          <a:xfrm>
            <a:off x="3465397" y="3927794"/>
            <a:ext cx="5577840" cy="2262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b="1" dirty="0" smtClean="0"/>
              <a:t>OCR: </a:t>
            </a:r>
            <a:r>
              <a:rPr lang="en-US" sz="1150" b="1" dirty="0"/>
              <a:t>Tensor Flow, Tesseract, Google Cloud Vision API, </a:t>
            </a:r>
            <a:r>
              <a:rPr lang="en-US" sz="1150" b="1" dirty="0" err="1"/>
              <a:t>OCRopus</a:t>
            </a:r>
            <a:r>
              <a:rPr lang="en-US" sz="1150" b="1" dirty="0"/>
              <a:t> </a:t>
            </a:r>
          </a:p>
        </p:txBody>
      </p:sp>
      <p:pic>
        <p:nvPicPr>
          <p:cNvPr id="210" name="Picture 2" descr="one-shot-attention-mechanism-reccurent-neural-networks-v1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37" y="4272938"/>
            <a:ext cx="3206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8222" y="4274539"/>
            <a:ext cx="3510684" cy="1828800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05" y="4274539"/>
            <a:ext cx="1909085" cy="1828800"/>
          </a:xfrm>
          <a:prstGeom prst="rect">
            <a:avLst/>
          </a:prstGeom>
        </p:spPr>
      </p:pic>
      <p:sp>
        <p:nvSpPr>
          <p:cNvPr id="222" name="Rounded Rectangle 221"/>
          <p:cNvSpPr/>
          <p:nvPr/>
        </p:nvSpPr>
        <p:spPr>
          <a:xfrm>
            <a:off x="93534" y="6178455"/>
            <a:ext cx="2743200" cy="2262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Deep Reinforcement Learning</a:t>
            </a:r>
          </a:p>
        </p:txBody>
      </p:sp>
      <p:sp>
        <p:nvSpPr>
          <p:cNvPr id="223" name="Rounded Rectangle 222"/>
          <p:cNvSpPr/>
          <p:nvPr/>
        </p:nvSpPr>
        <p:spPr>
          <a:xfrm>
            <a:off x="3127684" y="6173837"/>
            <a:ext cx="2743200" cy="2262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Convolutional Neural Network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6226482" y="6169222"/>
            <a:ext cx="2743200" cy="2262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4686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F6B0E21-F0C7-458B-B569-6B59F6183DA3}" vid="{C0BD0AB8-8238-4C0C-B83B-DB255822C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Deloitte_Timesaver_US</Template>
  <TotalTime>3234</TotalTime>
  <Words>165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CorpoS (Body)</vt:lpstr>
      <vt:lpstr>Open Sans</vt:lpstr>
      <vt:lpstr>Verdana</vt:lpstr>
      <vt:lpstr>Wingdings 2</vt:lpstr>
      <vt:lpstr>Deloitte 16_9 onscreen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Ankur</dc:creator>
  <cp:lastModifiedBy>Arora, Ankur</cp:lastModifiedBy>
  <cp:revision>239</cp:revision>
  <cp:lastPrinted>2014-06-25T02:16:22Z</cp:lastPrinted>
  <dcterms:created xsi:type="dcterms:W3CDTF">2017-05-24T17:24:25Z</dcterms:created>
  <dcterms:modified xsi:type="dcterms:W3CDTF">2017-06-08T18:59:10Z</dcterms:modified>
</cp:coreProperties>
</file>