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03EDDB-10F3-4C1F-B73E-96C059E9D6CA}"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155538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3EDDB-10F3-4C1F-B73E-96C059E9D6CA}"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204351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3EDDB-10F3-4C1F-B73E-96C059E9D6CA}"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3875305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0" y="317500"/>
            <a:ext cx="11188700"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6591767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3EDDB-10F3-4C1F-B73E-96C059E9D6CA}"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139380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3EDDB-10F3-4C1F-B73E-96C059E9D6CA}" type="datetimeFigureOut">
              <a:rPr lang="en-US" smtClean="0"/>
              <a:t>6/17/2017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389325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03EDDB-10F3-4C1F-B73E-96C059E9D6CA}"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146754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03EDDB-10F3-4C1F-B73E-96C059E9D6CA}" type="datetimeFigureOut">
              <a:rPr lang="en-US" smtClean="0"/>
              <a:t>6/17/2017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165160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03EDDB-10F3-4C1F-B73E-96C059E9D6CA}" type="datetimeFigureOut">
              <a:rPr lang="en-US" smtClean="0"/>
              <a:t>6/17/2017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158027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3EDDB-10F3-4C1F-B73E-96C059E9D6CA}" type="datetimeFigureOut">
              <a:rPr lang="en-US" smtClean="0"/>
              <a:t>6/17/2017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314545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3EDDB-10F3-4C1F-B73E-96C059E9D6CA}"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383276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3EDDB-10F3-4C1F-B73E-96C059E9D6CA}" type="datetimeFigureOut">
              <a:rPr lang="en-US" smtClean="0"/>
              <a:t>6/17/2017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8B154-D95A-42BA-AFE0-3582E8670AC4}" type="slidenum">
              <a:rPr lang="en-US" smtClean="0"/>
              <a:t>‹#›</a:t>
            </a:fld>
            <a:endParaRPr lang="en-US"/>
          </a:p>
        </p:txBody>
      </p:sp>
    </p:spTree>
    <p:extLst>
      <p:ext uri="{BB962C8B-B14F-4D97-AF65-F5344CB8AC3E}">
        <p14:creationId xmlns:p14="http://schemas.microsoft.com/office/powerpoint/2010/main" val="22358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3EDDB-10F3-4C1F-B73E-96C059E9D6CA}" type="datetimeFigureOut">
              <a:rPr lang="en-US" smtClean="0"/>
              <a:t>6/17/2017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8B154-D95A-42BA-AFE0-3582E8670AC4}" type="slidenum">
              <a:rPr lang="en-US" smtClean="0"/>
              <a:t>‹#›</a:t>
            </a:fld>
            <a:endParaRPr lang="en-US"/>
          </a:p>
        </p:txBody>
      </p:sp>
    </p:spTree>
    <p:extLst>
      <p:ext uri="{BB962C8B-B14F-4D97-AF65-F5344CB8AC3E}">
        <p14:creationId xmlns:p14="http://schemas.microsoft.com/office/powerpoint/2010/main" val="9730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Cog-Ex Use Case: Process Flow</a:t>
            </a:r>
            <a:endParaRPr lang="en-GB" dirty="0"/>
          </a:p>
        </p:txBody>
      </p:sp>
      <p:grpSp>
        <p:nvGrpSpPr>
          <p:cNvPr id="35858" name="Group 35857"/>
          <p:cNvGrpSpPr/>
          <p:nvPr/>
        </p:nvGrpSpPr>
        <p:grpSpPr>
          <a:xfrm>
            <a:off x="1817964" y="840985"/>
            <a:ext cx="8547773" cy="5661610"/>
            <a:chOff x="478683" y="739389"/>
            <a:chExt cx="8547773" cy="5661610"/>
          </a:xfrm>
        </p:grpSpPr>
        <p:sp>
          <p:nvSpPr>
            <p:cNvPr id="52" name="Freeform 272"/>
            <p:cNvSpPr>
              <a:spLocks noChangeAspect="1" noEditPoints="1"/>
            </p:cNvSpPr>
            <p:nvPr/>
          </p:nvSpPr>
          <p:spPr bwMode="auto">
            <a:xfrm>
              <a:off x="543335" y="2428950"/>
              <a:ext cx="1508760" cy="1508760"/>
            </a:xfrm>
            <a:custGeom>
              <a:avLst/>
              <a:gdLst>
                <a:gd name="T0" fmla="*/ 160 w 512"/>
                <a:gd name="T1" fmla="*/ 245 h 512"/>
                <a:gd name="T2" fmla="*/ 181 w 512"/>
                <a:gd name="T3" fmla="*/ 224 h 512"/>
                <a:gd name="T4" fmla="*/ 202 w 512"/>
                <a:gd name="T5" fmla="*/ 245 h 512"/>
                <a:gd name="T6" fmla="*/ 181 w 512"/>
                <a:gd name="T7" fmla="*/ 266 h 512"/>
                <a:gd name="T8" fmla="*/ 160 w 512"/>
                <a:gd name="T9" fmla="*/ 245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138 w 512"/>
                <a:gd name="T21" fmla="*/ 245 h 512"/>
                <a:gd name="T22" fmla="*/ 181 w 512"/>
                <a:gd name="T23" fmla="*/ 288 h 512"/>
                <a:gd name="T24" fmla="*/ 224 w 512"/>
                <a:gd name="T25" fmla="*/ 245 h 512"/>
                <a:gd name="T26" fmla="*/ 181 w 512"/>
                <a:gd name="T27" fmla="*/ 202 h 512"/>
                <a:gd name="T28" fmla="*/ 138 w 512"/>
                <a:gd name="T29" fmla="*/ 245 h 512"/>
                <a:gd name="T30" fmla="*/ 256 w 512"/>
                <a:gd name="T31" fmla="*/ 320 h 512"/>
                <a:gd name="T32" fmla="*/ 245 w 512"/>
                <a:gd name="T33" fmla="*/ 309 h 512"/>
                <a:gd name="T34" fmla="*/ 117 w 512"/>
                <a:gd name="T35" fmla="*/ 309 h 512"/>
                <a:gd name="T36" fmla="*/ 106 w 512"/>
                <a:gd name="T37" fmla="*/ 320 h 512"/>
                <a:gd name="T38" fmla="*/ 106 w 512"/>
                <a:gd name="T39" fmla="*/ 352 h 512"/>
                <a:gd name="T40" fmla="*/ 117 w 512"/>
                <a:gd name="T41" fmla="*/ 362 h 512"/>
                <a:gd name="T42" fmla="*/ 128 w 512"/>
                <a:gd name="T43" fmla="*/ 352 h 512"/>
                <a:gd name="T44" fmla="*/ 128 w 512"/>
                <a:gd name="T45" fmla="*/ 330 h 512"/>
                <a:gd name="T46" fmla="*/ 234 w 512"/>
                <a:gd name="T47" fmla="*/ 330 h 512"/>
                <a:gd name="T48" fmla="*/ 234 w 512"/>
                <a:gd name="T49" fmla="*/ 352 h 512"/>
                <a:gd name="T50" fmla="*/ 245 w 512"/>
                <a:gd name="T51" fmla="*/ 362 h 512"/>
                <a:gd name="T52" fmla="*/ 256 w 512"/>
                <a:gd name="T53" fmla="*/ 352 h 512"/>
                <a:gd name="T54" fmla="*/ 256 w 512"/>
                <a:gd name="T55" fmla="*/ 320 h 512"/>
                <a:gd name="T56" fmla="*/ 288 w 512"/>
                <a:gd name="T57" fmla="*/ 244 h 512"/>
                <a:gd name="T58" fmla="*/ 277 w 512"/>
                <a:gd name="T59" fmla="*/ 215 h 512"/>
                <a:gd name="T60" fmla="*/ 262 w 512"/>
                <a:gd name="T61" fmla="*/ 215 h 512"/>
                <a:gd name="T62" fmla="*/ 261 w 512"/>
                <a:gd name="T63" fmla="*/ 230 h 512"/>
                <a:gd name="T64" fmla="*/ 267 w 512"/>
                <a:gd name="T65" fmla="*/ 244 h 512"/>
                <a:gd name="T66" fmla="*/ 261 w 512"/>
                <a:gd name="T67" fmla="*/ 258 h 512"/>
                <a:gd name="T68" fmla="*/ 262 w 512"/>
                <a:gd name="T69" fmla="*/ 274 h 512"/>
                <a:gd name="T70" fmla="*/ 269 w 512"/>
                <a:gd name="T71" fmla="*/ 276 h 512"/>
                <a:gd name="T72" fmla="*/ 277 w 512"/>
                <a:gd name="T73" fmla="*/ 273 h 512"/>
                <a:gd name="T74" fmla="*/ 288 w 512"/>
                <a:gd name="T75" fmla="*/ 244 h 512"/>
                <a:gd name="T76" fmla="*/ 345 w 512"/>
                <a:gd name="T77" fmla="*/ 244 h 512"/>
                <a:gd name="T78" fmla="*/ 310 w 512"/>
                <a:gd name="T79" fmla="*/ 172 h 512"/>
                <a:gd name="T80" fmla="*/ 295 w 512"/>
                <a:gd name="T81" fmla="*/ 173 h 512"/>
                <a:gd name="T82" fmla="*/ 296 w 512"/>
                <a:gd name="T83" fmla="*/ 188 h 512"/>
                <a:gd name="T84" fmla="*/ 323 w 512"/>
                <a:gd name="T85" fmla="*/ 244 h 512"/>
                <a:gd name="T86" fmla="*/ 296 w 512"/>
                <a:gd name="T87" fmla="*/ 301 h 512"/>
                <a:gd name="T88" fmla="*/ 295 w 512"/>
                <a:gd name="T89" fmla="*/ 316 h 512"/>
                <a:gd name="T90" fmla="*/ 303 w 512"/>
                <a:gd name="T91" fmla="*/ 319 h 512"/>
                <a:gd name="T92" fmla="*/ 310 w 512"/>
                <a:gd name="T93" fmla="*/ 317 h 512"/>
                <a:gd name="T94" fmla="*/ 345 w 512"/>
                <a:gd name="T95" fmla="*/ 244 h 512"/>
                <a:gd name="T96" fmla="*/ 401 w 512"/>
                <a:gd name="T97" fmla="*/ 244 h 512"/>
                <a:gd name="T98" fmla="*/ 344 w 512"/>
                <a:gd name="T99" fmla="*/ 128 h 512"/>
                <a:gd name="T100" fmla="*/ 329 w 512"/>
                <a:gd name="T101" fmla="*/ 130 h 512"/>
                <a:gd name="T102" fmla="*/ 331 w 512"/>
                <a:gd name="T103" fmla="*/ 145 h 512"/>
                <a:gd name="T104" fmla="*/ 380 w 512"/>
                <a:gd name="T105" fmla="*/ 244 h 512"/>
                <a:gd name="T106" fmla="*/ 331 w 512"/>
                <a:gd name="T107" fmla="*/ 343 h 512"/>
                <a:gd name="T108" fmla="*/ 329 w 512"/>
                <a:gd name="T109" fmla="*/ 358 h 512"/>
                <a:gd name="T110" fmla="*/ 337 w 512"/>
                <a:gd name="T111" fmla="*/ 362 h 512"/>
                <a:gd name="T112" fmla="*/ 344 w 512"/>
                <a:gd name="T113" fmla="*/ 360 h 512"/>
                <a:gd name="T114" fmla="*/ 401 w 512"/>
                <a:gd name="T115" fmla="*/ 24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160" y="245"/>
                  </a:moveTo>
                  <a:cubicBezTo>
                    <a:pt x="160" y="233"/>
                    <a:pt x="169" y="224"/>
                    <a:pt x="181" y="224"/>
                  </a:cubicBezTo>
                  <a:cubicBezTo>
                    <a:pt x="193" y="224"/>
                    <a:pt x="202" y="233"/>
                    <a:pt x="202" y="245"/>
                  </a:cubicBezTo>
                  <a:cubicBezTo>
                    <a:pt x="202" y="257"/>
                    <a:pt x="193" y="266"/>
                    <a:pt x="181" y="266"/>
                  </a:cubicBezTo>
                  <a:cubicBezTo>
                    <a:pt x="169" y="266"/>
                    <a:pt x="160" y="257"/>
                    <a:pt x="160"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38" y="245"/>
                  </a:moveTo>
                  <a:cubicBezTo>
                    <a:pt x="138" y="269"/>
                    <a:pt x="157" y="288"/>
                    <a:pt x="181" y="288"/>
                  </a:cubicBezTo>
                  <a:cubicBezTo>
                    <a:pt x="205" y="288"/>
                    <a:pt x="224" y="269"/>
                    <a:pt x="224" y="245"/>
                  </a:cubicBezTo>
                  <a:cubicBezTo>
                    <a:pt x="224" y="221"/>
                    <a:pt x="205" y="202"/>
                    <a:pt x="181" y="202"/>
                  </a:cubicBezTo>
                  <a:cubicBezTo>
                    <a:pt x="157" y="202"/>
                    <a:pt x="138" y="221"/>
                    <a:pt x="138" y="245"/>
                  </a:cubicBezTo>
                  <a:close/>
                  <a:moveTo>
                    <a:pt x="256" y="320"/>
                  </a:moveTo>
                  <a:cubicBezTo>
                    <a:pt x="256" y="314"/>
                    <a:pt x="251" y="309"/>
                    <a:pt x="245" y="309"/>
                  </a:cubicBezTo>
                  <a:cubicBezTo>
                    <a:pt x="117" y="309"/>
                    <a:pt x="117" y="309"/>
                    <a:pt x="117" y="309"/>
                  </a:cubicBezTo>
                  <a:cubicBezTo>
                    <a:pt x="111" y="309"/>
                    <a:pt x="106" y="314"/>
                    <a:pt x="106" y="320"/>
                  </a:cubicBezTo>
                  <a:cubicBezTo>
                    <a:pt x="106" y="352"/>
                    <a:pt x="106" y="352"/>
                    <a:pt x="106" y="352"/>
                  </a:cubicBezTo>
                  <a:cubicBezTo>
                    <a:pt x="106" y="358"/>
                    <a:pt x="111" y="362"/>
                    <a:pt x="117" y="362"/>
                  </a:cubicBezTo>
                  <a:cubicBezTo>
                    <a:pt x="123" y="362"/>
                    <a:pt x="128" y="358"/>
                    <a:pt x="128" y="352"/>
                  </a:cubicBezTo>
                  <a:cubicBezTo>
                    <a:pt x="128" y="330"/>
                    <a:pt x="128" y="330"/>
                    <a:pt x="128" y="330"/>
                  </a:cubicBezTo>
                  <a:cubicBezTo>
                    <a:pt x="234" y="330"/>
                    <a:pt x="234" y="330"/>
                    <a:pt x="234" y="330"/>
                  </a:cubicBezTo>
                  <a:cubicBezTo>
                    <a:pt x="234" y="352"/>
                    <a:pt x="234" y="352"/>
                    <a:pt x="234" y="352"/>
                  </a:cubicBezTo>
                  <a:cubicBezTo>
                    <a:pt x="234" y="358"/>
                    <a:pt x="239" y="362"/>
                    <a:pt x="245" y="362"/>
                  </a:cubicBezTo>
                  <a:cubicBezTo>
                    <a:pt x="251" y="362"/>
                    <a:pt x="256" y="358"/>
                    <a:pt x="256" y="352"/>
                  </a:cubicBezTo>
                  <a:lnTo>
                    <a:pt x="256" y="320"/>
                  </a:lnTo>
                  <a:close/>
                  <a:moveTo>
                    <a:pt x="288" y="244"/>
                  </a:moveTo>
                  <a:cubicBezTo>
                    <a:pt x="288" y="234"/>
                    <a:pt x="284" y="223"/>
                    <a:pt x="277" y="215"/>
                  </a:cubicBezTo>
                  <a:cubicBezTo>
                    <a:pt x="273" y="211"/>
                    <a:pt x="266" y="211"/>
                    <a:pt x="262" y="215"/>
                  </a:cubicBezTo>
                  <a:cubicBezTo>
                    <a:pt x="257" y="219"/>
                    <a:pt x="257" y="226"/>
                    <a:pt x="261" y="230"/>
                  </a:cubicBezTo>
                  <a:cubicBezTo>
                    <a:pt x="265" y="234"/>
                    <a:pt x="267" y="239"/>
                    <a:pt x="267" y="244"/>
                  </a:cubicBezTo>
                  <a:cubicBezTo>
                    <a:pt x="267" y="249"/>
                    <a:pt x="265" y="255"/>
                    <a:pt x="261" y="258"/>
                  </a:cubicBezTo>
                  <a:cubicBezTo>
                    <a:pt x="257" y="263"/>
                    <a:pt x="257" y="269"/>
                    <a:pt x="262" y="274"/>
                  </a:cubicBezTo>
                  <a:cubicBezTo>
                    <a:pt x="264" y="275"/>
                    <a:pt x="266" y="276"/>
                    <a:pt x="269" y="276"/>
                  </a:cubicBezTo>
                  <a:cubicBezTo>
                    <a:pt x="272" y="276"/>
                    <a:pt x="275" y="275"/>
                    <a:pt x="277" y="273"/>
                  </a:cubicBezTo>
                  <a:cubicBezTo>
                    <a:pt x="284" y="265"/>
                    <a:pt x="288" y="255"/>
                    <a:pt x="288" y="244"/>
                  </a:cubicBezTo>
                  <a:close/>
                  <a:moveTo>
                    <a:pt x="345" y="244"/>
                  </a:moveTo>
                  <a:cubicBezTo>
                    <a:pt x="345" y="216"/>
                    <a:pt x="332" y="190"/>
                    <a:pt x="310" y="172"/>
                  </a:cubicBezTo>
                  <a:cubicBezTo>
                    <a:pt x="306" y="168"/>
                    <a:pt x="299" y="168"/>
                    <a:pt x="295" y="173"/>
                  </a:cubicBezTo>
                  <a:cubicBezTo>
                    <a:pt x="291" y="177"/>
                    <a:pt x="292" y="184"/>
                    <a:pt x="296" y="188"/>
                  </a:cubicBezTo>
                  <a:cubicBezTo>
                    <a:pt x="313" y="202"/>
                    <a:pt x="323" y="223"/>
                    <a:pt x="323" y="244"/>
                  </a:cubicBezTo>
                  <a:cubicBezTo>
                    <a:pt x="323" y="266"/>
                    <a:pt x="313" y="286"/>
                    <a:pt x="296" y="301"/>
                  </a:cubicBezTo>
                  <a:cubicBezTo>
                    <a:pt x="292" y="304"/>
                    <a:pt x="291" y="311"/>
                    <a:pt x="295" y="316"/>
                  </a:cubicBezTo>
                  <a:cubicBezTo>
                    <a:pt x="297" y="318"/>
                    <a:pt x="300" y="319"/>
                    <a:pt x="303" y="319"/>
                  </a:cubicBezTo>
                  <a:cubicBezTo>
                    <a:pt x="306" y="319"/>
                    <a:pt x="308" y="319"/>
                    <a:pt x="310" y="317"/>
                  </a:cubicBezTo>
                  <a:cubicBezTo>
                    <a:pt x="332" y="299"/>
                    <a:pt x="345" y="272"/>
                    <a:pt x="345" y="244"/>
                  </a:cubicBezTo>
                  <a:close/>
                  <a:moveTo>
                    <a:pt x="401" y="244"/>
                  </a:moveTo>
                  <a:cubicBezTo>
                    <a:pt x="401" y="199"/>
                    <a:pt x="380" y="157"/>
                    <a:pt x="344" y="128"/>
                  </a:cubicBezTo>
                  <a:cubicBezTo>
                    <a:pt x="339" y="125"/>
                    <a:pt x="333" y="126"/>
                    <a:pt x="329" y="130"/>
                  </a:cubicBezTo>
                  <a:cubicBezTo>
                    <a:pt x="325" y="135"/>
                    <a:pt x="326" y="142"/>
                    <a:pt x="331" y="145"/>
                  </a:cubicBezTo>
                  <a:cubicBezTo>
                    <a:pt x="362" y="170"/>
                    <a:pt x="380" y="206"/>
                    <a:pt x="380" y="244"/>
                  </a:cubicBezTo>
                  <a:cubicBezTo>
                    <a:pt x="380" y="283"/>
                    <a:pt x="362" y="319"/>
                    <a:pt x="331" y="343"/>
                  </a:cubicBezTo>
                  <a:cubicBezTo>
                    <a:pt x="326" y="347"/>
                    <a:pt x="325" y="354"/>
                    <a:pt x="329" y="358"/>
                  </a:cubicBezTo>
                  <a:cubicBezTo>
                    <a:pt x="331" y="361"/>
                    <a:pt x="334" y="362"/>
                    <a:pt x="337" y="362"/>
                  </a:cubicBezTo>
                  <a:cubicBezTo>
                    <a:pt x="340" y="362"/>
                    <a:pt x="342" y="362"/>
                    <a:pt x="344" y="360"/>
                  </a:cubicBezTo>
                  <a:cubicBezTo>
                    <a:pt x="380" y="331"/>
                    <a:pt x="401" y="289"/>
                    <a:pt x="401" y="244"/>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56" name="Freeform 346"/>
            <p:cNvSpPr>
              <a:spLocks noChangeAspect="1" noEditPoints="1"/>
            </p:cNvSpPr>
            <p:nvPr/>
          </p:nvSpPr>
          <p:spPr bwMode="auto">
            <a:xfrm>
              <a:off x="5143838" y="739389"/>
              <a:ext cx="1508760" cy="1508760"/>
            </a:xfrm>
            <a:custGeom>
              <a:avLst/>
              <a:gdLst>
                <a:gd name="T0" fmla="*/ 277 w 512"/>
                <a:gd name="T1" fmla="*/ 394 h 512"/>
                <a:gd name="T2" fmla="*/ 149 w 512"/>
                <a:gd name="T3" fmla="*/ 202 h 512"/>
                <a:gd name="T4" fmla="*/ 170 w 512"/>
                <a:gd name="T5" fmla="*/ 224 h 512"/>
                <a:gd name="T6" fmla="*/ 266 w 512"/>
                <a:gd name="T7" fmla="*/ 234 h 512"/>
                <a:gd name="T8" fmla="*/ 170 w 512"/>
                <a:gd name="T9" fmla="*/ 245 h 512"/>
                <a:gd name="T10" fmla="*/ 170 w 512"/>
                <a:gd name="T11" fmla="*/ 224 h 512"/>
                <a:gd name="T12" fmla="*/ 256 w 512"/>
                <a:gd name="T13" fmla="*/ 266 h 512"/>
                <a:gd name="T14" fmla="*/ 256 w 512"/>
                <a:gd name="T15" fmla="*/ 288 h 512"/>
                <a:gd name="T16" fmla="*/ 160 w 512"/>
                <a:gd name="T17" fmla="*/ 277 h 512"/>
                <a:gd name="T18" fmla="*/ 170 w 512"/>
                <a:gd name="T19" fmla="*/ 309 h 512"/>
                <a:gd name="T20" fmla="*/ 266 w 512"/>
                <a:gd name="T21" fmla="*/ 320 h 512"/>
                <a:gd name="T22" fmla="*/ 170 w 512"/>
                <a:gd name="T23" fmla="*/ 330 h 512"/>
                <a:gd name="T24" fmla="*/ 170 w 512"/>
                <a:gd name="T25" fmla="*/ 309 h 512"/>
                <a:gd name="T26" fmla="*/ 256 w 512"/>
                <a:gd name="T27" fmla="*/ 352 h 512"/>
                <a:gd name="T28" fmla="*/ 256 w 512"/>
                <a:gd name="T29" fmla="*/ 373 h 512"/>
                <a:gd name="T30" fmla="*/ 160 w 512"/>
                <a:gd name="T31" fmla="*/ 362 h 512"/>
                <a:gd name="T32" fmla="*/ 256 w 512"/>
                <a:gd name="T33" fmla="*/ 0 h 512"/>
                <a:gd name="T34" fmla="*/ 256 w 512"/>
                <a:gd name="T35" fmla="*/ 512 h 512"/>
                <a:gd name="T36" fmla="*/ 256 w 512"/>
                <a:gd name="T37" fmla="*/ 0 h 512"/>
                <a:gd name="T38" fmla="*/ 288 w 512"/>
                <a:gd name="T39" fmla="*/ 416 h 512"/>
                <a:gd name="T40" fmla="*/ 128 w 512"/>
                <a:gd name="T41" fmla="*/ 405 h 512"/>
                <a:gd name="T42" fmla="*/ 138 w 512"/>
                <a:gd name="T43" fmla="*/ 181 h 512"/>
                <a:gd name="T44" fmla="*/ 298 w 512"/>
                <a:gd name="T45" fmla="*/ 192 h 512"/>
                <a:gd name="T46" fmla="*/ 341 w 512"/>
                <a:gd name="T47" fmla="*/ 362 h 512"/>
                <a:gd name="T48" fmla="*/ 320 w 512"/>
                <a:gd name="T49" fmla="*/ 362 h 512"/>
                <a:gd name="T50" fmla="*/ 181 w 512"/>
                <a:gd name="T51" fmla="*/ 160 h 512"/>
                <a:gd name="T52" fmla="*/ 181 w 512"/>
                <a:gd name="T53" fmla="*/ 138 h 512"/>
                <a:gd name="T54" fmla="*/ 341 w 512"/>
                <a:gd name="T55" fmla="*/ 149 h 512"/>
                <a:gd name="T56" fmla="*/ 384 w 512"/>
                <a:gd name="T57" fmla="*/ 320 h 512"/>
                <a:gd name="T58" fmla="*/ 362 w 512"/>
                <a:gd name="T59" fmla="*/ 320 h 512"/>
                <a:gd name="T60" fmla="*/ 224 w 512"/>
                <a:gd name="T61" fmla="*/ 117 h 512"/>
                <a:gd name="T62" fmla="*/ 224 w 512"/>
                <a:gd name="T63" fmla="*/ 96 h 512"/>
                <a:gd name="T64" fmla="*/ 384 w 512"/>
                <a:gd name="T65"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149" y="394"/>
                  </a:moveTo>
                  <a:cubicBezTo>
                    <a:pt x="277" y="394"/>
                    <a:pt x="277" y="394"/>
                    <a:pt x="277" y="394"/>
                  </a:cubicBezTo>
                  <a:cubicBezTo>
                    <a:pt x="277" y="202"/>
                    <a:pt x="277" y="202"/>
                    <a:pt x="277" y="202"/>
                  </a:cubicBezTo>
                  <a:cubicBezTo>
                    <a:pt x="149" y="202"/>
                    <a:pt x="149" y="202"/>
                    <a:pt x="149" y="202"/>
                  </a:cubicBezTo>
                  <a:lnTo>
                    <a:pt x="149" y="394"/>
                  </a:lnTo>
                  <a:close/>
                  <a:moveTo>
                    <a:pt x="170" y="224"/>
                  </a:moveTo>
                  <a:cubicBezTo>
                    <a:pt x="256" y="224"/>
                    <a:pt x="256" y="224"/>
                    <a:pt x="256" y="224"/>
                  </a:cubicBezTo>
                  <a:cubicBezTo>
                    <a:pt x="262" y="224"/>
                    <a:pt x="266" y="228"/>
                    <a:pt x="266" y="234"/>
                  </a:cubicBezTo>
                  <a:cubicBezTo>
                    <a:pt x="266" y="240"/>
                    <a:pt x="262" y="245"/>
                    <a:pt x="256" y="245"/>
                  </a:cubicBezTo>
                  <a:cubicBezTo>
                    <a:pt x="170" y="245"/>
                    <a:pt x="170" y="245"/>
                    <a:pt x="170" y="245"/>
                  </a:cubicBezTo>
                  <a:cubicBezTo>
                    <a:pt x="164" y="245"/>
                    <a:pt x="160" y="240"/>
                    <a:pt x="160" y="234"/>
                  </a:cubicBezTo>
                  <a:cubicBezTo>
                    <a:pt x="160" y="228"/>
                    <a:pt x="164" y="224"/>
                    <a:pt x="170" y="224"/>
                  </a:cubicBezTo>
                  <a:close/>
                  <a:moveTo>
                    <a:pt x="170" y="266"/>
                  </a:moveTo>
                  <a:cubicBezTo>
                    <a:pt x="256" y="266"/>
                    <a:pt x="256" y="266"/>
                    <a:pt x="256" y="266"/>
                  </a:cubicBezTo>
                  <a:cubicBezTo>
                    <a:pt x="262" y="266"/>
                    <a:pt x="266" y="271"/>
                    <a:pt x="266" y="277"/>
                  </a:cubicBezTo>
                  <a:cubicBezTo>
                    <a:pt x="266" y="283"/>
                    <a:pt x="262" y="288"/>
                    <a:pt x="256" y="288"/>
                  </a:cubicBezTo>
                  <a:cubicBezTo>
                    <a:pt x="170" y="288"/>
                    <a:pt x="170" y="288"/>
                    <a:pt x="170" y="288"/>
                  </a:cubicBezTo>
                  <a:cubicBezTo>
                    <a:pt x="164" y="288"/>
                    <a:pt x="160" y="283"/>
                    <a:pt x="160" y="277"/>
                  </a:cubicBezTo>
                  <a:cubicBezTo>
                    <a:pt x="160" y="271"/>
                    <a:pt x="164" y="266"/>
                    <a:pt x="170" y="266"/>
                  </a:cubicBezTo>
                  <a:close/>
                  <a:moveTo>
                    <a:pt x="170" y="309"/>
                  </a:moveTo>
                  <a:cubicBezTo>
                    <a:pt x="256" y="309"/>
                    <a:pt x="256" y="309"/>
                    <a:pt x="256" y="309"/>
                  </a:cubicBezTo>
                  <a:cubicBezTo>
                    <a:pt x="262" y="309"/>
                    <a:pt x="266" y="314"/>
                    <a:pt x="266" y="320"/>
                  </a:cubicBezTo>
                  <a:cubicBezTo>
                    <a:pt x="266" y="326"/>
                    <a:pt x="262" y="330"/>
                    <a:pt x="256" y="330"/>
                  </a:cubicBezTo>
                  <a:cubicBezTo>
                    <a:pt x="170" y="330"/>
                    <a:pt x="170" y="330"/>
                    <a:pt x="170" y="330"/>
                  </a:cubicBezTo>
                  <a:cubicBezTo>
                    <a:pt x="164" y="330"/>
                    <a:pt x="160" y="326"/>
                    <a:pt x="160" y="320"/>
                  </a:cubicBezTo>
                  <a:cubicBezTo>
                    <a:pt x="160" y="314"/>
                    <a:pt x="164" y="309"/>
                    <a:pt x="170" y="309"/>
                  </a:cubicBezTo>
                  <a:close/>
                  <a:moveTo>
                    <a:pt x="170" y="352"/>
                  </a:moveTo>
                  <a:cubicBezTo>
                    <a:pt x="256" y="352"/>
                    <a:pt x="256" y="352"/>
                    <a:pt x="256" y="352"/>
                  </a:cubicBezTo>
                  <a:cubicBezTo>
                    <a:pt x="262" y="352"/>
                    <a:pt x="266" y="356"/>
                    <a:pt x="266" y="362"/>
                  </a:cubicBezTo>
                  <a:cubicBezTo>
                    <a:pt x="266" y="368"/>
                    <a:pt x="262" y="373"/>
                    <a:pt x="256" y="373"/>
                  </a:cubicBezTo>
                  <a:cubicBezTo>
                    <a:pt x="170" y="373"/>
                    <a:pt x="170" y="373"/>
                    <a:pt x="170" y="373"/>
                  </a:cubicBezTo>
                  <a:cubicBezTo>
                    <a:pt x="164" y="373"/>
                    <a:pt x="160" y="368"/>
                    <a:pt x="160" y="362"/>
                  </a:cubicBezTo>
                  <a:cubicBezTo>
                    <a:pt x="160" y="356"/>
                    <a:pt x="164" y="352"/>
                    <a:pt x="170" y="352"/>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8" y="405"/>
                  </a:moveTo>
                  <a:cubicBezTo>
                    <a:pt x="298" y="411"/>
                    <a:pt x="294" y="416"/>
                    <a:pt x="288" y="416"/>
                  </a:cubicBezTo>
                  <a:cubicBezTo>
                    <a:pt x="138" y="416"/>
                    <a:pt x="138" y="416"/>
                    <a:pt x="138" y="416"/>
                  </a:cubicBezTo>
                  <a:cubicBezTo>
                    <a:pt x="132" y="416"/>
                    <a:pt x="128" y="411"/>
                    <a:pt x="128" y="405"/>
                  </a:cubicBezTo>
                  <a:cubicBezTo>
                    <a:pt x="128" y="192"/>
                    <a:pt x="128" y="192"/>
                    <a:pt x="128" y="192"/>
                  </a:cubicBezTo>
                  <a:cubicBezTo>
                    <a:pt x="128" y="186"/>
                    <a:pt x="132" y="181"/>
                    <a:pt x="138" y="181"/>
                  </a:cubicBezTo>
                  <a:cubicBezTo>
                    <a:pt x="288" y="181"/>
                    <a:pt x="288" y="181"/>
                    <a:pt x="288" y="181"/>
                  </a:cubicBezTo>
                  <a:cubicBezTo>
                    <a:pt x="294" y="181"/>
                    <a:pt x="298" y="186"/>
                    <a:pt x="298" y="192"/>
                  </a:cubicBezTo>
                  <a:lnTo>
                    <a:pt x="298" y="405"/>
                  </a:lnTo>
                  <a:close/>
                  <a:moveTo>
                    <a:pt x="341" y="362"/>
                  </a:moveTo>
                  <a:cubicBezTo>
                    <a:pt x="341" y="368"/>
                    <a:pt x="336" y="373"/>
                    <a:pt x="330" y="373"/>
                  </a:cubicBezTo>
                  <a:cubicBezTo>
                    <a:pt x="324" y="373"/>
                    <a:pt x="320" y="368"/>
                    <a:pt x="320" y="362"/>
                  </a:cubicBezTo>
                  <a:cubicBezTo>
                    <a:pt x="320" y="160"/>
                    <a:pt x="320" y="160"/>
                    <a:pt x="320" y="160"/>
                  </a:cubicBezTo>
                  <a:cubicBezTo>
                    <a:pt x="181" y="160"/>
                    <a:pt x="181" y="160"/>
                    <a:pt x="181" y="160"/>
                  </a:cubicBezTo>
                  <a:cubicBezTo>
                    <a:pt x="175" y="160"/>
                    <a:pt x="170" y="155"/>
                    <a:pt x="170" y="149"/>
                  </a:cubicBezTo>
                  <a:cubicBezTo>
                    <a:pt x="170" y="143"/>
                    <a:pt x="175" y="138"/>
                    <a:pt x="181" y="138"/>
                  </a:cubicBezTo>
                  <a:cubicBezTo>
                    <a:pt x="330" y="138"/>
                    <a:pt x="330" y="138"/>
                    <a:pt x="330" y="138"/>
                  </a:cubicBezTo>
                  <a:cubicBezTo>
                    <a:pt x="336" y="138"/>
                    <a:pt x="341" y="143"/>
                    <a:pt x="341" y="149"/>
                  </a:cubicBezTo>
                  <a:lnTo>
                    <a:pt x="341" y="362"/>
                  </a:lnTo>
                  <a:close/>
                  <a:moveTo>
                    <a:pt x="384" y="320"/>
                  </a:moveTo>
                  <a:cubicBezTo>
                    <a:pt x="384" y="326"/>
                    <a:pt x="379" y="330"/>
                    <a:pt x="373" y="330"/>
                  </a:cubicBezTo>
                  <a:cubicBezTo>
                    <a:pt x="367" y="330"/>
                    <a:pt x="362" y="326"/>
                    <a:pt x="362" y="320"/>
                  </a:cubicBezTo>
                  <a:cubicBezTo>
                    <a:pt x="362" y="117"/>
                    <a:pt x="362" y="117"/>
                    <a:pt x="362" y="117"/>
                  </a:cubicBezTo>
                  <a:cubicBezTo>
                    <a:pt x="224" y="117"/>
                    <a:pt x="224" y="117"/>
                    <a:pt x="224" y="117"/>
                  </a:cubicBezTo>
                  <a:cubicBezTo>
                    <a:pt x="218" y="117"/>
                    <a:pt x="213" y="112"/>
                    <a:pt x="213" y="106"/>
                  </a:cubicBezTo>
                  <a:cubicBezTo>
                    <a:pt x="213" y="100"/>
                    <a:pt x="218" y="96"/>
                    <a:pt x="224" y="96"/>
                  </a:cubicBezTo>
                  <a:cubicBezTo>
                    <a:pt x="373" y="96"/>
                    <a:pt x="373" y="96"/>
                    <a:pt x="373" y="96"/>
                  </a:cubicBezTo>
                  <a:cubicBezTo>
                    <a:pt x="379" y="96"/>
                    <a:pt x="384" y="100"/>
                    <a:pt x="384" y="106"/>
                  </a:cubicBezTo>
                  <a:lnTo>
                    <a:pt x="384" y="320"/>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71" name="Freeform 932"/>
            <p:cNvSpPr>
              <a:spLocks noChangeAspect="1" noEditPoints="1"/>
            </p:cNvSpPr>
            <p:nvPr/>
          </p:nvSpPr>
          <p:spPr bwMode="auto">
            <a:xfrm>
              <a:off x="5154477" y="4097625"/>
              <a:ext cx="1513197" cy="1508760"/>
            </a:xfrm>
            <a:custGeom>
              <a:avLst/>
              <a:gdLst>
                <a:gd name="T0" fmla="*/ 202 w 512"/>
                <a:gd name="T1" fmla="*/ 117 h 512"/>
                <a:gd name="T2" fmla="*/ 117 w 512"/>
                <a:gd name="T3" fmla="*/ 202 h 512"/>
                <a:gd name="T4" fmla="*/ 202 w 512"/>
                <a:gd name="T5" fmla="*/ 288 h 512"/>
                <a:gd name="T6" fmla="*/ 288 w 512"/>
                <a:gd name="T7" fmla="*/ 202 h 512"/>
                <a:gd name="T8" fmla="*/ 202 w 512"/>
                <a:gd name="T9" fmla="*/ 117 h 512"/>
                <a:gd name="T10" fmla="*/ 245 w 512"/>
                <a:gd name="T11" fmla="*/ 213 h 512"/>
                <a:gd name="T12" fmla="*/ 213 w 512"/>
                <a:gd name="T13" fmla="*/ 213 h 512"/>
                <a:gd name="T14" fmla="*/ 213 w 512"/>
                <a:gd name="T15" fmla="*/ 245 h 512"/>
                <a:gd name="T16" fmla="*/ 202 w 512"/>
                <a:gd name="T17" fmla="*/ 256 h 512"/>
                <a:gd name="T18" fmla="*/ 192 w 512"/>
                <a:gd name="T19" fmla="*/ 245 h 512"/>
                <a:gd name="T20" fmla="*/ 192 w 512"/>
                <a:gd name="T21" fmla="*/ 213 h 512"/>
                <a:gd name="T22" fmla="*/ 160 w 512"/>
                <a:gd name="T23" fmla="*/ 213 h 512"/>
                <a:gd name="T24" fmla="*/ 149 w 512"/>
                <a:gd name="T25" fmla="*/ 202 h 512"/>
                <a:gd name="T26" fmla="*/ 160 w 512"/>
                <a:gd name="T27" fmla="*/ 192 h 512"/>
                <a:gd name="T28" fmla="*/ 192 w 512"/>
                <a:gd name="T29" fmla="*/ 192 h 512"/>
                <a:gd name="T30" fmla="*/ 192 w 512"/>
                <a:gd name="T31" fmla="*/ 160 h 512"/>
                <a:gd name="T32" fmla="*/ 202 w 512"/>
                <a:gd name="T33" fmla="*/ 149 h 512"/>
                <a:gd name="T34" fmla="*/ 213 w 512"/>
                <a:gd name="T35" fmla="*/ 160 h 512"/>
                <a:gd name="T36" fmla="*/ 213 w 512"/>
                <a:gd name="T37" fmla="*/ 192 h 512"/>
                <a:gd name="T38" fmla="*/ 245 w 512"/>
                <a:gd name="T39" fmla="*/ 192 h 512"/>
                <a:gd name="T40" fmla="*/ 256 w 512"/>
                <a:gd name="T41" fmla="*/ 202 h 512"/>
                <a:gd name="T42" fmla="*/ 245 w 512"/>
                <a:gd name="T43" fmla="*/ 213 h 512"/>
                <a:gd name="T44" fmla="*/ 256 w 512"/>
                <a:gd name="T45" fmla="*/ 0 h 512"/>
                <a:gd name="T46" fmla="*/ 0 w 512"/>
                <a:gd name="T47" fmla="*/ 256 h 512"/>
                <a:gd name="T48" fmla="*/ 256 w 512"/>
                <a:gd name="T49" fmla="*/ 512 h 512"/>
                <a:gd name="T50" fmla="*/ 512 w 512"/>
                <a:gd name="T51" fmla="*/ 256 h 512"/>
                <a:gd name="T52" fmla="*/ 256 w 512"/>
                <a:gd name="T53" fmla="*/ 0 h 512"/>
                <a:gd name="T54" fmla="*/ 381 w 512"/>
                <a:gd name="T55" fmla="*/ 381 h 512"/>
                <a:gd name="T56" fmla="*/ 373 w 512"/>
                <a:gd name="T57" fmla="*/ 384 h 512"/>
                <a:gd name="T58" fmla="*/ 365 w 512"/>
                <a:gd name="T59" fmla="*/ 381 h 512"/>
                <a:gd name="T60" fmla="*/ 270 w 512"/>
                <a:gd name="T61" fmla="*/ 285 h 512"/>
                <a:gd name="T62" fmla="*/ 202 w 512"/>
                <a:gd name="T63" fmla="*/ 309 h 512"/>
                <a:gd name="T64" fmla="*/ 96 w 512"/>
                <a:gd name="T65" fmla="*/ 202 h 512"/>
                <a:gd name="T66" fmla="*/ 202 w 512"/>
                <a:gd name="T67" fmla="*/ 96 h 512"/>
                <a:gd name="T68" fmla="*/ 309 w 512"/>
                <a:gd name="T69" fmla="*/ 202 h 512"/>
                <a:gd name="T70" fmla="*/ 285 w 512"/>
                <a:gd name="T71" fmla="*/ 270 h 512"/>
                <a:gd name="T72" fmla="*/ 381 w 512"/>
                <a:gd name="T73" fmla="*/ 365 h 512"/>
                <a:gd name="T74" fmla="*/ 381 w 512"/>
                <a:gd name="T75"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202" y="117"/>
                  </a:moveTo>
                  <a:cubicBezTo>
                    <a:pt x="155" y="117"/>
                    <a:pt x="117" y="155"/>
                    <a:pt x="117" y="202"/>
                  </a:cubicBezTo>
                  <a:cubicBezTo>
                    <a:pt x="117" y="249"/>
                    <a:pt x="155" y="288"/>
                    <a:pt x="202" y="288"/>
                  </a:cubicBezTo>
                  <a:cubicBezTo>
                    <a:pt x="249" y="288"/>
                    <a:pt x="288" y="249"/>
                    <a:pt x="288" y="202"/>
                  </a:cubicBezTo>
                  <a:cubicBezTo>
                    <a:pt x="288" y="155"/>
                    <a:pt x="249" y="117"/>
                    <a:pt x="202" y="117"/>
                  </a:cubicBezTo>
                  <a:close/>
                  <a:moveTo>
                    <a:pt x="245" y="213"/>
                  </a:moveTo>
                  <a:cubicBezTo>
                    <a:pt x="213" y="213"/>
                    <a:pt x="213" y="213"/>
                    <a:pt x="213" y="213"/>
                  </a:cubicBezTo>
                  <a:cubicBezTo>
                    <a:pt x="213" y="245"/>
                    <a:pt x="213" y="245"/>
                    <a:pt x="213" y="245"/>
                  </a:cubicBezTo>
                  <a:cubicBezTo>
                    <a:pt x="213" y="251"/>
                    <a:pt x="208" y="256"/>
                    <a:pt x="202" y="256"/>
                  </a:cubicBezTo>
                  <a:cubicBezTo>
                    <a:pt x="196" y="256"/>
                    <a:pt x="192" y="251"/>
                    <a:pt x="192" y="245"/>
                  </a:cubicBezTo>
                  <a:cubicBezTo>
                    <a:pt x="192" y="213"/>
                    <a:pt x="192" y="213"/>
                    <a:pt x="192" y="213"/>
                  </a:cubicBezTo>
                  <a:cubicBezTo>
                    <a:pt x="160" y="213"/>
                    <a:pt x="160" y="213"/>
                    <a:pt x="160" y="213"/>
                  </a:cubicBezTo>
                  <a:cubicBezTo>
                    <a:pt x="154" y="213"/>
                    <a:pt x="149" y="208"/>
                    <a:pt x="149" y="202"/>
                  </a:cubicBezTo>
                  <a:cubicBezTo>
                    <a:pt x="149" y="196"/>
                    <a:pt x="154" y="192"/>
                    <a:pt x="160" y="192"/>
                  </a:cubicBezTo>
                  <a:cubicBezTo>
                    <a:pt x="192" y="192"/>
                    <a:pt x="192" y="192"/>
                    <a:pt x="192" y="192"/>
                  </a:cubicBezTo>
                  <a:cubicBezTo>
                    <a:pt x="192" y="160"/>
                    <a:pt x="192" y="160"/>
                    <a:pt x="192" y="160"/>
                  </a:cubicBezTo>
                  <a:cubicBezTo>
                    <a:pt x="192" y="154"/>
                    <a:pt x="196" y="149"/>
                    <a:pt x="202" y="149"/>
                  </a:cubicBezTo>
                  <a:cubicBezTo>
                    <a:pt x="208" y="149"/>
                    <a:pt x="213" y="154"/>
                    <a:pt x="213" y="160"/>
                  </a:cubicBezTo>
                  <a:cubicBezTo>
                    <a:pt x="213" y="192"/>
                    <a:pt x="213" y="192"/>
                    <a:pt x="213" y="192"/>
                  </a:cubicBezTo>
                  <a:cubicBezTo>
                    <a:pt x="245" y="192"/>
                    <a:pt x="245" y="192"/>
                    <a:pt x="245" y="192"/>
                  </a:cubicBezTo>
                  <a:cubicBezTo>
                    <a:pt x="251" y="192"/>
                    <a:pt x="256" y="196"/>
                    <a:pt x="256" y="202"/>
                  </a:cubicBezTo>
                  <a:cubicBezTo>
                    <a:pt x="256" y="208"/>
                    <a:pt x="251" y="213"/>
                    <a:pt x="245" y="21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solidFill>
              <a:srgbClr val="43B02A"/>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6" name="Rectangle 85"/>
            <p:cNvSpPr/>
            <p:nvPr/>
          </p:nvSpPr>
          <p:spPr>
            <a:xfrm>
              <a:off x="478683" y="4099149"/>
              <a:ext cx="1645920" cy="769441"/>
            </a:xfrm>
            <a:prstGeom prst="rect">
              <a:avLst/>
            </a:prstGeom>
          </p:spPr>
          <p:txBody>
            <a:bodyPr wrap="square" lIns="0" tIns="0" rIns="0" bIns="0">
              <a:spAutoFit/>
            </a:bodyPr>
            <a:lstStyle/>
            <a:p>
              <a:pPr algn="just"/>
              <a:r>
                <a:rPr lang="en-US" sz="1000" b="1" dirty="0">
                  <a:solidFill>
                    <a:schemeClr val="accent4"/>
                  </a:solidFill>
                </a:rPr>
                <a:t>User</a:t>
              </a:r>
            </a:p>
            <a:p>
              <a:pPr algn="just"/>
              <a:r>
                <a:rPr lang="en-US" sz="1000" dirty="0">
                  <a:solidFill>
                    <a:schemeClr val="accent4"/>
                  </a:solidFill>
                </a:rPr>
                <a:t>Potential users of this architecture include life science researchers and the employees of drug manufacturing cos.</a:t>
              </a:r>
              <a:endParaRPr lang="en-US" sz="800" dirty="0">
                <a:solidFill>
                  <a:schemeClr val="accent4"/>
                </a:solidFill>
              </a:endParaRPr>
            </a:p>
          </p:txBody>
        </p:sp>
        <p:sp>
          <p:nvSpPr>
            <p:cNvPr id="88" name="Freeform 214"/>
            <p:cNvSpPr>
              <a:spLocks noChangeAspect="1" noEditPoints="1"/>
            </p:cNvSpPr>
            <p:nvPr/>
          </p:nvSpPr>
          <p:spPr bwMode="auto">
            <a:xfrm>
              <a:off x="2822798" y="757926"/>
              <a:ext cx="1508760" cy="1508760"/>
            </a:xfrm>
            <a:custGeom>
              <a:avLst/>
              <a:gdLst>
                <a:gd name="T0" fmla="*/ 320 w 512"/>
                <a:gd name="T1" fmla="*/ 245 h 512"/>
                <a:gd name="T2" fmla="*/ 373 w 512"/>
                <a:gd name="T3" fmla="*/ 245 h 512"/>
                <a:gd name="T4" fmla="*/ 373 w 512"/>
                <a:gd name="T5" fmla="*/ 373 h 512"/>
                <a:gd name="T6" fmla="*/ 320 w 512"/>
                <a:gd name="T7" fmla="*/ 373 h 512"/>
                <a:gd name="T8" fmla="*/ 320 w 512"/>
                <a:gd name="T9" fmla="*/ 245 h 512"/>
                <a:gd name="T10" fmla="*/ 330 w 512"/>
                <a:gd name="T11" fmla="*/ 224 h 512"/>
                <a:gd name="T12" fmla="*/ 309 w 512"/>
                <a:gd name="T13" fmla="*/ 224 h 512"/>
                <a:gd name="T14" fmla="*/ 298 w 512"/>
                <a:gd name="T15" fmla="*/ 234 h 512"/>
                <a:gd name="T16" fmla="*/ 298 w 512"/>
                <a:gd name="T17" fmla="*/ 352 h 512"/>
                <a:gd name="T18" fmla="*/ 160 w 512"/>
                <a:gd name="T19" fmla="*/ 352 h 512"/>
                <a:gd name="T20" fmla="*/ 160 w 512"/>
                <a:gd name="T21" fmla="*/ 128 h 512"/>
                <a:gd name="T22" fmla="*/ 330 w 512"/>
                <a:gd name="T23" fmla="*/ 128 h 512"/>
                <a:gd name="T24" fmla="*/ 330 w 512"/>
                <a:gd name="T25" fmla="*/ 224 h 512"/>
                <a:gd name="T26" fmla="*/ 256 w 512"/>
                <a:gd name="T27" fmla="*/ 320 h 512"/>
                <a:gd name="T28" fmla="*/ 245 w 512"/>
                <a:gd name="T29" fmla="*/ 309 h 512"/>
                <a:gd name="T30" fmla="*/ 234 w 512"/>
                <a:gd name="T31" fmla="*/ 320 h 512"/>
                <a:gd name="T32" fmla="*/ 245 w 512"/>
                <a:gd name="T33" fmla="*/ 330 h 512"/>
                <a:gd name="T34" fmla="*/ 256 w 512"/>
                <a:gd name="T35" fmla="*/ 320 h 512"/>
                <a:gd name="T36" fmla="*/ 512 w 512"/>
                <a:gd name="T37" fmla="*/ 256 h 512"/>
                <a:gd name="T38" fmla="*/ 256 w 512"/>
                <a:gd name="T39" fmla="*/ 512 h 512"/>
                <a:gd name="T40" fmla="*/ 0 w 512"/>
                <a:gd name="T41" fmla="*/ 256 h 512"/>
                <a:gd name="T42" fmla="*/ 256 w 512"/>
                <a:gd name="T43" fmla="*/ 0 h 512"/>
                <a:gd name="T44" fmla="*/ 512 w 512"/>
                <a:gd name="T45" fmla="*/ 256 h 512"/>
                <a:gd name="T46" fmla="*/ 394 w 512"/>
                <a:gd name="T47" fmla="*/ 234 h 512"/>
                <a:gd name="T48" fmla="*/ 384 w 512"/>
                <a:gd name="T49" fmla="*/ 224 h 512"/>
                <a:gd name="T50" fmla="*/ 352 w 512"/>
                <a:gd name="T51" fmla="*/ 224 h 512"/>
                <a:gd name="T52" fmla="*/ 352 w 512"/>
                <a:gd name="T53" fmla="*/ 117 h 512"/>
                <a:gd name="T54" fmla="*/ 341 w 512"/>
                <a:gd name="T55" fmla="*/ 106 h 512"/>
                <a:gd name="T56" fmla="*/ 149 w 512"/>
                <a:gd name="T57" fmla="*/ 106 h 512"/>
                <a:gd name="T58" fmla="*/ 138 w 512"/>
                <a:gd name="T59" fmla="*/ 117 h 512"/>
                <a:gd name="T60" fmla="*/ 138 w 512"/>
                <a:gd name="T61" fmla="*/ 362 h 512"/>
                <a:gd name="T62" fmla="*/ 149 w 512"/>
                <a:gd name="T63" fmla="*/ 373 h 512"/>
                <a:gd name="T64" fmla="*/ 298 w 512"/>
                <a:gd name="T65" fmla="*/ 373 h 512"/>
                <a:gd name="T66" fmla="*/ 298 w 512"/>
                <a:gd name="T67" fmla="*/ 384 h 512"/>
                <a:gd name="T68" fmla="*/ 309 w 512"/>
                <a:gd name="T69" fmla="*/ 394 h 512"/>
                <a:gd name="T70" fmla="*/ 384 w 512"/>
                <a:gd name="T71" fmla="*/ 394 h 512"/>
                <a:gd name="T72" fmla="*/ 394 w 512"/>
                <a:gd name="T73" fmla="*/ 384 h 512"/>
                <a:gd name="T74" fmla="*/ 394 w 512"/>
                <a:gd name="T75"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320" y="245"/>
                  </a:moveTo>
                  <a:cubicBezTo>
                    <a:pt x="373" y="245"/>
                    <a:pt x="373" y="245"/>
                    <a:pt x="373" y="245"/>
                  </a:cubicBezTo>
                  <a:cubicBezTo>
                    <a:pt x="373" y="373"/>
                    <a:pt x="373" y="373"/>
                    <a:pt x="373" y="373"/>
                  </a:cubicBezTo>
                  <a:cubicBezTo>
                    <a:pt x="320" y="373"/>
                    <a:pt x="320" y="373"/>
                    <a:pt x="320" y="373"/>
                  </a:cubicBezTo>
                  <a:lnTo>
                    <a:pt x="320" y="245"/>
                  </a:lnTo>
                  <a:close/>
                  <a:moveTo>
                    <a:pt x="330" y="224"/>
                  </a:moveTo>
                  <a:cubicBezTo>
                    <a:pt x="309" y="224"/>
                    <a:pt x="309" y="224"/>
                    <a:pt x="309" y="224"/>
                  </a:cubicBezTo>
                  <a:cubicBezTo>
                    <a:pt x="303" y="224"/>
                    <a:pt x="298" y="228"/>
                    <a:pt x="298" y="234"/>
                  </a:cubicBezTo>
                  <a:cubicBezTo>
                    <a:pt x="298" y="352"/>
                    <a:pt x="298" y="352"/>
                    <a:pt x="298" y="352"/>
                  </a:cubicBezTo>
                  <a:cubicBezTo>
                    <a:pt x="160" y="352"/>
                    <a:pt x="160" y="352"/>
                    <a:pt x="160" y="352"/>
                  </a:cubicBezTo>
                  <a:cubicBezTo>
                    <a:pt x="160" y="128"/>
                    <a:pt x="160" y="128"/>
                    <a:pt x="160" y="128"/>
                  </a:cubicBezTo>
                  <a:cubicBezTo>
                    <a:pt x="330" y="128"/>
                    <a:pt x="330" y="128"/>
                    <a:pt x="330" y="128"/>
                  </a:cubicBezTo>
                  <a:lnTo>
                    <a:pt x="330" y="224"/>
                  </a:lnTo>
                  <a:close/>
                  <a:moveTo>
                    <a:pt x="256" y="320"/>
                  </a:moveTo>
                  <a:cubicBezTo>
                    <a:pt x="256" y="314"/>
                    <a:pt x="251" y="309"/>
                    <a:pt x="245" y="309"/>
                  </a:cubicBezTo>
                  <a:cubicBezTo>
                    <a:pt x="239" y="309"/>
                    <a:pt x="234" y="314"/>
                    <a:pt x="234" y="320"/>
                  </a:cubicBezTo>
                  <a:cubicBezTo>
                    <a:pt x="234" y="326"/>
                    <a:pt x="239" y="330"/>
                    <a:pt x="245" y="330"/>
                  </a:cubicBezTo>
                  <a:cubicBezTo>
                    <a:pt x="251" y="330"/>
                    <a:pt x="256" y="326"/>
                    <a:pt x="256"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34"/>
                  </a:moveTo>
                  <a:cubicBezTo>
                    <a:pt x="394" y="228"/>
                    <a:pt x="390" y="224"/>
                    <a:pt x="384" y="224"/>
                  </a:cubicBezTo>
                  <a:cubicBezTo>
                    <a:pt x="352" y="224"/>
                    <a:pt x="352" y="224"/>
                    <a:pt x="352" y="224"/>
                  </a:cubicBezTo>
                  <a:cubicBezTo>
                    <a:pt x="352" y="117"/>
                    <a:pt x="352" y="117"/>
                    <a:pt x="352" y="117"/>
                  </a:cubicBezTo>
                  <a:cubicBezTo>
                    <a:pt x="352" y="111"/>
                    <a:pt x="347" y="106"/>
                    <a:pt x="341" y="106"/>
                  </a:cubicBezTo>
                  <a:cubicBezTo>
                    <a:pt x="149" y="106"/>
                    <a:pt x="149" y="106"/>
                    <a:pt x="149" y="106"/>
                  </a:cubicBezTo>
                  <a:cubicBezTo>
                    <a:pt x="143" y="106"/>
                    <a:pt x="138" y="111"/>
                    <a:pt x="138" y="117"/>
                  </a:cubicBezTo>
                  <a:cubicBezTo>
                    <a:pt x="138" y="362"/>
                    <a:pt x="138" y="362"/>
                    <a:pt x="138" y="362"/>
                  </a:cubicBezTo>
                  <a:cubicBezTo>
                    <a:pt x="138" y="368"/>
                    <a:pt x="143" y="373"/>
                    <a:pt x="149" y="373"/>
                  </a:cubicBezTo>
                  <a:cubicBezTo>
                    <a:pt x="298" y="373"/>
                    <a:pt x="298" y="373"/>
                    <a:pt x="298" y="373"/>
                  </a:cubicBezTo>
                  <a:cubicBezTo>
                    <a:pt x="298" y="384"/>
                    <a:pt x="298" y="384"/>
                    <a:pt x="298" y="384"/>
                  </a:cubicBezTo>
                  <a:cubicBezTo>
                    <a:pt x="298" y="390"/>
                    <a:pt x="303" y="394"/>
                    <a:pt x="309" y="394"/>
                  </a:cubicBezTo>
                  <a:cubicBezTo>
                    <a:pt x="384" y="394"/>
                    <a:pt x="384" y="394"/>
                    <a:pt x="384" y="394"/>
                  </a:cubicBezTo>
                  <a:cubicBezTo>
                    <a:pt x="390" y="394"/>
                    <a:pt x="394" y="390"/>
                    <a:pt x="394" y="384"/>
                  </a:cubicBezTo>
                  <a:lnTo>
                    <a:pt x="394" y="234"/>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9" name="Rectangle 88"/>
            <p:cNvSpPr/>
            <p:nvPr/>
          </p:nvSpPr>
          <p:spPr>
            <a:xfrm>
              <a:off x="2760620" y="2432957"/>
              <a:ext cx="1645920" cy="769441"/>
            </a:xfrm>
            <a:prstGeom prst="rect">
              <a:avLst/>
            </a:prstGeom>
          </p:spPr>
          <p:txBody>
            <a:bodyPr wrap="square" lIns="0" tIns="0" rIns="0" bIns="0">
              <a:spAutoFit/>
            </a:bodyPr>
            <a:lstStyle/>
            <a:p>
              <a:pPr algn="just"/>
              <a:r>
                <a:rPr lang="en-US" sz="1000" b="1" dirty="0">
                  <a:solidFill>
                    <a:schemeClr val="accent3"/>
                  </a:solidFill>
                </a:rPr>
                <a:t>Automation BOT</a:t>
              </a:r>
            </a:p>
            <a:p>
              <a:pPr algn="just"/>
              <a:r>
                <a:rPr lang="en-US" sz="1000" dirty="0">
                  <a:solidFill>
                    <a:schemeClr val="accent3"/>
                  </a:solidFill>
                </a:rPr>
                <a:t>A web robot would be set up which would interact with the user based on voice/text commands</a:t>
              </a:r>
              <a:endParaRPr lang="en-US" sz="800" dirty="0">
                <a:solidFill>
                  <a:schemeClr val="accent3"/>
                </a:solidFill>
              </a:endParaRPr>
            </a:p>
          </p:txBody>
        </p:sp>
        <p:grpSp>
          <p:nvGrpSpPr>
            <p:cNvPr id="20" name="Group 19"/>
            <p:cNvGrpSpPr/>
            <p:nvPr/>
          </p:nvGrpSpPr>
          <p:grpSpPr>
            <a:xfrm>
              <a:off x="1297715" y="1503070"/>
              <a:ext cx="1525083" cy="925880"/>
              <a:chOff x="790144" y="1436440"/>
              <a:chExt cx="2145555" cy="1343478"/>
            </a:xfrm>
          </p:grpSpPr>
          <p:cxnSp>
            <p:nvCxnSpPr>
              <p:cNvPr id="17" name="Straight Arrow Connector 16"/>
              <p:cNvCxnSpPr>
                <a:stCxn id="52" idx="8"/>
                <a:endCxn id="88" idx="20"/>
              </p:cNvCxnSpPr>
              <p:nvPr/>
            </p:nvCxnSpPr>
            <p:spPr>
              <a:xfrm flipV="1">
                <a:off x="790144" y="1436440"/>
                <a:ext cx="2145555" cy="1330076"/>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325423" y="1863274"/>
                <a:ext cx="1525083" cy="916644"/>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5086594" y="2432957"/>
              <a:ext cx="1645920" cy="769441"/>
            </a:xfrm>
            <a:prstGeom prst="rect">
              <a:avLst/>
            </a:prstGeom>
          </p:spPr>
          <p:txBody>
            <a:bodyPr wrap="square" lIns="0" tIns="0" rIns="0" bIns="0">
              <a:spAutoFit/>
            </a:bodyPr>
            <a:lstStyle/>
            <a:p>
              <a:r>
                <a:rPr lang="en-US" sz="1000" b="1" dirty="0">
                  <a:solidFill>
                    <a:schemeClr val="accent5"/>
                  </a:solidFill>
                </a:rPr>
                <a:t>Auto Web Search</a:t>
              </a:r>
            </a:p>
            <a:p>
              <a:pPr algn="just"/>
              <a:r>
                <a:rPr lang="en-US" sz="1000" dirty="0">
                  <a:solidFill>
                    <a:schemeClr val="accent5"/>
                  </a:solidFill>
                </a:rPr>
                <a:t>For complex queries, BOT will leverage “close domain” web search to extract relevant documents/web pages</a:t>
              </a:r>
              <a:endParaRPr lang="en-US" sz="800" dirty="0">
                <a:solidFill>
                  <a:schemeClr val="accent5"/>
                </a:solidFill>
              </a:endParaRPr>
            </a:p>
          </p:txBody>
        </p:sp>
        <p:cxnSp>
          <p:nvCxnSpPr>
            <p:cNvPr id="35845" name="Straight Arrow Connector 35844"/>
            <p:cNvCxnSpPr/>
            <p:nvPr/>
          </p:nvCxnSpPr>
          <p:spPr>
            <a:xfrm>
              <a:off x="4414682" y="1512306"/>
              <a:ext cx="64008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9" name="Freeform 611"/>
            <p:cNvSpPr>
              <a:spLocks noChangeAspect="1" noEditPoints="1"/>
            </p:cNvSpPr>
            <p:nvPr/>
          </p:nvSpPr>
          <p:spPr bwMode="auto">
            <a:xfrm>
              <a:off x="7191898" y="2432957"/>
              <a:ext cx="1508760" cy="150876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49 w 512"/>
                <a:gd name="T11" fmla="*/ 362 h 512"/>
                <a:gd name="T12" fmla="*/ 128 w 512"/>
                <a:gd name="T13" fmla="*/ 362 h 512"/>
                <a:gd name="T14" fmla="*/ 117 w 512"/>
                <a:gd name="T15" fmla="*/ 352 h 512"/>
                <a:gd name="T16" fmla="*/ 128 w 512"/>
                <a:gd name="T17" fmla="*/ 341 h 512"/>
                <a:gd name="T18" fmla="*/ 149 w 512"/>
                <a:gd name="T19" fmla="*/ 341 h 512"/>
                <a:gd name="T20" fmla="*/ 160 w 512"/>
                <a:gd name="T21" fmla="*/ 352 h 512"/>
                <a:gd name="T22" fmla="*/ 149 w 512"/>
                <a:gd name="T23" fmla="*/ 362 h 512"/>
                <a:gd name="T24" fmla="*/ 149 w 512"/>
                <a:gd name="T25" fmla="*/ 298 h 512"/>
                <a:gd name="T26" fmla="*/ 128 w 512"/>
                <a:gd name="T27" fmla="*/ 298 h 512"/>
                <a:gd name="T28" fmla="*/ 117 w 512"/>
                <a:gd name="T29" fmla="*/ 288 h 512"/>
                <a:gd name="T30" fmla="*/ 128 w 512"/>
                <a:gd name="T31" fmla="*/ 277 h 512"/>
                <a:gd name="T32" fmla="*/ 149 w 512"/>
                <a:gd name="T33" fmla="*/ 277 h 512"/>
                <a:gd name="T34" fmla="*/ 160 w 512"/>
                <a:gd name="T35" fmla="*/ 288 h 512"/>
                <a:gd name="T36" fmla="*/ 149 w 512"/>
                <a:gd name="T37" fmla="*/ 298 h 512"/>
                <a:gd name="T38" fmla="*/ 149 w 512"/>
                <a:gd name="T39" fmla="*/ 234 h 512"/>
                <a:gd name="T40" fmla="*/ 128 w 512"/>
                <a:gd name="T41" fmla="*/ 234 h 512"/>
                <a:gd name="T42" fmla="*/ 117 w 512"/>
                <a:gd name="T43" fmla="*/ 224 h 512"/>
                <a:gd name="T44" fmla="*/ 128 w 512"/>
                <a:gd name="T45" fmla="*/ 213 h 512"/>
                <a:gd name="T46" fmla="*/ 149 w 512"/>
                <a:gd name="T47" fmla="*/ 213 h 512"/>
                <a:gd name="T48" fmla="*/ 160 w 512"/>
                <a:gd name="T49" fmla="*/ 224 h 512"/>
                <a:gd name="T50" fmla="*/ 149 w 512"/>
                <a:gd name="T51" fmla="*/ 234 h 512"/>
                <a:gd name="T52" fmla="*/ 149 w 512"/>
                <a:gd name="T53" fmla="*/ 170 h 512"/>
                <a:gd name="T54" fmla="*/ 128 w 512"/>
                <a:gd name="T55" fmla="*/ 170 h 512"/>
                <a:gd name="T56" fmla="*/ 117 w 512"/>
                <a:gd name="T57" fmla="*/ 160 h 512"/>
                <a:gd name="T58" fmla="*/ 128 w 512"/>
                <a:gd name="T59" fmla="*/ 149 h 512"/>
                <a:gd name="T60" fmla="*/ 149 w 512"/>
                <a:gd name="T61" fmla="*/ 149 h 512"/>
                <a:gd name="T62" fmla="*/ 160 w 512"/>
                <a:gd name="T63" fmla="*/ 160 h 512"/>
                <a:gd name="T64" fmla="*/ 149 w 512"/>
                <a:gd name="T65" fmla="*/ 170 h 512"/>
                <a:gd name="T66" fmla="*/ 384 w 512"/>
                <a:gd name="T67" fmla="*/ 362 h 512"/>
                <a:gd name="T68" fmla="*/ 202 w 512"/>
                <a:gd name="T69" fmla="*/ 362 h 512"/>
                <a:gd name="T70" fmla="*/ 192 w 512"/>
                <a:gd name="T71" fmla="*/ 352 h 512"/>
                <a:gd name="T72" fmla="*/ 202 w 512"/>
                <a:gd name="T73" fmla="*/ 341 h 512"/>
                <a:gd name="T74" fmla="*/ 384 w 512"/>
                <a:gd name="T75" fmla="*/ 341 h 512"/>
                <a:gd name="T76" fmla="*/ 394 w 512"/>
                <a:gd name="T77" fmla="*/ 352 h 512"/>
                <a:gd name="T78" fmla="*/ 384 w 512"/>
                <a:gd name="T79" fmla="*/ 362 h 512"/>
                <a:gd name="T80" fmla="*/ 384 w 512"/>
                <a:gd name="T81" fmla="*/ 298 h 512"/>
                <a:gd name="T82" fmla="*/ 202 w 512"/>
                <a:gd name="T83" fmla="*/ 298 h 512"/>
                <a:gd name="T84" fmla="*/ 192 w 512"/>
                <a:gd name="T85" fmla="*/ 288 h 512"/>
                <a:gd name="T86" fmla="*/ 202 w 512"/>
                <a:gd name="T87" fmla="*/ 277 h 512"/>
                <a:gd name="T88" fmla="*/ 384 w 512"/>
                <a:gd name="T89" fmla="*/ 277 h 512"/>
                <a:gd name="T90" fmla="*/ 394 w 512"/>
                <a:gd name="T91" fmla="*/ 288 h 512"/>
                <a:gd name="T92" fmla="*/ 384 w 512"/>
                <a:gd name="T93" fmla="*/ 298 h 512"/>
                <a:gd name="T94" fmla="*/ 384 w 512"/>
                <a:gd name="T95" fmla="*/ 234 h 512"/>
                <a:gd name="T96" fmla="*/ 202 w 512"/>
                <a:gd name="T97" fmla="*/ 234 h 512"/>
                <a:gd name="T98" fmla="*/ 192 w 512"/>
                <a:gd name="T99" fmla="*/ 224 h 512"/>
                <a:gd name="T100" fmla="*/ 202 w 512"/>
                <a:gd name="T101" fmla="*/ 213 h 512"/>
                <a:gd name="T102" fmla="*/ 384 w 512"/>
                <a:gd name="T103" fmla="*/ 213 h 512"/>
                <a:gd name="T104" fmla="*/ 394 w 512"/>
                <a:gd name="T105" fmla="*/ 224 h 512"/>
                <a:gd name="T106" fmla="*/ 384 w 512"/>
                <a:gd name="T107" fmla="*/ 234 h 512"/>
                <a:gd name="T108" fmla="*/ 384 w 512"/>
                <a:gd name="T109" fmla="*/ 170 h 512"/>
                <a:gd name="T110" fmla="*/ 202 w 512"/>
                <a:gd name="T111" fmla="*/ 170 h 512"/>
                <a:gd name="T112" fmla="*/ 192 w 512"/>
                <a:gd name="T113" fmla="*/ 160 h 512"/>
                <a:gd name="T114" fmla="*/ 202 w 512"/>
                <a:gd name="T115" fmla="*/ 149 h 512"/>
                <a:gd name="T116" fmla="*/ 384 w 512"/>
                <a:gd name="T117" fmla="*/ 149 h 512"/>
                <a:gd name="T118" fmla="*/ 394 w 512"/>
                <a:gd name="T119" fmla="*/ 160 h 512"/>
                <a:gd name="T120" fmla="*/ 384 w 512"/>
                <a:gd name="T121" fmla="*/ 17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49" y="362"/>
                  </a:moveTo>
                  <a:cubicBezTo>
                    <a:pt x="128" y="362"/>
                    <a:pt x="128" y="362"/>
                    <a:pt x="128" y="362"/>
                  </a:cubicBezTo>
                  <a:cubicBezTo>
                    <a:pt x="122" y="362"/>
                    <a:pt x="117" y="358"/>
                    <a:pt x="117" y="352"/>
                  </a:cubicBezTo>
                  <a:cubicBezTo>
                    <a:pt x="117" y="346"/>
                    <a:pt x="122" y="341"/>
                    <a:pt x="128" y="341"/>
                  </a:cubicBezTo>
                  <a:cubicBezTo>
                    <a:pt x="149" y="341"/>
                    <a:pt x="149" y="341"/>
                    <a:pt x="149" y="341"/>
                  </a:cubicBezTo>
                  <a:cubicBezTo>
                    <a:pt x="155" y="341"/>
                    <a:pt x="160" y="346"/>
                    <a:pt x="160" y="352"/>
                  </a:cubicBezTo>
                  <a:cubicBezTo>
                    <a:pt x="160" y="358"/>
                    <a:pt x="155" y="362"/>
                    <a:pt x="149" y="362"/>
                  </a:cubicBezTo>
                  <a:close/>
                  <a:moveTo>
                    <a:pt x="149" y="298"/>
                  </a:moveTo>
                  <a:cubicBezTo>
                    <a:pt x="128" y="298"/>
                    <a:pt x="128" y="298"/>
                    <a:pt x="128" y="298"/>
                  </a:cubicBezTo>
                  <a:cubicBezTo>
                    <a:pt x="122" y="298"/>
                    <a:pt x="117" y="294"/>
                    <a:pt x="117" y="288"/>
                  </a:cubicBezTo>
                  <a:cubicBezTo>
                    <a:pt x="117" y="282"/>
                    <a:pt x="122" y="277"/>
                    <a:pt x="128" y="277"/>
                  </a:cubicBezTo>
                  <a:cubicBezTo>
                    <a:pt x="149" y="277"/>
                    <a:pt x="149" y="277"/>
                    <a:pt x="149" y="277"/>
                  </a:cubicBezTo>
                  <a:cubicBezTo>
                    <a:pt x="155" y="277"/>
                    <a:pt x="160" y="282"/>
                    <a:pt x="160" y="288"/>
                  </a:cubicBezTo>
                  <a:cubicBezTo>
                    <a:pt x="160" y="294"/>
                    <a:pt x="155" y="298"/>
                    <a:pt x="149" y="298"/>
                  </a:cubicBezTo>
                  <a:close/>
                  <a:moveTo>
                    <a:pt x="149" y="234"/>
                  </a:moveTo>
                  <a:cubicBezTo>
                    <a:pt x="128" y="234"/>
                    <a:pt x="128" y="234"/>
                    <a:pt x="128" y="234"/>
                  </a:cubicBezTo>
                  <a:cubicBezTo>
                    <a:pt x="122" y="234"/>
                    <a:pt x="117" y="230"/>
                    <a:pt x="117" y="224"/>
                  </a:cubicBezTo>
                  <a:cubicBezTo>
                    <a:pt x="117" y="218"/>
                    <a:pt x="122" y="213"/>
                    <a:pt x="128" y="213"/>
                  </a:cubicBezTo>
                  <a:cubicBezTo>
                    <a:pt x="149" y="213"/>
                    <a:pt x="149" y="213"/>
                    <a:pt x="149" y="213"/>
                  </a:cubicBezTo>
                  <a:cubicBezTo>
                    <a:pt x="155" y="213"/>
                    <a:pt x="160" y="218"/>
                    <a:pt x="160" y="224"/>
                  </a:cubicBezTo>
                  <a:cubicBezTo>
                    <a:pt x="160" y="230"/>
                    <a:pt x="155" y="234"/>
                    <a:pt x="149" y="234"/>
                  </a:cubicBezTo>
                  <a:close/>
                  <a:moveTo>
                    <a:pt x="149" y="170"/>
                  </a:moveTo>
                  <a:cubicBezTo>
                    <a:pt x="128" y="170"/>
                    <a:pt x="128" y="170"/>
                    <a:pt x="128" y="170"/>
                  </a:cubicBezTo>
                  <a:cubicBezTo>
                    <a:pt x="122" y="170"/>
                    <a:pt x="117" y="166"/>
                    <a:pt x="117" y="160"/>
                  </a:cubicBezTo>
                  <a:cubicBezTo>
                    <a:pt x="117" y="154"/>
                    <a:pt x="122" y="149"/>
                    <a:pt x="128" y="149"/>
                  </a:cubicBezTo>
                  <a:cubicBezTo>
                    <a:pt x="149" y="149"/>
                    <a:pt x="149" y="149"/>
                    <a:pt x="149" y="149"/>
                  </a:cubicBezTo>
                  <a:cubicBezTo>
                    <a:pt x="155" y="149"/>
                    <a:pt x="160" y="154"/>
                    <a:pt x="160" y="160"/>
                  </a:cubicBezTo>
                  <a:cubicBezTo>
                    <a:pt x="160" y="166"/>
                    <a:pt x="155" y="170"/>
                    <a:pt x="149" y="170"/>
                  </a:cubicBezTo>
                  <a:close/>
                  <a:moveTo>
                    <a:pt x="384" y="362"/>
                  </a:moveTo>
                  <a:cubicBezTo>
                    <a:pt x="202" y="362"/>
                    <a:pt x="202" y="362"/>
                    <a:pt x="202" y="362"/>
                  </a:cubicBezTo>
                  <a:cubicBezTo>
                    <a:pt x="196" y="362"/>
                    <a:pt x="192" y="358"/>
                    <a:pt x="192" y="352"/>
                  </a:cubicBezTo>
                  <a:cubicBezTo>
                    <a:pt x="192" y="346"/>
                    <a:pt x="196" y="341"/>
                    <a:pt x="202" y="341"/>
                  </a:cubicBezTo>
                  <a:cubicBezTo>
                    <a:pt x="384" y="341"/>
                    <a:pt x="384" y="341"/>
                    <a:pt x="384" y="341"/>
                  </a:cubicBezTo>
                  <a:cubicBezTo>
                    <a:pt x="390" y="341"/>
                    <a:pt x="394" y="346"/>
                    <a:pt x="394" y="352"/>
                  </a:cubicBezTo>
                  <a:cubicBezTo>
                    <a:pt x="394" y="358"/>
                    <a:pt x="390" y="362"/>
                    <a:pt x="384" y="362"/>
                  </a:cubicBezTo>
                  <a:close/>
                  <a:moveTo>
                    <a:pt x="384" y="298"/>
                  </a:moveTo>
                  <a:cubicBezTo>
                    <a:pt x="202" y="298"/>
                    <a:pt x="202" y="298"/>
                    <a:pt x="202" y="298"/>
                  </a:cubicBezTo>
                  <a:cubicBezTo>
                    <a:pt x="196" y="298"/>
                    <a:pt x="192" y="294"/>
                    <a:pt x="192" y="288"/>
                  </a:cubicBezTo>
                  <a:cubicBezTo>
                    <a:pt x="192" y="282"/>
                    <a:pt x="196" y="277"/>
                    <a:pt x="202" y="277"/>
                  </a:cubicBezTo>
                  <a:cubicBezTo>
                    <a:pt x="384" y="277"/>
                    <a:pt x="384" y="277"/>
                    <a:pt x="384" y="277"/>
                  </a:cubicBezTo>
                  <a:cubicBezTo>
                    <a:pt x="390" y="277"/>
                    <a:pt x="394" y="282"/>
                    <a:pt x="394" y="288"/>
                  </a:cubicBezTo>
                  <a:cubicBezTo>
                    <a:pt x="394" y="294"/>
                    <a:pt x="390" y="298"/>
                    <a:pt x="384" y="298"/>
                  </a:cubicBezTo>
                  <a:close/>
                  <a:moveTo>
                    <a:pt x="384" y="234"/>
                  </a:moveTo>
                  <a:cubicBezTo>
                    <a:pt x="202" y="234"/>
                    <a:pt x="202" y="234"/>
                    <a:pt x="202" y="234"/>
                  </a:cubicBezTo>
                  <a:cubicBezTo>
                    <a:pt x="196" y="234"/>
                    <a:pt x="192" y="230"/>
                    <a:pt x="192" y="224"/>
                  </a:cubicBezTo>
                  <a:cubicBezTo>
                    <a:pt x="192" y="218"/>
                    <a:pt x="196" y="213"/>
                    <a:pt x="202" y="213"/>
                  </a:cubicBezTo>
                  <a:cubicBezTo>
                    <a:pt x="384" y="213"/>
                    <a:pt x="384" y="213"/>
                    <a:pt x="384" y="213"/>
                  </a:cubicBezTo>
                  <a:cubicBezTo>
                    <a:pt x="390" y="213"/>
                    <a:pt x="394" y="218"/>
                    <a:pt x="394" y="224"/>
                  </a:cubicBezTo>
                  <a:cubicBezTo>
                    <a:pt x="394" y="230"/>
                    <a:pt x="390" y="234"/>
                    <a:pt x="384" y="234"/>
                  </a:cubicBezTo>
                  <a:close/>
                  <a:moveTo>
                    <a:pt x="384" y="170"/>
                  </a:moveTo>
                  <a:cubicBezTo>
                    <a:pt x="202" y="170"/>
                    <a:pt x="202" y="170"/>
                    <a:pt x="202" y="170"/>
                  </a:cubicBezTo>
                  <a:cubicBezTo>
                    <a:pt x="196" y="170"/>
                    <a:pt x="192" y="166"/>
                    <a:pt x="192" y="160"/>
                  </a:cubicBezTo>
                  <a:cubicBezTo>
                    <a:pt x="192" y="154"/>
                    <a:pt x="196" y="149"/>
                    <a:pt x="202" y="149"/>
                  </a:cubicBezTo>
                  <a:cubicBezTo>
                    <a:pt x="384" y="149"/>
                    <a:pt x="384" y="149"/>
                    <a:pt x="384" y="149"/>
                  </a:cubicBezTo>
                  <a:cubicBezTo>
                    <a:pt x="390" y="149"/>
                    <a:pt x="394" y="154"/>
                    <a:pt x="394" y="160"/>
                  </a:cubicBezTo>
                  <a:cubicBezTo>
                    <a:pt x="394" y="166"/>
                    <a:pt x="390" y="170"/>
                    <a:pt x="384" y="17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GB"/>
            </a:p>
          </p:txBody>
        </p:sp>
        <p:sp>
          <p:nvSpPr>
            <p:cNvPr id="100" name="Rectangle 99"/>
            <p:cNvSpPr/>
            <p:nvPr/>
          </p:nvSpPr>
          <p:spPr>
            <a:xfrm>
              <a:off x="7137862" y="4113679"/>
              <a:ext cx="1645920" cy="769441"/>
            </a:xfrm>
            <a:prstGeom prst="rect">
              <a:avLst/>
            </a:prstGeom>
          </p:spPr>
          <p:txBody>
            <a:bodyPr wrap="square" lIns="0" tIns="0" rIns="0" bIns="0">
              <a:spAutoFit/>
            </a:bodyPr>
            <a:lstStyle/>
            <a:p>
              <a:r>
                <a:rPr lang="en-US" sz="1000" b="1" dirty="0">
                  <a:solidFill>
                    <a:schemeClr val="accent1"/>
                  </a:solidFill>
                </a:rPr>
                <a:t>Web Scrapping</a:t>
              </a:r>
            </a:p>
            <a:p>
              <a:pPr algn="just"/>
              <a:r>
                <a:rPr lang="en-US" sz="1000" dirty="0">
                  <a:solidFill>
                    <a:schemeClr val="accent1"/>
                  </a:solidFill>
                </a:rPr>
                <a:t>Information such as web links &amp; documents would be extracted and stored for further processing</a:t>
              </a:r>
              <a:endParaRPr lang="en-US" sz="800" dirty="0">
                <a:solidFill>
                  <a:schemeClr val="accent1"/>
                </a:solidFill>
              </a:endParaRPr>
            </a:p>
          </p:txBody>
        </p:sp>
        <p:cxnSp>
          <p:nvCxnSpPr>
            <p:cNvPr id="35848" name="Straight Arrow Connector 35847"/>
            <p:cNvCxnSpPr/>
            <p:nvPr/>
          </p:nvCxnSpPr>
          <p:spPr>
            <a:xfrm>
              <a:off x="6654281" y="1827161"/>
              <a:ext cx="822960" cy="64008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089804" y="5785446"/>
              <a:ext cx="1645920" cy="615553"/>
            </a:xfrm>
            <a:prstGeom prst="rect">
              <a:avLst/>
            </a:prstGeom>
          </p:spPr>
          <p:txBody>
            <a:bodyPr wrap="square" lIns="0" tIns="0" rIns="0" bIns="0">
              <a:spAutoFit/>
            </a:bodyPr>
            <a:lstStyle/>
            <a:p>
              <a:r>
                <a:rPr lang="en-US" sz="1000" b="1" dirty="0">
                  <a:solidFill>
                    <a:srgbClr val="43B02A"/>
                  </a:solidFill>
                </a:rPr>
                <a:t>Relevancy Check</a:t>
              </a:r>
            </a:p>
            <a:p>
              <a:pPr algn="just"/>
              <a:r>
                <a:rPr lang="en-US" sz="1000" dirty="0">
                  <a:solidFill>
                    <a:srgbClr val="43B02A"/>
                  </a:solidFill>
                </a:rPr>
                <a:t>Search results would be verified and ordered basis their relevancy to the query</a:t>
              </a:r>
              <a:endParaRPr lang="en-US" sz="800" dirty="0">
                <a:solidFill>
                  <a:srgbClr val="43B02A"/>
                </a:solidFill>
              </a:endParaRPr>
            </a:p>
          </p:txBody>
        </p:sp>
        <p:cxnSp>
          <p:nvCxnSpPr>
            <p:cNvPr id="35850" name="Straight Arrow Connector 35849"/>
            <p:cNvCxnSpPr/>
            <p:nvPr/>
          </p:nvCxnSpPr>
          <p:spPr>
            <a:xfrm flipH="1">
              <a:off x="6640942" y="3842327"/>
              <a:ext cx="731520" cy="54864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6" name="Freeform 395"/>
            <p:cNvSpPr>
              <a:spLocks noChangeAspect="1" noEditPoints="1"/>
            </p:cNvSpPr>
            <p:nvPr/>
          </p:nvSpPr>
          <p:spPr bwMode="auto">
            <a:xfrm>
              <a:off x="2822798" y="4113679"/>
              <a:ext cx="1508760" cy="1508760"/>
            </a:xfrm>
            <a:custGeom>
              <a:avLst/>
              <a:gdLst>
                <a:gd name="T0" fmla="*/ 245 w 512"/>
                <a:gd name="T1" fmla="*/ 192 h 512"/>
                <a:gd name="T2" fmla="*/ 224 w 512"/>
                <a:gd name="T3" fmla="*/ 213 h 512"/>
                <a:gd name="T4" fmla="*/ 266 w 512"/>
                <a:gd name="T5" fmla="*/ 320 h 512"/>
                <a:gd name="T6" fmla="*/ 288 w 512"/>
                <a:gd name="T7" fmla="*/ 298 h 512"/>
                <a:gd name="T8" fmla="*/ 266 w 512"/>
                <a:gd name="T9" fmla="*/ 320 h 512"/>
                <a:gd name="T10" fmla="*/ 256 w 512"/>
                <a:gd name="T11" fmla="*/ 512 h 512"/>
                <a:gd name="T12" fmla="*/ 256 w 512"/>
                <a:gd name="T13" fmla="*/ 0 h 512"/>
                <a:gd name="T14" fmla="*/ 181 w 512"/>
                <a:gd name="T15" fmla="*/ 181 h 512"/>
                <a:gd name="T16" fmla="*/ 139 w 512"/>
                <a:gd name="T17" fmla="*/ 170 h 512"/>
                <a:gd name="T18" fmla="*/ 181 w 512"/>
                <a:gd name="T19" fmla="*/ 126 h 512"/>
                <a:gd name="T20" fmla="*/ 117 w 512"/>
                <a:gd name="T21" fmla="*/ 181 h 512"/>
                <a:gd name="T22" fmla="*/ 128 w 512"/>
                <a:gd name="T23" fmla="*/ 234 h 512"/>
                <a:gd name="T24" fmla="*/ 181 w 512"/>
                <a:gd name="T25" fmla="*/ 224 h 512"/>
                <a:gd name="T26" fmla="*/ 213 w 512"/>
                <a:gd name="T27" fmla="*/ 234 h 512"/>
                <a:gd name="T28" fmla="*/ 266 w 512"/>
                <a:gd name="T29" fmla="*/ 224 h 512"/>
                <a:gd name="T30" fmla="*/ 256 w 512"/>
                <a:gd name="T31" fmla="*/ 170 h 512"/>
                <a:gd name="T32" fmla="*/ 257 w 512"/>
                <a:gd name="T33" fmla="*/ 138 h 512"/>
                <a:gd name="T34" fmla="*/ 254 w 512"/>
                <a:gd name="T35" fmla="*/ 117 h 512"/>
                <a:gd name="T36" fmla="*/ 202 w 512"/>
                <a:gd name="T37" fmla="*/ 224 h 512"/>
                <a:gd name="T38" fmla="*/ 309 w 512"/>
                <a:gd name="T39" fmla="*/ 288 h 512"/>
                <a:gd name="T40" fmla="*/ 256 w 512"/>
                <a:gd name="T41" fmla="*/ 277 h 512"/>
                <a:gd name="T42" fmla="*/ 245 w 512"/>
                <a:gd name="T43" fmla="*/ 330 h 512"/>
                <a:gd name="T44" fmla="*/ 287 w 512"/>
                <a:gd name="T45" fmla="*/ 341 h 512"/>
                <a:gd name="T46" fmla="*/ 245 w 512"/>
                <a:gd name="T47" fmla="*/ 385 h 512"/>
                <a:gd name="T48" fmla="*/ 257 w 512"/>
                <a:gd name="T49" fmla="*/ 394 h 512"/>
                <a:gd name="T50" fmla="*/ 309 w 512"/>
                <a:gd name="T51" fmla="*/ 288 h 512"/>
                <a:gd name="T52" fmla="*/ 384 w 512"/>
                <a:gd name="T53" fmla="*/ 277 h 512"/>
                <a:gd name="T54" fmla="*/ 330 w 512"/>
                <a:gd name="T55" fmla="*/ 288 h 512"/>
                <a:gd name="T56" fmla="*/ 341 w 512"/>
                <a:gd name="T57" fmla="*/ 341 h 512"/>
                <a:gd name="T58" fmla="*/ 340 w 512"/>
                <a:gd name="T59" fmla="*/ 373 h 512"/>
                <a:gd name="T60" fmla="*/ 341 w 512"/>
                <a:gd name="T61" fmla="*/ 394 h 512"/>
                <a:gd name="T62" fmla="*/ 394 w 512"/>
                <a:gd name="T63" fmla="*/ 330 h 512"/>
                <a:gd name="T64" fmla="*/ 138 w 512"/>
                <a:gd name="T65" fmla="*/ 213 h 512"/>
                <a:gd name="T66" fmla="*/ 160 w 512"/>
                <a:gd name="T67" fmla="*/ 192 h 512"/>
                <a:gd name="T68" fmla="*/ 138 w 512"/>
                <a:gd name="T69" fmla="*/ 213 h 512"/>
                <a:gd name="T70" fmla="*/ 373 w 512"/>
                <a:gd name="T71" fmla="*/ 320 h 512"/>
                <a:gd name="T72" fmla="*/ 352 w 512"/>
                <a:gd name="T73" fmla="*/ 29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24" y="192"/>
                  </a:moveTo>
                  <a:cubicBezTo>
                    <a:pt x="245" y="192"/>
                    <a:pt x="245" y="192"/>
                    <a:pt x="245" y="192"/>
                  </a:cubicBezTo>
                  <a:cubicBezTo>
                    <a:pt x="245" y="213"/>
                    <a:pt x="245" y="213"/>
                    <a:pt x="245" y="213"/>
                  </a:cubicBezTo>
                  <a:cubicBezTo>
                    <a:pt x="224" y="213"/>
                    <a:pt x="224" y="213"/>
                    <a:pt x="224" y="213"/>
                  </a:cubicBezTo>
                  <a:lnTo>
                    <a:pt x="224" y="192"/>
                  </a:lnTo>
                  <a:close/>
                  <a:moveTo>
                    <a:pt x="266" y="320"/>
                  </a:moveTo>
                  <a:cubicBezTo>
                    <a:pt x="288" y="320"/>
                    <a:pt x="288" y="320"/>
                    <a:pt x="288" y="320"/>
                  </a:cubicBezTo>
                  <a:cubicBezTo>
                    <a:pt x="288" y="298"/>
                    <a:pt x="288" y="298"/>
                    <a:pt x="288" y="298"/>
                  </a:cubicBezTo>
                  <a:cubicBezTo>
                    <a:pt x="266" y="298"/>
                    <a:pt x="266" y="298"/>
                    <a:pt x="266" y="298"/>
                  </a:cubicBezTo>
                  <a:lnTo>
                    <a:pt x="266" y="32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81" y="181"/>
                  </a:moveTo>
                  <a:cubicBezTo>
                    <a:pt x="181" y="175"/>
                    <a:pt x="176" y="170"/>
                    <a:pt x="170" y="170"/>
                  </a:cubicBezTo>
                  <a:cubicBezTo>
                    <a:pt x="139" y="170"/>
                    <a:pt x="139" y="170"/>
                    <a:pt x="139" y="170"/>
                  </a:cubicBezTo>
                  <a:cubicBezTo>
                    <a:pt x="144" y="143"/>
                    <a:pt x="168" y="139"/>
                    <a:pt x="172" y="138"/>
                  </a:cubicBezTo>
                  <a:cubicBezTo>
                    <a:pt x="177" y="138"/>
                    <a:pt x="182" y="132"/>
                    <a:pt x="181" y="126"/>
                  </a:cubicBezTo>
                  <a:cubicBezTo>
                    <a:pt x="180" y="121"/>
                    <a:pt x="175" y="117"/>
                    <a:pt x="169" y="117"/>
                  </a:cubicBezTo>
                  <a:cubicBezTo>
                    <a:pt x="151" y="119"/>
                    <a:pt x="117" y="135"/>
                    <a:pt x="117" y="181"/>
                  </a:cubicBezTo>
                  <a:cubicBezTo>
                    <a:pt x="117" y="224"/>
                    <a:pt x="117" y="224"/>
                    <a:pt x="117" y="224"/>
                  </a:cubicBezTo>
                  <a:cubicBezTo>
                    <a:pt x="117" y="230"/>
                    <a:pt x="122" y="234"/>
                    <a:pt x="128" y="234"/>
                  </a:cubicBezTo>
                  <a:cubicBezTo>
                    <a:pt x="170" y="234"/>
                    <a:pt x="170" y="234"/>
                    <a:pt x="170" y="234"/>
                  </a:cubicBezTo>
                  <a:cubicBezTo>
                    <a:pt x="176" y="234"/>
                    <a:pt x="181" y="230"/>
                    <a:pt x="181" y="224"/>
                  </a:cubicBezTo>
                  <a:lnTo>
                    <a:pt x="181" y="181"/>
                  </a:lnTo>
                  <a:close/>
                  <a:moveTo>
                    <a:pt x="213" y="234"/>
                  </a:moveTo>
                  <a:cubicBezTo>
                    <a:pt x="256" y="234"/>
                    <a:pt x="256" y="234"/>
                    <a:pt x="256" y="234"/>
                  </a:cubicBezTo>
                  <a:cubicBezTo>
                    <a:pt x="262" y="234"/>
                    <a:pt x="266" y="230"/>
                    <a:pt x="266" y="224"/>
                  </a:cubicBezTo>
                  <a:cubicBezTo>
                    <a:pt x="266" y="181"/>
                    <a:pt x="266" y="181"/>
                    <a:pt x="266" y="181"/>
                  </a:cubicBezTo>
                  <a:cubicBezTo>
                    <a:pt x="266" y="175"/>
                    <a:pt x="262" y="170"/>
                    <a:pt x="256" y="170"/>
                  </a:cubicBezTo>
                  <a:cubicBezTo>
                    <a:pt x="225" y="170"/>
                    <a:pt x="225" y="170"/>
                    <a:pt x="225" y="170"/>
                  </a:cubicBezTo>
                  <a:cubicBezTo>
                    <a:pt x="230" y="143"/>
                    <a:pt x="254" y="139"/>
                    <a:pt x="257" y="138"/>
                  </a:cubicBezTo>
                  <a:cubicBezTo>
                    <a:pt x="263" y="138"/>
                    <a:pt x="267" y="132"/>
                    <a:pt x="266" y="126"/>
                  </a:cubicBezTo>
                  <a:cubicBezTo>
                    <a:pt x="266" y="121"/>
                    <a:pt x="260" y="117"/>
                    <a:pt x="254" y="117"/>
                  </a:cubicBezTo>
                  <a:cubicBezTo>
                    <a:pt x="236" y="119"/>
                    <a:pt x="202" y="135"/>
                    <a:pt x="202" y="181"/>
                  </a:cubicBezTo>
                  <a:cubicBezTo>
                    <a:pt x="202" y="224"/>
                    <a:pt x="202" y="224"/>
                    <a:pt x="202" y="224"/>
                  </a:cubicBezTo>
                  <a:cubicBezTo>
                    <a:pt x="202" y="230"/>
                    <a:pt x="207" y="234"/>
                    <a:pt x="213" y="234"/>
                  </a:cubicBezTo>
                  <a:close/>
                  <a:moveTo>
                    <a:pt x="309" y="288"/>
                  </a:moveTo>
                  <a:cubicBezTo>
                    <a:pt x="309" y="282"/>
                    <a:pt x="304" y="277"/>
                    <a:pt x="298" y="277"/>
                  </a:cubicBezTo>
                  <a:cubicBezTo>
                    <a:pt x="256" y="277"/>
                    <a:pt x="256" y="277"/>
                    <a:pt x="256" y="277"/>
                  </a:cubicBezTo>
                  <a:cubicBezTo>
                    <a:pt x="250" y="277"/>
                    <a:pt x="245" y="282"/>
                    <a:pt x="245" y="288"/>
                  </a:cubicBezTo>
                  <a:cubicBezTo>
                    <a:pt x="245" y="330"/>
                    <a:pt x="245" y="330"/>
                    <a:pt x="245" y="330"/>
                  </a:cubicBezTo>
                  <a:cubicBezTo>
                    <a:pt x="245" y="336"/>
                    <a:pt x="250" y="341"/>
                    <a:pt x="256" y="341"/>
                  </a:cubicBezTo>
                  <a:cubicBezTo>
                    <a:pt x="287" y="341"/>
                    <a:pt x="287" y="341"/>
                    <a:pt x="287" y="341"/>
                  </a:cubicBezTo>
                  <a:cubicBezTo>
                    <a:pt x="282" y="369"/>
                    <a:pt x="258" y="373"/>
                    <a:pt x="254" y="373"/>
                  </a:cubicBezTo>
                  <a:cubicBezTo>
                    <a:pt x="249" y="374"/>
                    <a:pt x="244" y="379"/>
                    <a:pt x="245" y="385"/>
                  </a:cubicBezTo>
                  <a:cubicBezTo>
                    <a:pt x="246" y="390"/>
                    <a:pt x="250" y="394"/>
                    <a:pt x="256" y="394"/>
                  </a:cubicBezTo>
                  <a:cubicBezTo>
                    <a:pt x="256" y="394"/>
                    <a:pt x="256" y="394"/>
                    <a:pt x="257" y="394"/>
                  </a:cubicBezTo>
                  <a:cubicBezTo>
                    <a:pt x="275" y="392"/>
                    <a:pt x="309" y="376"/>
                    <a:pt x="309" y="330"/>
                  </a:cubicBezTo>
                  <a:lnTo>
                    <a:pt x="309" y="288"/>
                  </a:lnTo>
                  <a:close/>
                  <a:moveTo>
                    <a:pt x="394" y="288"/>
                  </a:moveTo>
                  <a:cubicBezTo>
                    <a:pt x="394" y="282"/>
                    <a:pt x="390" y="277"/>
                    <a:pt x="384" y="277"/>
                  </a:cubicBezTo>
                  <a:cubicBezTo>
                    <a:pt x="341" y="277"/>
                    <a:pt x="341" y="277"/>
                    <a:pt x="341" y="277"/>
                  </a:cubicBezTo>
                  <a:cubicBezTo>
                    <a:pt x="335" y="277"/>
                    <a:pt x="330" y="282"/>
                    <a:pt x="330" y="288"/>
                  </a:cubicBezTo>
                  <a:cubicBezTo>
                    <a:pt x="330" y="330"/>
                    <a:pt x="330" y="330"/>
                    <a:pt x="330" y="330"/>
                  </a:cubicBezTo>
                  <a:cubicBezTo>
                    <a:pt x="330" y="336"/>
                    <a:pt x="335" y="341"/>
                    <a:pt x="341" y="341"/>
                  </a:cubicBezTo>
                  <a:cubicBezTo>
                    <a:pt x="372" y="341"/>
                    <a:pt x="372" y="341"/>
                    <a:pt x="372" y="341"/>
                  </a:cubicBezTo>
                  <a:cubicBezTo>
                    <a:pt x="367" y="369"/>
                    <a:pt x="343" y="373"/>
                    <a:pt x="340" y="373"/>
                  </a:cubicBezTo>
                  <a:cubicBezTo>
                    <a:pt x="334" y="374"/>
                    <a:pt x="330" y="379"/>
                    <a:pt x="330" y="385"/>
                  </a:cubicBezTo>
                  <a:cubicBezTo>
                    <a:pt x="331" y="390"/>
                    <a:pt x="336" y="394"/>
                    <a:pt x="341" y="394"/>
                  </a:cubicBezTo>
                  <a:cubicBezTo>
                    <a:pt x="341" y="394"/>
                    <a:pt x="342" y="394"/>
                    <a:pt x="342" y="394"/>
                  </a:cubicBezTo>
                  <a:cubicBezTo>
                    <a:pt x="360" y="392"/>
                    <a:pt x="394" y="376"/>
                    <a:pt x="394" y="330"/>
                  </a:cubicBezTo>
                  <a:lnTo>
                    <a:pt x="394" y="288"/>
                  </a:lnTo>
                  <a:close/>
                  <a:moveTo>
                    <a:pt x="138" y="213"/>
                  </a:moveTo>
                  <a:cubicBezTo>
                    <a:pt x="160" y="213"/>
                    <a:pt x="160" y="213"/>
                    <a:pt x="160" y="213"/>
                  </a:cubicBezTo>
                  <a:cubicBezTo>
                    <a:pt x="160" y="192"/>
                    <a:pt x="160" y="192"/>
                    <a:pt x="160" y="192"/>
                  </a:cubicBezTo>
                  <a:cubicBezTo>
                    <a:pt x="138" y="192"/>
                    <a:pt x="138" y="192"/>
                    <a:pt x="138" y="192"/>
                  </a:cubicBezTo>
                  <a:lnTo>
                    <a:pt x="138" y="213"/>
                  </a:lnTo>
                  <a:close/>
                  <a:moveTo>
                    <a:pt x="352" y="320"/>
                  </a:moveTo>
                  <a:cubicBezTo>
                    <a:pt x="373" y="320"/>
                    <a:pt x="373" y="320"/>
                    <a:pt x="373" y="320"/>
                  </a:cubicBezTo>
                  <a:cubicBezTo>
                    <a:pt x="373" y="298"/>
                    <a:pt x="373" y="298"/>
                    <a:pt x="373" y="298"/>
                  </a:cubicBezTo>
                  <a:cubicBezTo>
                    <a:pt x="352" y="298"/>
                    <a:pt x="352" y="298"/>
                    <a:pt x="352" y="298"/>
                  </a:cubicBezTo>
                  <a:lnTo>
                    <a:pt x="352" y="32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GB"/>
            </a:p>
          </p:txBody>
        </p:sp>
        <p:cxnSp>
          <p:nvCxnSpPr>
            <p:cNvPr id="35852" name="Straight Arrow Connector 35851"/>
            <p:cNvCxnSpPr/>
            <p:nvPr/>
          </p:nvCxnSpPr>
          <p:spPr>
            <a:xfrm flipH="1">
              <a:off x="4423918" y="4852005"/>
              <a:ext cx="64008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768762" y="5782255"/>
              <a:ext cx="1645920" cy="615553"/>
            </a:xfrm>
            <a:prstGeom prst="rect">
              <a:avLst/>
            </a:prstGeom>
          </p:spPr>
          <p:txBody>
            <a:bodyPr wrap="square" lIns="0" tIns="0" rIns="0" bIns="0">
              <a:spAutoFit/>
            </a:bodyPr>
            <a:lstStyle/>
            <a:p>
              <a:r>
                <a:rPr lang="en-US" sz="1000" b="1" dirty="0">
                  <a:solidFill>
                    <a:schemeClr val="accent2"/>
                  </a:solidFill>
                </a:rPr>
                <a:t>Summarization</a:t>
              </a:r>
            </a:p>
            <a:p>
              <a:pPr algn="just"/>
              <a:r>
                <a:rPr lang="en-US" sz="1000" dirty="0">
                  <a:solidFill>
                    <a:schemeClr val="accent2"/>
                  </a:solidFill>
                </a:rPr>
                <a:t>Relevant information would be extracted and summarized in order to answer the user query</a:t>
              </a:r>
              <a:endParaRPr lang="en-US" sz="800" dirty="0">
                <a:solidFill>
                  <a:schemeClr val="accent2"/>
                </a:solidFill>
              </a:endParaRPr>
            </a:p>
          </p:txBody>
        </p:sp>
        <p:cxnSp>
          <p:nvCxnSpPr>
            <p:cNvPr id="35854" name="Straight Arrow Connector 35853"/>
            <p:cNvCxnSpPr/>
            <p:nvPr/>
          </p:nvCxnSpPr>
          <p:spPr>
            <a:xfrm flipH="1" flipV="1">
              <a:off x="1911927" y="3842324"/>
              <a:ext cx="822960" cy="73152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856" name="TextBox 35855"/>
            <p:cNvSpPr txBox="1"/>
            <p:nvPr/>
          </p:nvSpPr>
          <p:spPr>
            <a:xfrm>
              <a:off x="1950499" y="748149"/>
              <a:ext cx="848123" cy="559127"/>
            </a:xfrm>
            <a:prstGeom prst="rect">
              <a:avLst/>
            </a:prstGeom>
            <a:noFill/>
            <a:ln>
              <a:solidFill>
                <a:schemeClr val="tx1"/>
              </a:solidFill>
              <a:prstDash val="dash"/>
            </a:ln>
          </p:spPr>
          <p:txBody>
            <a:bodyPr vert="horz" wrap="square" lIns="0" tIns="0" rIns="0" bIns="0" rtlCol="0">
              <a:spAutoFit/>
            </a:bodyPr>
            <a:lstStyle/>
            <a:p>
              <a:pPr>
                <a:spcBef>
                  <a:spcPts val="200"/>
                </a:spcBef>
                <a:buSzPct val="100000"/>
              </a:pPr>
              <a:r>
                <a:rPr lang="en-US" sz="1100" b="1" dirty="0"/>
                <a:t>  - </a:t>
              </a:r>
              <a:r>
                <a:rPr lang="en-US" sz="1100" dirty="0"/>
                <a:t>api.ai</a:t>
              </a:r>
            </a:p>
            <a:p>
              <a:pPr>
                <a:spcBef>
                  <a:spcPts val="200"/>
                </a:spcBef>
                <a:buSzPct val="100000"/>
              </a:pPr>
              <a:r>
                <a:rPr lang="en-US" sz="1100" dirty="0"/>
                <a:t>  - wit.ai</a:t>
              </a:r>
            </a:p>
            <a:p>
              <a:pPr>
                <a:spcBef>
                  <a:spcPts val="200"/>
                </a:spcBef>
                <a:buSzPct val="100000"/>
              </a:pPr>
              <a:r>
                <a:rPr lang="en-US" sz="1100" dirty="0"/>
                <a:t>  - LUIS</a:t>
              </a:r>
            </a:p>
          </p:txBody>
        </p:sp>
        <p:sp>
          <p:nvSpPr>
            <p:cNvPr id="115" name="TextBox 114"/>
            <p:cNvSpPr txBox="1"/>
            <p:nvPr/>
          </p:nvSpPr>
          <p:spPr>
            <a:xfrm>
              <a:off x="7628484" y="1630545"/>
              <a:ext cx="1397972" cy="754053"/>
            </a:xfrm>
            <a:prstGeom prst="rect">
              <a:avLst/>
            </a:prstGeom>
            <a:noFill/>
            <a:ln>
              <a:solidFill>
                <a:schemeClr val="tx1"/>
              </a:solidFill>
              <a:prstDash val="dash"/>
            </a:ln>
          </p:spPr>
          <p:txBody>
            <a:bodyPr vert="horz" wrap="square" lIns="0" tIns="0" rIns="0" bIns="0" rtlCol="0">
              <a:spAutoFit/>
            </a:bodyPr>
            <a:lstStyle/>
            <a:p>
              <a:pPr>
                <a:spcBef>
                  <a:spcPts val="200"/>
                </a:spcBef>
                <a:buSzPct val="100000"/>
              </a:pPr>
              <a:r>
                <a:rPr lang="en-US" sz="1100" b="1" dirty="0"/>
                <a:t>  - </a:t>
              </a:r>
              <a:r>
                <a:rPr lang="en-US" sz="1100" dirty="0"/>
                <a:t>Python</a:t>
              </a:r>
            </a:p>
            <a:p>
              <a:pPr>
                <a:spcBef>
                  <a:spcPts val="200"/>
                </a:spcBef>
                <a:buSzPct val="100000"/>
              </a:pPr>
              <a:r>
                <a:rPr lang="en-US" sz="1100" dirty="0"/>
                <a:t>  - beautifulsoup4</a:t>
              </a:r>
            </a:p>
            <a:p>
              <a:pPr>
                <a:spcBef>
                  <a:spcPts val="200"/>
                </a:spcBef>
                <a:buSzPct val="100000"/>
              </a:pPr>
              <a:r>
                <a:rPr lang="en-US" sz="1100" dirty="0"/>
                <a:t>  - XML Parsing</a:t>
              </a:r>
            </a:p>
            <a:p>
              <a:pPr>
                <a:spcBef>
                  <a:spcPts val="200"/>
                </a:spcBef>
                <a:buSzPct val="100000"/>
              </a:pPr>
              <a:r>
                <a:rPr lang="en-US" sz="1100" dirty="0"/>
                <a:t>  - </a:t>
              </a:r>
              <a:r>
                <a:rPr lang="en-US" sz="1100" dirty="0" err="1"/>
                <a:t>Scrapy</a:t>
              </a:r>
              <a:endParaRPr lang="en-US" sz="1100" dirty="0"/>
            </a:p>
          </p:txBody>
        </p:sp>
        <p:sp>
          <p:nvSpPr>
            <p:cNvPr id="116" name="TextBox 115"/>
            <p:cNvSpPr txBox="1"/>
            <p:nvPr/>
          </p:nvSpPr>
          <p:spPr>
            <a:xfrm>
              <a:off x="6680306" y="5258237"/>
              <a:ext cx="1474275" cy="364202"/>
            </a:xfrm>
            <a:prstGeom prst="rect">
              <a:avLst/>
            </a:prstGeom>
            <a:noFill/>
            <a:ln>
              <a:solidFill>
                <a:schemeClr val="tx1"/>
              </a:solidFill>
              <a:prstDash val="dash"/>
            </a:ln>
          </p:spPr>
          <p:txBody>
            <a:bodyPr vert="horz" wrap="square" lIns="0" tIns="0" rIns="0" bIns="0" rtlCol="0">
              <a:spAutoFit/>
            </a:bodyPr>
            <a:lstStyle/>
            <a:p>
              <a:pPr>
                <a:spcBef>
                  <a:spcPts val="200"/>
                </a:spcBef>
                <a:buSzPct val="100000"/>
              </a:pPr>
              <a:r>
                <a:rPr lang="en-US" sz="1100" b="1" dirty="0"/>
                <a:t>  - </a:t>
              </a:r>
              <a:r>
                <a:rPr lang="en-US" sz="1100" dirty="0"/>
                <a:t>Machine Learning</a:t>
              </a:r>
            </a:p>
            <a:p>
              <a:pPr>
                <a:spcBef>
                  <a:spcPts val="200"/>
                </a:spcBef>
                <a:buSzPct val="100000"/>
              </a:pPr>
              <a:r>
                <a:rPr lang="en-US" sz="1100" dirty="0"/>
                <a:t>  - Deep Learning</a:t>
              </a:r>
            </a:p>
          </p:txBody>
        </p:sp>
        <p:sp>
          <p:nvSpPr>
            <p:cNvPr id="117" name="TextBox 116"/>
            <p:cNvSpPr txBox="1"/>
            <p:nvPr/>
          </p:nvSpPr>
          <p:spPr>
            <a:xfrm>
              <a:off x="1446137" y="5375686"/>
              <a:ext cx="1474275" cy="364202"/>
            </a:xfrm>
            <a:prstGeom prst="rect">
              <a:avLst/>
            </a:prstGeom>
            <a:noFill/>
            <a:ln>
              <a:solidFill>
                <a:schemeClr val="tx1"/>
              </a:solidFill>
              <a:prstDash val="dash"/>
            </a:ln>
          </p:spPr>
          <p:txBody>
            <a:bodyPr vert="horz" wrap="square" lIns="0" tIns="0" rIns="0" bIns="0" rtlCol="0">
              <a:spAutoFit/>
            </a:bodyPr>
            <a:lstStyle/>
            <a:p>
              <a:pPr>
                <a:spcBef>
                  <a:spcPts val="200"/>
                </a:spcBef>
                <a:buSzPct val="100000"/>
              </a:pPr>
              <a:r>
                <a:rPr lang="en-US" sz="1100" b="1" dirty="0"/>
                <a:t>  - </a:t>
              </a:r>
              <a:r>
                <a:rPr lang="en-US" sz="1100" dirty="0"/>
                <a:t>Deep Learning</a:t>
              </a:r>
            </a:p>
            <a:p>
              <a:pPr>
                <a:spcBef>
                  <a:spcPts val="200"/>
                </a:spcBef>
                <a:buSzPct val="100000"/>
              </a:pPr>
              <a:r>
                <a:rPr lang="en-US" sz="1100" dirty="0"/>
                <a:t>  - NLP/NLG</a:t>
              </a:r>
            </a:p>
          </p:txBody>
        </p:sp>
        <p:sp>
          <p:nvSpPr>
            <p:cNvPr id="118" name="TextBox 117"/>
            <p:cNvSpPr txBox="1"/>
            <p:nvPr/>
          </p:nvSpPr>
          <p:spPr>
            <a:xfrm>
              <a:off x="6616755" y="789762"/>
              <a:ext cx="848123" cy="364202"/>
            </a:xfrm>
            <a:prstGeom prst="rect">
              <a:avLst/>
            </a:prstGeom>
            <a:noFill/>
            <a:ln>
              <a:solidFill>
                <a:schemeClr val="tx1"/>
              </a:solidFill>
              <a:prstDash val="dash"/>
            </a:ln>
          </p:spPr>
          <p:txBody>
            <a:bodyPr vert="horz" wrap="square" lIns="0" tIns="0" rIns="0" bIns="0" rtlCol="0">
              <a:spAutoFit/>
            </a:bodyPr>
            <a:lstStyle/>
            <a:p>
              <a:pPr>
                <a:spcBef>
                  <a:spcPts val="200"/>
                </a:spcBef>
                <a:buSzPct val="100000"/>
              </a:pPr>
              <a:r>
                <a:rPr lang="en-US" sz="1100" b="1" dirty="0"/>
                <a:t>  - </a:t>
              </a:r>
              <a:r>
                <a:rPr lang="en-US" sz="1100" dirty="0"/>
                <a:t>Python</a:t>
              </a:r>
            </a:p>
            <a:p>
              <a:pPr>
                <a:spcBef>
                  <a:spcPts val="200"/>
                </a:spcBef>
                <a:buSzPct val="100000"/>
              </a:pPr>
              <a:r>
                <a:rPr lang="en-US" sz="1100" dirty="0"/>
                <a:t>  - urllib2</a:t>
              </a:r>
            </a:p>
          </p:txBody>
        </p:sp>
      </p:grpSp>
      <p:sp>
        <p:nvSpPr>
          <p:cNvPr id="2" name="Oval 1"/>
          <p:cNvSpPr/>
          <p:nvPr/>
        </p:nvSpPr>
        <p:spPr bwMode="gray">
          <a:xfrm>
            <a:off x="1758859" y="2175349"/>
            <a:ext cx="4572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30" name="Oval 29"/>
          <p:cNvSpPr/>
          <p:nvPr/>
        </p:nvSpPr>
        <p:spPr bwMode="gray">
          <a:xfrm>
            <a:off x="5534598" y="787425"/>
            <a:ext cx="4572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31" name="Oval 30"/>
          <p:cNvSpPr/>
          <p:nvPr/>
        </p:nvSpPr>
        <p:spPr bwMode="gray">
          <a:xfrm>
            <a:off x="8071794" y="1340191"/>
            <a:ext cx="4572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4</a:t>
            </a:r>
          </a:p>
        </p:txBody>
      </p:sp>
      <p:sp>
        <p:nvSpPr>
          <p:cNvPr id="32" name="Oval 31"/>
          <p:cNvSpPr/>
          <p:nvPr/>
        </p:nvSpPr>
        <p:spPr bwMode="gray">
          <a:xfrm>
            <a:off x="10123062" y="3007304"/>
            <a:ext cx="4572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5</a:t>
            </a:r>
          </a:p>
        </p:txBody>
      </p:sp>
      <p:sp>
        <p:nvSpPr>
          <p:cNvPr id="33" name="Oval 32"/>
          <p:cNvSpPr/>
          <p:nvPr/>
        </p:nvSpPr>
        <p:spPr bwMode="gray">
          <a:xfrm>
            <a:off x="6197274" y="5375721"/>
            <a:ext cx="4572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6</a:t>
            </a:r>
          </a:p>
        </p:txBody>
      </p:sp>
      <p:sp>
        <p:nvSpPr>
          <p:cNvPr id="34" name="Oval 33"/>
          <p:cNvSpPr/>
          <p:nvPr/>
        </p:nvSpPr>
        <p:spPr bwMode="gray">
          <a:xfrm>
            <a:off x="3668992" y="4719186"/>
            <a:ext cx="457200" cy="457200"/>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7</a:t>
            </a:r>
          </a:p>
        </p:txBody>
      </p:sp>
      <p:sp>
        <p:nvSpPr>
          <p:cNvPr id="4" name="TextBox 3"/>
          <p:cNvSpPr txBox="1"/>
          <p:nvPr/>
        </p:nvSpPr>
        <p:spPr>
          <a:xfrm>
            <a:off x="4342017" y="3452321"/>
            <a:ext cx="1592039" cy="830997"/>
          </a:xfrm>
          <a:prstGeom prst="rect">
            <a:avLst/>
          </a:prstGeom>
          <a:noFill/>
        </p:spPr>
        <p:txBody>
          <a:bodyPr wrap="none" rtlCol="0">
            <a:spAutoFit/>
          </a:bodyPr>
          <a:lstStyle/>
          <a:p>
            <a:r>
              <a:rPr lang="en-US" sz="1200" dirty="0" smtClean="0"/>
              <a:t>Data Format</a:t>
            </a:r>
          </a:p>
          <a:p>
            <a:pPr marL="285750" indent="-285750">
              <a:buFont typeface="Arial" panose="020B0604020202020204" pitchFamily="34" charset="0"/>
              <a:buChar char="•"/>
            </a:pPr>
            <a:r>
              <a:rPr lang="en-US" sz="1200" dirty="0" smtClean="0"/>
              <a:t>Unstructured Text</a:t>
            </a:r>
          </a:p>
          <a:p>
            <a:pPr marL="285750" indent="-285750">
              <a:buFont typeface="Arial" panose="020B0604020202020204" pitchFamily="34" charset="0"/>
              <a:buChar char="•"/>
            </a:pPr>
            <a:r>
              <a:rPr lang="en-US" sz="1200" dirty="0" smtClean="0"/>
              <a:t>PDF</a:t>
            </a:r>
          </a:p>
          <a:p>
            <a:pPr marL="285750" indent="-285750">
              <a:buFont typeface="Arial" panose="020B0604020202020204" pitchFamily="34" charset="0"/>
              <a:buChar char="•"/>
            </a:pPr>
            <a:r>
              <a:rPr lang="en-US" sz="1200" dirty="0" smtClean="0">
                <a:solidFill>
                  <a:schemeClr val="bg2">
                    <a:lumMod val="75000"/>
                  </a:schemeClr>
                </a:solidFill>
              </a:rPr>
              <a:t>Image</a:t>
            </a:r>
            <a:endParaRPr lang="en-US" sz="1200" dirty="0">
              <a:solidFill>
                <a:schemeClr val="bg2">
                  <a:lumMod val="75000"/>
                </a:schemeClr>
              </a:solidFill>
            </a:endParaRPr>
          </a:p>
        </p:txBody>
      </p:sp>
    </p:spTree>
    <p:extLst>
      <p:ext uri="{BB962C8B-B14F-4D97-AF65-F5344CB8AC3E}">
        <p14:creationId xmlns:p14="http://schemas.microsoft.com/office/powerpoint/2010/main" val="302882866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 Feature Engineering</a:t>
            </a:r>
            <a:endParaRPr lang="en-US" dirty="0"/>
          </a:p>
        </p:txBody>
      </p:sp>
      <p:sp>
        <p:nvSpPr>
          <p:cNvPr id="3" name="Content Placeholder 2"/>
          <p:cNvSpPr>
            <a:spLocks noGrp="1"/>
          </p:cNvSpPr>
          <p:nvPr>
            <p:ph idx="1"/>
          </p:nvPr>
        </p:nvSpPr>
        <p:spPr/>
        <p:txBody>
          <a:bodyPr>
            <a:noAutofit/>
          </a:bodyPr>
          <a:lstStyle/>
          <a:p>
            <a:r>
              <a:rPr lang="en-US" sz="2200" dirty="0"/>
              <a:t>Despite having high dimension data, the information present in it is not directly </a:t>
            </a:r>
            <a:r>
              <a:rPr lang="en-US" sz="2200" dirty="0" smtClean="0"/>
              <a:t>accessible. In </a:t>
            </a:r>
            <a:r>
              <a:rPr lang="en-US" sz="2200" dirty="0"/>
              <a:t>order to produce significant and actionable insights from text data, it </a:t>
            </a:r>
            <a:r>
              <a:rPr lang="en-US" sz="2200" dirty="0" smtClean="0"/>
              <a:t>needs to be structured into “features”.</a:t>
            </a:r>
          </a:p>
          <a:p>
            <a:r>
              <a:rPr lang="en-US" sz="2200" dirty="0" smtClean="0"/>
              <a:t>Following feature generation technique/methods would be implemented:</a:t>
            </a:r>
          </a:p>
          <a:p>
            <a:pPr lvl="1"/>
            <a:r>
              <a:rPr lang="en-US" sz="1800" u="sng" dirty="0" smtClean="0"/>
              <a:t>Part of Speech tagging</a:t>
            </a:r>
            <a:r>
              <a:rPr lang="en-US" sz="1800" dirty="0" smtClean="0"/>
              <a:t> –</a:t>
            </a:r>
            <a:r>
              <a:rPr lang="en-US" sz="1800" dirty="0"/>
              <a:t> </a:t>
            </a:r>
            <a:r>
              <a:rPr lang="en-US" sz="1800" dirty="0" smtClean="0"/>
              <a:t>The tags define </a:t>
            </a:r>
            <a:r>
              <a:rPr lang="en-US" sz="1800" dirty="0"/>
              <a:t>the usage and function of a word in the </a:t>
            </a:r>
            <a:r>
              <a:rPr lang="en-US" sz="1800" dirty="0" smtClean="0"/>
              <a:t>sentence. Useful for many important </a:t>
            </a:r>
            <a:r>
              <a:rPr lang="en-US" sz="1800" dirty="0"/>
              <a:t>NLP applications like </a:t>
            </a:r>
            <a:r>
              <a:rPr lang="en-US" sz="1800" dirty="0" smtClean="0"/>
              <a:t>word </a:t>
            </a:r>
            <a:r>
              <a:rPr lang="en-US" sz="1800" dirty="0"/>
              <a:t>sense disambiguation and </a:t>
            </a:r>
            <a:r>
              <a:rPr lang="en-US" sz="1800" dirty="0" smtClean="0"/>
              <a:t>improving </a:t>
            </a:r>
            <a:r>
              <a:rPr lang="en-US" sz="1800" dirty="0"/>
              <a:t>word-based features </a:t>
            </a:r>
            <a:r>
              <a:rPr lang="en-US" sz="1800" dirty="0" smtClean="0"/>
              <a:t>etc.</a:t>
            </a:r>
          </a:p>
          <a:p>
            <a:pPr lvl="1"/>
            <a:r>
              <a:rPr lang="en-US" sz="1800" u="sng" dirty="0" smtClean="0"/>
              <a:t>Named Entity </a:t>
            </a:r>
            <a:r>
              <a:rPr lang="en-US" sz="1800" u="sng" dirty="0"/>
              <a:t>Recognition (NER)</a:t>
            </a:r>
            <a:r>
              <a:rPr lang="en-US" sz="1800" dirty="0"/>
              <a:t> – The process of detecting the named entities such as person names, location names, company names </a:t>
            </a:r>
            <a:r>
              <a:rPr lang="en-US" sz="1800" dirty="0" smtClean="0"/>
              <a:t>etc. </a:t>
            </a:r>
            <a:r>
              <a:rPr lang="en-US" sz="1800" dirty="0"/>
              <a:t>from the text is called as </a:t>
            </a:r>
            <a:r>
              <a:rPr lang="en-US" sz="1800" dirty="0" smtClean="0"/>
              <a:t>NER.</a:t>
            </a:r>
          </a:p>
          <a:p>
            <a:pPr lvl="1"/>
            <a:r>
              <a:rPr lang="en-US" sz="1800" u="sng" dirty="0" smtClean="0"/>
              <a:t>TF </a:t>
            </a:r>
            <a:r>
              <a:rPr lang="en-US" sz="1800" u="sng" smtClean="0"/>
              <a:t>IDF</a:t>
            </a:r>
            <a:r>
              <a:rPr lang="en-US" sz="1800" smtClean="0"/>
              <a:t> – A </a:t>
            </a:r>
            <a:r>
              <a:rPr lang="en-US" sz="1800" dirty="0"/>
              <a:t>weighted model </a:t>
            </a:r>
            <a:r>
              <a:rPr lang="en-US" sz="1800" dirty="0" smtClean="0"/>
              <a:t>that aims </a:t>
            </a:r>
            <a:r>
              <a:rPr lang="en-US" sz="1800" dirty="0"/>
              <a:t>to convert the text documents into vector models on the basis of occurrence of words in the documents without taking considering the exact ordering.</a:t>
            </a:r>
            <a:endParaRPr lang="en-US" sz="1800" dirty="0" smtClean="0"/>
          </a:p>
          <a:p>
            <a:pPr lvl="1"/>
            <a:r>
              <a:rPr lang="en-US" sz="1800" u="sng" dirty="0" smtClean="0"/>
              <a:t>Word </a:t>
            </a:r>
            <a:r>
              <a:rPr lang="en-US" sz="1800" u="sng" dirty="0" err="1" smtClean="0"/>
              <a:t>Embeddings</a:t>
            </a:r>
            <a:r>
              <a:rPr lang="en-US" sz="1800" dirty="0" smtClean="0"/>
              <a:t> </a:t>
            </a:r>
            <a:r>
              <a:rPr lang="en-US" sz="1800" dirty="0"/>
              <a:t>– Word embedding is the modern way of representing words as vectors. The aim of </a:t>
            </a:r>
            <a:r>
              <a:rPr lang="en-US" sz="1800" dirty="0" smtClean="0"/>
              <a:t>is </a:t>
            </a:r>
            <a:r>
              <a:rPr lang="en-US" sz="1800" dirty="0"/>
              <a:t>to redefine the high dimensional word features into low dimensional feature vectors by preserving the contextual similarity in the corpus. They are widely used in deep learning models such as Convolutional Neural Networks and Recurrent Neural </a:t>
            </a:r>
            <a:r>
              <a:rPr lang="en-US" sz="1800" dirty="0" smtClean="0"/>
              <a:t>Networks. </a:t>
            </a:r>
            <a:r>
              <a:rPr lang="en-US" sz="1800" i="1" dirty="0" smtClean="0"/>
              <a:t>Word2Vec</a:t>
            </a:r>
            <a:r>
              <a:rPr lang="en-US" sz="1800" dirty="0" smtClean="0"/>
              <a:t> </a:t>
            </a:r>
            <a:r>
              <a:rPr lang="en-US" sz="1800" dirty="0"/>
              <a:t>and </a:t>
            </a:r>
            <a:r>
              <a:rPr lang="en-US" sz="1800" i="1" dirty="0" err="1"/>
              <a:t>GloVe</a:t>
            </a:r>
            <a:r>
              <a:rPr lang="en-US" sz="1800" dirty="0"/>
              <a:t> are the two popular models to create word embedding of a text.</a:t>
            </a:r>
            <a:endParaRPr lang="en-US" sz="1800" dirty="0" smtClean="0"/>
          </a:p>
        </p:txBody>
      </p:sp>
    </p:spTree>
    <p:extLst>
      <p:ext uri="{BB962C8B-B14F-4D97-AF65-F5344CB8AC3E}">
        <p14:creationId xmlns:p14="http://schemas.microsoft.com/office/powerpoint/2010/main" val="4124550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391</Words>
  <Application>Microsoft Office PowerPoint</Application>
  <PresentationFormat>Widescreen</PresentationFormat>
  <Paragraphs>43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 2</vt:lpstr>
      <vt:lpstr>Office Theme</vt:lpstr>
      <vt:lpstr>Cog-Ex Use Case: Process Flow</vt:lpstr>
      <vt:lpstr>NLP - Feature Engineering</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Sukumaran Nair, Abhilash</dc:creator>
  <cp:lastModifiedBy>Arora, Ankur</cp:lastModifiedBy>
  <cp:revision>21</cp:revision>
  <dcterms:created xsi:type="dcterms:W3CDTF">2017-06-16T05:43:48Z</dcterms:created>
  <dcterms:modified xsi:type="dcterms:W3CDTF">2017-06-17T18:31:06Z</dcterms:modified>
</cp:coreProperties>
</file>