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62" r:id="rId2"/>
    <p:sldId id="263" r:id="rId3"/>
    <p:sldId id="264" r:id="rId4"/>
    <p:sldId id="271" r:id="rId5"/>
    <p:sldId id="277" r:id="rId6"/>
    <p:sldId id="270" r:id="rId7"/>
    <p:sldId id="269" r:id="rId8"/>
    <p:sldId id="268" r:id="rId9"/>
    <p:sldId id="280" r:id="rId10"/>
    <p:sldId id="27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5405" autoAdjust="0"/>
  </p:normalViewPr>
  <p:slideViewPr>
    <p:cSldViewPr snapToGrid="0">
      <p:cViewPr varScale="1">
        <p:scale>
          <a:sx n="68" d="100"/>
          <a:sy n="68" d="100"/>
        </p:scale>
        <p:origin x="54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68C5B-B295-42F3-98BE-C7E75B511DF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CFB7918-515F-4731-81F2-1D7718C5FC2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1. Identified</a:t>
          </a:r>
        </a:p>
      </dgm:t>
    </dgm:pt>
    <dgm:pt modelId="{074D00B2-EAE3-43DA-B773-A7C7471B00EB}" type="parTrans" cxnId="{8818F54D-5F71-4DCE-A9FC-F44BAD46E9CE}">
      <dgm:prSet/>
      <dgm:spPr/>
      <dgm:t>
        <a:bodyPr/>
        <a:lstStyle/>
        <a:p>
          <a:endParaRPr lang="en-US" sz="1200"/>
        </a:p>
      </dgm:t>
    </dgm:pt>
    <dgm:pt modelId="{1F292660-42CD-4A69-B313-71DE991F77EA}" type="sibTrans" cxnId="{8818F54D-5F71-4DCE-A9FC-F44BAD46E9CE}">
      <dgm:prSet custT="1"/>
      <dgm:spPr/>
      <dgm:t>
        <a:bodyPr/>
        <a:lstStyle/>
        <a:p>
          <a:endParaRPr lang="en-US" sz="1000" dirty="0"/>
        </a:p>
      </dgm:t>
    </dgm:pt>
    <dgm:pt modelId="{4DFABDC8-18D5-4781-8A0D-E3C5A1ABB8D6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2. Validated</a:t>
          </a:r>
          <a:endParaRPr lang="en-US" sz="1200" dirty="0"/>
        </a:p>
      </dgm:t>
    </dgm:pt>
    <dgm:pt modelId="{CD7FA7FD-CE94-40ED-A1BB-19749E76603B}" type="parTrans" cxnId="{4ECF443A-15A1-4470-868F-FB4AE79EFFAF}">
      <dgm:prSet/>
      <dgm:spPr/>
      <dgm:t>
        <a:bodyPr/>
        <a:lstStyle/>
        <a:p>
          <a:endParaRPr lang="en-US" sz="1200"/>
        </a:p>
      </dgm:t>
    </dgm:pt>
    <dgm:pt modelId="{44585147-3D54-4FDF-9760-94731FB3375B}" type="sibTrans" cxnId="{4ECF443A-15A1-4470-868F-FB4AE79EFFAF}">
      <dgm:prSet custT="1"/>
      <dgm:spPr/>
      <dgm:t>
        <a:bodyPr/>
        <a:lstStyle/>
        <a:p>
          <a:endParaRPr lang="en-US" sz="1000" dirty="0"/>
        </a:p>
      </dgm:t>
    </dgm:pt>
    <dgm:pt modelId="{6CCD0304-07F8-446E-9ED8-CDE16AF012F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3. Dealer/ISP Assigned</a:t>
          </a:r>
          <a:endParaRPr lang="en-US" sz="1200" dirty="0"/>
        </a:p>
      </dgm:t>
    </dgm:pt>
    <dgm:pt modelId="{8250D613-3321-4C38-B202-E91CE2B632A8}" type="parTrans" cxnId="{B2986308-D7C8-4917-A2E6-1F3FD51D2D6B}">
      <dgm:prSet/>
      <dgm:spPr/>
      <dgm:t>
        <a:bodyPr/>
        <a:lstStyle/>
        <a:p>
          <a:endParaRPr lang="en-US" sz="1200"/>
        </a:p>
      </dgm:t>
    </dgm:pt>
    <dgm:pt modelId="{E73FE97F-7F76-4006-809E-ADE8EA69CC83}" type="sibTrans" cxnId="{B2986308-D7C8-4917-A2E6-1F3FD51D2D6B}">
      <dgm:prSet custT="1"/>
      <dgm:spPr/>
      <dgm:t>
        <a:bodyPr/>
        <a:lstStyle/>
        <a:p>
          <a:endParaRPr lang="en-US" sz="1000" dirty="0"/>
        </a:p>
      </dgm:t>
    </dgm:pt>
    <dgm:pt modelId="{47FD1DB4-D59D-4378-8D10-8B0E40E4B779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4. Dealer/ISP Action Complete</a:t>
          </a:r>
          <a:endParaRPr lang="en-US" sz="1200" dirty="0"/>
        </a:p>
      </dgm:t>
    </dgm:pt>
    <dgm:pt modelId="{6FAFDFE3-44E3-4329-A7E7-6E58D4F938A1}" type="parTrans" cxnId="{0E19CBC1-FC59-4E3A-9CA5-16CB40D88E82}">
      <dgm:prSet/>
      <dgm:spPr/>
      <dgm:t>
        <a:bodyPr/>
        <a:lstStyle/>
        <a:p>
          <a:endParaRPr lang="en-US" sz="1200"/>
        </a:p>
      </dgm:t>
    </dgm:pt>
    <dgm:pt modelId="{198C3AE1-6757-4CED-85BC-DA0F852A5981}" type="sibTrans" cxnId="{0E19CBC1-FC59-4E3A-9CA5-16CB40D88E82}">
      <dgm:prSet custT="1"/>
      <dgm:spPr/>
      <dgm:t>
        <a:bodyPr/>
        <a:lstStyle/>
        <a:p>
          <a:endParaRPr lang="en-US" sz="1000" dirty="0"/>
        </a:p>
      </dgm:t>
    </dgm:pt>
    <dgm:pt modelId="{52185CB1-B74D-4E86-9CCC-221D8DF86DC9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5. Customer Satisfied</a:t>
          </a:r>
          <a:endParaRPr lang="en-US" sz="1200" dirty="0"/>
        </a:p>
      </dgm:t>
    </dgm:pt>
    <dgm:pt modelId="{A5DF853F-FEC6-40EE-8E0A-6805DF58FF86}" type="parTrans" cxnId="{639B3ABD-57D6-4EE4-B7C7-06DA879910A5}">
      <dgm:prSet/>
      <dgm:spPr/>
      <dgm:t>
        <a:bodyPr/>
        <a:lstStyle/>
        <a:p>
          <a:endParaRPr lang="en-US" sz="1200"/>
        </a:p>
      </dgm:t>
    </dgm:pt>
    <dgm:pt modelId="{EE284DE6-289F-4B48-B55B-626006533D10}" type="sibTrans" cxnId="{639B3ABD-57D6-4EE4-B7C7-06DA879910A5}">
      <dgm:prSet custT="1"/>
      <dgm:spPr/>
      <dgm:t>
        <a:bodyPr/>
        <a:lstStyle/>
        <a:p>
          <a:endParaRPr lang="en-US" sz="1000" dirty="0"/>
        </a:p>
      </dgm:t>
    </dgm:pt>
    <dgm:pt modelId="{5E8F8D2D-AABF-43BA-BB49-7A6481C30ED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6. Closed</a:t>
          </a:r>
          <a:endParaRPr lang="en-US" sz="1200" dirty="0"/>
        </a:p>
      </dgm:t>
    </dgm:pt>
    <dgm:pt modelId="{0749E3FC-8467-4E2F-AFCB-043572DB1ED3}" type="parTrans" cxnId="{36DA40FC-C239-46B4-A3DB-82726E5B8726}">
      <dgm:prSet/>
      <dgm:spPr/>
      <dgm:t>
        <a:bodyPr/>
        <a:lstStyle/>
        <a:p>
          <a:endParaRPr lang="en-US" sz="1200"/>
        </a:p>
      </dgm:t>
    </dgm:pt>
    <dgm:pt modelId="{B99A502B-576C-4C12-BED5-8076E8D3D0FC}" type="sibTrans" cxnId="{36DA40FC-C239-46B4-A3DB-82726E5B8726}">
      <dgm:prSet/>
      <dgm:spPr/>
      <dgm:t>
        <a:bodyPr/>
        <a:lstStyle/>
        <a:p>
          <a:endParaRPr lang="en-US" sz="1200"/>
        </a:p>
      </dgm:t>
    </dgm:pt>
    <dgm:pt modelId="{91E01C4A-4A04-441A-8885-EA1D49BB1E83}" type="pres">
      <dgm:prSet presAssocID="{FCB68C5B-B295-42F3-98BE-C7E75B511DF8}" presName="linearFlow" presStyleCnt="0">
        <dgm:presLayoutVars>
          <dgm:resizeHandles val="exact"/>
        </dgm:presLayoutVars>
      </dgm:prSet>
      <dgm:spPr/>
    </dgm:pt>
    <dgm:pt modelId="{7648423E-2432-4F9B-B4F2-694D71B04B64}" type="pres">
      <dgm:prSet presAssocID="{9CFB7918-515F-4731-81F2-1D7718C5FC2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70115-FBEC-48B3-A78F-0763F4A8474E}" type="pres">
      <dgm:prSet presAssocID="{1F292660-42CD-4A69-B313-71DE991F77E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36EB3F2-2A8B-4CCB-A0A3-448E5536429A}" type="pres">
      <dgm:prSet presAssocID="{1F292660-42CD-4A69-B313-71DE991F77E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4F31C1B-8F04-4306-8AFF-2C25D74CE1C9}" type="pres">
      <dgm:prSet presAssocID="{4DFABDC8-18D5-4781-8A0D-E3C5A1ABB8D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1CACB-5F70-4F62-9AD4-BD730F1F3B42}" type="pres">
      <dgm:prSet presAssocID="{44585147-3D54-4FDF-9760-94731FB3375B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9B4D621-BAF5-44E0-B482-38A02802501A}" type="pres">
      <dgm:prSet presAssocID="{44585147-3D54-4FDF-9760-94731FB3375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737BD3A-221F-47B8-ABC8-645E1A67C97F}" type="pres">
      <dgm:prSet presAssocID="{6CCD0304-07F8-446E-9ED8-CDE16AF012F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D9566-1474-4D8C-8AD5-0A71241B0D36}" type="pres">
      <dgm:prSet presAssocID="{E73FE97F-7F76-4006-809E-ADE8EA69CC83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C2C4D0C-8A52-4C3D-BD70-A9BA42E8BC59}" type="pres">
      <dgm:prSet presAssocID="{E73FE97F-7F76-4006-809E-ADE8EA69CC83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BB583B-B8FA-47B7-AC08-1DD80F55FAD2}" type="pres">
      <dgm:prSet presAssocID="{47FD1DB4-D59D-4378-8D10-8B0E40E4B77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A6389-9DE1-438F-9AC4-ED64DFC61121}" type="pres">
      <dgm:prSet presAssocID="{198C3AE1-6757-4CED-85BC-DA0F852A5981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2B0A9B8-1245-4CA4-A3F5-FD479C056305}" type="pres">
      <dgm:prSet presAssocID="{198C3AE1-6757-4CED-85BC-DA0F852A598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36853DD4-3504-45F3-BD6E-B8A231B14A1E}" type="pres">
      <dgm:prSet presAssocID="{52185CB1-B74D-4E86-9CCC-221D8DF86DC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2C943-39DD-4025-A006-DA30F839E8DC}" type="pres">
      <dgm:prSet presAssocID="{EE284DE6-289F-4B48-B55B-626006533D1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31DFC783-ED58-45F3-90E5-6B9D9732124E}" type="pres">
      <dgm:prSet presAssocID="{EE284DE6-289F-4B48-B55B-626006533D1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848D035-5E10-4ADE-93FC-C3CF98ACBAAB}" type="pres">
      <dgm:prSet presAssocID="{5E8F8D2D-AABF-43BA-BB49-7A6481C30ED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6B760E-2531-410B-B0B1-120FBC2F2B0B}" type="presOf" srcId="{1F292660-42CD-4A69-B313-71DE991F77EA}" destId="{836EB3F2-2A8B-4CCB-A0A3-448E5536429A}" srcOrd="1" destOrd="0" presId="urn:microsoft.com/office/officeart/2005/8/layout/process2"/>
    <dgm:cxn modelId="{89CB6904-4FAA-4FA2-B043-3401A9579AA5}" type="presOf" srcId="{44585147-3D54-4FDF-9760-94731FB3375B}" destId="{E9B4D621-BAF5-44E0-B482-38A02802501A}" srcOrd="1" destOrd="0" presId="urn:microsoft.com/office/officeart/2005/8/layout/process2"/>
    <dgm:cxn modelId="{0E19CBC1-FC59-4E3A-9CA5-16CB40D88E82}" srcId="{FCB68C5B-B295-42F3-98BE-C7E75B511DF8}" destId="{47FD1DB4-D59D-4378-8D10-8B0E40E4B779}" srcOrd="3" destOrd="0" parTransId="{6FAFDFE3-44E3-4329-A7E7-6E58D4F938A1}" sibTransId="{198C3AE1-6757-4CED-85BC-DA0F852A5981}"/>
    <dgm:cxn modelId="{AEB9D701-A085-45A7-837C-8081463272B9}" type="presOf" srcId="{E73FE97F-7F76-4006-809E-ADE8EA69CC83}" destId="{9C2C4D0C-8A52-4C3D-BD70-A9BA42E8BC59}" srcOrd="1" destOrd="0" presId="urn:microsoft.com/office/officeart/2005/8/layout/process2"/>
    <dgm:cxn modelId="{639B3ABD-57D6-4EE4-B7C7-06DA879910A5}" srcId="{FCB68C5B-B295-42F3-98BE-C7E75B511DF8}" destId="{52185CB1-B74D-4E86-9CCC-221D8DF86DC9}" srcOrd="4" destOrd="0" parTransId="{A5DF853F-FEC6-40EE-8E0A-6805DF58FF86}" sibTransId="{EE284DE6-289F-4B48-B55B-626006533D10}"/>
    <dgm:cxn modelId="{70EF60F9-C9BB-400F-A5B4-D53D45746BE0}" type="presOf" srcId="{1F292660-42CD-4A69-B313-71DE991F77EA}" destId="{18C70115-FBEC-48B3-A78F-0763F4A8474E}" srcOrd="0" destOrd="0" presId="urn:microsoft.com/office/officeart/2005/8/layout/process2"/>
    <dgm:cxn modelId="{F64034DC-D5BB-4E65-AE37-ADB0232545CF}" type="presOf" srcId="{EE284DE6-289F-4B48-B55B-626006533D10}" destId="{31DFC783-ED58-45F3-90E5-6B9D9732124E}" srcOrd="1" destOrd="0" presId="urn:microsoft.com/office/officeart/2005/8/layout/process2"/>
    <dgm:cxn modelId="{82F805FD-3FE5-4837-9727-D07A986A8523}" type="presOf" srcId="{E73FE97F-7F76-4006-809E-ADE8EA69CC83}" destId="{25AD9566-1474-4D8C-8AD5-0A71241B0D36}" srcOrd="0" destOrd="0" presId="urn:microsoft.com/office/officeart/2005/8/layout/process2"/>
    <dgm:cxn modelId="{C44CB754-32EF-40D2-BC92-5BB6D01E1B78}" type="presOf" srcId="{47FD1DB4-D59D-4378-8D10-8B0E40E4B779}" destId="{0BBB583B-B8FA-47B7-AC08-1DD80F55FAD2}" srcOrd="0" destOrd="0" presId="urn:microsoft.com/office/officeart/2005/8/layout/process2"/>
    <dgm:cxn modelId="{B8064E73-50A9-43DA-87F3-DC2FC1E80B01}" type="presOf" srcId="{9CFB7918-515F-4731-81F2-1D7718C5FC20}" destId="{7648423E-2432-4F9B-B4F2-694D71B04B64}" srcOrd="0" destOrd="0" presId="urn:microsoft.com/office/officeart/2005/8/layout/process2"/>
    <dgm:cxn modelId="{F1D3A887-27AD-4256-B46F-BA3882FFEE0F}" type="presOf" srcId="{52185CB1-B74D-4E86-9CCC-221D8DF86DC9}" destId="{36853DD4-3504-45F3-BD6E-B8A231B14A1E}" srcOrd="0" destOrd="0" presId="urn:microsoft.com/office/officeart/2005/8/layout/process2"/>
    <dgm:cxn modelId="{4ECF443A-15A1-4470-868F-FB4AE79EFFAF}" srcId="{FCB68C5B-B295-42F3-98BE-C7E75B511DF8}" destId="{4DFABDC8-18D5-4781-8A0D-E3C5A1ABB8D6}" srcOrd="1" destOrd="0" parTransId="{CD7FA7FD-CE94-40ED-A1BB-19749E76603B}" sibTransId="{44585147-3D54-4FDF-9760-94731FB3375B}"/>
    <dgm:cxn modelId="{7009C9CD-0C67-466D-B765-2184F82A393D}" type="presOf" srcId="{198C3AE1-6757-4CED-85BC-DA0F852A5981}" destId="{92B0A9B8-1245-4CA4-A3F5-FD479C056305}" srcOrd="1" destOrd="0" presId="urn:microsoft.com/office/officeart/2005/8/layout/process2"/>
    <dgm:cxn modelId="{2527F487-3569-4044-A681-82DBD9FFB18E}" type="presOf" srcId="{FCB68C5B-B295-42F3-98BE-C7E75B511DF8}" destId="{91E01C4A-4A04-441A-8885-EA1D49BB1E83}" srcOrd="0" destOrd="0" presId="urn:microsoft.com/office/officeart/2005/8/layout/process2"/>
    <dgm:cxn modelId="{8818F54D-5F71-4DCE-A9FC-F44BAD46E9CE}" srcId="{FCB68C5B-B295-42F3-98BE-C7E75B511DF8}" destId="{9CFB7918-515F-4731-81F2-1D7718C5FC20}" srcOrd="0" destOrd="0" parTransId="{074D00B2-EAE3-43DA-B773-A7C7471B00EB}" sibTransId="{1F292660-42CD-4A69-B313-71DE991F77EA}"/>
    <dgm:cxn modelId="{36DA40FC-C239-46B4-A3DB-82726E5B8726}" srcId="{FCB68C5B-B295-42F3-98BE-C7E75B511DF8}" destId="{5E8F8D2D-AABF-43BA-BB49-7A6481C30ED0}" srcOrd="5" destOrd="0" parTransId="{0749E3FC-8467-4E2F-AFCB-043572DB1ED3}" sibTransId="{B99A502B-576C-4C12-BED5-8076E8D3D0FC}"/>
    <dgm:cxn modelId="{0DEA4137-4F9C-474E-8002-1CB6F084F29B}" type="presOf" srcId="{5E8F8D2D-AABF-43BA-BB49-7A6481C30ED0}" destId="{4848D035-5E10-4ADE-93FC-C3CF98ACBAAB}" srcOrd="0" destOrd="0" presId="urn:microsoft.com/office/officeart/2005/8/layout/process2"/>
    <dgm:cxn modelId="{A42D730D-DE23-4B2F-ADA7-3ADDC8680095}" type="presOf" srcId="{44585147-3D54-4FDF-9760-94731FB3375B}" destId="{8F31CACB-5F70-4F62-9AD4-BD730F1F3B42}" srcOrd="0" destOrd="0" presId="urn:microsoft.com/office/officeart/2005/8/layout/process2"/>
    <dgm:cxn modelId="{15368698-F145-46B0-B289-CAF1D91E5B2A}" type="presOf" srcId="{EE284DE6-289F-4B48-B55B-626006533D10}" destId="{55E2C943-39DD-4025-A006-DA30F839E8DC}" srcOrd="0" destOrd="0" presId="urn:microsoft.com/office/officeart/2005/8/layout/process2"/>
    <dgm:cxn modelId="{B8DBCB9F-AC28-41C5-91F6-B27879094097}" type="presOf" srcId="{6CCD0304-07F8-446E-9ED8-CDE16AF012F0}" destId="{2737BD3A-221F-47B8-ABC8-645E1A67C97F}" srcOrd="0" destOrd="0" presId="urn:microsoft.com/office/officeart/2005/8/layout/process2"/>
    <dgm:cxn modelId="{A30A7634-75FE-4A06-BC93-2783BE07B972}" type="presOf" srcId="{4DFABDC8-18D5-4781-8A0D-E3C5A1ABB8D6}" destId="{44F31C1B-8F04-4306-8AFF-2C25D74CE1C9}" srcOrd="0" destOrd="0" presId="urn:microsoft.com/office/officeart/2005/8/layout/process2"/>
    <dgm:cxn modelId="{62CF2763-08AD-466A-A55E-185402BDF0F7}" type="presOf" srcId="{198C3AE1-6757-4CED-85BC-DA0F852A5981}" destId="{8F9A6389-9DE1-438F-9AC4-ED64DFC61121}" srcOrd="0" destOrd="0" presId="urn:microsoft.com/office/officeart/2005/8/layout/process2"/>
    <dgm:cxn modelId="{B2986308-D7C8-4917-A2E6-1F3FD51D2D6B}" srcId="{FCB68C5B-B295-42F3-98BE-C7E75B511DF8}" destId="{6CCD0304-07F8-446E-9ED8-CDE16AF012F0}" srcOrd="2" destOrd="0" parTransId="{8250D613-3321-4C38-B202-E91CE2B632A8}" sibTransId="{E73FE97F-7F76-4006-809E-ADE8EA69CC83}"/>
    <dgm:cxn modelId="{2DC61B71-1337-47AA-A81D-76E8DD2E86D9}" type="presParOf" srcId="{91E01C4A-4A04-441A-8885-EA1D49BB1E83}" destId="{7648423E-2432-4F9B-B4F2-694D71B04B64}" srcOrd="0" destOrd="0" presId="urn:microsoft.com/office/officeart/2005/8/layout/process2"/>
    <dgm:cxn modelId="{0E1D3F9B-6463-4580-83FF-DC72D6B5EB25}" type="presParOf" srcId="{91E01C4A-4A04-441A-8885-EA1D49BB1E83}" destId="{18C70115-FBEC-48B3-A78F-0763F4A8474E}" srcOrd="1" destOrd="0" presId="urn:microsoft.com/office/officeart/2005/8/layout/process2"/>
    <dgm:cxn modelId="{E4E0EBD9-442C-4065-B6DE-2A5D2D12F577}" type="presParOf" srcId="{18C70115-FBEC-48B3-A78F-0763F4A8474E}" destId="{836EB3F2-2A8B-4CCB-A0A3-448E5536429A}" srcOrd="0" destOrd="0" presId="urn:microsoft.com/office/officeart/2005/8/layout/process2"/>
    <dgm:cxn modelId="{731488CE-35CB-48BD-ACBD-7DC19BAF1B14}" type="presParOf" srcId="{91E01C4A-4A04-441A-8885-EA1D49BB1E83}" destId="{44F31C1B-8F04-4306-8AFF-2C25D74CE1C9}" srcOrd="2" destOrd="0" presId="urn:microsoft.com/office/officeart/2005/8/layout/process2"/>
    <dgm:cxn modelId="{7DC4CB23-A563-46D6-AD6E-C4B214AD0C1F}" type="presParOf" srcId="{91E01C4A-4A04-441A-8885-EA1D49BB1E83}" destId="{8F31CACB-5F70-4F62-9AD4-BD730F1F3B42}" srcOrd="3" destOrd="0" presId="urn:microsoft.com/office/officeart/2005/8/layout/process2"/>
    <dgm:cxn modelId="{8D251C1A-D91B-4FA7-9DA8-C19EFCD6E7DC}" type="presParOf" srcId="{8F31CACB-5F70-4F62-9AD4-BD730F1F3B42}" destId="{E9B4D621-BAF5-44E0-B482-38A02802501A}" srcOrd="0" destOrd="0" presId="urn:microsoft.com/office/officeart/2005/8/layout/process2"/>
    <dgm:cxn modelId="{4126B4E2-EA06-4A6C-BB2D-B9969B0055ED}" type="presParOf" srcId="{91E01C4A-4A04-441A-8885-EA1D49BB1E83}" destId="{2737BD3A-221F-47B8-ABC8-645E1A67C97F}" srcOrd="4" destOrd="0" presId="urn:microsoft.com/office/officeart/2005/8/layout/process2"/>
    <dgm:cxn modelId="{C182DCA8-F431-4AED-96DB-F573E32D1D26}" type="presParOf" srcId="{91E01C4A-4A04-441A-8885-EA1D49BB1E83}" destId="{25AD9566-1474-4D8C-8AD5-0A71241B0D36}" srcOrd="5" destOrd="0" presId="urn:microsoft.com/office/officeart/2005/8/layout/process2"/>
    <dgm:cxn modelId="{F003E96C-532E-49FB-BEE2-4796264BE917}" type="presParOf" srcId="{25AD9566-1474-4D8C-8AD5-0A71241B0D36}" destId="{9C2C4D0C-8A52-4C3D-BD70-A9BA42E8BC59}" srcOrd="0" destOrd="0" presId="urn:microsoft.com/office/officeart/2005/8/layout/process2"/>
    <dgm:cxn modelId="{4ACCA3BE-F888-4F5B-ACD9-E6B3E5A45CFC}" type="presParOf" srcId="{91E01C4A-4A04-441A-8885-EA1D49BB1E83}" destId="{0BBB583B-B8FA-47B7-AC08-1DD80F55FAD2}" srcOrd="6" destOrd="0" presId="urn:microsoft.com/office/officeart/2005/8/layout/process2"/>
    <dgm:cxn modelId="{879F8D61-414E-4FE8-8DE0-CD96FA7D93BD}" type="presParOf" srcId="{91E01C4A-4A04-441A-8885-EA1D49BB1E83}" destId="{8F9A6389-9DE1-438F-9AC4-ED64DFC61121}" srcOrd="7" destOrd="0" presId="urn:microsoft.com/office/officeart/2005/8/layout/process2"/>
    <dgm:cxn modelId="{C773A160-3E51-4D3F-B80D-BC4DF00871B8}" type="presParOf" srcId="{8F9A6389-9DE1-438F-9AC4-ED64DFC61121}" destId="{92B0A9B8-1245-4CA4-A3F5-FD479C056305}" srcOrd="0" destOrd="0" presId="urn:microsoft.com/office/officeart/2005/8/layout/process2"/>
    <dgm:cxn modelId="{F16739C1-662A-4CC4-997B-20FF1A7C2CDE}" type="presParOf" srcId="{91E01C4A-4A04-441A-8885-EA1D49BB1E83}" destId="{36853DD4-3504-45F3-BD6E-B8A231B14A1E}" srcOrd="8" destOrd="0" presId="urn:microsoft.com/office/officeart/2005/8/layout/process2"/>
    <dgm:cxn modelId="{B9C8E121-443D-443A-A2DD-33BF5D113E38}" type="presParOf" srcId="{91E01C4A-4A04-441A-8885-EA1D49BB1E83}" destId="{55E2C943-39DD-4025-A006-DA30F839E8DC}" srcOrd="9" destOrd="0" presId="urn:microsoft.com/office/officeart/2005/8/layout/process2"/>
    <dgm:cxn modelId="{017495DC-BF2B-4071-A41B-BAFC9BABFCE1}" type="presParOf" srcId="{55E2C943-39DD-4025-A006-DA30F839E8DC}" destId="{31DFC783-ED58-45F3-90E5-6B9D9732124E}" srcOrd="0" destOrd="0" presId="urn:microsoft.com/office/officeart/2005/8/layout/process2"/>
    <dgm:cxn modelId="{77CDB51B-3CB9-4961-9ABD-2E1E8A19376D}" type="presParOf" srcId="{91E01C4A-4A04-441A-8885-EA1D49BB1E83}" destId="{4848D035-5E10-4ADE-93FC-C3CF98ACBAA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CB68C5B-B295-42F3-98BE-C7E75B511DF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CFB7918-515F-4731-81F2-1D7718C5FC2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MAIDO</a:t>
          </a:r>
        </a:p>
      </dgm:t>
    </dgm:pt>
    <dgm:pt modelId="{074D00B2-EAE3-43DA-B773-A7C7471B00EB}" type="parTrans" cxnId="{8818F54D-5F71-4DCE-A9FC-F44BAD46E9CE}">
      <dgm:prSet/>
      <dgm:spPr/>
      <dgm:t>
        <a:bodyPr/>
        <a:lstStyle/>
        <a:p>
          <a:endParaRPr lang="en-US" sz="1200"/>
        </a:p>
      </dgm:t>
    </dgm:pt>
    <dgm:pt modelId="{1F292660-42CD-4A69-B313-71DE991F77EA}" type="sibTrans" cxnId="{8818F54D-5F71-4DCE-A9FC-F44BAD46E9CE}">
      <dgm:prSet custT="1"/>
      <dgm:spPr>
        <a:noFill/>
      </dgm:spPr>
      <dgm:t>
        <a:bodyPr/>
        <a:lstStyle/>
        <a:p>
          <a:endParaRPr lang="en-US" sz="1000"/>
        </a:p>
      </dgm:t>
    </dgm:pt>
    <dgm:pt modelId="{91E01C4A-4A04-441A-8885-EA1D49BB1E83}" type="pres">
      <dgm:prSet presAssocID="{FCB68C5B-B295-42F3-98BE-C7E75B511DF8}" presName="linearFlow" presStyleCnt="0">
        <dgm:presLayoutVars>
          <dgm:resizeHandles val="exact"/>
        </dgm:presLayoutVars>
      </dgm:prSet>
      <dgm:spPr/>
    </dgm:pt>
    <dgm:pt modelId="{7648423E-2432-4F9B-B4F2-694D71B04B64}" type="pres">
      <dgm:prSet presAssocID="{9CFB7918-515F-4731-81F2-1D7718C5FC2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18F54D-5F71-4DCE-A9FC-F44BAD46E9CE}" srcId="{FCB68C5B-B295-42F3-98BE-C7E75B511DF8}" destId="{9CFB7918-515F-4731-81F2-1D7718C5FC20}" srcOrd="0" destOrd="0" parTransId="{074D00B2-EAE3-43DA-B773-A7C7471B00EB}" sibTransId="{1F292660-42CD-4A69-B313-71DE991F77EA}"/>
    <dgm:cxn modelId="{ED0723DD-276E-469A-BA13-438C8AC2E931}" type="presOf" srcId="{9CFB7918-515F-4731-81F2-1D7718C5FC20}" destId="{7648423E-2432-4F9B-B4F2-694D71B04B64}" srcOrd="0" destOrd="0" presId="urn:microsoft.com/office/officeart/2005/8/layout/process2"/>
    <dgm:cxn modelId="{2E8E002F-BC09-4941-A265-3A323DE392BB}" type="presOf" srcId="{FCB68C5B-B295-42F3-98BE-C7E75B511DF8}" destId="{91E01C4A-4A04-441A-8885-EA1D49BB1E83}" srcOrd="0" destOrd="0" presId="urn:microsoft.com/office/officeart/2005/8/layout/process2"/>
    <dgm:cxn modelId="{D3B4F5AC-9FDA-488D-B624-95C8C23C064F}" type="presParOf" srcId="{91E01C4A-4A04-441A-8885-EA1D49BB1E83}" destId="{7648423E-2432-4F9B-B4F2-694D71B04B64}" srcOrd="0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CB68C5B-B295-42F3-98BE-C7E75B511DF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CFB7918-515F-4731-81F2-1D7718C5FC2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TD Portal</a:t>
          </a:r>
        </a:p>
      </dgm:t>
    </dgm:pt>
    <dgm:pt modelId="{074D00B2-EAE3-43DA-B773-A7C7471B00EB}" type="parTrans" cxnId="{8818F54D-5F71-4DCE-A9FC-F44BAD46E9CE}">
      <dgm:prSet/>
      <dgm:spPr/>
      <dgm:t>
        <a:bodyPr/>
        <a:lstStyle/>
        <a:p>
          <a:endParaRPr lang="en-US" sz="1200"/>
        </a:p>
      </dgm:t>
    </dgm:pt>
    <dgm:pt modelId="{1F292660-42CD-4A69-B313-71DE991F77EA}" type="sibTrans" cxnId="{8818F54D-5F71-4DCE-A9FC-F44BAD46E9CE}">
      <dgm:prSet custT="1"/>
      <dgm:spPr>
        <a:noFill/>
      </dgm:spPr>
      <dgm:t>
        <a:bodyPr/>
        <a:lstStyle/>
        <a:p>
          <a:endParaRPr lang="en-US" sz="1000"/>
        </a:p>
      </dgm:t>
    </dgm:pt>
    <dgm:pt modelId="{91E01C4A-4A04-441A-8885-EA1D49BB1E83}" type="pres">
      <dgm:prSet presAssocID="{FCB68C5B-B295-42F3-98BE-C7E75B511DF8}" presName="linearFlow" presStyleCnt="0">
        <dgm:presLayoutVars>
          <dgm:resizeHandles val="exact"/>
        </dgm:presLayoutVars>
      </dgm:prSet>
      <dgm:spPr/>
    </dgm:pt>
    <dgm:pt modelId="{7648423E-2432-4F9B-B4F2-694D71B04B64}" type="pres">
      <dgm:prSet presAssocID="{9CFB7918-515F-4731-81F2-1D7718C5FC2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18F54D-5F71-4DCE-A9FC-F44BAD46E9CE}" srcId="{FCB68C5B-B295-42F3-98BE-C7E75B511DF8}" destId="{9CFB7918-515F-4731-81F2-1D7718C5FC20}" srcOrd="0" destOrd="0" parTransId="{074D00B2-EAE3-43DA-B773-A7C7471B00EB}" sibTransId="{1F292660-42CD-4A69-B313-71DE991F77EA}"/>
    <dgm:cxn modelId="{C47F3F78-FA0A-4DC8-BC9E-CF5C866E90DE}" type="presOf" srcId="{FCB68C5B-B295-42F3-98BE-C7E75B511DF8}" destId="{91E01C4A-4A04-441A-8885-EA1D49BB1E83}" srcOrd="0" destOrd="0" presId="urn:microsoft.com/office/officeart/2005/8/layout/process2"/>
    <dgm:cxn modelId="{132E5EDA-B6E2-4454-BFBD-FC5243430D39}" type="presOf" srcId="{9CFB7918-515F-4731-81F2-1D7718C5FC20}" destId="{7648423E-2432-4F9B-B4F2-694D71B04B64}" srcOrd="0" destOrd="0" presId="urn:microsoft.com/office/officeart/2005/8/layout/process2"/>
    <dgm:cxn modelId="{4C00221C-C405-4941-A8B2-2516E3395BF3}" type="presParOf" srcId="{91E01C4A-4A04-441A-8885-EA1D49BB1E83}" destId="{7648423E-2432-4F9B-B4F2-694D71B04B64}" srcOrd="0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CB68C5B-B295-42F3-98BE-C7E75B511DF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302D26-72A5-482C-A2EA-81CF8F6DC52F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TD Portal</a:t>
          </a:r>
        </a:p>
      </dgm:t>
    </dgm:pt>
    <dgm:pt modelId="{89399AAE-63CE-4F74-8D6F-C3EC1124A5D1}" type="parTrans" cxnId="{7B5B0583-33CA-472C-87E1-679D405E1469}">
      <dgm:prSet/>
      <dgm:spPr/>
      <dgm:t>
        <a:bodyPr/>
        <a:lstStyle/>
        <a:p>
          <a:endParaRPr lang="en-US"/>
        </a:p>
      </dgm:t>
    </dgm:pt>
    <dgm:pt modelId="{A126F552-18F8-49D5-9F2E-83594604489C}" type="sibTrans" cxnId="{7B5B0583-33CA-472C-87E1-679D405E1469}">
      <dgm:prSet/>
      <dgm:spPr/>
      <dgm:t>
        <a:bodyPr/>
        <a:lstStyle/>
        <a:p>
          <a:endParaRPr lang="en-US"/>
        </a:p>
      </dgm:t>
    </dgm:pt>
    <dgm:pt modelId="{91E01C4A-4A04-441A-8885-EA1D49BB1E83}" type="pres">
      <dgm:prSet presAssocID="{FCB68C5B-B295-42F3-98BE-C7E75B511DF8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FC03BA-DB64-4F19-B209-95264C349667}" type="pres">
      <dgm:prSet presAssocID="{8C302D26-72A5-482C-A2EA-81CF8F6DC52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8FEF44-9DD0-4302-A204-7FE7BEA214D6}" type="presOf" srcId="{FCB68C5B-B295-42F3-98BE-C7E75B511DF8}" destId="{91E01C4A-4A04-441A-8885-EA1D49BB1E83}" srcOrd="0" destOrd="0" presId="urn:microsoft.com/office/officeart/2005/8/layout/process2"/>
    <dgm:cxn modelId="{7B5B0583-33CA-472C-87E1-679D405E1469}" srcId="{FCB68C5B-B295-42F3-98BE-C7E75B511DF8}" destId="{8C302D26-72A5-482C-A2EA-81CF8F6DC52F}" srcOrd="0" destOrd="0" parTransId="{89399AAE-63CE-4F74-8D6F-C3EC1124A5D1}" sibTransId="{A126F552-18F8-49D5-9F2E-83594604489C}"/>
    <dgm:cxn modelId="{CECF5E35-E3EE-4BC7-852A-3CF29CF5C130}" type="presOf" srcId="{8C302D26-72A5-482C-A2EA-81CF8F6DC52F}" destId="{30FC03BA-DB64-4F19-B209-95264C349667}" srcOrd="0" destOrd="0" presId="urn:microsoft.com/office/officeart/2005/8/layout/process2"/>
    <dgm:cxn modelId="{2E98EBEB-B233-4BD5-BAE0-CA73CEF83970}" type="presParOf" srcId="{91E01C4A-4A04-441A-8885-EA1D49BB1E83}" destId="{30FC03BA-DB64-4F19-B209-95264C349667}" srcOrd="0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CB68C5B-B295-42F3-98BE-C7E75B511DF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CFB7918-515F-4731-81F2-1D7718C5FC2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MAIDO</a:t>
          </a:r>
        </a:p>
      </dgm:t>
    </dgm:pt>
    <dgm:pt modelId="{074D00B2-EAE3-43DA-B773-A7C7471B00EB}" type="parTrans" cxnId="{8818F54D-5F71-4DCE-A9FC-F44BAD46E9CE}">
      <dgm:prSet/>
      <dgm:spPr/>
      <dgm:t>
        <a:bodyPr/>
        <a:lstStyle/>
        <a:p>
          <a:endParaRPr lang="en-US" sz="1200"/>
        </a:p>
      </dgm:t>
    </dgm:pt>
    <dgm:pt modelId="{1F292660-42CD-4A69-B313-71DE991F77EA}" type="sibTrans" cxnId="{8818F54D-5F71-4DCE-A9FC-F44BAD46E9CE}">
      <dgm:prSet custT="1"/>
      <dgm:spPr>
        <a:noFill/>
      </dgm:spPr>
      <dgm:t>
        <a:bodyPr/>
        <a:lstStyle/>
        <a:p>
          <a:endParaRPr lang="en-US" sz="1000"/>
        </a:p>
      </dgm:t>
    </dgm:pt>
    <dgm:pt modelId="{91E01C4A-4A04-441A-8885-EA1D49BB1E83}" type="pres">
      <dgm:prSet presAssocID="{FCB68C5B-B295-42F3-98BE-C7E75B511DF8}" presName="linearFlow" presStyleCnt="0">
        <dgm:presLayoutVars>
          <dgm:resizeHandles val="exact"/>
        </dgm:presLayoutVars>
      </dgm:prSet>
      <dgm:spPr/>
    </dgm:pt>
    <dgm:pt modelId="{7648423E-2432-4F9B-B4F2-694D71B04B64}" type="pres">
      <dgm:prSet presAssocID="{9CFB7918-515F-4731-81F2-1D7718C5FC20}" presName="node" presStyleLbl="node1" presStyleIdx="0" presStyleCnt="1" custScaleX="90909" custLinFactNeighborX="13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DCE9CA-0A1B-468D-BE63-635426779F77}" type="presOf" srcId="{FCB68C5B-B295-42F3-98BE-C7E75B511DF8}" destId="{91E01C4A-4A04-441A-8885-EA1D49BB1E83}" srcOrd="0" destOrd="0" presId="urn:microsoft.com/office/officeart/2005/8/layout/process2"/>
    <dgm:cxn modelId="{8D7B0B9D-8C38-4237-B852-C502A32E8053}" type="presOf" srcId="{9CFB7918-515F-4731-81F2-1D7718C5FC20}" destId="{7648423E-2432-4F9B-B4F2-694D71B04B64}" srcOrd="0" destOrd="0" presId="urn:microsoft.com/office/officeart/2005/8/layout/process2"/>
    <dgm:cxn modelId="{8818F54D-5F71-4DCE-A9FC-F44BAD46E9CE}" srcId="{FCB68C5B-B295-42F3-98BE-C7E75B511DF8}" destId="{9CFB7918-515F-4731-81F2-1D7718C5FC20}" srcOrd="0" destOrd="0" parTransId="{074D00B2-EAE3-43DA-B773-A7C7471B00EB}" sibTransId="{1F292660-42CD-4A69-B313-71DE991F77EA}"/>
    <dgm:cxn modelId="{F5FFB5A6-4B32-4CAE-89B9-E2552AA1A9B5}" type="presParOf" srcId="{91E01C4A-4A04-441A-8885-EA1D49BB1E83}" destId="{7648423E-2432-4F9B-B4F2-694D71B04B64}" srcOrd="0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CB68C5B-B295-42F3-98BE-C7E75B511DF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CFB7918-515F-4731-81F2-1D7718C5FC20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200" dirty="0" smtClean="0"/>
            <a:t>Offline – CAC calls/emails</a:t>
          </a:r>
        </a:p>
      </dgm:t>
    </dgm:pt>
    <dgm:pt modelId="{074D00B2-EAE3-43DA-B773-A7C7471B00EB}" type="parTrans" cxnId="{8818F54D-5F71-4DCE-A9FC-F44BAD46E9CE}">
      <dgm:prSet/>
      <dgm:spPr/>
      <dgm:t>
        <a:bodyPr/>
        <a:lstStyle/>
        <a:p>
          <a:endParaRPr lang="en-US" sz="1200"/>
        </a:p>
      </dgm:t>
    </dgm:pt>
    <dgm:pt modelId="{1F292660-42CD-4A69-B313-71DE991F77EA}" type="sibTrans" cxnId="{8818F54D-5F71-4DCE-A9FC-F44BAD46E9CE}">
      <dgm:prSet custT="1"/>
      <dgm:spPr>
        <a:noFill/>
      </dgm:spPr>
      <dgm:t>
        <a:bodyPr/>
        <a:lstStyle/>
        <a:p>
          <a:endParaRPr lang="en-US" sz="1000"/>
        </a:p>
      </dgm:t>
    </dgm:pt>
    <dgm:pt modelId="{91E01C4A-4A04-441A-8885-EA1D49BB1E83}" type="pres">
      <dgm:prSet presAssocID="{FCB68C5B-B295-42F3-98BE-C7E75B511DF8}" presName="linearFlow" presStyleCnt="0">
        <dgm:presLayoutVars>
          <dgm:resizeHandles val="exact"/>
        </dgm:presLayoutVars>
      </dgm:prSet>
      <dgm:spPr/>
    </dgm:pt>
    <dgm:pt modelId="{7648423E-2432-4F9B-B4F2-694D71B04B64}" type="pres">
      <dgm:prSet presAssocID="{9CFB7918-515F-4731-81F2-1D7718C5FC20}" presName="node" presStyleLbl="node1" presStyleIdx="0" presStyleCnt="1" custScaleX="100828" custLinFactNeighborX="4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18F54D-5F71-4DCE-A9FC-F44BAD46E9CE}" srcId="{FCB68C5B-B295-42F3-98BE-C7E75B511DF8}" destId="{9CFB7918-515F-4731-81F2-1D7718C5FC20}" srcOrd="0" destOrd="0" parTransId="{074D00B2-EAE3-43DA-B773-A7C7471B00EB}" sibTransId="{1F292660-42CD-4A69-B313-71DE991F77EA}"/>
    <dgm:cxn modelId="{65AFE65A-A1EB-42A3-BA62-BAB66F196F72}" type="presOf" srcId="{9CFB7918-515F-4731-81F2-1D7718C5FC20}" destId="{7648423E-2432-4F9B-B4F2-694D71B04B64}" srcOrd="0" destOrd="0" presId="urn:microsoft.com/office/officeart/2005/8/layout/process2"/>
    <dgm:cxn modelId="{39FAB02F-5432-4600-B8D2-60710BE738C4}" type="presOf" srcId="{FCB68C5B-B295-42F3-98BE-C7E75B511DF8}" destId="{91E01C4A-4A04-441A-8885-EA1D49BB1E83}" srcOrd="0" destOrd="0" presId="urn:microsoft.com/office/officeart/2005/8/layout/process2"/>
    <dgm:cxn modelId="{CBE4E1F9-A795-4562-BDB8-CABB99E7C107}" type="presParOf" srcId="{91E01C4A-4A04-441A-8885-EA1D49BB1E83}" destId="{7648423E-2432-4F9B-B4F2-694D71B04B64}" srcOrd="0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CB68C5B-B295-42F3-98BE-C7E75B511DF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CFB7918-515F-4731-81F2-1D7718C5FC2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New DMS</a:t>
          </a:r>
        </a:p>
      </dgm:t>
    </dgm:pt>
    <dgm:pt modelId="{074D00B2-EAE3-43DA-B773-A7C7471B00EB}" type="parTrans" cxnId="{8818F54D-5F71-4DCE-A9FC-F44BAD46E9CE}">
      <dgm:prSet/>
      <dgm:spPr/>
      <dgm:t>
        <a:bodyPr/>
        <a:lstStyle/>
        <a:p>
          <a:endParaRPr lang="en-US" sz="1200"/>
        </a:p>
      </dgm:t>
    </dgm:pt>
    <dgm:pt modelId="{1F292660-42CD-4A69-B313-71DE991F77EA}" type="sibTrans" cxnId="{8818F54D-5F71-4DCE-A9FC-F44BAD46E9CE}">
      <dgm:prSet custT="1"/>
      <dgm:spPr>
        <a:noFill/>
      </dgm:spPr>
      <dgm:t>
        <a:bodyPr/>
        <a:lstStyle/>
        <a:p>
          <a:endParaRPr lang="en-US" sz="1000"/>
        </a:p>
      </dgm:t>
    </dgm:pt>
    <dgm:pt modelId="{91E01C4A-4A04-441A-8885-EA1D49BB1E83}" type="pres">
      <dgm:prSet presAssocID="{FCB68C5B-B295-42F3-98BE-C7E75B511DF8}" presName="linearFlow" presStyleCnt="0">
        <dgm:presLayoutVars>
          <dgm:resizeHandles val="exact"/>
        </dgm:presLayoutVars>
      </dgm:prSet>
      <dgm:spPr/>
    </dgm:pt>
    <dgm:pt modelId="{7648423E-2432-4F9B-B4F2-694D71B04B64}" type="pres">
      <dgm:prSet presAssocID="{9CFB7918-515F-4731-81F2-1D7718C5FC20}" presName="node" presStyleLbl="node1" presStyleIdx="0" presStyleCnt="1" custScaleX="100828" custLinFactNeighborX="4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F322B1-FDB9-4802-A0E5-F9F2BAEE7EB9}" type="presOf" srcId="{FCB68C5B-B295-42F3-98BE-C7E75B511DF8}" destId="{91E01C4A-4A04-441A-8885-EA1D49BB1E83}" srcOrd="0" destOrd="0" presId="urn:microsoft.com/office/officeart/2005/8/layout/process2"/>
    <dgm:cxn modelId="{8818F54D-5F71-4DCE-A9FC-F44BAD46E9CE}" srcId="{FCB68C5B-B295-42F3-98BE-C7E75B511DF8}" destId="{9CFB7918-515F-4731-81F2-1D7718C5FC20}" srcOrd="0" destOrd="0" parTransId="{074D00B2-EAE3-43DA-B773-A7C7471B00EB}" sibTransId="{1F292660-42CD-4A69-B313-71DE991F77EA}"/>
    <dgm:cxn modelId="{14A74AD0-7ED5-48D1-A1E8-299C0A455D8C}" type="presOf" srcId="{9CFB7918-515F-4731-81F2-1D7718C5FC20}" destId="{7648423E-2432-4F9B-B4F2-694D71B04B64}" srcOrd="0" destOrd="0" presId="urn:microsoft.com/office/officeart/2005/8/layout/process2"/>
    <dgm:cxn modelId="{5FDDE140-D9BD-4352-AC6B-77BF19E8144A}" type="presParOf" srcId="{91E01C4A-4A04-441A-8885-EA1D49BB1E83}" destId="{7648423E-2432-4F9B-B4F2-694D71B04B64}" srcOrd="0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CB68C5B-B295-42F3-98BE-C7E75B511DF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CFB7918-515F-4731-81F2-1D7718C5FC2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New DMS</a:t>
          </a:r>
        </a:p>
      </dgm:t>
    </dgm:pt>
    <dgm:pt modelId="{074D00B2-EAE3-43DA-B773-A7C7471B00EB}" type="parTrans" cxnId="{8818F54D-5F71-4DCE-A9FC-F44BAD46E9CE}">
      <dgm:prSet/>
      <dgm:spPr/>
      <dgm:t>
        <a:bodyPr/>
        <a:lstStyle/>
        <a:p>
          <a:endParaRPr lang="en-US" sz="1200"/>
        </a:p>
      </dgm:t>
    </dgm:pt>
    <dgm:pt modelId="{1F292660-42CD-4A69-B313-71DE991F77EA}" type="sibTrans" cxnId="{8818F54D-5F71-4DCE-A9FC-F44BAD46E9CE}">
      <dgm:prSet custT="1"/>
      <dgm:spPr>
        <a:noFill/>
      </dgm:spPr>
      <dgm:t>
        <a:bodyPr/>
        <a:lstStyle/>
        <a:p>
          <a:endParaRPr lang="en-US" sz="1000"/>
        </a:p>
      </dgm:t>
    </dgm:pt>
    <dgm:pt modelId="{91E01C4A-4A04-441A-8885-EA1D49BB1E83}" type="pres">
      <dgm:prSet presAssocID="{FCB68C5B-B295-42F3-98BE-C7E75B511DF8}" presName="linearFlow" presStyleCnt="0">
        <dgm:presLayoutVars>
          <dgm:resizeHandles val="exact"/>
        </dgm:presLayoutVars>
      </dgm:prSet>
      <dgm:spPr/>
    </dgm:pt>
    <dgm:pt modelId="{7648423E-2432-4F9B-B4F2-694D71B04B64}" type="pres">
      <dgm:prSet presAssocID="{9CFB7918-515F-4731-81F2-1D7718C5FC20}" presName="node" presStyleLbl="node1" presStyleIdx="0" presStyleCnt="1" custScaleX="90909" custLinFactNeighborX="13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18F54D-5F71-4DCE-A9FC-F44BAD46E9CE}" srcId="{FCB68C5B-B295-42F3-98BE-C7E75B511DF8}" destId="{9CFB7918-515F-4731-81F2-1D7718C5FC20}" srcOrd="0" destOrd="0" parTransId="{074D00B2-EAE3-43DA-B773-A7C7471B00EB}" sibTransId="{1F292660-42CD-4A69-B313-71DE991F77EA}"/>
    <dgm:cxn modelId="{7EC08591-3BAA-4E30-8F42-82316CD092DF}" type="presOf" srcId="{9CFB7918-515F-4731-81F2-1D7718C5FC20}" destId="{7648423E-2432-4F9B-B4F2-694D71B04B64}" srcOrd="0" destOrd="0" presId="urn:microsoft.com/office/officeart/2005/8/layout/process2"/>
    <dgm:cxn modelId="{F73CDD68-EEAD-49ED-8A37-1C9D922D603B}" type="presOf" srcId="{FCB68C5B-B295-42F3-98BE-C7E75B511DF8}" destId="{91E01C4A-4A04-441A-8885-EA1D49BB1E83}" srcOrd="0" destOrd="0" presId="urn:microsoft.com/office/officeart/2005/8/layout/process2"/>
    <dgm:cxn modelId="{A34F3D4D-836D-425C-8104-4E209AC3E91A}" type="presParOf" srcId="{91E01C4A-4A04-441A-8885-EA1D49BB1E83}" destId="{7648423E-2432-4F9B-B4F2-694D71B04B64}" srcOrd="0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CB68C5B-B295-42F3-98BE-C7E75B511DF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CFB7918-515F-4731-81F2-1D7718C5FC20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 smtClean="0"/>
            <a:t>1. Identified</a:t>
          </a:r>
        </a:p>
      </dgm:t>
    </dgm:pt>
    <dgm:pt modelId="{074D00B2-EAE3-43DA-B773-A7C7471B00EB}" type="parTrans" cxnId="{8818F54D-5F71-4DCE-A9FC-F44BAD46E9CE}">
      <dgm:prSet/>
      <dgm:spPr/>
      <dgm:t>
        <a:bodyPr/>
        <a:lstStyle/>
        <a:p>
          <a:endParaRPr lang="en-US" sz="1200"/>
        </a:p>
      </dgm:t>
    </dgm:pt>
    <dgm:pt modelId="{1F292660-42CD-4A69-B313-71DE991F77EA}" type="sibTrans" cxnId="{8818F54D-5F71-4DCE-A9FC-F44BAD46E9CE}">
      <dgm:prSet custT="1"/>
      <dgm:spPr/>
      <dgm:t>
        <a:bodyPr/>
        <a:lstStyle/>
        <a:p>
          <a:endParaRPr lang="en-US" sz="1000" dirty="0"/>
        </a:p>
      </dgm:t>
    </dgm:pt>
    <dgm:pt modelId="{4DFABDC8-18D5-4781-8A0D-E3C5A1ABB8D6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 smtClean="0"/>
            <a:t>2. Validated</a:t>
          </a:r>
          <a:endParaRPr lang="en-US" sz="1200" dirty="0"/>
        </a:p>
      </dgm:t>
    </dgm:pt>
    <dgm:pt modelId="{CD7FA7FD-CE94-40ED-A1BB-19749E76603B}" type="parTrans" cxnId="{4ECF443A-15A1-4470-868F-FB4AE79EFFAF}">
      <dgm:prSet/>
      <dgm:spPr/>
      <dgm:t>
        <a:bodyPr/>
        <a:lstStyle/>
        <a:p>
          <a:endParaRPr lang="en-US" sz="1200"/>
        </a:p>
      </dgm:t>
    </dgm:pt>
    <dgm:pt modelId="{44585147-3D54-4FDF-9760-94731FB3375B}" type="sibTrans" cxnId="{4ECF443A-15A1-4470-868F-FB4AE79EFFAF}">
      <dgm:prSet custT="1"/>
      <dgm:spPr/>
      <dgm:t>
        <a:bodyPr/>
        <a:lstStyle/>
        <a:p>
          <a:endParaRPr lang="en-US" sz="1000" dirty="0"/>
        </a:p>
      </dgm:t>
    </dgm:pt>
    <dgm:pt modelId="{6CCD0304-07F8-446E-9ED8-CDE16AF012F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3. Dealer/ISP Assigned</a:t>
          </a:r>
          <a:endParaRPr lang="en-US" sz="1200" dirty="0"/>
        </a:p>
      </dgm:t>
    </dgm:pt>
    <dgm:pt modelId="{8250D613-3321-4C38-B202-E91CE2B632A8}" type="parTrans" cxnId="{B2986308-D7C8-4917-A2E6-1F3FD51D2D6B}">
      <dgm:prSet/>
      <dgm:spPr/>
      <dgm:t>
        <a:bodyPr/>
        <a:lstStyle/>
        <a:p>
          <a:endParaRPr lang="en-US" sz="1200"/>
        </a:p>
      </dgm:t>
    </dgm:pt>
    <dgm:pt modelId="{E73FE97F-7F76-4006-809E-ADE8EA69CC83}" type="sibTrans" cxnId="{B2986308-D7C8-4917-A2E6-1F3FD51D2D6B}">
      <dgm:prSet custT="1"/>
      <dgm:spPr/>
      <dgm:t>
        <a:bodyPr/>
        <a:lstStyle/>
        <a:p>
          <a:endParaRPr lang="en-US" sz="1000" dirty="0"/>
        </a:p>
      </dgm:t>
    </dgm:pt>
    <dgm:pt modelId="{47FD1DB4-D59D-4378-8D10-8B0E40E4B779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4. Dealer/ISP Action Complete</a:t>
          </a:r>
          <a:endParaRPr lang="en-US" sz="1200" dirty="0"/>
        </a:p>
      </dgm:t>
    </dgm:pt>
    <dgm:pt modelId="{6FAFDFE3-44E3-4329-A7E7-6E58D4F938A1}" type="parTrans" cxnId="{0E19CBC1-FC59-4E3A-9CA5-16CB40D88E82}">
      <dgm:prSet/>
      <dgm:spPr/>
      <dgm:t>
        <a:bodyPr/>
        <a:lstStyle/>
        <a:p>
          <a:endParaRPr lang="en-US" sz="1200"/>
        </a:p>
      </dgm:t>
    </dgm:pt>
    <dgm:pt modelId="{198C3AE1-6757-4CED-85BC-DA0F852A5981}" type="sibTrans" cxnId="{0E19CBC1-FC59-4E3A-9CA5-16CB40D88E82}">
      <dgm:prSet custT="1"/>
      <dgm:spPr/>
      <dgm:t>
        <a:bodyPr/>
        <a:lstStyle/>
        <a:p>
          <a:endParaRPr lang="en-US" sz="1000" dirty="0"/>
        </a:p>
      </dgm:t>
    </dgm:pt>
    <dgm:pt modelId="{52185CB1-B74D-4E86-9CCC-221D8DF86DC9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 smtClean="0"/>
            <a:t>5. Customer Satisfied</a:t>
          </a:r>
          <a:endParaRPr lang="en-US" sz="1200" dirty="0"/>
        </a:p>
      </dgm:t>
    </dgm:pt>
    <dgm:pt modelId="{A5DF853F-FEC6-40EE-8E0A-6805DF58FF86}" type="parTrans" cxnId="{639B3ABD-57D6-4EE4-B7C7-06DA879910A5}">
      <dgm:prSet/>
      <dgm:spPr/>
      <dgm:t>
        <a:bodyPr/>
        <a:lstStyle/>
        <a:p>
          <a:endParaRPr lang="en-US" sz="1200"/>
        </a:p>
      </dgm:t>
    </dgm:pt>
    <dgm:pt modelId="{EE284DE6-289F-4B48-B55B-626006533D10}" type="sibTrans" cxnId="{639B3ABD-57D6-4EE4-B7C7-06DA879910A5}">
      <dgm:prSet custT="1"/>
      <dgm:spPr/>
      <dgm:t>
        <a:bodyPr/>
        <a:lstStyle/>
        <a:p>
          <a:endParaRPr lang="en-US" sz="1000" dirty="0"/>
        </a:p>
      </dgm:t>
    </dgm:pt>
    <dgm:pt modelId="{5E8F8D2D-AABF-43BA-BB49-7A6481C30ED0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 smtClean="0"/>
            <a:t>6. Closed</a:t>
          </a:r>
          <a:endParaRPr lang="en-US" sz="1200" dirty="0"/>
        </a:p>
      </dgm:t>
    </dgm:pt>
    <dgm:pt modelId="{0749E3FC-8467-4E2F-AFCB-043572DB1ED3}" type="parTrans" cxnId="{36DA40FC-C239-46B4-A3DB-82726E5B8726}">
      <dgm:prSet/>
      <dgm:spPr/>
      <dgm:t>
        <a:bodyPr/>
        <a:lstStyle/>
        <a:p>
          <a:endParaRPr lang="en-US" sz="1200"/>
        </a:p>
      </dgm:t>
    </dgm:pt>
    <dgm:pt modelId="{B99A502B-576C-4C12-BED5-8076E8D3D0FC}" type="sibTrans" cxnId="{36DA40FC-C239-46B4-A3DB-82726E5B8726}">
      <dgm:prSet/>
      <dgm:spPr/>
      <dgm:t>
        <a:bodyPr/>
        <a:lstStyle/>
        <a:p>
          <a:endParaRPr lang="en-US" sz="1200"/>
        </a:p>
      </dgm:t>
    </dgm:pt>
    <dgm:pt modelId="{91E01C4A-4A04-441A-8885-EA1D49BB1E83}" type="pres">
      <dgm:prSet presAssocID="{FCB68C5B-B295-42F3-98BE-C7E75B511DF8}" presName="linearFlow" presStyleCnt="0">
        <dgm:presLayoutVars>
          <dgm:resizeHandles val="exact"/>
        </dgm:presLayoutVars>
      </dgm:prSet>
      <dgm:spPr/>
    </dgm:pt>
    <dgm:pt modelId="{7648423E-2432-4F9B-B4F2-694D71B04B64}" type="pres">
      <dgm:prSet presAssocID="{9CFB7918-515F-4731-81F2-1D7718C5FC2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70115-FBEC-48B3-A78F-0763F4A8474E}" type="pres">
      <dgm:prSet presAssocID="{1F292660-42CD-4A69-B313-71DE991F77E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36EB3F2-2A8B-4CCB-A0A3-448E5536429A}" type="pres">
      <dgm:prSet presAssocID="{1F292660-42CD-4A69-B313-71DE991F77E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4F31C1B-8F04-4306-8AFF-2C25D74CE1C9}" type="pres">
      <dgm:prSet presAssocID="{4DFABDC8-18D5-4781-8A0D-E3C5A1ABB8D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1CACB-5F70-4F62-9AD4-BD730F1F3B42}" type="pres">
      <dgm:prSet presAssocID="{44585147-3D54-4FDF-9760-94731FB3375B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9B4D621-BAF5-44E0-B482-38A02802501A}" type="pres">
      <dgm:prSet presAssocID="{44585147-3D54-4FDF-9760-94731FB3375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737BD3A-221F-47B8-ABC8-645E1A67C97F}" type="pres">
      <dgm:prSet presAssocID="{6CCD0304-07F8-446E-9ED8-CDE16AF012F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D9566-1474-4D8C-8AD5-0A71241B0D36}" type="pres">
      <dgm:prSet presAssocID="{E73FE97F-7F76-4006-809E-ADE8EA69CC83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C2C4D0C-8A52-4C3D-BD70-A9BA42E8BC59}" type="pres">
      <dgm:prSet presAssocID="{E73FE97F-7F76-4006-809E-ADE8EA69CC83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BB583B-B8FA-47B7-AC08-1DD80F55FAD2}" type="pres">
      <dgm:prSet presAssocID="{47FD1DB4-D59D-4378-8D10-8B0E40E4B77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A6389-9DE1-438F-9AC4-ED64DFC61121}" type="pres">
      <dgm:prSet presAssocID="{198C3AE1-6757-4CED-85BC-DA0F852A5981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2B0A9B8-1245-4CA4-A3F5-FD479C056305}" type="pres">
      <dgm:prSet presAssocID="{198C3AE1-6757-4CED-85BC-DA0F852A598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36853DD4-3504-45F3-BD6E-B8A231B14A1E}" type="pres">
      <dgm:prSet presAssocID="{52185CB1-B74D-4E86-9CCC-221D8DF86DC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2C943-39DD-4025-A006-DA30F839E8DC}" type="pres">
      <dgm:prSet presAssocID="{EE284DE6-289F-4B48-B55B-626006533D1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31DFC783-ED58-45F3-90E5-6B9D9732124E}" type="pres">
      <dgm:prSet presAssocID="{EE284DE6-289F-4B48-B55B-626006533D1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848D035-5E10-4ADE-93FC-C3CF98ACBAAB}" type="pres">
      <dgm:prSet presAssocID="{5E8F8D2D-AABF-43BA-BB49-7A6481C30ED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D40276-D11C-47B7-AAF8-A3689691CF56}" type="presOf" srcId="{44585147-3D54-4FDF-9760-94731FB3375B}" destId="{E9B4D621-BAF5-44E0-B482-38A02802501A}" srcOrd="1" destOrd="0" presId="urn:microsoft.com/office/officeart/2005/8/layout/process2"/>
    <dgm:cxn modelId="{15D105F6-A718-405D-AC82-3BCAC7CCEE28}" type="presOf" srcId="{6CCD0304-07F8-446E-9ED8-CDE16AF012F0}" destId="{2737BD3A-221F-47B8-ABC8-645E1A67C97F}" srcOrd="0" destOrd="0" presId="urn:microsoft.com/office/officeart/2005/8/layout/process2"/>
    <dgm:cxn modelId="{7F1C1AE5-2BD8-479F-AF4A-1EFF91C3F372}" type="presOf" srcId="{198C3AE1-6757-4CED-85BC-DA0F852A5981}" destId="{92B0A9B8-1245-4CA4-A3F5-FD479C056305}" srcOrd="1" destOrd="0" presId="urn:microsoft.com/office/officeart/2005/8/layout/process2"/>
    <dgm:cxn modelId="{36DA40FC-C239-46B4-A3DB-82726E5B8726}" srcId="{FCB68C5B-B295-42F3-98BE-C7E75B511DF8}" destId="{5E8F8D2D-AABF-43BA-BB49-7A6481C30ED0}" srcOrd="5" destOrd="0" parTransId="{0749E3FC-8467-4E2F-AFCB-043572DB1ED3}" sibTransId="{B99A502B-576C-4C12-BED5-8076E8D3D0FC}"/>
    <dgm:cxn modelId="{A2AF405A-0EAD-4169-B373-B28831909F28}" type="presOf" srcId="{EE284DE6-289F-4B48-B55B-626006533D10}" destId="{55E2C943-39DD-4025-A006-DA30F839E8DC}" srcOrd="0" destOrd="0" presId="urn:microsoft.com/office/officeart/2005/8/layout/process2"/>
    <dgm:cxn modelId="{26ADEF11-331D-40E7-9579-AF6830B28058}" type="presOf" srcId="{52185CB1-B74D-4E86-9CCC-221D8DF86DC9}" destId="{36853DD4-3504-45F3-BD6E-B8A231B14A1E}" srcOrd="0" destOrd="0" presId="urn:microsoft.com/office/officeart/2005/8/layout/process2"/>
    <dgm:cxn modelId="{8818F54D-5F71-4DCE-A9FC-F44BAD46E9CE}" srcId="{FCB68C5B-B295-42F3-98BE-C7E75B511DF8}" destId="{9CFB7918-515F-4731-81F2-1D7718C5FC20}" srcOrd="0" destOrd="0" parTransId="{074D00B2-EAE3-43DA-B773-A7C7471B00EB}" sibTransId="{1F292660-42CD-4A69-B313-71DE991F77EA}"/>
    <dgm:cxn modelId="{0E409480-37D9-42EE-8DC5-167A85D76BDF}" type="presOf" srcId="{E73FE97F-7F76-4006-809E-ADE8EA69CC83}" destId="{25AD9566-1474-4D8C-8AD5-0A71241B0D36}" srcOrd="0" destOrd="0" presId="urn:microsoft.com/office/officeart/2005/8/layout/process2"/>
    <dgm:cxn modelId="{1B75ADF3-53E1-453B-B084-452959FA85CB}" type="presOf" srcId="{1F292660-42CD-4A69-B313-71DE991F77EA}" destId="{18C70115-FBEC-48B3-A78F-0763F4A8474E}" srcOrd="0" destOrd="0" presId="urn:microsoft.com/office/officeart/2005/8/layout/process2"/>
    <dgm:cxn modelId="{1328C1BB-F75C-4750-BB53-B58456FB598F}" type="presOf" srcId="{4DFABDC8-18D5-4781-8A0D-E3C5A1ABB8D6}" destId="{44F31C1B-8F04-4306-8AFF-2C25D74CE1C9}" srcOrd="0" destOrd="0" presId="urn:microsoft.com/office/officeart/2005/8/layout/process2"/>
    <dgm:cxn modelId="{26A51388-D613-4660-95ED-D13861F82E9B}" type="presOf" srcId="{9CFB7918-515F-4731-81F2-1D7718C5FC20}" destId="{7648423E-2432-4F9B-B4F2-694D71B04B64}" srcOrd="0" destOrd="0" presId="urn:microsoft.com/office/officeart/2005/8/layout/process2"/>
    <dgm:cxn modelId="{B2986308-D7C8-4917-A2E6-1F3FD51D2D6B}" srcId="{FCB68C5B-B295-42F3-98BE-C7E75B511DF8}" destId="{6CCD0304-07F8-446E-9ED8-CDE16AF012F0}" srcOrd="2" destOrd="0" parTransId="{8250D613-3321-4C38-B202-E91CE2B632A8}" sibTransId="{E73FE97F-7F76-4006-809E-ADE8EA69CC83}"/>
    <dgm:cxn modelId="{2F91A36A-CCEA-4254-91DC-B5E4EEEBE36A}" type="presOf" srcId="{1F292660-42CD-4A69-B313-71DE991F77EA}" destId="{836EB3F2-2A8B-4CCB-A0A3-448E5536429A}" srcOrd="1" destOrd="0" presId="urn:microsoft.com/office/officeart/2005/8/layout/process2"/>
    <dgm:cxn modelId="{639B3ABD-57D6-4EE4-B7C7-06DA879910A5}" srcId="{FCB68C5B-B295-42F3-98BE-C7E75B511DF8}" destId="{52185CB1-B74D-4E86-9CCC-221D8DF86DC9}" srcOrd="4" destOrd="0" parTransId="{A5DF853F-FEC6-40EE-8E0A-6805DF58FF86}" sibTransId="{EE284DE6-289F-4B48-B55B-626006533D10}"/>
    <dgm:cxn modelId="{72896AB3-E151-46AA-AB67-7E06534C3240}" type="presOf" srcId="{E73FE97F-7F76-4006-809E-ADE8EA69CC83}" destId="{9C2C4D0C-8A52-4C3D-BD70-A9BA42E8BC59}" srcOrd="1" destOrd="0" presId="urn:microsoft.com/office/officeart/2005/8/layout/process2"/>
    <dgm:cxn modelId="{0E19CBC1-FC59-4E3A-9CA5-16CB40D88E82}" srcId="{FCB68C5B-B295-42F3-98BE-C7E75B511DF8}" destId="{47FD1DB4-D59D-4378-8D10-8B0E40E4B779}" srcOrd="3" destOrd="0" parTransId="{6FAFDFE3-44E3-4329-A7E7-6E58D4F938A1}" sibTransId="{198C3AE1-6757-4CED-85BC-DA0F852A5981}"/>
    <dgm:cxn modelId="{E019E521-303E-4AD4-B34D-3AD1D11427FE}" type="presOf" srcId="{EE284DE6-289F-4B48-B55B-626006533D10}" destId="{31DFC783-ED58-45F3-90E5-6B9D9732124E}" srcOrd="1" destOrd="0" presId="urn:microsoft.com/office/officeart/2005/8/layout/process2"/>
    <dgm:cxn modelId="{402F19ED-2E25-4765-B2F3-11B0EAD85628}" type="presOf" srcId="{44585147-3D54-4FDF-9760-94731FB3375B}" destId="{8F31CACB-5F70-4F62-9AD4-BD730F1F3B42}" srcOrd="0" destOrd="0" presId="urn:microsoft.com/office/officeart/2005/8/layout/process2"/>
    <dgm:cxn modelId="{93C2190E-EC40-49E4-B42B-D83B82EB8BB9}" type="presOf" srcId="{47FD1DB4-D59D-4378-8D10-8B0E40E4B779}" destId="{0BBB583B-B8FA-47B7-AC08-1DD80F55FAD2}" srcOrd="0" destOrd="0" presId="urn:microsoft.com/office/officeart/2005/8/layout/process2"/>
    <dgm:cxn modelId="{4ECF443A-15A1-4470-868F-FB4AE79EFFAF}" srcId="{FCB68C5B-B295-42F3-98BE-C7E75B511DF8}" destId="{4DFABDC8-18D5-4781-8A0D-E3C5A1ABB8D6}" srcOrd="1" destOrd="0" parTransId="{CD7FA7FD-CE94-40ED-A1BB-19749E76603B}" sibTransId="{44585147-3D54-4FDF-9760-94731FB3375B}"/>
    <dgm:cxn modelId="{6BA0661E-C679-492F-B3F7-48D6E4F68500}" type="presOf" srcId="{5E8F8D2D-AABF-43BA-BB49-7A6481C30ED0}" destId="{4848D035-5E10-4ADE-93FC-C3CF98ACBAAB}" srcOrd="0" destOrd="0" presId="urn:microsoft.com/office/officeart/2005/8/layout/process2"/>
    <dgm:cxn modelId="{6E2E39CF-03B6-4076-BECB-C2D57CC66486}" type="presOf" srcId="{198C3AE1-6757-4CED-85BC-DA0F852A5981}" destId="{8F9A6389-9DE1-438F-9AC4-ED64DFC61121}" srcOrd="0" destOrd="0" presId="urn:microsoft.com/office/officeart/2005/8/layout/process2"/>
    <dgm:cxn modelId="{903D2BDB-151C-43A9-A31E-B4D7996CC8BD}" type="presOf" srcId="{FCB68C5B-B295-42F3-98BE-C7E75B511DF8}" destId="{91E01C4A-4A04-441A-8885-EA1D49BB1E83}" srcOrd="0" destOrd="0" presId="urn:microsoft.com/office/officeart/2005/8/layout/process2"/>
    <dgm:cxn modelId="{3DB44A17-B0A3-4CF8-953C-1FA6D9B4998D}" type="presParOf" srcId="{91E01C4A-4A04-441A-8885-EA1D49BB1E83}" destId="{7648423E-2432-4F9B-B4F2-694D71B04B64}" srcOrd="0" destOrd="0" presId="urn:microsoft.com/office/officeart/2005/8/layout/process2"/>
    <dgm:cxn modelId="{626F85D8-3B22-47E1-B8E9-E255B8A1ACB3}" type="presParOf" srcId="{91E01C4A-4A04-441A-8885-EA1D49BB1E83}" destId="{18C70115-FBEC-48B3-A78F-0763F4A8474E}" srcOrd="1" destOrd="0" presId="urn:microsoft.com/office/officeart/2005/8/layout/process2"/>
    <dgm:cxn modelId="{9F24F748-4DCA-4BC0-9C5F-87B23B5E7EC2}" type="presParOf" srcId="{18C70115-FBEC-48B3-A78F-0763F4A8474E}" destId="{836EB3F2-2A8B-4CCB-A0A3-448E5536429A}" srcOrd="0" destOrd="0" presId="urn:microsoft.com/office/officeart/2005/8/layout/process2"/>
    <dgm:cxn modelId="{7207BE58-CE85-4D2B-B82E-224AB718B373}" type="presParOf" srcId="{91E01C4A-4A04-441A-8885-EA1D49BB1E83}" destId="{44F31C1B-8F04-4306-8AFF-2C25D74CE1C9}" srcOrd="2" destOrd="0" presId="urn:microsoft.com/office/officeart/2005/8/layout/process2"/>
    <dgm:cxn modelId="{4DF71987-877F-464F-8D4A-CB59DD3ADD7A}" type="presParOf" srcId="{91E01C4A-4A04-441A-8885-EA1D49BB1E83}" destId="{8F31CACB-5F70-4F62-9AD4-BD730F1F3B42}" srcOrd="3" destOrd="0" presId="urn:microsoft.com/office/officeart/2005/8/layout/process2"/>
    <dgm:cxn modelId="{517F7832-CA40-4F9E-9E0E-F3CB8D145A4E}" type="presParOf" srcId="{8F31CACB-5F70-4F62-9AD4-BD730F1F3B42}" destId="{E9B4D621-BAF5-44E0-B482-38A02802501A}" srcOrd="0" destOrd="0" presId="urn:microsoft.com/office/officeart/2005/8/layout/process2"/>
    <dgm:cxn modelId="{B4B802F8-CBBD-49B2-AB05-2B1E5027A0B8}" type="presParOf" srcId="{91E01C4A-4A04-441A-8885-EA1D49BB1E83}" destId="{2737BD3A-221F-47B8-ABC8-645E1A67C97F}" srcOrd="4" destOrd="0" presId="urn:microsoft.com/office/officeart/2005/8/layout/process2"/>
    <dgm:cxn modelId="{D46715D6-44AA-4277-A5B1-59B92A9B3694}" type="presParOf" srcId="{91E01C4A-4A04-441A-8885-EA1D49BB1E83}" destId="{25AD9566-1474-4D8C-8AD5-0A71241B0D36}" srcOrd="5" destOrd="0" presId="urn:microsoft.com/office/officeart/2005/8/layout/process2"/>
    <dgm:cxn modelId="{B2C32D97-5DC8-4BED-B2CC-B099A5C13B3E}" type="presParOf" srcId="{25AD9566-1474-4D8C-8AD5-0A71241B0D36}" destId="{9C2C4D0C-8A52-4C3D-BD70-A9BA42E8BC59}" srcOrd="0" destOrd="0" presId="urn:microsoft.com/office/officeart/2005/8/layout/process2"/>
    <dgm:cxn modelId="{41954C99-3811-450A-94A4-DF17BE6C5507}" type="presParOf" srcId="{91E01C4A-4A04-441A-8885-EA1D49BB1E83}" destId="{0BBB583B-B8FA-47B7-AC08-1DD80F55FAD2}" srcOrd="6" destOrd="0" presId="urn:microsoft.com/office/officeart/2005/8/layout/process2"/>
    <dgm:cxn modelId="{4CED31C2-F1A5-4BAA-8A80-FED6B64F1EE9}" type="presParOf" srcId="{91E01C4A-4A04-441A-8885-EA1D49BB1E83}" destId="{8F9A6389-9DE1-438F-9AC4-ED64DFC61121}" srcOrd="7" destOrd="0" presId="urn:microsoft.com/office/officeart/2005/8/layout/process2"/>
    <dgm:cxn modelId="{588E6780-BFAF-488F-A14A-AA6091C75F3C}" type="presParOf" srcId="{8F9A6389-9DE1-438F-9AC4-ED64DFC61121}" destId="{92B0A9B8-1245-4CA4-A3F5-FD479C056305}" srcOrd="0" destOrd="0" presId="urn:microsoft.com/office/officeart/2005/8/layout/process2"/>
    <dgm:cxn modelId="{762E62A6-22A9-4162-B64C-4C323E04052B}" type="presParOf" srcId="{91E01C4A-4A04-441A-8885-EA1D49BB1E83}" destId="{36853DD4-3504-45F3-BD6E-B8A231B14A1E}" srcOrd="8" destOrd="0" presId="urn:microsoft.com/office/officeart/2005/8/layout/process2"/>
    <dgm:cxn modelId="{792704CA-BBA5-4169-9130-D8B235C91BBC}" type="presParOf" srcId="{91E01C4A-4A04-441A-8885-EA1D49BB1E83}" destId="{55E2C943-39DD-4025-A006-DA30F839E8DC}" srcOrd="9" destOrd="0" presId="urn:microsoft.com/office/officeart/2005/8/layout/process2"/>
    <dgm:cxn modelId="{DCEF682E-BE1E-4083-981F-AD515E4E61FF}" type="presParOf" srcId="{55E2C943-39DD-4025-A006-DA30F839E8DC}" destId="{31DFC783-ED58-45F3-90E5-6B9D9732124E}" srcOrd="0" destOrd="0" presId="urn:microsoft.com/office/officeart/2005/8/layout/process2"/>
    <dgm:cxn modelId="{DB7CE1E1-07F7-4A6B-8188-D6E07EDAB535}" type="presParOf" srcId="{91E01C4A-4A04-441A-8885-EA1D49BB1E83}" destId="{4848D035-5E10-4ADE-93FC-C3CF98ACBAA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B68C5B-B295-42F3-98BE-C7E75B511DF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CFB7918-515F-4731-81F2-1D7718C5FC2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TD Portal</a:t>
          </a:r>
        </a:p>
      </dgm:t>
    </dgm:pt>
    <dgm:pt modelId="{074D00B2-EAE3-43DA-B773-A7C7471B00EB}" type="parTrans" cxnId="{8818F54D-5F71-4DCE-A9FC-F44BAD46E9CE}">
      <dgm:prSet/>
      <dgm:spPr/>
      <dgm:t>
        <a:bodyPr/>
        <a:lstStyle/>
        <a:p>
          <a:endParaRPr lang="en-US" sz="1200"/>
        </a:p>
      </dgm:t>
    </dgm:pt>
    <dgm:pt modelId="{1F292660-42CD-4A69-B313-71DE991F77EA}" type="sibTrans" cxnId="{8818F54D-5F71-4DCE-A9FC-F44BAD46E9CE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4DFABDC8-18D5-4781-8A0D-E3C5A1ABB8D6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TD Portal</a:t>
          </a:r>
          <a:endParaRPr lang="en-US" sz="1200" dirty="0"/>
        </a:p>
      </dgm:t>
    </dgm:pt>
    <dgm:pt modelId="{CD7FA7FD-CE94-40ED-A1BB-19749E76603B}" type="parTrans" cxnId="{4ECF443A-15A1-4470-868F-FB4AE79EFFAF}">
      <dgm:prSet/>
      <dgm:spPr/>
      <dgm:t>
        <a:bodyPr/>
        <a:lstStyle/>
        <a:p>
          <a:endParaRPr lang="en-US" sz="1200"/>
        </a:p>
      </dgm:t>
    </dgm:pt>
    <dgm:pt modelId="{44585147-3D54-4FDF-9760-94731FB3375B}" type="sibTrans" cxnId="{4ECF443A-15A1-4470-868F-FB4AE79EFFAF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6CCD0304-07F8-446E-9ED8-CDE16AF012F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TD Portal</a:t>
          </a:r>
          <a:endParaRPr lang="en-US" sz="1200" dirty="0"/>
        </a:p>
      </dgm:t>
    </dgm:pt>
    <dgm:pt modelId="{8250D613-3321-4C38-B202-E91CE2B632A8}" type="parTrans" cxnId="{B2986308-D7C8-4917-A2E6-1F3FD51D2D6B}">
      <dgm:prSet/>
      <dgm:spPr/>
      <dgm:t>
        <a:bodyPr/>
        <a:lstStyle/>
        <a:p>
          <a:endParaRPr lang="en-US" sz="1200"/>
        </a:p>
      </dgm:t>
    </dgm:pt>
    <dgm:pt modelId="{E73FE97F-7F76-4006-809E-ADE8EA69CC83}" type="sibTrans" cxnId="{B2986308-D7C8-4917-A2E6-1F3FD51D2D6B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47FD1DB4-D59D-4378-8D10-8B0E40E4B779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/>
            <a:t>TD Portal</a:t>
          </a:r>
          <a:endParaRPr lang="en-US" sz="1200" dirty="0"/>
        </a:p>
      </dgm:t>
    </dgm:pt>
    <dgm:pt modelId="{6FAFDFE3-44E3-4329-A7E7-6E58D4F938A1}" type="parTrans" cxnId="{0E19CBC1-FC59-4E3A-9CA5-16CB40D88E82}">
      <dgm:prSet/>
      <dgm:spPr/>
      <dgm:t>
        <a:bodyPr/>
        <a:lstStyle/>
        <a:p>
          <a:endParaRPr lang="en-US" sz="1200"/>
        </a:p>
      </dgm:t>
    </dgm:pt>
    <dgm:pt modelId="{198C3AE1-6757-4CED-85BC-DA0F852A5981}" type="sibTrans" cxnId="{0E19CBC1-FC59-4E3A-9CA5-16CB40D88E82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52185CB1-B74D-4E86-9CCC-221D8DF86DC9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/>
            <a:t>TD Portal</a:t>
          </a:r>
          <a:endParaRPr lang="en-US" sz="1200" dirty="0"/>
        </a:p>
      </dgm:t>
    </dgm:pt>
    <dgm:pt modelId="{A5DF853F-FEC6-40EE-8E0A-6805DF58FF86}" type="parTrans" cxnId="{639B3ABD-57D6-4EE4-B7C7-06DA879910A5}">
      <dgm:prSet/>
      <dgm:spPr/>
      <dgm:t>
        <a:bodyPr/>
        <a:lstStyle/>
        <a:p>
          <a:endParaRPr lang="en-US" sz="1200"/>
        </a:p>
      </dgm:t>
    </dgm:pt>
    <dgm:pt modelId="{EE284DE6-289F-4B48-B55B-626006533D10}" type="sibTrans" cxnId="{639B3ABD-57D6-4EE4-B7C7-06DA879910A5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5E8F8D2D-AABF-43BA-BB49-7A6481C30ED0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/>
            <a:t>TD Portal</a:t>
          </a:r>
          <a:endParaRPr lang="en-US" sz="1200" dirty="0"/>
        </a:p>
      </dgm:t>
    </dgm:pt>
    <dgm:pt modelId="{0749E3FC-8467-4E2F-AFCB-043572DB1ED3}" type="parTrans" cxnId="{36DA40FC-C239-46B4-A3DB-82726E5B8726}">
      <dgm:prSet/>
      <dgm:spPr/>
      <dgm:t>
        <a:bodyPr/>
        <a:lstStyle/>
        <a:p>
          <a:endParaRPr lang="en-US" sz="1200"/>
        </a:p>
      </dgm:t>
    </dgm:pt>
    <dgm:pt modelId="{B99A502B-576C-4C12-BED5-8076E8D3D0FC}" type="sibTrans" cxnId="{36DA40FC-C239-46B4-A3DB-82726E5B8726}">
      <dgm:prSet/>
      <dgm:spPr/>
      <dgm:t>
        <a:bodyPr/>
        <a:lstStyle/>
        <a:p>
          <a:endParaRPr lang="en-US" sz="1200"/>
        </a:p>
      </dgm:t>
    </dgm:pt>
    <dgm:pt modelId="{91E01C4A-4A04-441A-8885-EA1D49BB1E83}" type="pres">
      <dgm:prSet presAssocID="{FCB68C5B-B295-42F3-98BE-C7E75B511DF8}" presName="linearFlow" presStyleCnt="0">
        <dgm:presLayoutVars>
          <dgm:resizeHandles val="exact"/>
        </dgm:presLayoutVars>
      </dgm:prSet>
      <dgm:spPr/>
    </dgm:pt>
    <dgm:pt modelId="{7648423E-2432-4F9B-B4F2-694D71B04B64}" type="pres">
      <dgm:prSet presAssocID="{9CFB7918-515F-4731-81F2-1D7718C5FC2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70115-FBEC-48B3-A78F-0763F4A8474E}" type="pres">
      <dgm:prSet presAssocID="{1F292660-42CD-4A69-B313-71DE991F77E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36EB3F2-2A8B-4CCB-A0A3-448E5536429A}" type="pres">
      <dgm:prSet presAssocID="{1F292660-42CD-4A69-B313-71DE991F77E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4F31C1B-8F04-4306-8AFF-2C25D74CE1C9}" type="pres">
      <dgm:prSet presAssocID="{4DFABDC8-18D5-4781-8A0D-E3C5A1ABB8D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1CACB-5F70-4F62-9AD4-BD730F1F3B42}" type="pres">
      <dgm:prSet presAssocID="{44585147-3D54-4FDF-9760-94731FB3375B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9B4D621-BAF5-44E0-B482-38A02802501A}" type="pres">
      <dgm:prSet presAssocID="{44585147-3D54-4FDF-9760-94731FB3375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737BD3A-221F-47B8-ABC8-645E1A67C97F}" type="pres">
      <dgm:prSet presAssocID="{6CCD0304-07F8-446E-9ED8-CDE16AF012F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D9566-1474-4D8C-8AD5-0A71241B0D36}" type="pres">
      <dgm:prSet presAssocID="{E73FE97F-7F76-4006-809E-ADE8EA69CC83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C2C4D0C-8A52-4C3D-BD70-A9BA42E8BC59}" type="pres">
      <dgm:prSet presAssocID="{E73FE97F-7F76-4006-809E-ADE8EA69CC83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BB583B-B8FA-47B7-AC08-1DD80F55FAD2}" type="pres">
      <dgm:prSet presAssocID="{47FD1DB4-D59D-4378-8D10-8B0E40E4B77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A6389-9DE1-438F-9AC4-ED64DFC61121}" type="pres">
      <dgm:prSet presAssocID="{198C3AE1-6757-4CED-85BC-DA0F852A5981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2B0A9B8-1245-4CA4-A3F5-FD479C056305}" type="pres">
      <dgm:prSet presAssocID="{198C3AE1-6757-4CED-85BC-DA0F852A598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36853DD4-3504-45F3-BD6E-B8A231B14A1E}" type="pres">
      <dgm:prSet presAssocID="{52185CB1-B74D-4E86-9CCC-221D8DF86DC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2C943-39DD-4025-A006-DA30F839E8DC}" type="pres">
      <dgm:prSet presAssocID="{EE284DE6-289F-4B48-B55B-626006533D1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31DFC783-ED58-45F3-90E5-6B9D9732124E}" type="pres">
      <dgm:prSet presAssocID="{EE284DE6-289F-4B48-B55B-626006533D1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848D035-5E10-4ADE-93FC-C3CF98ACBAAB}" type="pres">
      <dgm:prSet presAssocID="{5E8F8D2D-AABF-43BA-BB49-7A6481C30ED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B4CCE1-4956-426D-8B1D-EE7434D9DF0F}" type="presOf" srcId="{4DFABDC8-18D5-4781-8A0D-E3C5A1ABB8D6}" destId="{44F31C1B-8F04-4306-8AFF-2C25D74CE1C9}" srcOrd="0" destOrd="0" presId="urn:microsoft.com/office/officeart/2005/8/layout/process2"/>
    <dgm:cxn modelId="{172E5CE6-3646-4C6E-A082-3BA307733947}" type="presOf" srcId="{47FD1DB4-D59D-4378-8D10-8B0E40E4B779}" destId="{0BBB583B-B8FA-47B7-AC08-1DD80F55FAD2}" srcOrd="0" destOrd="0" presId="urn:microsoft.com/office/officeart/2005/8/layout/process2"/>
    <dgm:cxn modelId="{911E80E2-7A6E-4D76-96A8-EF09755CFE44}" type="presOf" srcId="{198C3AE1-6757-4CED-85BC-DA0F852A5981}" destId="{8F9A6389-9DE1-438F-9AC4-ED64DFC61121}" srcOrd="0" destOrd="0" presId="urn:microsoft.com/office/officeart/2005/8/layout/process2"/>
    <dgm:cxn modelId="{36DA40FC-C239-46B4-A3DB-82726E5B8726}" srcId="{FCB68C5B-B295-42F3-98BE-C7E75B511DF8}" destId="{5E8F8D2D-AABF-43BA-BB49-7A6481C30ED0}" srcOrd="5" destOrd="0" parTransId="{0749E3FC-8467-4E2F-AFCB-043572DB1ED3}" sibTransId="{B99A502B-576C-4C12-BED5-8076E8D3D0FC}"/>
    <dgm:cxn modelId="{75872DC1-EDBC-463D-B746-F8E4705E5586}" type="presOf" srcId="{E73FE97F-7F76-4006-809E-ADE8EA69CC83}" destId="{25AD9566-1474-4D8C-8AD5-0A71241B0D36}" srcOrd="0" destOrd="0" presId="urn:microsoft.com/office/officeart/2005/8/layout/process2"/>
    <dgm:cxn modelId="{BADF7ACC-5A79-41D2-80C3-0C5BB0FA2BC9}" type="presOf" srcId="{9CFB7918-515F-4731-81F2-1D7718C5FC20}" destId="{7648423E-2432-4F9B-B4F2-694D71B04B64}" srcOrd="0" destOrd="0" presId="urn:microsoft.com/office/officeart/2005/8/layout/process2"/>
    <dgm:cxn modelId="{70EE2923-C562-4C2E-B507-66DAD3D3BE48}" type="presOf" srcId="{E73FE97F-7F76-4006-809E-ADE8EA69CC83}" destId="{9C2C4D0C-8A52-4C3D-BD70-A9BA42E8BC59}" srcOrd="1" destOrd="0" presId="urn:microsoft.com/office/officeart/2005/8/layout/process2"/>
    <dgm:cxn modelId="{247322D1-BEB8-49C4-9B1C-784C6DE677FB}" type="presOf" srcId="{5E8F8D2D-AABF-43BA-BB49-7A6481C30ED0}" destId="{4848D035-5E10-4ADE-93FC-C3CF98ACBAAB}" srcOrd="0" destOrd="0" presId="urn:microsoft.com/office/officeart/2005/8/layout/process2"/>
    <dgm:cxn modelId="{8818F54D-5F71-4DCE-A9FC-F44BAD46E9CE}" srcId="{FCB68C5B-B295-42F3-98BE-C7E75B511DF8}" destId="{9CFB7918-515F-4731-81F2-1D7718C5FC20}" srcOrd="0" destOrd="0" parTransId="{074D00B2-EAE3-43DA-B773-A7C7471B00EB}" sibTransId="{1F292660-42CD-4A69-B313-71DE991F77EA}"/>
    <dgm:cxn modelId="{567E021F-1D46-4719-8A55-8635055BD386}" type="presOf" srcId="{44585147-3D54-4FDF-9760-94731FB3375B}" destId="{8F31CACB-5F70-4F62-9AD4-BD730F1F3B42}" srcOrd="0" destOrd="0" presId="urn:microsoft.com/office/officeart/2005/8/layout/process2"/>
    <dgm:cxn modelId="{710DA5D1-50FE-4732-99C6-437B833BE65D}" type="presOf" srcId="{1F292660-42CD-4A69-B313-71DE991F77EA}" destId="{18C70115-FBEC-48B3-A78F-0763F4A8474E}" srcOrd="0" destOrd="0" presId="urn:microsoft.com/office/officeart/2005/8/layout/process2"/>
    <dgm:cxn modelId="{DDCD2D6E-5E3E-4717-BA33-EC54AB98C67C}" type="presOf" srcId="{1F292660-42CD-4A69-B313-71DE991F77EA}" destId="{836EB3F2-2A8B-4CCB-A0A3-448E5536429A}" srcOrd="1" destOrd="0" presId="urn:microsoft.com/office/officeart/2005/8/layout/process2"/>
    <dgm:cxn modelId="{04C6ABCD-7F28-49D6-9B9B-E123BF577FDC}" type="presOf" srcId="{EE284DE6-289F-4B48-B55B-626006533D10}" destId="{31DFC783-ED58-45F3-90E5-6B9D9732124E}" srcOrd="1" destOrd="0" presId="urn:microsoft.com/office/officeart/2005/8/layout/process2"/>
    <dgm:cxn modelId="{37B9AD18-F95D-4B2B-8C75-68DCF6C1CCE5}" type="presOf" srcId="{44585147-3D54-4FDF-9760-94731FB3375B}" destId="{E9B4D621-BAF5-44E0-B482-38A02802501A}" srcOrd="1" destOrd="0" presId="urn:microsoft.com/office/officeart/2005/8/layout/process2"/>
    <dgm:cxn modelId="{715FB8E2-B2AD-428D-8141-2473AB064BD2}" type="presOf" srcId="{FCB68C5B-B295-42F3-98BE-C7E75B511DF8}" destId="{91E01C4A-4A04-441A-8885-EA1D49BB1E83}" srcOrd="0" destOrd="0" presId="urn:microsoft.com/office/officeart/2005/8/layout/process2"/>
    <dgm:cxn modelId="{B2986308-D7C8-4917-A2E6-1F3FD51D2D6B}" srcId="{FCB68C5B-B295-42F3-98BE-C7E75B511DF8}" destId="{6CCD0304-07F8-446E-9ED8-CDE16AF012F0}" srcOrd="2" destOrd="0" parTransId="{8250D613-3321-4C38-B202-E91CE2B632A8}" sibTransId="{E73FE97F-7F76-4006-809E-ADE8EA69CC83}"/>
    <dgm:cxn modelId="{639B3ABD-57D6-4EE4-B7C7-06DA879910A5}" srcId="{FCB68C5B-B295-42F3-98BE-C7E75B511DF8}" destId="{52185CB1-B74D-4E86-9CCC-221D8DF86DC9}" srcOrd="4" destOrd="0" parTransId="{A5DF853F-FEC6-40EE-8E0A-6805DF58FF86}" sibTransId="{EE284DE6-289F-4B48-B55B-626006533D10}"/>
    <dgm:cxn modelId="{6037E52F-ED49-458B-BE98-1DF98FEC7684}" type="presOf" srcId="{EE284DE6-289F-4B48-B55B-626006533D10}" destId="{55E2C943-39DD-4025-A006-DA30F839E8DC}" srcOrd="0" destOrd="0" presId="urn:microsoft.com/office/officeart/2005/8/layout/process2"/>
    <dgm:cxn modelId="{AE8FCC61-B54C-4E32-B114-FAF345B9D804}" type="presOf" srcId="{52185CB1-B74D-4E86-9CCC-221D8DF86DC9}" destId="{36853DD4-3504-45F3-BD6E-B8A231B14A1E}" srcOrd="0" destOrd="0" presId="urn:microsoft.com/office/officeart/2005/8/layout/process2"/>
    <dgm:cxn modelId="{0E19CBC1-FC59-4E3A-9CA5-16CB40D88E82}" srcId="{FCB68C5B-B295-42F3-98BE-C7E75B511DF8}" destId="{47FD1DB4-D59D-4378-8D10-8B0E40E4B779}" srcOrd="3" destOrd="0" parTransId="{6FAFDFE3-44E3-4329-A7E7-6E58D4F938A1}" sibTransId="{198C3AE1-6757-4CED-85BC-DA0F852A5981}"/>
    <dgm:cxn modelId="{719D7E5B-0AD3-4609-9928-D9ECC1BA5917}" type="presOf" srcId="{6CCD0304-07F8-446E-9ED8-CDE16AF012F0}" destId="{2737BD3A-221F-47B8-ABC8-645E1A67C97F}" srcOrd="0" destOrd="0" presId="urn:microsoft.com/office/officeart/2005/8/layout/process2"/>
    <dgm:cxn modelId="{74AB6259-0AF9-4018-9EFB-BFC4A22C2773}" type="presOf" srcId="{198C3AE1-6757-4CED-85BC-DA0F852A5981}" destId="{92B0A9B8-1245-4CA4-A3F5-FD479C056305}" srcOrd="1" destOrd="0" presId="urn:microsoft.com/office/officeart/2005/8/layout/process2"/>
    <dgm:cxn modelId="{4ECF443A-15A1-4470-868F-FB4AE79EFFAF}" srcId="{FCB68C5B-B295-42F3-98BE-C7E75B511DF8}" destId="{4DFABDC8-18D5-4781-8A0D-E3C5A1ABB8D6}" srcOrd="1" destOrd="0" parTransId="{CD7FA7FD-CE94-40ED-A1BB-19749E76603B}" sibTransId="{44585147-3D54-4FDF-9760-94731FB3375B}"/>
    <dgm:cxn modelId="{B0A5AAEA-AF23-4D21-B03B-CBE4211EFC9F}" type="presParOf" srcId="{91E01C4A-4A04-441A-8885-EA1D49BB1E83}" destId="{7648423E-2432-4F9B-B4F2-694D71B04B64}" srcOrd="0" destOrd="0" presId="urn:microsoft.com/office/officeart/2005/8/layout/process2"/>
    <dgm:cxn modelId="{F8BD64F6-8C81-4424-AC50-110EBF1BF220}" type="presParOf" srcId="{91E01C4A-4A04-441A-8885-EA1D49BB1E83}" destId="{18C70115-FBEC-48B3-A78F-0763F4A8474E}" srcOrd="1" destOrd="0" presId="urn:microsoft.com/office/officeart/2005/8/layout/process2"/>
    <dgm:cxn modelId="{66A114FE-9F31-4334-93A0-10AF5C6A4794}" type="presParOf" srcId="{18C70115-FBEC-48B3-A78F-0763F4A8474E}" destId="{836EB3F2-2A8B-4CCB-A0A3-448E5536429A}" srcOrd="0" destOrd="0" presId="urn:microsoft.com/office/officeart/2005/8/layout/process2"/>
    <dgm:cxn modelId="{6484C027-2969-4ACC-A130-62838C34D7FF}" type="presParOf" srcId="{91E01C4A-4A04-441A-8885-EA1D49BB1E83}" destId="{44F31C1B-8F04-4306-8AFF-2C25D74CE1C9}" srcOrd="2" destOrd="0" presId="urn:microsoft.com/office/officeart/2005/8/layout/process2"/>
    <dgm:cxn modelId="{C19B01A7-C4F6-4ABB-9601-D8A5BA1E1A02}" type="presParOf" srcId="{91E01C4A-4A04-441A-8885-EA1D49BB1E83}" destId="{8F31CACB-5F70-4F62-9AD4-BD730F1F3B42}" srcOrd="3" destOrd="0" presId="urn:microsoft.com/office/officeart/2005/8/layout/process2"/>
    <dgm:cxn modelId="{5740BEC8-DEE1-4484-BB9C-1CA34812765D}" type="presParOf" srcId="{8F31CACB-5F70-4F62-9AD4-BD730F1F3B42}" destId="{E9B4D621-BAF5-44E0-B482-38A02802501A}" srcOrd="0" destOrd="0" presId="urn:microsoft.com/office/officeart/2005/8/layout/process2"/>
    <dgm:cxn modelId="{94CBF324-6DC1-4C9A-A4C6-4BCFA42F73F0}" type="presParOf" srcId="{91E01C4A-4A04-441A-8885-EA1D49BB1E83}" destId="{2737BD3A-221F-47B8-ABC8-645E1A67C97F}" srcOrd="4" destOrd="0" presId="urn:microsoft.com/office/officeart/2005/8/layout/process2"/>
    <dgm:cxn modelId="{57BF357A-FF2D-48F5-AD45-8CEC5FBD37E2}" type="presParOf" srcId="{91E01C4A-4A04-441A-8885-EA1D49BB1E83}" destId="{25AD9566-1474-4D8C-8AD5-0A71241B0D36}" srcOrd="5" destOrd="0" presId="urn:microsoft.com/office/officeart/2005/8/layout/process2"/>
    <dgm:cxn modelId="{8F623212-9C28-4AED-B9A8-8F9A823D6BEE}" type="presParOf" srcId="{25AD9566-1474-4D8C-8AD5-0A71241B0D36}" destId="{9C2C4D0C-8A52-4C3D-BD70-A9BA42E8BC59}" srcOrd="0" destOrd="0" presId="urn:microsoft.com/office/officeart/2005/8/layout/process2"/>
    <dgm:cxn modelId="{536DAC4D-9EC1-468C-BE17-FEE9506F31D8}" type="presParOf" srcId="{91E01C4A-4A04-441A-8885-EA1D49BB1E83}" destId="{0BBB583B-B8FA-47B7-AC08-1DD80F55FAD2}" srcOrd="6" destOrd="0" presId="urn:microsoft.com/office/officeart/2005/8/layout/process2"/>
    <dgm:cxn modelId="{0FCC440B-096A-47A2-B39B-35BC0E4690B2}" type="presParOf" srcId="{91E01C4A-4A04-441A-8885-EA1D49BB1E83}" destId="{8F9A6389-9DE1-438F-9AC4-ED64DFC61121}" srcOrd="7" destOrd="0" presId="urn:microsoft.com/office/officeart/2005/8/layout/process2"/>
    <dgm:cxn modelId="{46DC7AB5-F8A2-4C8B-A1A6-A020D333EDCC}" type="presParOf" srcId="{8F9A6389-9DE1-438F-9AC4-ED64DFC61121}" destId="{92B0A9B8-1245-4CA4-A3F5-FD479C056305}" srcOrd="0" destOrd="0" presId="urn:microsoft.com/office/officeart/2005/8/layout/process2"/>
    <dgm:cxn modelId="{84B194E5-89BB-4097-BCF0-B9A73E8A01F7}" type="presParOf" srcId="{91E01C4A-4A04-441A-8885-EA1D49BB1E83}" destId="{36853DD4-3504-45F3-BD6E-B8A231B14A1E}" srcOrd="8" destOrd="0" presId="urn:microsoft.com/office/officeart/2005/8/layout/process2"/>
    <dgm:cxn modelId="{0F8D1ED0-307B-43E0-90E8-D94A6FBBC213}" type="presParOf" srcId="{91E01C4A-4A04-441A-8885-EA1D49BB1E83}" destId="{55E2C943-39DD-4025-A006-DA30F839E8DC}" srcOrd="9" destOrd="0" presId="urn:microsoft.com/office/officeart/2005/8/layout/process2"/>
    <dgm:cxn modelId="{A8B79657-C3AA-49CE-9974-09189493862A}" type="presParOf" srcId="{55E2C943-39DD-4025-A006-DA30F839E8DC}" destId="{31DFC783-ED58-45F3-90E5-6B9D9732124E}" srcOrd="0" destOrd="0" presId="urn:microsoft.com/office/officeart/2005/8/layout/process2"/>
    <dgm:cxn modelId="{8BB26B4F-A2DE-485D-BA71-A7D260668E63}" type="presParOf" srcId="{91E01C4A-4A04-441A-8885-EA1D49BB1E83}" destId="{4848D035-5E10-4ADE-93FC-C3CF98ACBAA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B68C5B-B295-42F3-98BE-C7E75B511DF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CFB7918-515F-4731-81F2-1D7718C5FC20}">
      <dgm:prSet phldrT="[Text]" custT="1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/>
            <a:t>Biz Assist System</a:t>
          </a:r>
        </a:p>
      </dgm:t>
    </dgm:pt>
    <dgm:pt modelId="{074D00B2-EAE3-43DA-B773-A7C7471B00EB}" type="parTrans" cxnId="{8818F54D-5F71-4DCE-A9FC-F44BAD46E9CE}">
      <dgm:prSet/>
      <dgm:spPr/>
      <dgm:t>
        <a:bodyPr/>
        <a:lstStyle/>
        <a:p>
          <a:endParaRPr lang="en-US" sz="1200"/>
        </a:p>
      </dgm:t>
    </dgm:pt>
    <dgm:pt modelId="{1F292660-42CD-4A69-B313-71DE991F77EA}" type="sibTrans" cxnId="{8818F54D-5F71-4DCE-A9FC-F44BAD46E9CE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4DFABDC8-18D5-4781-8A0D-E3C5A1ABB8D6}">
      <dgm:prSet phldrT="[Text]" custT="1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/>
            <a:t>Biz Assist System</a:t>
          </a:r>
          <a:endParaRPr lang="en-US" sz="1200" dirty="0"/>
        </a:p>
      </dgm:t>
    </dgm:pt>
    <dgm:pt modelId="{CD7FA7FD-CE94-40ED-A1BB-19749E76603B}" type="parTrans" cxnId="{4ECF443A-15A1-4470-868F-FB4AE79EFFAF}">
      <dgm:prSet/>
      <dgm:spPr/>
      <dgm:t>
        <a:bodyPr/>
        <a:lstStyle/>
        <a:p>
          <a:endParaRPr lang="en-US" sz="1200"/>
        </a:p>
      </dgm:t>
    </dgm:pt>
    <dgm:pt modelId="{44585147-3D54-4FDF-9760-94731FB3375B}" type="sibTrans" cxnId="{4ECF443A-15A1-4470-868F-FB4AE79EFFAF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6CCD0304-07F8-446E-9ED8-CDE16AF012F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Biz Assist</a:t>
          </a:r>
          <a:endParaRPr lang="en-US" sz="1200" dirty="0"/>
        </a:p>
      </dgm:t>
    </dgm:pt>
    <dgm:pt modelId="{8250D613-3321-4C38-B202-E91CE2B632A8}" type="parTrans" cxnId="{B2986308-D7C8-4917-A2E6-1F3FD51D2D6B}">
      <dgm:prSet/>
      <dgm:spPr/>
      <dgm:t>
        <a:bodyPr/>
        <a:lstStyle/>
        <a:p>
          <a:endParaRPr lang="en-US" sz="1200"/>
        </a:p>
      </dgm:t>
    </dgm:pt>
    <dgm:pt modelId="{E73FE97F-7F76-4006-809E-ADE8EA69CC83}" type="sibTrans" cxnId="{B2986308-D7C8-4917-A2E6-1F3FD51D2D6B}">
      <dgm:prSet custT="1"/>
      <dgm:spPr/>
      <dgm:t>
        <a:bodyPr/>
        <a:lstStyle/>
        <a:p>
          <a:endParaRPr lang="en-US" sz="1000" dirty="0"/>
        </a:p>
      </dgm:t>
    </dgm:pt>
    <dgm:pt modelId="{47FD1DB4-D59D-4378-8D10-8B0E40E4B779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Biz Assist</a:t>
          </a:r>
          <a:endParaRPr lang="en-US" sz="1200" dirty="0"/>
        </a:p>
      </dgm:t>
    </dgm:pt>
    <dgm:pt modelId="{6FAFDFE3-44E3-4329-A7E7-6E58D4F938A1}" type="parTrans" cxnId="{0E19CBC1-FC59-4E3A-9CA5-16CB40D88E82}">
      <dgm:prSet/>
      <dgm:spPr/>
      <dgm:t>
        <a:bodyPr/>
        <a:lstStyle/>
        <a:p>
          <a:endParaRPr lang="en-US" sz="1200"/>
        </a:p>
      </dgm:t>
    </dgm:pt>
    <dgm:pt modelId="{198C3AE1-6757-4CED-85BC-DA0F852A5981}" type="sibTrans" cxnId="{0E19CBC1-FC59-4E3A-9CA5-16CB40D88E82}">
      <dgm:prSet custT="1"/>
      <dgm:spPr/>
      <dgm:t>
        <a:bodyPr/>
        <a:lstStyle/>
        <a:p>
          <a:endParaRPr lang="en-US" sz="1000" dirty="0"/>
        </a:p>
      </dgm:t>
    </dgm:pt>
    <dgm:pt modelId="{52185CB1-B74D-4E86-9CCC-221D8DF86DC9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BizAssist</a:t>
          </a:r>
          <a:endParaRPr lang="en-US" sz="1200" dirty="0"/>
        </a:p>
      </dgm:t>
    </dgm:pt>
    <dgm:pt modelId="{A5DF853F-FEC6-40EE-8E0A-6805DF58FF86}" type="parTrans" cxnId="{639B3ABD-57D6-4EE4-B7C7-06DA879910A5}">
      <dgm:prSet/>
      <dgm:spPr/>
      <dgm:t>
        <a:bodyPr/>
        <a:lstStyle/>
        <a:p>
          <a:endParaRPr lang="en-US" sz="1200"/>
        </a:p>
      </dgm:t>
    </dgm:pt>
    <dgm:pt modelId="{EE284DE6-289F-4B48-B55B-626006533D10}" type="sibTrans" cxnId="{639B3ABD-57D6-4EE4-B7C7-06DA879910A5}">
      <dgm:prSet custT="1"/>
      <dgm:spPr/>
      <dgm:t>
        <a:bodyPr/>
        <a:lstStyle/>
        <a:p>
          <a:endParaRPr lang="en-US" sz="1000" dirty="0"/>
        </a:p>
      </dgm:t>
    </dgm:pt>
    <dgm:pt modelId="{5E8F8D2D-AABF-43BA-BB49-7A6481C30ED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BizAssist</a:t>
          </a:r>
          <a:endParaRPr lang="en-US" sz="1200" dirty="0"/>
        </a:p>
      </dgm:t>
    </dgm:pt>
    <dgm:pt modelId="{0749E3FC-8467-4E2F-AFCB-043572DB1ED3}" type="parTrans" cxnId="{36DA40FC-C239-46B4-A3DB-82726E5B8726}">
      <dgm:prSet/>
      <dgm:spPr/>
      <dgm:t>
        <a:bodyPr/>
        <a:lstStyle/>
        <a:p>
          <a:endParaRPr lang="en-US" sz="1200"/>
        </a:p>
      </dgm:t>
    </dgm:pt>
    <dgm:pt modelId="{B99A502B-576C-4C12-BED5-8076E8D3D0FC}" type="sibTrans" cxnId="{36DA40FC-C239-46B4-A3DB-82726E5B8726}">
      <dgm:prSet/>
      <dgm:spPr/>
      <dgm:t>
        <a:bodyPr/>
        <a:lstStyle/>
        <a:p>
          <a:endParaRPr lang="en-US" sz="1200"/>
        </a:p>
      </dgm:t>
    </dgm:pt>
    <dgm:pt modelId="{91E01C4A-4A04-441A-8885-EA1D49BB1E83}" type="pres">
      <dgm:prSet presAssocID="{FCB68C5B-B295-42F3-98BE-C7E75B511DF8}" presName="linearFlow" presStyleCnt="0">
        <dgm:presLayoutVars>
          <dgm:resizeHandles val="exact"/>
        </dgm:presLayoutVars>
      </dgm:prSet>
      <dgm:spPr/>
    </dgm:pt>
    <dgm:pt modelId="{7648423E-2432-4F9B-B4F2-694D71B04B64}" type="pres">
      <dgm:prSet presAssocID="{9CFB7918-515F-4731-81F2-1D7718C5FC2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70115-FBEC-48B3-A78F-0763F4A8474E}" type="pres">
      <dgm:prSet presAssocID="{1F292660-42CD-4A69-B313-71DE991F77E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36EB3F2-2A8B-4CCB-A0A3-448E5536429A}" type="pres">
      <dgm:prSet presAssocID="{1F292660-42CD-4A69-B313-71DE991F77E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4F31C1B-8F04-4306-8AFF-2C25D74CE1C9}" type="pres">
      <dgm:prSet presAssocID="{4DFABDC8-18D5-4781-8A0D-E3C5A1ABB8D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1CACB-5F70-4F62-9AD4-BD730F1F3B42}" type="pres">
      <dgm:prSet presAssocID="{44585147-3D54-4FDF-9760-94731FB3375B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9B4D621-BAF5-44E0-B482-38A02802501A}" type="pres">
      <dgm:prSet presAssocID="{44585147-3D54-4FDF-9760-94731FB3375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737BD3A-221F-47B8-ABC8-645E1A67C97F}" type="pres">
      <dgm:prSet presAssocID="{6CCD0304-07F8-446E-9ED8-CDE16AF012F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D9566-1474-4D8C-8AD5-0A71241B0D36}" type="pres">
      <dgm:prSet presAssocID="{E73FE97F-7F76-4006-809E-ADE8EA69CC83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C2C4D0C-8A52-4C3D-BD70-A9BA42E8BC59}" type="pres">
      <dgm:prSet presAssocID="{E73FE97F-7F76-4006-809E-ADE8EA69CC83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BB583B-B8FA-47B7-AC08-1DD80F55FAD2}" type="pres">
      <dgm:prSet presAssocID="{47FD1DB4-D59D-4378-8D10-8B0E40E4B77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A6389-9DE1-438F-9AC4-ED64DFC61121}" type="pres">
      <dgm:prSet presAssocID="{198C3AE1-6757-4CED-85BC-DA0F852A5981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2B0A9B8-1245-4CA4-A3F5-FD479C056305}" type="pres">
      <dgm:prSet presAssocID="{198C3AE1-6757-4CED-85BC-DA0F852A598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36853DD4-3504-45F3-BD6E-B8A231B14A1E}" type="pres">
      <dgm:prSet presAssocID="{52185CB1-B74D-4E86-9CCC-221D8DF86DC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2C943-39DD-4025-A006-DA30F839E8DC}" type="pres">
      <dgm:prSet presAssocID="{EE284DE6-289F-4B48-B55B-626006533D1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31DFC783-ED58-45F3-90E5-6B9D9732124E}" type="pres">
      <dgm:prSet presAssocID="{EE284DE6-289F-4B48-B55B-626006533D1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848D035-5E10-4ADE-93FC-C3CF98ACBAAB}" type="pres">
      <dgm:prSet presAssocID="{5E8F8D2D-AABF-43BA-BB49-7A6481C30ED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D15341-24E4-4FC6-A0B9-72FC0488C41C}" type="presOf" srcId="{47FD1DB4-D59D-4378-8D10-8B0E40E4B779}" destId="{0BBB583B-B8FA-47B7-AC08-1DD80F55FAD2}" srcOrd="0" destOrd="0" presId="urn:microsoft.com/office/officeart/2005/8/layout/process2"/>
    <dgm:cxn modelId="{769A95F1-9AE4-41BA-9D79-5B22F0001153}" type="presOf" srcId="{E73FE97F-7F76-4006-809E-ADE8EA69CC83}" destId="{25AD9566-1474-4D8C-8AD5-0A71241B0D36}" srcOrd="0" destOrd="0" presId="urn:microsoft.com/office/officeart/2005/8/layout/process2"/>
    <dgm:cxn modelId="{69D98399-6E86-4A15-AA6B-81E043EDF07B}" type="presOf" srcId="{E73FE97F-7F76-4006-809E-ADE8EA69CC83}" destId="{9C2C4D0C-8A52-4C3D-BD70-A9BA42E8BC59}" srcOrd="1" destOrd="0" presId="urn:microsoft.com/office/officeart/2005/8/layout/process2"/>
    <dgm:cxn modelId="{36DA40FC-C239-46B4-A3DB-82726E5B8726}" srcId="{FCB68C5B-B295-42F3-98BE-C7E75B511DF8}" destId="{5E8F8D2D-AABF-43BA-BB49-7A6481C30ED0}" srcOrd="5" destOrd="0" parTransId="{0749E3FC-8467-4E2F-AFCB-043572DB1ED3}" sibTransId="{B99A502B-576C-4C12-BED5-8076E8D3D0FC}"/>
    <dgm:cxn modelId="{D14ADE3F-542B-4D18-8740-D9C8188BB46E}" type="presOf" srcId="{44585147-3D54-4FDF-9760-94731FB3375B}" destId="{E9B4D621-BAF5-44E0-B482-38A02802501A}" srcOrd="1" destOrd="0" presId="urn:microsoft.com/office/officeart/2005/8/layout/process2"/>
    <dgm:cxn modelId="{641278F5-E1A5-4304-8EE6-68E24004927B}" type="presOf" srcId="{5E8F8D2D-AABF-43BA-BB49-7A6481C30ED0}" destId="{4848D035-5E10-4ADE-93FC-C3CF98ACBAAB}" srcOrd="0" destOrd="0" presId="urn:microsoft.com/office/officeart/2005/8/layout/process2"/>
    <dgm:cxn modelId="{13562A4D-99C0-4C71-88E3-737EFF6DE8F1}" type="presOf" srcId="{6CCD0304-07F8-446E-9ED8-CDE16AF012F0}" destId="{2737BD3A-221F-47B8-ABC8-645E1A67C97F}" srcOrd="0" destOrd="0" presId="urn:microsoft.com/office/officeart/2005/8/layout/process2"/>
    <dgm:cxn modelId="{8818F54D-5F71-4DCE-A9FC-F44BAD46E9CE}" srcId="{FCB68C5B-B295-42F3-98BE-C7E75B511DF8}" destId="{9CFB7918-515F-4731-81F2-1D7718C5FC20}" srcOrd="0" destOrd="0" parTransId="{074D00B2-EAE3-43DA-B773-A7C7471B00EB}" sibTransId="{1F292660-42CD-4A69-B313-71DE991F77EA}"/>
    <dgm:cxn modelId="{BDED65B5-4D4B-412A-ACAF-04AAD4501DEE}" type="presOf" srcId="{EE284DE6-289F-4B48-B55B-626006533D10}" destId="{31DFC783-ED58-45F3-90E5-6B9D9732124E}" srcOrd="1" destOrd="0" presId="urn:microsoft.com/office/officeart/2005/8/layout/process2"/>
    <dgm:cxn modelId="{45EC36A4-C745-4612-A4E6-39E5F9E51105}" type="presOf" srcId="{1F292660-42CD-4A69-B313-71DE991F77EA}" destId="{18C70115-FBEC-48B3-A78F-0763F4A8474E}" srcOrd="0" destOrd="0" presId="urn:microsoft.com/office/officeart/2005/8/layout/process2"/>
    <dgm:cxn modelId="{1C582180-A6F9-4F95-B3CC-0F873393D667}" type="presOf" srcId="{198C3AE1-6757-4CED-85BC-DA0F852A5981}" destId="{92B0A9B8-1245-4CA4-A3F5-FD479C056305}" srcOrd="1" destOrd="0" presId="urn:microsoft.com/office/officeart/2005/8/layout/process2"/>
    <dgm:cxn modelId="{0968DBF6-F285-4018-A285-BBEAC2069128}" type="presOf" srcId="{4DFABDC8-18D5-4781-8A0D-E3C5A1ABB8D6}" destId="{44F31C1B-8F04-4306-8AFF-2C25D74CE1C9}" srcOrd="0" destOrd="0" presId="urn:microsoft.com/office/officeart/2005/8/layout/process2"/>
    <dgm:cxn modelId="{B2986308-D7C8-4917-A2E6-1F3FD51D2D6B}" srcId="{FCB68C5B-B295-42F3-98BE-C7E75B511DF8}" destId="{6CCD0304-07F8-446E-9ED8-CDE16AF012F0}" srcOrd="2" destOrd="0" parTransId="{8250D613-3321-4C38-B202-E91CE2B632A8}" sibTransId="{E73FE97F-7F76-4006-809E-ADE8EA69CC83}"/>
    <dgm:cxn modelId="{B3CD2FB0-5D08-4C3D-9FFC-CB2B21862038}" type="presOf" srcId="{52185CB1-B74D-4E86-9CCC-221D8DF86DC9}" destId="{36853DD4-3504-45F3-BD6E-B8A231B14A1E}" srcOrd="0" destOrd="0" presId="urn:microsoft.com/office/officeart/2005/8/layout/process2"/>
    <dgm:cxn modelId="{639B3ABD-57D6-4EE4-B7C7-06DA879910A5}" srcId="{FCB68C5B-B295-42F3-98BE-C7E75B511DF8}" destId="{52185CB1-B74D-4E86-9CCC-221D8DF86DC9}" srcOrd="4" destOrd="0" parTransId="{A5DF853F-FEC6-40EE-8E0A-6805DF58FF86}" sibTransId="{EE284DE6-289F-4B48-B55B-626006533D10}"/>
    <dgm:cxn modelId="{6FF7003B-3D64-4AD2-B456-5DC6C685FB10}" type="presOf" srcId="{EE284DE6-289F-4B48-B55B-626006533D10}" destId="{55E2C943-39DD-4025-A006-DA30F839E8DC}" srcOrd="0" destOrd="0" presId="urn:microsoft.com/office/officeart/2005/8/layout/process2"/>
    <dgm:cxn modelId="{0E19CBC1-FC59-4E3A-9CA5-16CB40D88E82}" srcId="{FCB68C5B-B295-42F3-98BE-C7E75B511DF8}" destId="{47FD1DB4-D59D-4378-8D10-8B0E40E4B779}" srcOrd="3" destOrd="0" parTransId="{6FAFDFE3-44E3-4329-A7E7-6E58D4F938A1}" sibTransId="{198C3AE1-6757-4CED-85BC-DA0F852A5981}"/>
    <dgm:cxn modelId="{5A6CA9E5-3D6D-4495-B967-5E34B2AB3521}" type="presOf" srcId="{9CFB7918-515F-4731-81F2-1D7718C5FC20}" destId="{7648423E-2432-4F9B-B4F2-694D71B04B64}" srcOrd="0" destOrd="0" presId="urn:microsoft.com/office/officeart/2005/8/layout/process2"/>
    <dgm:cxn modelId="{D0726111-B6FC-4B0D-B457-FA955B127F0C}" type="presOf" srcId="{198C3AE1-6757-4CED-85BC-DA0F852A5981}" destId="{8F9A6389-9DE1-438F-9AC4-ED64DFC61121}" srcOrd="0" destOrd="0" presId="urn:microsoft.com/office/officeart/2005/8/layout/process2"/>
    <dgm:cxn modelId="{E77688B5-0381-4A50-A163-43199BB36056}" type="presOf" srcId="{44585147-3D54-4FDF-9760-94731FB3375B}" destId="{8F31CACB-5F70-4F62-9AD4-BD730F1F3B42}" srcOrd="0" destOrd="0" presId="urn:microsoft.com/office/officeart/2005/8/layout/process2"/>
    <dgm:cxn modelId="{4ECF443A-15A1-4470-868F-FB4AE79EFFAF}" srcId="{FCB68C5B-B295-42F3-98BE-C7E75B511DF8}" destId="{4DFABDC8-18D5-4781-8A0D-E3C5A1ABB8D6}" srcOrd="1" destOrd="0" parTransId="{CD7FA7FD-CE94-40ED-A1BB-19749E76603B}" sibTransId="{44585147-3D54-4FDF-9760-94731FB3375B}"/>
    <dgm:cxn modelId="{856DEC6D-A374-417B-B80C-EB8CE2BBD8D9}" type="presOf" srcId="{1F292660-42CD-4A69-B313-71DE991F77EA}" destId="{836EB3F2-2A8B-4CCB-A0A3-448E5536429A}" srcOrd="1" destOrd="0" presId="urn:microsoft.com/office/officeart/2005/8/layout/process2"/>
    <dgm:cxn modelId="{218CD2D0-FAC0-4E69-91D3-1ECD73A54D85}" type="presOf" srcId="{FCB68C5B-B295-42F3-98BE-C7E75B511DF8}" destId="{91E01C4A-4A04-441A-8885-EA1D49BB1E83}" srcOrd="0" destOrd="0" presId="urn:microsoft.com/office/officeart/2005/8/layout/process2"/>
    <dgm:cxn modelId="{D1EA20A4-A0D9-4FF0-A4F3-5EB9EB387C15}" type="presParOf" srcId="{91E01C4A-4A04-441A-8885-EA1D49BB1E83}" destId="{7648423E-2432-4F9B-B4F2-694D71B04B64}" srcOrd="0" destOrd="0" presId="urn:microsoft.com/office/officeart/2005/8/layout/process2"/>
    <dgm:cxn modelId="{C8961C9D-31A4-4460-908D-1CF5ED8F66C3}" type="presParOf" srcId="{91E01C4A-4A04-441A-8885-EA1D49BB1E83}" destId="{18C70115-FBEC-48B3-A78F-0763F4A8474E}" srcOrd="1" destOrd="0" presId="urn:microsoft.com/office/officeart/2005/8/layout/process2"/>
    <dgm:cxn modelId="{69704271-786F-43DC-A651-FAA01A2CF05A}" type="presParOf" srcId="{18C70115-FBEC-48B3-A78F-0763F4A8474E}" destId="{836EB3F2-2A8B-4CCB-A0A3-448E5536429A}" srcOrd="0" destOrd="0" presId="urn:microsoft.com/office/officeart/2005/8/layout/process2"/>
    <dgm:cxn modelId="{F31202F7-6BA2-47FC-893B-05252A6773DE}" type="presParOf" srcId="{91E01C4A-4A04-441A-8885-EA1D49BB1E83}" destId="{44F31C1B-8F04-4306-8AFF-2C25D74CE1C9}" srcOrd="2" destOrd="0" presId="urn:microsoft.com/office/officeart/2005/8/layout/process2"/>
    <dgm:cxn modelId="{3C305577-1027-4423-A4FE-09C6773F10CD}" type="presParOf" srcId="{91E01C4A-4A04-441A-8885-EA1D49BB1E83}" destId="{8F31CACB-5F70-4F62-9AD4-BD730F1F3B42}" srcOrd="3" destOrd="0" presId="urn:microsoft.com/office/officeart/2005/8/layout/process2"/>
    <dgm:cxn modelId="{19BF0FD6-C92F-4B10-AEA6-363257669B4B}" type="presParOf" srcId="{8F31CACB-5F70-4F62-9AD4-BD730F1F3B42}" destId="{E9B4D621-BAF5-44E0-B482-38A02802501A}" srcOrd="0" destOrd="0" presId="urn:microsoft.com/office/officeart/2005/8/layout/process2"/>
    <dgm:cxn modelId="{9BAFBB91-8579-4A1F-9004-48878948B0CE}" type="presParOf" srcId="{91E01C4A-4A04-441A-8885-EA1D49BB1E83}" destId="{2737BD3A-221F-47B8-ABC8-645E1A67C97F}" srcOrd="4" destOrd="0" presId="urn:microsoft.com/office/officeart/2005/8/layout/process2"/>
    <dgm:cxn modelId="{CE06A298-6BB4-4879-A93D-6CA9798BF256}" type="presParOf" srcId="{91E01C4A-4A04-441A-8885-EA1D49BB1E83}" destId="{25AD9566-1474-4D8C-8AD5-0A71241B0D36}" srcOrd="5" destOrd="0" presId="urn:microsoft.com/office/officeart/2005/8/layout/process2"/>
    <dgm:cxn modelId="{50107F11-2769-4109-8FF7-D14ED9CAFF95}" type="presParOf" srcId="{25AD9566-1474-4D8C-8AD5-0A71241B0D36}" destId="{9C2C4D0C-8A52-4C3D-BD70-A9BA42E8BC59}" srcOrd="0" destOrd="0" presId="urn:microsoft.com/office/officeart/2005/8/layout/process2"/>
    <dgm:cxn modelId="{34A14A4E-0094-41CD-9824-14172AB7214F}" type="presParOf" srcId="{91E01C4A-4A04-441A-8885-EA1D49BB1E83}" destId="{0BBB583B-B8FA-47B7-AC08-1DD80F55FAD2}" srcOrd="6" destOrd="0" presId="urn:microsoft.com/office/officeart/2005/8/layout/process2"/>
    <dgm:cxn modelId="{DBD22B4F-0D45-43A2-8612-A144EDA555CE}" type="presParOf" srcId="{91E01C4A-4A04-441A-8885-EA1D49BB1E83}" destId="{8F9A6389-9DE1-438F-9AC4-ED64DFC61121}" srcOrd="7" destOrd="0" presId="urn:microsoft.com/office/officeart/2005/8/layout/process2"/>
    <dgm:cxn modelId="{A80802A6-45D0-4E7D-B72D-CF86B967882B}" type="presParOf" srcId="{8F9A6389-9DE1-438F-9AC4-ED64DFC61121}" destId="{92B0A9B8-1245-4CA4-A3F5-FD479C056305}" srcOrd="0" destOrd="0" presId="urn:microsoft.com/office/officeart/2005/8/layout/process2"/>
    <dgm:cxn modelId="{D295B227-3564-4AB7-9BC4-E4FDE2E6AA92}" type="presParOf" srcId="{91E01C4A-4A04-441A-8885-EA1D49BB1E83}" destId="{36853DD4-3504-45F3-BD6E-B8A231B14A1E}" srcOrd="8" destOrd="0" presId="urn:microsoft.com/office/officeart/2005/8/layout/process2"/>
    <dgm:cxn modelId="{E39E0357-BB22-4F14-A877-AC19FDC1CD67}" type="presParOf" srcId="{91E01C4A-4A04-441A-8885-EA1D49BB1E83}" destId="{55E2C943-39DD-4025-A006-DA30F839E8DC}" srcOrd="9" destOrd="0" presId="urn:microsoft.com/office/officeart/2005/8/layout/process2"/>
    <dgm:cxn modelId="{A4719B79-76D4-461C-B859-C33BA3D9782F}" type="presParOf" srcId="{55E2C943-39DD-4025-A006-DA30F839E8DC}" destId="{31DFC783-ED58-45F3-90E5-6B9D9732124E}" srcOrd="0" destOrd="0" presId="urn:microsoft.com/office/officeart/2005/8/layout/process2"/>
    <dgm:cxn modelId="{F338E780-282E-42B0-A72F-ACE839EC86FD}" type="presParOf" srcId="{91E01C4A-4A04-441A-8885-EA1D49BB1E83}" destId="{4848D035-5E10-4ADE-93FC-C3CF98ACBAA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B68C5B-B295-42F3-98BE-C7E75B511DF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CFB7918-515F-4731-81F2-1D7718C5FC2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TD Portal</a:t>
          </a:r>
        </a:p>
      </dgm:t>
    </dgm:pt>
    <dgm:pt modelId="{074D00B2-EAE3-43DA-B773-A7C7471B00EB}" type="parTrans" cxnId="{8818F54D-5F71-4DCE-A9FC-F44BAD46E9CE}">
      <dgm:prSet/>
      <dgm:spPr/>
      <dgm:t>
        <a:bodyPr/>
        <a:lstStyle/>
        <a:p>
          <a:endParaRPr lang="en-US" sz="1200"/>
        </a:p>
      </dgm:t>
    </dgm:pt>
    <dgm:pt modelId="{1F292660-42CD-4A69-B313-71DE991F77EA}" type="sibTrans" cxnId="{8818F54D-5F71-4DCE-A9FC-F44BAD46E9CE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4DFABDC8-18D5-4781-8A0D-E3C5A1ABB8D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/>
            <a:t>TD Portal</a:t>
          </a:r>
          <a:endParaRPr lang="en-US" sz="1200" dirty="0"/>
        </a:p>
      </dgm:t>
    </dgm:pt>
    <dgm:pt modelId="{CD7FA7FD-CE94-40ED-A1BB-19749E76603B}" type="parTrans" cxnId="{4ECF443A-15A1-4470-868F-FB4AE79EFFAF}">
      <dgm:prSet/>
      <dgm:spPr/>
      <dgm:t>
        <a:bodyPr/>
        <a:lstStyle/>
        <a:p>
          <a:endParaRPr lang="en-US" sz="1200"/>
        </a:p>
      </dgm:t>
    </dgm:pt>
    <dgm:pt modelId="{44585147-3D54-4FDF-9760-94731FB3375B}" type="sibTrans" cxnId="{4ECF443A-15A1-4470-868F-FB4AE79EFFAF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6CCD0304-07F8-446E-9ED8-CDE16AF012F0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/>
            <a:t>TD Portal</a:t>
          </a:r>
          <a:endParaRPr lang="en-US" sz="1200" dirty="0"/>
        </a:p>
      </dgm:t>
    </dgm:pt>
    <dgm:pt modelId="{8250D613-3321-4C38-B202-E91CE2B632A8}" type="parTrans" cxnId="{B2986308-D7C8-4917-A2E6-1F3FD51D2D6B}">
      <dgm:prSet/>
      <dgm:spPr/>
      <dgm:t>
        <a:bodyPr/>
        <a:lstStyle/>
        <a:p>
          <a:endParaRPr lang="en-US" sz="1200"/>
        </a:p>
      </dgm:t>
    </dgm:pt>
    <dgm:pt modelId="{E73FE97F-7F76-4006-809E-ADE8EA69CC83}" type="sibTrans" cxnId="{B2986308-D7C8-4917-A2E6-1F3FD51D2D6B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47FD1DB4-D59D-4378-8D10-8B0E40E4B779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/>
            <a:t>TD Portal</a:t>
          </a:r>
          <a:endParaRPr lang="en-US" sz="1200" dirty="0"/>
        </a:p>
      </dgm:t>
    </dgm:pt>
    <dgm:pt modelId="{6FAFDFE3-44E3-4329-A7E7-6E58D4F938A1}" type="parTrans" cxnId="{0E19CBC1-FC59-4E3A-9CA5-16CB40D88E82}">
      <dgm:prSet/>
      <dgm:spPr/>
      <dgm:t>
        <a:bodyPr/>
        <a:lstStyle/>
        <a:p>
          <a:endParaRPr lang="en-US" sz="1200"/>
        </a:p>
      </dgm:t>
    </dgm:pt>
    <dgm:pt modelId="{198C3AE1-6757-4CED-85BC-DA0F852A5981}" type="sibTrans" cxnId="{0E19CBC1-FC59-4E3A-9CA5-16CB40D88E82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52185CB1-B74D-4E86-9CCC-221D8DF86DC9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/>
            <a:t>TD Portal</a:t>
          </a:r>
          <a:endParaRPr lang="en-US" sz="1200" dirty="0"/>
        </a:p>
      </dgm:t>
    </dgm:pt>
    <dgm:pt modelId="{A5DF853F-FEC6-40EE-8E0A-6805DF58FF86}" type="parTrans" cxnId="{639B3ABD-57D6-4EE4-B7C7-06DA879910A5}">
      <dgm:prSet/>
      <dgm:spPr/>
      <dgm:t>
        <a:bodyPr/>
        <a:lstStyle/>
        <a:p>
          <a:endParaRPr lang="en-US" sz="1200"/>
        </a:p>
      </dgm:t>
    </dgm:pt>
    <dgm:pt modelId="{EE284DE6-289F-4B48-B55B-626006533D10}" type="sibTrans" cxnId="{639B3ABD-57D6-4EE4-B7C7-06DA879910A5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5E8F8D2D-AABF-43BA-BB49-7A6481C30ED0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/>
            <a:t>TD Portal</a:t>
          </a:r>
          <a:endParaRPr lang="en-US" sz="1200" dirty="0"/>
        </a:p>
      </dgm:t>
    </dgm:pt>
    <dgm:pt modelId="{0749E3FC-8467-4E2F-AFCB-043572DB1ED3}" type="parTrans" cxnId="{36DA40FC-C239-46B4-A3DB-82726E5B8726}">
      <dgm:prSet/>
      <dgm:spPr/>
      <dgm:t>
        <a:bodyPr/>
        <a:lstStyle/>
        <a:p>
          <a:endParaRPr lang="en-US" sz="1200"/>
        </a:p>
      </dgm:t>
    </dgm:pt>
    <dgm:pt modelId="{B99A502B-576C-4C12-BED5-8076E8D3D0FC}" type="sibTrans" cxnId="{36DA40FC-C239-46B4-A3DB-82726E5B8726}">
      <dgm:prSet/>
      <dgm:spPr/>
      <dgm:t>
        <a:bodyPr/>
        <a:lstStyle/>
        <a:p>
          <a:endParaRPr lang="en-US" sz="1200"/>
        </a:p>
      </dgm:t>
    </dgm:pt>
    <dgm:pt modelId="{91E01C4A-4A04-441A-8885-EA1D49BB1E83}" type="pres">
      <dgm:prSet presAssocID="{FCB68C5B-B295-42F3-98BE-C7E75B511DF8}" presName="linearFlow" presStyleCnt="0">
        <dgm:presLayoutVars>
          <dgm:resizeHandles val="exact"/>
        </dgm:presLayoutVars>
      </dgm:prSet>
      <dgm:spPr/>
    </dgm:pt>
    <dgm:pt modelId="{7648423E-2432-4F9B-B4F2-694D71B04B64}" type="pres">
      <dgm:prSet presAssocID="{9CFB7918-515F-4731-81F2-1D7718C5FC2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70115-FBEC-48B3-A78F-0763F4A8474E}" type="pres">
      <dgm:prSet presAssocID="{1F292660-42CD-4A69-B313-71DE991F77E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36EB3F2-2A8B-4CCB-A0A3-448E5536429A}" type="pres">
      <dgm:prSet presAssocID="{1F292660-42CD-4A69-B313-71DE991F77E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4F31C1B-8F04-4306-8AFF-2C25D74CE1C9}" type="pres">
      <dgm:prSet presAssocID="{4DFABDC8-18D5-4781-8A0D-E3C5A1ABB8D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1CACB-5F70-4F62-9AD4-BD730F1F3B42}" type="pres">
      <dgm:prSet presAssocID="{44585147-3D54-4FDF-9760-94731FB3375B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9B4D621-BAF5-44E0-B482-38A02802501A}" type="pres">
      <dgm:prSet presAssocID="{44585147-3D54-4FDF-9760-94731FB3375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737BD3A-221F-47B8-ABC8-645E1A67C97F}" type="pres">
      <dgm:prSet presAssocID="{6CCD0304-07F8-446E-9ED8-CDE16AF012F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D9566-1474-4D8C-8AD5-0A71241B0D36}" type="pres">
      <dgm:prSet presAssocID="{E73FE97F-7F76-4006-809E-ADE8EA69CC83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C2C4D0C-8A52-4C3D-BD70-A9BA42E8BC59}" type="pres">
      <dgm:prSet presAssocID="{E73FE97F-7F76-4006-809E-ADE8EA69CC83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BB583B-B8FA-47B7-AC08-1DD80F55FAD2}" type="pres">
      <dgm:prSet presAssocID="{47FD1DB4-D59D-4378-8D10-8B0E40E4B77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A6389-9DE1-438F-9AC4-ED64DFC61121}" type="pres">
      <dgm:prSet presAssocID="{198C3AE1-6757-4CED-85BC-DA0F852A5981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2B0A9B8-1245-4CA4-A3F5-FD479C056305}" type="pres">
      <dgm:prSet presAssocID="{198C3AE1-6757-4CED-85BC-DA0F852A598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36853DD4-3504-45F3-BD6E-B8A231B14A1E}" type="pres">
      <dgm:prSet presAssocID="{52185CB1-B74D-4E86-9CCC-221D8DF86DC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2C943-39DD-4025-A006-DA30F839E8DC}" type="pres">
      <dgm:prSet presAssocID="{EE284DE6-289F-4B48-B55B-626006533D1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31DFC783-ED58-45F3-90E5-6B9D9732124E}" type="pres">
      <dgm:prSet presAssocID="{EE284DE6-289F-4B48-B55B-626006533D1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848D035-5E10-4ADE-93FC-C3CF98ACBAAB}" type="pres">
      <dgm:prSet presAssocID="{5E8F8D2D-AABF-43BA-BB49-7A6481C30ED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645A20-399B-4FE3-82B8-BD6589A95507}" type="presOf" srcId="{EE284DE6-289F-4B48-B55B-626006533D10}" destId="{31DFC783-ED58-45F3-90E5-6B9D9732124E}" srcOrd="1" destOrd="0" presId="urn:microsoft.com/office/officeart/2005/8/layout/process2"/>
    <dgm:cxn modelId="{C513C2D6-5828-4843-9D9E-4C3642CD1A16}" type="presOf" srcId="{44585147-3D54-4FDF-9760-94731FB3375B}" destId="{E9B4D621-BAF5-44E0-B482-38A02802501A}" srcOrd="1" destOrd="0" presId="urn:microsoft.com/office/officeart/2005/8/layout/process2"/>
    <dgm:cxn modelId="{B52168C4-2300-43A5-A588-08098F7F5F5A}" type="presOf" srcId="{198C3AE1-6757-4CED-85BC-DA0F852A5981}" destId="{8F9A6389-9DE1-438F-9AC4-ED64DFC61121}" srcOrd="0" destOrd="0" presId="urn:microsoft.com/office/officeart/2005/8/layout/process2"/>
    <dgm:cxn modelId="{36DA40FC-C239-46B4-A3DB-82726E5B8726}" srcId="{FCB68C5B-B295-42F3-98BE-C7E75B511DF8}" destId="{5E8F8D2D-AABF-43BA-BB49-7A6481C30ED0}" srcOrd="5" destOrd="0" parTransId="{0749E3FC-8467-4E2F-AFCB-043572DB1ED3}" sibTransId="{B99A502B-576C-4C12-BED5-8076E8D3D0FC}"/>
    <dgm:cxn modelId="{2546E60F-E2DC-4597-A493-CDAF9510C63A}" type="presOf" srcId="{FCB68C5B-B295-42F3-98BE-C7E75B511DF8}" destId="{91E01C4A-4A04-441A-8885-EA1D49BB1E83}" srcOrd="0" destOrd="0" presId="urn:microsoft.com/office/officeart/2005/8/layout/process2"/>
    <dgm:cxn modelId="{8818F54D-5F71-4DCE-A9FC-F44BAD46E9CE}" srcId="{FCB68C5B-B295-42F3-98BE-C7E75B511DF8}" destId="{9CFB7918-515F-4731-81F2-1D7718C5FC20}" srcOrd="0" destOrd="0" parTransId="{074D00B2-EAE3-43DA-B773-A7C7471B00EB}" sibTransId="{1F292660-42CD-4A69-B313-71DE991F77EA}"/>
    <dgm:cxn modelId="{76B94690-EE96-4ED8-82CF-B6BE6A2D1836}" type="presOf" srcId="{1F292660-42CD-4A69-B313-71DE991F77EA}" destId="{18C70115-FBEC-48B3-A78F-0763F4A8474E}" srcOrd="0" destOrd="0" presId="urn:microsoft.com/office/officeart/2005/8/layout/process2"/>
    <dgm:cxn modelId="{D6A55726-10DF-4FA7-9E42-9C666AB6BC81}" type="presOf" srcId="{9CFB7918-515F-4731-81F2-1D7718C5FC20}" destId="{7648423E-2432-4F9B-B4F2-694D71B04B64}" srcOrd="0" destOrd="0" presId="urn:microsoft.com/office/officeart/2005/8/layout/process2"/>
    <dgm:cxn modelId="{34A7B1CC-D6C5-42C3-81EC-9141CF17C29F}" type="presOf" srcId="{44585147-3D54-4FDF-9760-94731FB3375B}" destId="{8F31CACB-5F70-4F62-9AD4-BD730F1F3B42}" srcOrd="0" destOrd="0" presId="urn:microsoft.com/office/officeart/2005/8/layout/process2"/>
    <dgm:cxn modelId="{E9BE65A9-59DF-45E0-BE96-95372E4283BD}" type="presOf" srcId="{E73FE97F-7F76-4006-809E-ADE8EA69CC83}" destId="{25AD9566-1474-4D8C-8AD5-0A71241B0D36}" srcOrd="0" destOrd="0" presId="urn:microsoft.com/office/officeart/2005/8/layout/process2"/>
    <dgm:cxn modelId="{B2986308-D7C8-4917-A2E6-1F3FD51D2D6B}" srcId="{FCB68C5B-B295-42F3-98BE-C7E75B511DF8}" destId="{6CCD0304-07F8-446E-9ED8-CDE16AF012F0}" srcOrd="2" destOrd="0" parTransId="{8250D613-3321-4C38-B202-E91CE2B632A8}" sibTransId="{E73FE97F-7F76-4006-809E-ADE8EA69CC83}"/>
    <dgm:cxn modelId="{45620FD8-21E7-4E44-949D-5FC995F8EDE2}" type="presOf" srcId="{E73FE97F-7F76-4006-809E-ADE8EA69CC83}" destId="{9C2C4D0C-8A52-4C3D-BD70-A9BA42E8BC59}" srcOrd="1" destOrd="0" presId="urn:microsoft.com/office/officeart/2005/8/layout/process2"/>
    <dgm:cxn modelId="{EB8FD6AD-0689-46A7-A895-9931E9ECC837}" type="presOf" srcId="{6CCD0304-07F8-446E-9ED8-CDE16AF012F0}" destId="{2737BD3A-221F-47B8-ABC8-645E1A67C97F}" srcOrd="0" destOrd="0" presId="urn:microsoft.com/office/officeart/2005/8/layout/process2"/>
    <dgm:cxn modelId="{31930B70-F11E-4F13-964A-3487362270FB}" type="presOf" srcId="{5E8F8D2D-AABF-43BA-BB49-7A6481C30ED0}" destId="{4848D035-5E10-4ADE-93FC-C3CF98ACBAAB}" srcOrd="0" destOrd="0" presId="urn:microsoft.com/office/officeart/2005/8/layout/process2"/>
    <dgm:cxn modelId="{639B3ABD-57D6-4EE4-B7C7-06DA879910A5}" srcId="{FCB68C5B-B295-42F3-98BE-C7E75B511DF8}" destId="{52185CB1-B74D-4E86-9CCC-221D8DF86DC9}" srcOrd="4" destOrd="0" parTransId="{A5DF853F-FEC6-40EE-8E0A-6805DF58FF86}" sibTransId="{EE284DE6-289F-4B48-B55B-626006533D10}"/>
    <dgm:cxn modelId="{216D676B-A78D-4F5A-AB01-CECC7939A934}" type="presOf" srcId="{52185CB1-B74D-4E86-9CCC-221D8DF86DC9}" destId="{36853DD4-3504-45F3-BD6E-B8A231B14A1E}" srcOrd="0" destOrd="0" presId="urn:microsoft.com/office/officeart/2005/8/layout/process2"/>
    <dgm:cxn modelId="{7EE46F06-ED5A-4126-9AAD-A359A1E05454}" type="presOf" srcId="{EE284DE6-289F-4B48-B55B-626006533D10}" destId="{55E2C943-39DD-4025-A006-DA30F839E8DC}" srcOrd="0" destOrd="0" presId="urn:microsoft.com/office/officeart/2005/8/layout/process2"/>
    <dgm:cxn modelId="{0E19CBC1-FC59-4E3A-9CA5-16CB40D88E82}" srcId="{FCB68C5B-B295-42F3-98BE-C7E75B511DF8}" destId="{47FD1DB4-D59D-4378-8D10-8B0E40E4B779}" srcOrd="3" destOrd="0" parTransId="{6FAFDFE3-44E3-4329-A7E7-6E58D4F938A1}" sibTransId="{198C3AE1-6757-4CED-85BC-DA0F852A5981}"/>
    <dgm:cxn modelId="{0AF8CAD6-0EC4-4D76-9B71-3849B85AADEB}" type="presOf" srcId="{4DFABDC8-18D5-4781-8A0D-E3C5A1ABB8D6}" destId="{44F31C1B-8F04-4306-8AFF-2C25D74CE1C9}" srcOrd="0" destOrd="0" presId="urn:microsoft.com/office/officeart/2005/8/layout/process2"/>
    <dgm:cxn modelId="{EEB711A5-8079-44C8-851F-1801940C9A20}" type="presOf" srcId="{198C3AE1-6757-4CED-85BC-DA0F852A5981}" destId="{92B0A9B8-1245-4CA4-A3F5-FD479C056305}" srcOrd="1" destOrd="0" presId="urn:microsoft.com/office/officeart/2005/8/layout/process2"/>
    <dgm:cxn modelId="{4ECF443A-15A1-4470-868F-FB4AE79EFFAF}" srcId="{FCB68C5B-B295-42F3-98BE-C7E75B511DF8}" destId="{4DFABDC8-18D5-4781-8A0D-E3C5A1ABB8D6}" srcOrd="1" destOrd="0" parTransId="{CD7FA7FD-CE94-40ED-A1BB-19749E76603B}" sibTransId="{44585147-3D54-4FDF-9760-94731FB3375B}"/>
    <dgm:cxn modelId="{92302CF4-ABFF-4599-8CF0-DEDB645FC747}" type="presOf" srcId="{47FD1DB4-D59D-4378-8D10-8B0E40E4B779}" destId="{0BBB583B-B8FA-47B7-AC08-1DD80F55FAD2}" srcOrd="0" destOrd="0" presId="urn:microsoft.com/office/officeart/2005/8/layout/process2"/>
    <dgm:cxn modelId="{B3D63D08-3622-4693-98B8-350B7EBD345C}" type="presOf" srcId="{1F292660-42CD-4A69-B313-71DE991F77EA}" destId="{836EB3F2-2A8B-4CCB-A0A3-448E5536429A}" srcOrd="1" destOrd="0" presId="urn:microsoft.com/office/officeart/2005/8/layout/process2"/>
    <dgm:cxn modelId="{4852652F-F17F-47CF-A4A9-8743DED42B85}" type="presParOf" srcId="{91E01C4A-4A04-441A-8885-EA1D49BB1E83}" destId="{7648423E-2432-4F9B-B4F2-694D71B04B64}" srcOrd="0" destOrd="0" presId="urn:microsoft.com/office/officeart/2005/8/layout/process2"/>
    <dgm:cxn modelId="{F6716BC6-F852-4C07-95A3-4E323DF71F9D}" type="presParOf" srcId="{91E01C4A-4A04-441A-8885-EA1D49BB1E83}" destId="{18C70115-FBEC-48B3-A78F-0763F4A8474E}" srcOrd="1" destOrd="0" presId="urn:microsoft.com/office/officeart/2005/8/layout/process2"/>
    <dgm:cxn modelId="{4605436C-88A9-4B33-A1B4-6F165E5AD21C}" type="presParOf" srcId="{18C70115-FBEC-48B3-A78F-0763F4A8474E}" destId="{836EB3F2-2A8B-4CCB-A0A3-448E5536429A}" srcOrd="0" destOrd="0" presId="urn:microsoft.com/office/officeart/2005/8/layout/process2"/>
    <dgm:cxn modelId="{4749B0DC-1489-4A7A-A524-C733C6069A6C}" type="presParOf" srcId="{91E01C4A-4A04-441A-8885-EA1D49BB1E83}" destId="{44F31C1B-8F04-4306-8AFF-2C25D74CE1C9}" srcOrd="2" destOrd="0" presId="urn:microsoft.com/office/officeart/2005/8/layout/process2"/>
    <dgm:cxn modelId="{8B8F9702-20D2-4700-BE5D-E7852C284971}" type="presParOf" srcId="{91E01C4A-4A04-441A-8885-EA1D49BB1E83}" destId="{8F31CACB-5F70-4F62-9AD4-BD730F1F3B42}" srcOrd="3" destOrd="0" presId="urn:microsoft.com/office/officeart/2005/8/layout/process2"/>
    <dgm:cxn modelId="{ACC580B3-5753-4A7D-AA1A-FB62209460F0}" type="presParOf" srcId="{8F31CACB-5F70-4F62-9AD4-BD730F1F3B42}" destId="{E9B4D621-BAF5-44E0-B482-38A02802501A}" srcOrd="0" destOrd="0" presId="urn:microsoft.com/office/officeart/2005/8/layout/process2"/>
    <dgm:cxn modelId="{C682918F-932C-4BED-A85E-119637A93E09}" type="presParOf" srcId="{91E01C4A-4A04-441A-8885-EA1D49BB1E83}" destId="{2737BD3A-221F-47B8-ABC8-645E1A67C97F}" srcOrd="4" destOrd="0" presId="urn:microsoft.com/office/officeart/2005/8/layout/process2"/>
    <dgm:cxn modelId="{E9850162-1BC1-4E67-9877-FAEDFE97BB71}" type="presParOf" srcId="{91E01C4A-4A04-441A-8885-EA1D49BB1E83}" destId="{25AD9566-1474-4D8C-8AD5-0A71241B0D36}" srcOrd="5" destOrd="0" presId="urn:microsoft.com/office/officeart/2005/8/layout/process2"/>
    <dgm:cxn modelId="{F71A90DC-6E11-45C2-93A1-6908156352DE}" type="presParOf" srcId="{25AD9566-1474-4D8C-8AD5-0A71241B0D36}" destId="{9C2C4D0C-8A52-4C3D-BD70-A9BA42E8BC59}" srcOrd="0" destOrd="0" presId="urn:microsoft.com/office/officeart/2005/8/layout/process2"/>
    <dgm:cxn modelId="{67F62E53-EAC3-4582-8539-D5573BED0AFD}" type="presParOf" srcId="{91E01C4A-4A04-441A-8885-EA1D49BB1E83}" destId="{0BBB583B-B8FA-47B7-AC08-1DD80F55FAD2}" srcOrd="6" destOrd="0" presId="urn:microsoft.com/office/officeart/2005/8/layout/process2"/>
    <dgm:cxn modelId="{403C6D49-E702-476D-B083-8742BCE49B97}" type="presParOf" srcId="{91E01C4A-4A04-441A-8885-EA1D49BB1E83}" destId="{8F9A6389-9DE1-438F-9AC4-ED64DFC61121}" srcOrd="7" destOrd="0" presId="urn:microsoft.com/office/officeart/2005/8/layout/process2"/>
    <dgm:cxn modelId="{98FB50C3-2E7F-4482-9B8C-0EC60719B55E}" type="presParOf" srcId="{8F9A6389-9DE1-438F-9AC4-ED64DFC61121}" destId="{92B0A9B8-1245-4CA4-A3F5-FD479C056305}" srcOrd="0" destOrd="0" presId="urn:microsoft.com/office/officeart/2005/8/layout/process2"/>
    <dgm:cxn modelId="{A734D03B-B5BE-4D0D-8FCA-99C853FCC5B4}" type="presParOf" srcId="{91E01C4A-4A04-441A-8885-EA1D49BB1E83}" destId="{36853DD4-3504-45F3-BD6E-B8A231B14A1E}" srcOrd="8" destOrd="0" presId="urn:microsoft.com/office/officeart/2005/8/layout/process2"/>
    <dgm:cxn modelId="{87FF4EBF-9FE0-4BF1-ADEC-D39FCB5EACBD}" type="presParOf" srcId="{91E01C4A-4A04-441A-8885-EA1D49BB1E83}" destId="{55E2C943-39DD-4025-A006-DA30F839E8DC}" srcOrd="9" destOrd="0" presId="urn:microsoft.com/office/officeart/2005/8/layout/process2"/>
    <dgm:cxn modelId="{CAE6B05F-D9E5-4F6C-B8A5-AC3D85215177}" type="presParOf" srcId="{55E2C943-39DD-4025-A006-DA30F839E8DC}" destId="{31DFC783-ED58-45F3-90E5-6B9D9732124E}" srcOrd="0" destOrd="0" presId="urn:microsoft.com/office/officeart/2005/8/layout/process2"/>
    <dgm:cxn modelId="{4134EBC6-3008-4B0F-BA2E-3E07D9143C68}" type="presParOf" srcId="{91E01C4A-4A04-441A-8885-EA1D49BB1E83}" destId="{4848D035-5E10-4ADE-93FC-C3CF98ACBAA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B68C5B-B295-42F3-98BE-C7E75B511DF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CFB7918-515F-4731-81F2-1D7718C5FC20}">
      <dgm:prSet phldrT="[Text]" custT="1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/>
            <a:t>Biz Assist System</a:t>
          </a:r>
        </a:p>
      </dgm:t>
    </dgm:pt>
    <dgm:pt modelId="{074D00B2-EAE3-43DA-B773-A7C7471B00EB}" type="parTrans" cxnId="{8818F54D-5F71-4DCE-A9FC-F44BAD46E9CE}">
      <dgm:prSet/>
      <dgm:spPr/>
      <dgm:t>
        <a:bodyPr/>
        <a:lstStyle/>
        <a:p>
          <a:endParaRPr lang="en-US" sz="1200"/>
        </a:p>
      </dgm:t>
    </dgm:pt>
    <dgm:pt modelId="{1F292660-42CD-4A69-B313-71DE991F77EA}" type="sibTrans" cxnId="{8818F54D-5F71-4DCE-A9FC-F44BAD46E9CE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4DFABDC8-18D5-4781-8A0D-E3C5A1ABB8D6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Biz Assist System</a:t>
          </a:r>
          <a:endParaRPr lang="en-US" sz="1200" dirty="0"/>
        </a:p>
      </dgm:t>
    </dgm:pt>
    <dgm:pt modelId="{CD7FA7FD-CE94-40ED-A1BB-19749E76603B}" type="parTrans" cxnId="{4ECF443A-15A1-4470-868F-FB4AE79EFFAF}">
      <dgm:prSet/>
      <dgm:spPr/>
      <dgm:t>
        <a:bodyPr/>
        <a:lstStyle/>
        <a:p>
          <a:endParaRPr lang="en-US" sz="1200"/>
        </a:p>
      </dgm:t>
    </dgm:pt>
    <dgm:pt modelId="{44585147-3D54-4FDF-9760-94731FB3375B}" type="sibTrans" cxnId="{4ECF443A-15A1-4470-868F-FB4AE79EFFAF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6CCD0304-07F8-446E-9ED8-CDE16AF012F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Biz Assist System</a:t>
          </a:r>
          <a:endParaRPr lang="en-US" sz="1200" dirty="0"/>
        </a:p>
      </dgm:t>
    </dgm:pt>
    <dgm:pt modelId="{8250D613-3321-4C38-B202-E91CE2B632A8}" type="parTrans" cxnId="{B2986308-D7C8-4917-A2E6-1F3FD51D2D6B}">
      <dgm:prSet/>
      <dgm:spPr/>
      <dgm:t>
        <a:bodyPr/>
        <a:lstStyle/>
        <a:p>
          <a:endParaRPr lang="en-US" sz="1200"/>
        </a:p>
      </dgm:t>
    </dgm:pt>
    <dgm:pt modelId="{E73FE97F-7F76-4006-809E-ADE8EA69CC83}" type="sibTrans" cxnId="{B2986308-D7C8-4917-A2E6-1F3FD51D2D6B}">
      <dgm:prSet custT="1"/>
      <dgm:spPr/>
      <dgm:t>
        <a:bodyPr/>
        <a:lstStyle/>
        <a:p>
          <a:endParaRPr lang="en-US" sz="1000" dirty="0"/>
        </a:p>
      </dgm:t>
    </dgm:pt>
    <dgm:pt modelId="{47FD1DB4-D59D-4378-8D10-8B0E40E4B779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Biz Assist</a:t>
          </a:r>
          <a:endParaRPr lang="en-US" sz="1200" dirty="0"/>
        </a:p>
      </dgm:t>
    </dgm:pt>
    <dgm:pt modelId="{6FAFDFE3-44E3-4329-A7E7-6E58D4F938A1}" type="parTrans" cxnId="{0E19CBC1-FC59-4E3A-9CA5-16CB40D88E82}">
      <dgm:prSet/>
      <dgm:spPr/>
      <dgm:t>
        <a:bodyPr/>
        <a:lstStyle/>
        <a:p>
          <a:endParaRPr lang="en-US" sz="1200"/>
        </a:p>
      </dgm:t>
    </dgm:pt>
    <dgm:pt modelId="{198C3AE1-6757-4CED-85BC-DA0F852A5981}" type="sibTrans" cxnId="{0E19CBC1-FC59-4E3A-9CA5-16CB40D88E82}">
      <dgm:prSet custT="1"/>
      <dgm:spPr/>
      <dgm:t>
        <a:bodyPr/>
        <a:lstStyle/>
        <a:p>
          <a:endParaRPr lang="en-US" sz="1000" dirty="0"/>
        </a:p>
      </dgm:t>
    </dgm:pt>
    <dgm:pt modelId="{52185CB1-B74D-4E86-9CCC-221D8DF86DC9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BizAssist</a:t>
          </a:r>
          <a:endParaRPr lang="en-US" sz="1200" dirty="0"/>
        </a:p>
      </dgm:t>
    </dgm:pt>
    <dgm:pt modelId="{A5DF853F-FEC6-40EE-8E0A-6805DF58FF86}" type="parTrans" cxnId="{639B3ABD-57D6-4EE4-B7C7-06DA879910A5}">
      <dgm:prSet/>
      <dgm:spPr/>
      <dgm:t>
        <a:bodyPr/>
        <a:lstStyle/>
        <a:p>
          <a:endParaRPr lang="en-US" sz="1200"/>
        </a:p>
      </dgm:t>
    </dgm:pt>
    <dgm:pt modelId="{EE284DE6-289F-4B48-B55B-626006533D10}" type="sibTrans" cxnId="{639B3ABD-57D6-4EE4-B7C7-06DA879910A5}">
      <dgm:prSet custT="1"/>
      <dgm:spPr/>
      <dgm:t>
        <a:bodyPr/>
        <a:lstStyle/>
        <a:p>
          <a:endParaRPr lang="en-US" sz="1000" dirty="0"/>
        </a:p>
      </dgm:t>
    </dgm:pt>
    <dgm:pt modelId="{5E8F8D2D-AABF-43BA-BB49-7A6481C30ED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BizAssist</a:t>
          </a:r>
          <a:endParaRPr lang="en-US" sz="1200" dirty="0"/>
        </a:p>
      </dgm:t>
    </dgm:pt>
    <dgm:pt modelId="{0749E3FC-8467-4E2F-AFCB-043572DB1ED3}" type="parTrans" cxnId="{36DA40FC-C239-46B4-A3DB-82726E5B8726}">
      <dgm:prSet/>
      <dgm:spPr/>
      <dgm:t>
        <a:bodyPr/>
        <a:lstStyle/>
        <a:p>
          <a:endParaRPr lang="en-US" sz="1200"/>
        </a:p>
      </dgm:t>
    </dgm:pt>
    <dgm:pt modelId="{B99A502B-576C-4C12-BED5-8076E8D3D0FC}" type="sibTrans" cxnId="{36DA40FC-C239-46B4-A3DB-82726E5B8726}">
      <dgm:prSet/>
      <dgm:spPr/>
      <dgm:t>
        <a:bodyPr/>
        <a:lstStyle/>
        <a:p>
          <a:endParaRPr lang="en-US" sz="1200"/>
        </a:p>
      </dgm:t>
    </dgm:pt>
    <dgm:pt modelId="{91E01C4A-4A04-441A-8885-EA1D49BB1E83}" type="pres">
      <dgm:prSet presAssocID="{FCB68C5B-B295-42F3-98BE-C7E75B511DF8}" presName="linearFlow" presStyleCnt="0">
        <dgm:presLayoutVars>
          <dgm:resizeHandles val="exact"/>
        </dgm:presLayoutVars>
      </dgm:prSet>
      <dgm:spPr/>
    </dgm:pt>
    <dgm:pt modelId="{7648423E-2432-4F9B-B4F2-694D71B04B64}" type="pres">
      <dgm:prSet presAssocID="{9CFB7918-515F-4731-81F2-1D7718C5FC2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70115-FBEC-48B3-A78F-0763F4A8474E}" type="pres">
      <dgm:prSet presAssocID="{1F292660-42CD-4A69-B313-71DE991F77E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36EB3F2-2A8B-4CCB-A0A3-448E5536429A}" type="pres">
      <dgm:prSet presAssocID="{1F292660-42CD-4A69-B313-71DE991F77E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4F31C1B-8F04-4306-8AFF-2C25D74CE1C9}" type="pres">
      <dgm:prSet presAssocID="{4DFABDC8-18D5-4781-8A0D-E3C5A1ABB8D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1CACB-5F70-4F62-9AD4-BD730F1F3B42}" type="pres">
      <dgm:prSet presAssocID="{44585147-3D54-4FDF-9760-94731FB3375B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9B4D621-BAF5-44E0-B482-38A02802501A}" type="pres">
      <dgm:prSet presAssocID="{44585147-3D54-4FDF-9760-94731FB3375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737BD3A-221F-47B8-ABC8-645E1A67C97F}" type="pres">
      <dgm:prSet presAssocID="{6CCD0304-07F8-446E-9ED8-CDE16AF012F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D9566-1474-4D8C-8AD5-0A71241B0D36}" type="pres">
      <dgm:prSet presAssocID="{E73FE97F-7F76-4006-809E-ADE8EA69CC83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C2C4D0C-8A52-4C3D-BD70-A9BA42E8BC59}" type="pres">
      <dgm:prSet presAssocID="{E73FE97F-7F76-4006-809E-ADE8EA69CC83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BB583B-B8FA-47B7-AC08-1DD80F55FAD2}" type="pres">
      <dgm:prSet presAssocID="{47FD1DB4-D59D-4378-8D10-8B0E40E4B77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A6389-9DE1-438F-9AC4-ED64DFC61121}" type="pres">
      <dgm:prSet presAssocID="{198C3AE1-6757-4CED-85BC-DA0F852A5981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2B0A9B8-1245-4CA4-A3F5-FD479C056305}" type="pres">
      <dgm:prSet presAssocID="{198C3AE1-6757-4CED-85BC-DA0F852A598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36853DD4-3504-45F3-BD6E-B8A231B14A1E}" type="pres">
      <dgm:prSet presAssocID="{52185CB1-B74D-4E86-9CCC-221D8DF86DC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2C943-39DD-4025-A006-DA30F839E8DC}" type="pres">
      <dgm:prSet presAssocID="{EE284DE6-289F-4B48-B55B-626006533D1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31DFC783-ED58-45F3-90E5-6B9D9732124E}" type="pres">
      <dgm:prSet presAssocID="{EE284DE6-289F-4B48-B55B-626006533D1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848D035-5E10-4ADE-93FC-C3CF98ACBAAB}" type="pres">
      <dgm:prSet presAssocID="{5E8F8D2D-AABF-43BA-BB49-7A6481C30ED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9E69E0-6558-43BE-A7A6-03A073F9B901}" type="presOf" srcId="{E73FE97F-7F76-4006-809E-ADE8EA69CC83}" destId="{25AD9566-1474-4D8C-8AD5-0A71241B0D36}" srcOrd="0" destOrd="0" presId="urn:microsoft.com/office/officeart/2005/8/layout/process2"/>
    <dgm:cxn modelId="{FCCB26D1-0F05-4594-A8E6-8FB9CE3977B2}" type="presOf" srcId="{EE284DE6-289F-4B48-B55B-626006533D10}" destId="{31DFC783-ED58-45F3-90E5-6B9D9732124E}" srcOrd="1" destOrd="0" presId="urn:microsoft.com/office/officeart/2005/8/layout/process2"/>
    <dgm:cxn modelId="{36DA40FC-C239-46B4-A3DB-82726E5B8726}" srcId="{FCB68C5B-B295-42F3-98BE-C7E75B511DF8}" destId="{5E8F8D2D-AABF-43BA-BB49-7A6481C30ED0}" srcOrd="5" destOrd="0" parTransId="{0749E3FC-8467-4E2F-AFCB-043572DB1ED3}" sibTransId="{B99A502B-576C-4C12-BED5-8076E8D3D0FC}"/>
    <dgm:cxn modelId="{6AEF8900-37EB-4C8B-AE1A-EDC3ED20D165}" type="presOf" srcId="{44585147-3D54-4FDF-9760-94731FB3375B}" destId="{E9B4D621-BAF5-44E0-B482-38A02802501A}" srcOrd="1" destOrd="0" presId="urn:microsoft.com/office/officeart/2005/8/layout/process2"/>
    <dgm:cxn modelId="{0170F564-4647-48E0-92B1-6D85C4C2C9BD}" type="presOf" srcId="{9CFB7918-515F-4731-81F2-1D7718C5FC20}" destId="{7648423E-2432-4F9B-B4F2-694D71B04B64}" srcOrd="0" destOrd="0" presId="urn:microsoft.com/office/officeart/2005/8/layout/process2"/>
    <dgm:cxn modelId="{F9D76330-61E2-4918-B245-16E52A192C83}" type="presOf" srcId="{198C3AE1-6757-4CED-85BC-DA0F852A5981}" destId="{8F9A6389-9DE1-438F-9AC4-ED64DFC61121}" srcOrd="0" destOrd="0" presId="urn:microsoft.com/office/officeart/2005/8/layout/process2"/>
    <dgm:cxn modelId="{8818F54D-5F71-4DCE-A9FC-F44BAD46E9CE}" srcId="{FCB68C5B-B295-42F3-98BE-C7E75B511DF8}" destId="{9CFB7918-515F-4731-81F2-1D7718C5FC20}" srcOrd="0" destOrd="0" parTransId="{074D00B2-EAE3-43DA-B773-A7C7471B00EB}" sibTransId="{1F292660-42CD-4A69-B313-71DE991F77EA}"/>
    <dgm:cxn modelId="{AC745EAD-92E9-4174-AAB0-935781FF3B19}" type="presOf" srcId="{5E8F8D2D-AABF-43BA-BB49-7A6481C30ED0}" destId="{4848D035-5E10-4ADE-93FC-C3CF98ACBAAB}" srcOrd="0" destOrd="0" presId="urn:microsoft.com/office/officeart/2005/8/layout/process2"/>
    <dgm:cxn modelId="{9E051A9B-692E-4325-9453-EF85791C5628}" type="presOf" srcId="{1F292660-42CD-4A69-B313-71DE991F77EA}" destId="{836EB3F2-2A8B-4CCB-A0A3-448E5536429A}" srcOrd="1" destOrd="0" presId="urn:microsoft.com/office/officeart/2005/8/layout/process2"/>
    <dgm:cxn modelId="{B2986308-D7C8-4917-A2E6-1F3FD51D2D6B}" srcId="{FCB68C5B-B295-42F3-98BE-C7E75B511DF8}" destId="{6CCD0304-07F8-446E-9ED8-CDE16AF012F0}" srcOrd="2" destOrd="0" parTransId="{8250D613-3321-4C38-B202-E91CE2B632A8}" sibTransId="{E73FE97F-7F76-4006-809E-ADE8EA69CC83}"/>
    <dgm:cxn modelId="{AF20A4A7-E5BE-4DB2-91EB-7AF39CCEC038}" type="presOf" srcId="{4DFABDC8-18D5-4781-8A0D-E3C5A1ABB8D6}" destId="{44F31C1B-8F04-4306-8AFF-2C25D74CE1C9}" srcOrd="0" destOrd="0" presId="urn:microsoft.com/office/officeart/2005/8/layout/process2"/>
    <dgm:cxn modelId="{266A226B-5D0D-429A-B682-D8BD1172B2FD}" type="presOf" srcId="{E73FE97F-7F76-4006-809E-ADE8EA69CC83}" destId="{9C2C4D0C-8A52-4C3D-BD70-A9BA42E8BC59}" srcOrd="1" destOrd="0" presId="urn:microsoft.com/office/officeart/2005/8/layout/process2"/>
    <dgm:cxn modelId="{639B3ABD-57D6-4EE4-B7C7-06DA879910A5}" srcId="{FCB68C5B-B295-42F3-98BE-C7E75B511DF8}" destId="{52185CB1-B74D-4E86-9CCC-221D8DF86DC9}" srcOrd="4" destOrd="0" parTransId="{A5DF853F-FEC6-40EE-8E0A-6805DF58FF86}" sibTransId="{EE284DE6-289F-4B48-B55B-626006533D10}"/>
    <dgm:cxn modelId="{0E19CBC1-FC59-4E3A-9CA5-16CB40D88E82}" srcId="{FCB68C5B-B295-42F3-98BE-C7E75B511DF8}" destId="{47FD1DB4-D59D-4378-8D10-8B0E40E4B779}" srcOrd="3" destOrd="0" parTransId="{6FAFDFE3-44E3-4329-A7E7-6E58D4F938A1}" sibTransId="{198C3AE1-6757-4CED-85BC-DA0F852A5981}"/>
    <dgm:cxn modelId="{BEB3E7B6-D662-4429-AE42-B955A5815226}" type="presOf" srcId="{1F292660-42CD-4A69-B313-71DE991F77EA}" destId="{18C70115-FBEC-48B3-A78F-0763F4A8474E}" srcOrd="0" destOrd="0" presId="urn:microsoft.com/office/officeart/2005/8/layout/process2"/>
    <dgm:cxn modelId="{C22CF4B2-510A-45D6-9FCA-68399DC5C1DA}" type="presOf" srcId="{47FD1DB4-D59D-4378-8D10-8B0E40E4B779}" destId="{0BBB583B-B8FA-47B7-AC08-1DD80F55FAD2}" srcOrd="0" destOrd="0" presId="urn:microsoft.com/office/officeart/2005/8/layout/process2"/>
    <dgm:cxn modelId="{50135755-78AE-410F-86BE-52DC4D55DBA8}" type="presOf" srcId="{44585147-3D54-4FDF-9760-94731FB3375B}" destId="{8F31CACB-5F70-4F62-9AD4-BD730F1F3B42}" srcOrd="0" destOrd="0" presId="urn:microsoft.com/office/officeart/2005/8/layout/process2"/>
    <dgm:cxn modelId="{4C6DE79C-11EA-4689-BADE-CA01FA46AE6D}" type="presOf" srcId="{198C3AE1-6757-4CED-85BC-DA0F852A5981}" destId="{92B0A9B8-1245-4CA4-A3F5-FD479C056305}" srcOrd="1" destOrd="0" presId="urn:microsoft.com/office/officeart/2005/8/layout/process2"/>
    <dgm:cxn modelId="{4ECF443A-15A1-4470-868F-FB4AE79EFFAF}" srcId="{FCB68C5B-B295-42F3-98BE-C7E75B511DF8}" destId="{4DFABDC8-18D5-4781-8A0D-E3C5A1ABB8D6}" srcOrd="1" destOrd="0" parTransId="{CD7FA7FD-CE94-40ED-A1BB-19749E76603B}" sibTransId="{44585147-3D54-4FDF-9760-94731FB3375B}"/>
    <dgm:cxn modelId="{5316E0F7-C20E-4AE6-8670-EBBDD633CFEC}" type="presOf" srcId="{FCB68C5B-B295-42F3-98BE-C7E75B511DF8}" destId="{91E01C4A-4A04-441A-8885-EA1D49BB1E83}" srcOrd="0" destOrd="0" presId="urn:microsoft.com/office/officeart/2005/8/layout/process2"/>
    <dgm:cxn modelId="{A5A78562-C352-4385-BDD7-B3401CDD7B7A}" type="presOf" srcId="{52185CB1-B74D-4E86-9CCC-221D8DF86DC9}" destId="{36853DD4-3504-45F3-BD6E-B8A231B14A1E}" srcOrd="0" destOrd="0" presId="urn:microsoft.com/office/officeart/2005/8/layout/process2"/>
    <dgm:cxn modelId="{0F9CA47B-AC8A-425D-8444-2ED80A758A75}" type="presOf" srcId="{EE284DE6-289F-4B48-B55B-626006533D10}" destId="{55E2C943-39DD-4025-A006-DA30F839E8DC}" srcOrd="0" destOrd="0" presId="urn:microsoft.com/office/officeart/2005/8/layout/process2"/>
    <dgm:cxn modelId="{154E9D7E-A221-49F4-B52A-A8C03E6C0399}" type="presOf" srcId="{6CCD0304-07F8-446E-9ED8-CDE16AF012F0}" destId="{2737BD3A-221F-47B8-ABC8-645E1A67C97F}" srcOrd="0" destOrd="0" presId="urn:microsoft.com/office/officeart/2005/8/layout/process2"/>
    <dgm:cxn modelId="{31CE955F-3B67-4417-A36D-DB4D83963D5F}" type="presParOf" srcId="{91E01C4A-4A04-441A-8885-EA1D49BB1E83}" destId="{7648423E-2432-4F9B-B4F2-694D71B04B64}" srcOrd="0" destOrd="0" presId="urn:microsoft.com/office/officeart/2005/8/layout/process2"/>
    <dgm:cxn modelId="{53E98FDC-A332-4736-A125-916CCD6C6B1F}" type="presParOf" srcId="{91E01C4A-4A04-441A-8885-EA1D49BB1E83}" destId="{18C70115-FBEC-48B3-A78F-0763F4A8474E}" srcOrd="1" destOrd="0" presId="urn:microsoft.com/office/officeart/2005/8/layout/process2"/>
    <dgm:cxn modelId="{FDA53C33-FA87-4856-95D4-48CFD7B9B803}" type="presParOf" srcId="{18C70115-FBEC-48B3-A78F-0763F4A8474E}" destId="{836EB3F2-2A8B-4CCB-A0A3-448E5536429A}" srcOrd="0" destOrd="0" presId="urn:microsoft.com/office/officeart/2005/8/layout/process2"/>
    <dgm:cxn modelId="{45C7DFB1-404E-4A58-AC55-A4EAC633653B}" type="presParOf" srcId="{91E01C4A-4A04-441A-8885-EA1D49BB1E83}" destId="{44F31C1B-8F04-4306-8AFF-2C25D74CE1C9}" srcOrd="2" destOrd="0" presId="urn:microsoft.com/office/officeart/2005/8/layout/process2"/>
    <dgm:cxn modelId="{DBBDBB67-3C6E-4ADC-8891-39AA6E2A256A}" type="presParOf" srcId="{91E01C4A-4A04-441A-8885-EA1D49BB1E83}" destId="{8F31CACB-5F70-4F62-9AD4-BD730F1F3B42}" srcOrd="3" destOrd="0" presId="urn:microsoft.com/office/officeart/2005/8/layout/process2"/>
    <dgm:cxn modelId="{ACB2EC78-BE8B-4B71-AF5E-0C9782E90809}" type="presParOf" srcId="{8F31CACB-5F70-4F62-9AD4-BD730F1F3B42}" destId="{E9B4D621-BAF5-44E0-B482-38A02802501A}" srcOrd="0" destOrd="0" presId="urn:microsoft.com/office/officeart/2005/8/layout/process2"/>
    <dgm:cxn modelId="{A3C1D298-1E56-4614-8D4D-8315DF074808}" type="presParOf" srcId="{91E01C4A-4A04-441A-8885-EA1D49BB1E83}" destId="{2737BD3A-221F-47B8-ABC8-645E1A67C97F}" srcOrd="4" destOrd="0" presId="urn:microsoft.com/office/officeart/2005/8/layout/process2"/>
    <dgm:cxn modelId="{E72EB6F6-53BA-4B02-BD9F-E4E9237FDB4E}" type="presParOf" srcId="{91E01C4A-4A04-441A-8885-EA1D49BB1E83}" destId="{25AD9566-1474-4D8C-8AD5-0A71241B0D36}" srcOrd="5" destOrd="0" presId="urn:microsoft.com/office/officeart/2005/8/layout/process2"/>
    <dgm:cxn modelId="{EBF1B9CE-6826-42ED-91A0-7F7E30C097A9}" type="presParOf" srcId="{25AD9566-1474-4D8C-8AD5-0A71241B0D36}" destId="{9C2C4D0C-8A52-4C3D-BD70-A9BA42E8BC59}" srcOrd="0" destOrd="0" presId="urn:microsoft.com/office/officeart/2005/8/layout/process2"/>
    <dgm:cxn modelId="{5318DB57-93D8-475E-B526-A638373FFFE5}" type="presParOf" srcId="{91E01C4A-4A04-441A-8885-EA1D49BB1E83}" destId="{0BBB583B-B8FA-47B7-AC08-1DD80F55FAD2}" srcOrd="6" destOrd="0" presId="urn:microsoft.com/office/officeart/2005/8/layout/process2"/>
    <dgm:cxn modelId="{FD76FB69-FE16-4F6A-B82C-75F08E1E72B8}" type="presParOf" srcId="{91E01C4A-4A04-441A-8885-EA1D49BB1E83}" destId="{8F9A6389-9DE1-438F-9AC4-ED64DFC61121}" srcOrd="7" destOrd="0" presId="urn:microsoft.com/office/officeart/2005/8/layout/process2"/>
    <dgm:cxn modelId="{96152A0D-5CFE-4BDD-A1D7-D83CEC505C1D}" type="presParOf" srcId="{8F9A6389-9DE1-438F-9AC4-ED64DFC61121}" destId="{92B0A9B8-1245-4CA4-A3F5-FD479C056305}" srcOrd="0" destOrd="0" presId="urn:microsoft.com/office/officeart/2005/8/layout/process2"/>
    <dgm:cxn modelId="{6A72BBC7-04A1-4731-BFCC-1A89E260AF32}" type="presParOf" srcId="{91E01C4A-4A04-441A-8885-EA1D49BB1E83}" destId="{36853DD4-3504-45F3-BD6E-B8A231B14A1E}" srcOrd="8" destOrd="0" presId="urn:microsoft.com/office/officeart/2005/8/layout/process2"/>
    <dgm:cxn modelId="{B730B4DA-76B6-4324-963D-A4CA6A995287}" type="presParOf" srcId="{91E01C4A-4A04-441A-8885-EA1D49BB1E83}" destId="{55E2C943-39DD-4025-A006-DA30F839E8DC}" srcOrd="9" destOrd="0" presId="urn:microsoft.com/office/officeart/2005/8/layout/process2"/>
    <dgm:cxn modelId="{56303065-2B9B-4E55-8DF0-E3F50B26E036}" type="presParOf" srcId="{55E2C943-39DD-4025-A006-DA30F839E8DC}" destId="{31DFC783-ED58-45F3-90E5-6B9D9732124E}" srcOrd="0" destOrd="0" presId="urn:microsoft.com/office/officeart/2005/8/layout/process2"/>
    <dgm:cxn modelId="{1AC9416E-75EC-4227-97FB-860917215A30}" type="presParOf" srcId="{91E01C4A-4A04-441A-8885-EA1D49BB1E83}" destId="{4848D035-5E10-4ADE-93FC-C3CF98ACBAA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B68C5B-B295-42F3-98BE-C7E75B511DF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CFB7918-515F-4731-81F2-1D7718C5FC2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TD Portal</a:t>
          </a:r>
        </a:p>
      </dgm:t>
    </dgm:pt>
    <dgm:pt modelId="{074D00B2-EAE3-43DA-B773-A7C7471B00EB}" type="parTrans" cxnId="{8818F54D-5F71-4DCE-A9FC-F44BAD46E9CE}">
      <dgm:prSet/>
      <dgm:spPr/>
      <dgm:t>
        <a:bodyPr/>
        <a:lstStyle/>
        <a:p>
          <a:endParaRPr lang="en-US" sz="1200"/>
        </a:p>
      </dgm:t>
    </dgm:pt>
    <dgm:pt modelId="{1F292660-42CD-4A69-B313-71DE991F77EA}" type="sibTrans" cxnId="{8818F54D-5F71-4DCE-A9FC-F44BAD46E9CE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4DFABDC8-18D5-4781-8A0D-E3C5A1ABB8D6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TD Portal</a:t>
          </a:r>
          <a:endParaRPr lang="en-US" sz="1200" dirty="0"/>
        </a:p>
      </dgm:t>
    </dgm:pt>
    <dgm:pt modelId="{CD7FA7FD-CE94-40ED-A1BB-19749E76603B}" type="parTrans" cxnId="{4ECF443A-15A1-4470-868F-FB4AE79EFFAF}">
      <dgm:prSet/>
      <dgm:spPr/>
      <dgm:t>
        <a:bodyPr/>
        <a:lstStyle/>
        <a:p>
          <a:endParaRPr lang="en-US" sz="1200"/>
        </a:p>
      </dgm:t>
    </dgm:pt>
    <dgm:pt modelId="{44585147-3D54-4FDF-9760-94731FB3375B}" type="sibTrans" cxnId="{4ECF443A-15A1-4470-868F-FB4AE79EFFAF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6CCD0304-07F8-446E-9ED8-CDE16AF012F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TD Portal</a:t>
          </a:r>
          <a:endParaRPr lang="en-US" sz="1200" dirty="0"/>
        </a:p>
      </dgm:t>
    </dgm:pt>
    <dgm:pt modelId="{8250D613-3321-4C38-B202-E91CE2B632A8}" type="parTrans" cxnId="{B2986308-D7C8-4917-A2E6-1F3FD51D2D6B}">
      <dgm:prSet/>
      <dgm:spPr/>
      <dgm:t>
        <a:bodyPr/>
        <a:lstStyle/>
        <a:p>
          <a:endParaRPr lang="en-US" sz="1200"/>
        </a:p>
      </dgm:t>
    </dgm:pt>
    <dgm:pt modelId="{E73FE97F-7F76-4006-809E-ADE8EA69CC83}" type="sibTrans" cxnId="{B2986308-D7C8-4917-A2E6-1F3FD51D2D6B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47FD1DB4-D59D-4378-8D10-8B0E40E4B779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TD Portal</a:t>
          </a:r>
          <a:endParaRPr lang="en-US" sz="1200" dirty="0"/>
        </a:p>
      </dgm:t>
    </dgm:pt>
    <dgm:pt modelId="{6FAFDFE3-44E3-4329-A7E7-6E58D4F938A1}" type="parTrans" cxnId="{0E19CBC1-FC59-4E3A-9CA5-16CB40D88E82}">
      <dgm:prSet/>
      <dgm:spPr/>
      <dgm:t>
        <a:bodyPr/>
        <a:lstStyle/>
        <a:p>
          <a:endParaRPr lang="en-US" sz="1200"/>
        </a:p>
      </dgm:t>
    </dgm:pt>
    <dgm:pt modelId="{198C3AE1-6757-4CED-85BC-DA0F852A5981}" type="sibTrans" cxnId="{0E19CBC1-FC59-4E3A-9CA5-16CB40D88E82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52185CB1-B74D-4E86-9CCC-221D8DF86DC9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TD Portal</a:t>
          </a:r>
          <a:endParaRPr lang="en-US" sz="1200" dirty="0"/>
        </a:p>
      </dgm:t>
    </dgm:pt>
    <dgm:pt modelId="{A5DF853F-FEC6-40EE-8E0A-6805DF58FF86}" type="parTrans" cxnId="{639B3ABD-57D6-4EE4-B7C7-06DA879910A5}">
      <dgm:prSet/>
      <dgm:spPr/>
      <dgm:t>
        <a:bodyPr/>
        <a:lstStyle/>
        <a:p>
          <a:endParaRPr lang="en-US" sz="1200"/>
        </a:p>
      </dgm:t>
    </dgm:pt>
    <dgm:pt modelId="{EE284DE6-289F-4B48-B55B-626006533D10}" type="sibTrans" cxnId="{639B3ABD-57D6-4EE4-B7C7-06DA879910A5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5E8F8D2D-AABF-43BA-BB49-7A6481C30ED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TD Portal</a:t>
          </a:r>
          <a:endParaRPr lang="en-US" sz="1200" dirty="0"/>
        </a:p>
      </dgm:t>
    </dgm:pt>
    <dgm:pt modelId="{0749E3FC-8467-4E2F-AFCB-043572DB1ED3}" type="parTrans" cxnId="{36DA40FC-C239-46B4-A3DB-82726E5B8726}">
      <dgm:prSet/>
      <dgm:spPr/>
      <dgm:t>
        <a:bodyPr/>
        <a:lstStyle/>
        <a:p>
          <a:endParaRPr lang="en-US" sz="1200"/>
        </a:p>
      </dgm:t>
    </dgm:pt>
    <dgm:pt modelId="{B99A502B-576C-4C12-BED5-8076E8D3D0FC}" type="sibTrans" cxnId="{36DA40FC-C239-46B4-A3DB-82726E5B8726}">
      <dgm:prSet/>
      <dgm:spPr/>
      <dgm:t>
        <a:bodyPr/>
        <a:lstStyle/>
        <a:p>
          <a:endParaRPr lang="en-US" sz="1200"/>
        </a:p>
      </dgm:t>
    </dgm:pt>
    <dgm:pt modelId="{91E01C4A-4A04-441A-8885-EA1D49BB1E83}" type="pres">
      <dgm:prSet presAssocID="{FCB68C5B-B295-42F3-98BE-C7E75B511DF8}" presName="linearFlow" presStyleCnt="0">
        <dgm:presLayoutVars>
          <dgm:resizeHandles val="exact"/>
        </dgm:presLayoutVars>
      </dgm:prSet>
      <dgm:spPr/>
    </dgm:pt>
    <dgm:pt modelId="{7648423E-2432-4F9B-B4F2-694D71B04B64}" type="pres">
      <dgm:prSet presAssocID="{9CFB7918-515F-4731-81F2-1D7718C5FC2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70115-FBEC-48B3-A78F-0763F4A8474E}" type="pres">
      <dgm:prSet presAssocID="{1F292660-42CD-4A69-B313-71DE991F77E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36EB3F2-2A8B-4CCB-A0A3-448E5536429A}" type="pres">
      <dgm:prSet presAssocID="{1F292660-42CD-4A69-B313-71DE991F77E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4F31C1B-8F04-4306-8AFF-2C25D74CE1C9}" type="pres">
      <dgm:prSet presAssocID="{4DFABDC8-18D5-4781-8A0D-E3C5A1ABB8D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1CACB-5F70-4F62-9AD4-BD730F1F3B42}" type="pres">
      <dgm:prSet presAssocID="{44585147-3D54-4FDF-9760-94731FB3375B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9B4D621-BAF5-44E0-B482-38A02802501A}" type="pres">
      <dgm:prSet presAssocID="{44585147-3D54-4FDF-9760-94731FB3375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737BD3A-221F-47B8-ABC8-645E1A67C97F}" type="pres">
      <dgm:prSet presAssocID="{6CCD0304-07F8-446E-9ED8-CDE16AF012F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D9566-1474-4D8C-8AD5-0A71241B0D36}" type="pres">
      <dgm:prSet presAssocID="{E73FE97F-7F76-4006-809E-ADE8EA69CC83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C2C4D0C-8A52-4C3D-BD70-A9BA42E8BC59}" type="pres">
      <dgm:prSet presAssocID="{E73FE97F-7F76-4006-809E-ADE8EA69CC83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BB583B-B8FA-47B7-AC08-1DD80F55FAD2}" type="pres">
      <dgm:prSet presAssocID="{47FD1DB4-D59D-4378-8D10-8B0E40E4B77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A6389-9DE1-438F-9AC4-ED64DFC61121}" type="pres">
      <dgm:prSet presAssocID="{198C3AE1-6757-4CED-85BC-DA0F852A5981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2B0A9B8-1245-4CA4-A3F5-FD479C056305}" type="pres">
      <dgm:prSet presAssocID="{198C3AE1-6757-4CED-85BC-DA0F852A598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36853DD4-3504-45F3-BD6E-B8A231B14A1E}" type="pres">
      <dgm:prSet presAssocID="{52185CB1-B74D-4E86-9CCC-221D8DF86DC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2C943-39DD-4025-A006-DA30F839E8DC}" type="pres">
      <dgm:prSet presAssocID="{EE284DE6-289F-4B48-B55B-626006533D1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31DFC783-ED58-45F3-90E5-6B9D9732124E}" type="pres">
      <dgm:prSet presAssocID="{EE284DE6-289F-4B48-B55B-626006533D1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848D035-5E10-4ADE-93FC-C3CF98ACBAAB}" type="pres">
      <dgm:prSet presAssocID="{5E8F8D2D-AABF-43BA-BB49-7A6481C30ED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332CDF-13FF-49B7-853B-A16833195728}" type="presOf" srcId="{E73FE97F-7F76-4006-809E-ADE8EA69CC83}" destId="{9C2C4D0C-8A52-4C3D-BD70-A9BA42E8BC59}" srcOrd="1" destOrd="0" presId="urn:microsoft.com/office/officeart/2005/8/layout/process2"/>
    <dgm:cxn modelId="{36DA40FC-C239-46B4-A3DB-82726E5B8726}" srcId="{FCB68C5B-B295-42F3-98BE-C7E75B511DF8}" destId="{5E8F8D2D-AABF-43BA-BB49-7A6481C30ED0}" srcOrd="5" destOrd="0" parTransId="{0749E3FC-8467-4E2F-AFCB-043572DB1ED3}" sibTransId="{B99A502B-576C-4C12-BED5-8076E8D3D0FC}"/>
    <dgm:cxn modelId="{2D7E5B04-F237-45B5-8144-2619AB01C556}" type="presOf" srcId="{1F292660-42CD-4A69-B313-71DE991F77EA}" destId="{836EB3F2-2A8B-4CCB-A0A3-448E5536429A}" srcOrd="1" destOrd="0" presId="urn:microsoft.com/office/officeart/2005/8/layout/process2"/>
    <dgm:cxn modelId="{0BD8FBFC-B851-4704-A0C1-06801CE130F6}" type="presOf" srcId="{9CFB7918-515F-4731-81F2-1D7718C5FC20}" destId="{7648423E-2432-4F9B-B4F2-694D71B04B64}" srcOrd="0" destOrd="0" presId="urn:microsoft.com/office/officeart/2005/8/layout/process2"/>
    <dgm:cxn modelId="{D436D167-0D73-4C97-90B4-7C608D41CE34}" type="presOf" srcId="{198C3AE1-6757-4CED-85BC-DA0F852A5981}" destId="{92B0A9B8-1245-4CA4-A3F5-FD479C056305}" srcOrd="1" destOrd="0" presId="urn:microsoft.com/office/officeart/2005/8/layout/process2"/>
    <dgm:cxn modelId="{8818F54D-5F71-4DCE-A9FC-F44BAD46E9CE}" srcId="{FCB68C5B-B295-42F3-98BE-C7E75B511DF8}" destId="{9CFB7918-515F-4731-81F2-1D7718C5FC20}" srcOrd="0" destOrd="0" parTransId="{074D00B2-EAE3-43DA-B773-A7C7471B00EB}" sibTransId="{1F292660-42CD-4A69-B313-71DE991F77EA}"/>
    <dgm:cxn modelId="{E3041B69-00D2-4AB3-8BDD-38B2B4F0F098}" type="presOf" srcId="{1F292660-42CD-4A69-B313-71DE991F77EA}" destId="{18C70115-FBEC-48B3-A78F-0763F4A8474E}" srcOrd="0" destOrd="0" presId="urn:microsoft.com/office/officeart/2005/8/layout/process2"/>
    <dgm:cxn modelId="{440807CA-E1EA-4606-BD4E-67FAD216A74B}" type="presOf" srcId="{44585147-3D54-4FDF-9760-94731FB3375B}" destId="{E9B4D621-BAF5-44E0-B482-38A02802501A}" srcOrd="1" destOrd="0" presId="urn:microsoft.com/office/officeart/2005/8/layout/process2"/>
    <dgm:cxn modelId="{7E1F1B8E-D76C-4A15-8ED3-587036FDFDB0}" type="presOf" srcId="{4DFABDC8-18D5-4781-8A0D-E3C5A1ABB8D6}" destId="{44F31C1B-8F04-4306-8AFF-2C25D74CE1C9}" srcOrd="0" destOrd="0" presId="urn:microsoft.com/office/officeart/2005/8/layout/process2"/>
    <dgm:cxn modelId="{B2986308-D7C8-4917-A2E6-1F3FD51D2D6B}" srcId="{FCB68C5B-B295-42F3-98BE-C7E75B511DF8}" destId="{6CCD0304-07F8-446E-9ED8-CDE16AF012F0}" srcOrd="2" destOrd="0" parTransId="{8250D613-3321-4C38-B202-E91CE2B632A8}" sibTransId="{E73FE97F-7F76-4006-809E-ADE8EA69CC83}"/>
    <dgm:cxn modelId="{66506CB5-D9CA-4EBE-918A-1D8206DE7CB8}" type="presOf" srcId="{5E8F8D2D-AABF-43BA-BB49-7A6481C30ED0}" destId="{4848D035-5E10-4ADE-93FC-C3CF98ACBAAB}" srcOrd="0" destOrd="0" presId="urn:microsoft.com/office/officeart/2005/8/layout/process2"/>
    <dgm:cxn modelId="{18BA3DF4-E8A6-4635-9ECD-645DF569ED67}" type="presOf" srcId="{198C3AE1-6757-4CED-85BC-DA0F852A5981}" destId="{8F9A6389-9DE1-438F-9AC4-ED64DFC61121}" srcOrd="0" destOrd="0" presId="urn:microsoft.com/office/officeart/2005/8/layout/process2"/>
    <dgm:cxn modelId="{639B3ABD-57D6-4EE4-B7C7-06DA879910A5}" srcId="{FCB68C5B-B295-42F3-98BE-C7E75B511DF8}" destId="{52185CB1-B74D-4E86-9CCC-221D8DF86DC9}" srcOrd="4" destOrd="0" parTransId="{A5DF853F-FEC6-40EE-8E0A-6805DF58FF86}" sibTransId="{EE284DE6-289F-4B48-B55B-626006533D10}"/>
    <dgm:cxn modelId="{07E6E15A-C5AA-4496-B9BA-88C8B47081DE}" type="presOf" srcId="{E73FE97F-7F76-4006-809E-ADE8EA69CC83}" destId="{25AD9566-1474-4D8C-8AD5-0A71241B0D36}" srcOrd="0" destOrd="0" presId="urn:microsoft.com/office/officeart/2005/8/layout/process2"/>
    <dgm:cxn modelId="{0E19CBC1-FC59-4E3A-9CA5-16CB40D88E82}" srcId="{FCB68C5B-B295-42F3-98BE-C7E75B511DF8}" destId="{47FD1DB4-D59D-4378-8D10-8B0E40E4B779}" srcOrd="3" destOrd="0" parTransId="{6FAFDFE3-44E3-4329-A7E7-6E58D4F938A1}" sibTransId="{198C3AE1-6757-4CED-85BC-DA0F852A5981}"/>
    <dgm:cxn modelId="{469DFA4F-3E76-434B-9562-864026BB0BAD}" type="presOf" srcId="{6CCD0304-07F8-446E-9ED8-CDE16AF012F0}" destId="{2737BD3A-221F-47B8-ABC8-645E1A67C97F}" srcOrd="0" destOrd="0" presId="urn:microsoft.com/office/officeart/2005/8/layout/process2"/>
    <dgm:cxn modelId="{F493A0D5-CAD0-4D2C-BEF6-9E2EC70CCB94}" type="presOf" srcId="{52185CB1-B74D-4E86-9CCC-221D8DF86DC9}" destId="{36853DD4-3504-45F3-BD6E-B8A231B14A1E}" srcOrd="0" destOrd="0" presId="urn:microsoft.com/office/officeart/2005/8/layout/process2"/>
    <dgm:cxn modelId="{52AFB386-44A1-4DEB-B420-2C83E6DC84C2}" type="presOf" srcId="{44585147-3D54-4FDF-9760-94731FB3375B}" destId="{8F31CACB-5F70-4F62-9AD4-BD730F1F3B42}" srcOrd="0" destOrd="0" presId="urn:microsoft.com/office/officeart/2005/8/layout/process2"/>
    <dgm:cxn modelId="{649F8651-8742-49B6-B787-AAC916F22474}" type="presOf" srcId="{EE284DE6-289F-4B48-B55B-626006533D10}" destId="{55E2C943-39DD-4025-A006-DA30F839E8DC}" srcOrd="0" destOrd="0" presId="urn:microsoft.com/office/officeart/2005/8/layout/process2"/>
    <dgm:cxn modelId="{F8699EC8-7292-41E2-9368-25CC0339A839}" type="presOf" srcId="{FCB68C5B-B295-42F3-98BE-C7E75B511DF8}" destId="{91E01C4A-4A04-441A-8885-EA1D49BB1E83}" srcOrd="0" destOrd="0" presId="urn:microsoft.com/office/officeart/2005/8/layout/process2"/>
    <dgm:cxn modelId="{4ECF443A-15A1-4470-868F-FB4AE79EFFAF}" srcId="{FCB68C5B-B295-42F3-98BE-C7E75B511DF8}" destId="{4DFABDC8-18D5-4781-8A0D-E3C5A1ABB8D6}" srcOrd="1" destOrd="0" parTransId="{CD7FA7FD-CE94-40ED-A1BB-19749E76603B}" sibTransId="{44585147-3D54-4FDF-9760-94731FB3375B}"/>
    <dgm:cxn modelId="{069E7320-8486-4642-9C1F-106D0BB6AA41}" type="presOf" srcId="{47FD1DB4-D59D-4378-8D10-8B0E40E4B779}" destId="{0BBB583B-B8FA-47B7-AC08-1DD80F55FAD2}" srcOrd="0" destOrd="0" presId="urn:microsoft.com/office/officeart/2005/8/layout/process2"/>
    <dgm:cxn modelId="{AB5C5762-83F7-4934-9148-874BC7CBFCA9}" type="presOf" srcId="{EE284DE6-289F-4B48-B55B-626006533D10}" destId="{31DFC783-ED58-45F3-90E5-6B9D9732124E}" srcOrd="1" destOrd="0" presId="urn:microsoft.com/office/officeart/2005/8/layout/process2"/>
    <dgm:cxn modelId="{3D884ECF-8737-4CEF-97EB-D3D5A62437A2}" type="presParOf" srcId="{91E01C4A-4A04-441A-8885-EA1D49BB1E83}" destId="{7648423E-2432-4F9B-B4F2-694D71B04B64}" srcOrd="0" destOrd="0" presId="urn:microsoft.com/office/officeart/2005/8/layout/process2"/>
    <dgm:cxn modelId="{58669A2F-AC01-4B1F-87BB-C9F0925D2315}" type="presParOf" srcId="{91E01C4A-4A04-441A-8885-EA1D49BB1E83}" destId="{18C70115-FBEC-48B3-A78F-0763F4A8474E}" srcOrd="1" destOrd="0" presId="urn:microsoft.com/office/officeart/2005/8/layout/process2"/>
    <dgm:cxn modelId="{13180F69-458E-4C62-BA2F-0A92D2D85BC1}" type="presParOf" srcId="{18C70115-FBEC-48B3-A78F-0763F4A8474E}" destId="{836EB3F2-2A8B-4CCB-A0A3-448E5536429A}" srcOrd="0" destOrd="0" presId="urn:microsoft.com/office/officeart/2005/8/layout/process2"/>
    <dgm:cxn modelId="{75932E5A-1693-4CCC-BD98-EAB1C43BEF12}" type="presParOf" srcId="{91E01C4A-4A04-441A-8885-EA1D49BB1E83}" destId="{44F31C1B-8F04-4306-8AFF-2C25D74CE1C9}" srcOrd="2" destOrd="0" presId="urn:microsoft.com/office/officeart/2005/8/layout/process2"/>
    <dgm:cxn modelId="{3479326F-7297-4A99-9027-78C672018E7C}" type="presParOf" srcId="{91E01C4A-4A04-441A-8885-EA1D49BB1E83}" destId="{8F31CACB-5F70-4F62-9AD4-BD730F1F3B42}" srcOrd="3" destOrd="0" presId="urn:microsoft.com/office/officeart/2005/8/layout/process2"/>
    <dgm:cxn modelId="{BCD7BD6B-D55D-4080-AE99-D10A4AE4D8E3}" type="presParOf" srcId="{8F31CACB-5F70-4F62-9AD4-BD730F1F3B42}" destId="{E9B4D621-BAF5-44E0-B482-38A02802501A}" srcOrd="0" destOrd="0" presId="urn:microsoft.com/office/officeart/2005/8/layout/process2"/>
    <dgm:cxn modelId="{13E0082A-A7A8-461F-8706-9615380AF356}" type="presParOf" srcId="{91E01C4A-4A04-441A-8885-EA1D49BB1E83}" destId="{2737BD3A-221F-47B8-ABC8-645E1A67C97F}" srcOrd="4" destOrd="0" presId="urn:microsoft.com/office/officeart/2005/8/layout/process2"/>
    <dgm:cxn modelId="{AF1FE4B1-7CAA-480F-9D32-E2573F63EDF5}" type="presParOf" srcId="{91E01C4A-4A04-441A-8885-EA1D49BB1E83}" destId="{25AD9566-1474-4D8C-8AD5-0A71241B0D36}" srcOrd="5" destOrd="0" presId="urn:microsoft.com/office/officeart/2005/8/layout/process2"/>
    <dgm:cxn modelId="{BBFFCE99-6D3A-4CD3-AB94-25DEDA6ECBE3}" type="presParOf" srcId="{25AD9566-1474-4D8C-8AD5-0A71241B0D36}" destId="{9C2C4D0C-8A52-4C3D-BD70-A9BA42E8BC59}" srcOrd="0" destOrd="0" presId="urn:microsoft.com/office/officeart/2005/8/layout/process2"/>
    <dgm:cxn modelId="{6C800C13-5E45-4184-A1BF-7A1A4D2E5DF6}" type="presParOf" srcId="{91E01C4A-4A04-441A-8885-EA1D49BB1E83}" destId="{0BBB583B-B8FA-47B7-AC08-1DD80F55FAD2}" srcOrd="6" destOrd="0" presId="urn:microsoft.com/office/officeart/2005/8/layout/process2"/>
    <dgm:cxn modelId="{EC923CCB-A911-42D6-97C1-A7606C923795}" type="presParOf" srcId="{91E01C4A-4A04-441A-8885-EA1D49BB1E83}" destId="{8F9A6389-9DE1-438F-9AC4-ED64DFC61121}" srcOrd="7" destOrd="0" presId="urn:microsoft.com/office/officeart/2005/8/layout/process2"/>
    <dgm:cxn modelId="{E0051D4F-2497-4BEA-9D0E-7E38027C8885}" type="presParOf" srcId="{8F9A6389-9DE1-438F-9AC4-ED64DFC61121}" destId="{92B0A9B8-1245-4CA4-A3F5-FD479C056305}" srcOrd="0" destOrd="0" presId="urn:microsoft.com/office/officeart/2005/8/layout/process2"/>
    <dgm:cxn modelId="{91606155-EEBA-4184-B577-239FBEF4FE35}" type="presParOf" srcId="{91E01C4A-4A04-441A-8885-EA1D49BB1E83}" destId="{36853DD4-3504-45F3-BD6E-B8A231B14A1E}" srcOrd="8" destOrd="0" presId="urn:microsoft.com/office/officeart/2005/8/layout/process2"/>
    <dgm:cxn modelId="{6589A375-6BAC-49B4-B7F7-9199E276FD77}" type="presParOf" srcId="{91E01C4A-4A04-441A-8885-EA1D49BB1E83}" destId="{55E2C943-39DD-4025-A006-DA30F839E8DC}" srcOrd="9" destOrd="0" presId="urn:microsoft.com/office/officeart/2005/8/layout/process2"/>
    <dgm:cxn modelId="{ECD03512-06BE-4D28-B53F-29518908A30A}" type="presParOf" srcId="{55E2C943-39DD-4025-A006-DA30F839E8DC}" destId="{31DFC783-ED58-45F3-90E5-6B9D9732124E}" srcOrd="0" destOrd="0" presId="urn:microsoft.com/office/officeart/2005/8/layout/process2"/>
    <dgm:cxn modelId="{C8C1C4D1-4D79-46D8-AF64-A4E8A9D84807}" type="presParOf" srcId="{91E01C4A-4A04-441A-8885-EA1D49BB1E83}" destId="{4848D035-5E10-4ADE-93FC-C3CF98ACBAA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B68C5B-B295-42F3-98BE-C7E75B511DF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CFB7918-515F-4731-81F2-1D7718C5FC20}">
      <dgm:prSet phldrT="[Text]" custT="1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/>
            <a:t>Biz Assist System</a:t>
          </a:r>
        </a:p>
      </dgm:t>
    </dgm:pt>
    <dgm:pt modelId="{074D00B2-EAE3-43DA-B773-A7C7471B00EB}" type="parTrans" cxnId="{8818F54D-5F71-4DCE-A9FC-F44BAD46E9CE}">
      <dgm:prSet/>
      <dgm:spPr/>
      <dgm:t>
        <a:bodyPr/>
        <a:lstStyle/>
        <a:p>
          <a:endParaRPr lang="en-US" sz="1200"/>
        </a:p>
      </dgm:t>
    </dgm:pt>
    <dgm:pt modelId="{1F292660-42CD-4A69-B313-71DE991F77EA}" type="sibTrans" cxnId="{8818F54D-5F71-4DCE-A9FC-F44BAD46E9CE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4DFABDC8-18D5-4781-8A0D-E3C5A1ABB8D6}">
      <dgm:prSet phldrT="[Text]" custT="1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/>
            <a:t>Biz Assist System</a:t>
          </a:r>
          <a:endParaRPr lang="en-US" sz="1200" dirty="0"/>
        </a:p>
      </dgm:t>
    </dgm:pt>
    <dgm:pt modelId="{CD7FA7FD-CE94-40ED-A1BB-19749E76603B}" type="parTrans" cxnId="{4ECF443A-15A1-4470-868F-FB4AE79EFFAF}">
      <dgm:prSet/>
      <dgm:spPr/>
      <dgm:t>
        <a:bodyPr/>
        <a:lstStyle/>
        <a:p>
          <a:endParaRPr lang="en-US" sz="1200"/>
        </a:p>
      </dgm:t>
    </dgm:pt>
    <dgm:pt modelId="{44585147-3D54-4FDF-9760-94731FB3375B}" type="sibTrans" cxnId="{4ECF443A-15A1-4470-868F-FB4AE79EFFAF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6CCD0304-07F8-446E-9ED8-CDE16AF012F0}">
      <dgm:prSet phldrT="[Text]" custT="1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/>
            <a:t>Biz Assist</a:t>
          </a:r>
          <a:endParaRPr lang="en-US" sz="1200" dirty="0"/>
        </a:p>
      </dgm:t>
    </dgm:pt>
    <dgm:pt modelId="{8250D613-3321-4C38-B202-E91CE2B632A8}" type="parTrans" cxnId="{B2986308-D7C8-4917-A2E6-1F3FD51D2D6B}">
      <dgm:prSet/>
      <dgm:spPr/>
      <dgm:t>
        <a:bodyPr/>
        <a:lstStyle/>
        <a:p>
          <a:endParaRPr lang="en-US" sz="1200"/>
        </a:p>
      </dgm:t>
    </dgm:pt>
    <dgm:pt modelId="{E73FE97F-7F76-4006-809E-ADE8EA69CC83}" type="sibTrans" cxnId="{B2986308-D7C8-4917-A2E6-1F3FD51D2D6B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47FD1DB4-D59D-4378-8D10-8B0E40E4B779}">
      <dgm:prSet phldrT="[Text]" custT="1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/>
            <a:t>Biz Assist</a:t>
          </a:r>
          <a:endParaRPr lang="en-US" sz="1200" dirty="0"/>
        </a:p>
      </dgm:t>
    </dgm:pt>
    <dgm:pt modelId="{6FAFDFE3-44E3-4329-A7E7-6E58D4F938A1}" type="parTrans" cxnId="{0E19CBC1-FC59-4E3A-9CA5-16CB40D88E82}">
      <dgm:prSet/>
      <dgm:spPr/>
      <dgm:t>
        <a:bodyPr/>
        <a:lstStyle/>
        <a:p>
          <a:endParaRPr lang="en-US" sz="1200"/>
        </a:p>
      </dgm:t>
    </dgm:pt>
    <dgm:pt modelId="{198C3AE1-6757-4CED-85BC-DA0F852A5981}" type="sibTrans" cxnId="{0E19CBC1-FC59-4E3A-9CA5-16CB40D88E82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52185CB1-B74D-4E86-9CCC-221D8DF86DC9}">
      <dgm:prSet phldrT="[Text]" custT="1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/>
            <a:t>BizAssist</a:t>
          </a:r>
          <a:endParaRPr lang="en-US" sz="1200" dirty="0"/>
        </a:p>
      </dgm:t>
    </dgm:pt>
    <dgm:pt modelId="{A5DF853F-FEC6-40EE-8E0A-6805DF58FF86}" type="parTrans" cxnId="{639B3ABD-57D6-4EE4-B7C7-06DA879910A5}">
      <dgm:prSet/>
      <dgm:spPr/>
      <dgm:t>
        <a:bodyPr/>
        <a:lstStyle/>
        <a:p>
          <a:endParaRPr lang="en-US" sz="1200"/>
        </a:p>
      </dgm:t>
    </dgm:pt>
    <dgm:pt modelId="{EE284DE6-289F-4B48-B55B-626006533D10}" type="sibTrans" cxnId="{639B3ABD-57D6-4EE4-B7C7-06DA879910A5}">
      <dgm:prSet custT="1"/>
      <dgm:spPr>
        <a:noFill/>
      </dgm:spPr>
      <dgm:t>
        <a:bodyPr/>
        <a:lstStyle/>
        <a:p>
          <a:endParaRPr lang="en-US" sz="1000" dirty="0"/>
        </a:p>
      </dgm:t>
    </dgm:pt>
    <dgm:pt modelId="{5E8F8D2D-AABF-43BA-BB49-7A6481C30ED0}">
      <dgm:prSet phldrT="[Text]" custT="1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/>
            <a:t>BizAssist</a:t>
          </a:r>
          <a:endParaRPr lang="en-US" sz="1200" dirty="0"/>
        </a:p>
      </dgm:t>
    </dgm:pt>
    <dgm:pt modelId="{0749E3FC-8467-4E2F-AFCB-043572DB1ED3}" type="parTrans" cxnId="{36DA40FC-C239-46B4-A3DB-82726E5B8726}">
      <dgm:prSet/>
      <dgm:spPr/>
      <dgm:t>
        <a:bodyPr/>
        <a:lstStyle/>
        <a:p>
          <a:endParaRPr lang="en-US" sz="1200"/>
        </a:p>
      </dgm:t>
    </dgm:pt>
    <dgm:pt modelId="{B99A502B-576C-4C12-BED5-8076E8D3D0FC}" type="sibTrans" cxnId="{36DA40FC-C239-46B4-A3DB-82726E5B8726}">
      <dgm:prSet/>
      <dgm:spPr/>
      <dgm:t>
        <a:bodyPr/>
        <a:lstStyle/>
        <a:p>
          <a:endParaRPr lang="en-US" sz="1200"/>
        </a:p>
      </dgm:t>
    </dgm:pt>
    <dgm:pt modelId="{91E01C4A-4A04-441A-8885-EA1D49BB1E83}" type="pres">
      <dgm:prSet presAssocID="{FCB68C5B-B295-42F3-98BE-C7E75B511DF8}" presName="linearFlow" presStyleCnt="0">
        <dgm:presLayoutVars>
          <dgm:resizeHandles val="exact"/>
        </dgm:presLayoutVars>
      </dgm:prSet>
      <dgm:spPr/>
    </dgm:pt>
    <dgm:pt modelId="{7648423E-2432-4F9B-B4F2-694D71B04B64}" type="pres">
      <dgm:prSet presAssocID="{9CFB7918-515F-4731-81F2-1D7718C5FC2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70115-FBEC-48B3-A78F-0763F4A8474E}" type="pres">
      <dgm:prSet presAssocID="{1F292660-42CD-4A69-B313-71DE991F77E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36EB3F2-2A8B-4CCB-A0A3-448E5536429A}" type="pres">
      <dgm:prSet presAssocID="{1F292660-42CD-4A69-B313-71DE991F77E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4F31C1B-8F04-4306-8AFF-2C25D74CE1C9}" type="pres">
      <dgm:prSet presAssocID="{4DFABDC8-18D5-4781-8A0D-E3C5A1ABB8D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1CACB-5F70-4F62-9AD4-BD730F1F3B42}" type="pres">
      <dgm:prSet presAssocID="{44585147-3D54-4FDF-9760-94731FB3375B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9B4D621-BAF5-44E0-B482-38A02802501A}" type="pres">
      <dgm:prSet presAssocID="{44585147-3D54-4FDF-9760-94731FB3375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737BD3A-221F-47B8-ABC8-645E1A67C97F}" type="pres">
      <dgm:prSet presAssocID="{6CCD0304-07F8-446E-9ED8-CDE16AF012F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D9566-1474-4D8C-8AD5-0A71241B0D36}" type="pres">
      <dgm:prSet presAssocID="{E73FE97F-7F76-4006-809E-ADE8EA69CC83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C2C4D0C-8A52-4C3D-BD70-A9BA42E8BC59}" type="pres">
      <dgm:prSet presAssocID="{E73FE97F-7F76-4006-809E-ADE8EA69CC83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BB583B-B8FA-47B7-AC08-1DD80F55FAD2}" type="pres">
      <dgm:prSet presAssocID="{47FD1DB4-D59D-4378-8D10-8B0E40E4B77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A6389-9DE1-438F-9AC4-ED64DFC61121}" type="pres">
      <dgm:prSet presAssocID="{198C3AE1-6757-4CED-85BC-DA0F852A5981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2B0A9B8-1245-4CA4-A3F5-FD479C056305}" type="pres">
      <dgm:prSet presAssocID="{198C3AE1-6757-4CED-85BC-DA0F852A598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36853DD4-3504-45F3-BD6E-B8A231B14A1E}" type="pres">
      <dgm:prSet presAssocID="{52185CB1-B74D-4E86-9CCC-221D8DF86DC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2C943-39DD-4025-A006-DA30F839E8DC}" type="pres">
      <dgm:prSet presAssocID="{EE284DE6-289F-4B48-B55B-626006533D1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31DFC783-ED58-45F3-90E5-6B9D9732124E}" type="pres">
      <dgm:prSet presAssocID="{EE284DE6-289F-4B48-B55B-626006533D1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848D035-5E10-4ADE-93FC-C3CF98ACBAAB}" type="pres">
      <dgm:prSet presAssocID="{5E8F8D2D-AABF-43BA-BB49-7A6481C30ED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A6A43D-F5C6-4DAA-93FF-BC858B5EAB11}" type="presOf" srcId="{198C3AE1-6757-4CED-85BC-DA0F852A5981}" destId="{8F9A6389-9DE1-438F-9AC4-ED64DFC61121}" srcOrd="0" destOrd="0" presId="urn:microsoft.com/office/officeart/2005/8/layout/process2"/>
    <dgm:cxn modelId="{2478F1D0-36BF-4DAA-92F4-2AD8991184D5}" type="presOf" srcId="{47FD1DB4-D59D-4378-8D10-8B0E40E4B779}" destId="{0BBB583B-B8FA-47B7-AC08-1DD80F55FAD2}" srcOrd="0" destOrd="0" presId="urn:microsoft.com/office/officeart/2005/8/layout/process2"/>
    <dgm:cxn modelId="{36DA40FC-C239-46B4-A3DB-82726E5B8726}" srcId="{FCB68C5B-B295-42F3-98BE-C7E75B511DF8}" destId="{5E8F8D2D-AABF-43BA-BB49-7A6481C30ED0}" srcOrd="5" destOrd="0" parTransId="{0749E3FC-8467-4E2F-AFCB-043572DB1ED3}" sibTransId="{B99A502B-576C-4C12-BED5-8076E8D3D0FC}"/>
    <dgm:cxn modelId="{2FD23753-86DF-483D-83FF-FE4ADD10337B}" type="presOf" srcId="{E73FE97F-7F76-4006-809E-ADE8EA69CC83}" destId="{25AD9566-1474-4D8C-8AD5-0A71241B0D36}" srcOrd="0" destOrd="0" presId="urn:microsoft.com/office/officeart/2005/8/layout/process2"/>
    <dgm:cxn modelId="{5A0AC35E-B9C6-46A7-8F59-8FEF87FE4553}" type="presOf" srcId="{EE284DE6-289F-4B48-B55B-626006533D10}" destId="{55E2C943-39DD-4025-A006-DA30F839E8DC}" srcOrd="0" destOrd="0" presId="urn:microsoft.com/office/officeart/2005/8/layout/process2"/>
    <dgm:cxn modelId="{C19EE736-CD9C-481E-8AEB-3D580B043DAF}" type="presOf" srcId="{1F292660-42CD-4A69-B313-71DE991F77EA}" destId="{836EB3F2-2A8B-4CCB-A0A3-448E5536429A}" srcOrd="1" destOrd="0" presId="urn:microsoft.com/office/officeart/2005/8/layout/process2"/>
    <dgm:cxn modelId="{8818F54D-5F71-4DCE-A9FC-F44BAD46E9CE}" srcId="{FCB68C5B-B295-42F3-98BE-C7E75B511DF8}" destId="{9CFB7918-515F-4731-81F2-1D7718C5FC20}" srcOrd="0" destOrd="0" parTransId="{074D00B2-EAE3-43DA-B773-A7C7471B00EB}" sibTransId="{1F292660-42CD-4A69-B313-71DE991F77EA}"/>
    <dgm:cxn modelId="{D12A01EA-5B3D-40F7-8569-5FB05A3440E0}" type="presOf" srcId="{44585147-3D54-4FDF-9760-94731FB3375B}" destId="{8F31CACB-5F70-4F62-9AD4-BD730F1F3B42}" srcOrd="0" destOrd="0" presId="urn:microsoft.com/office/officeart/2005/8/layout/process2"/>
    <dgm:cxn modelId="{6F17534D-2544-4363-9762-4AF5803D9715}" type="presOf" srcId="{198C3AE1-6757-4CED-85BC-DA0F852A5981}" destId="{92B0A9B8-1245-4CA4-A3F5-FD479C056305}" srcOrd="1" destOrd="0" presId="urn:microsoft.com/office/officeart/2005/8/layout/process2"/>
    <dgm:cxn modelId="{77106751-E786-4EC2-B7D0-A491ADA46EA8}" type="presOf" srcId="{5E8F8D2D-AABF-43BA-BB49-7A6481C30ED0}" destId="{4848D035-5E10-4ADE-93FC-C3CF98ACBAAB}" srcOrd="0" destOrd="0" presId="urn:microsoft.com/office/officeart/2005/8/layout/process2"/>
    <dgm:cxn modelId="{B4E042B5-70BC-4DB0-9E3E-663D4AD91550}" type="presOf" srcId="{52185CB1-B74D-4E86-9CCC-221D8DF86DC9}" destId="{36853DD4-3504-45F3-BD6E-B8A231B14A1E}" srcOrd="0" destOrd="0" presId="urn:microsoft.com/office/officeart/2005/8/layout/process2"/>
    <dgm:cxn modelId="{93EDB1AF-CEF6-4359-BF9C-639291435560}" type="presOf" srcId="{FCB68C5B-B295-42F3-98BE-C7E75B511DF8}" destId="{91E01C4A-4A04-441A-8885-EA1D49BB1E83}" srcOrd="0" destOrd="0" presId="urn:microsoft.com/office/officeart/2005/8/layout/process2"/>
    <dgm:cxn modelId="{BC72124B-8438-42FC-A7C0-98163430BD17}" type="presOf" srcId="{E73FE97F-7F76-4006-809E-ADE8EA69CC83}" destId="{9C2C4D0C-8A52-4C3D-BD70-A9BA42E8BC59}" srcOrd="1" destOrd="0" presId="urn:microsoft.com/office/officeart/2005/8/layout/process2"/>
    <dgm:cxn modelId="{B2986308-D7C8-4917-A2E6-1F3FD51D2D6B}" srcId="{FCB68C5B-B295-42F3-98BE-C7E75B511DF8}" destId="{6CCD0304-07F8-446E-9ED8-CDE16AF012F0}" srcOrd="2" destOrd="0" parTransId="{8250D613-3321-4C38-B202-E91CE2B632A8}" sibTransId="{E73FE97F-7F76-4006-809E-ADE8EA69CC83}"/>
    <dgm:cxn modelId="{639B3ABD-57D6-4EE4-B7C7-06DA879910A5}" srcId="{FCB68C5B-B295-42F3-98BE-C7E75B511DF8}" destId="{52185CB1-B74D-4E86-9CCC-221D8DF86DC9}" srcOrd="4" destOrd="0" parTransId="{A5DF853F-FEC6-40EE-8E0A-6805DF58FF86}" sibTransId="{EE284DE6-289F-4B48-B55B-626006533D10}"/>
    <dgm:cxn modelId="{3871C099-094A-4E5A-811F-D5ABB789B4D3}" type="presOf" srcId="{4DFABDC8-18D5-4781-8A0D-E3C5A1ABB8D6}" destId="{44F31C1B-8F04-4306-8AFF-2C25D74CE1C9}" srcOrd="0" destOrd="0" presId="urn:microsoft.com/office/officeart/2005/8/layout/process2"/>
    <dgm:cxn modelId="{4EA9B52A-AC73-44AE-B301-E70F5F2A4D67}" type="presOf" srcId="{44585147-3D54-4FDF-9760-94731FB3375B}" destId="{E9B4D621-BAF5-44E0-B482-38A02802501A}" srcOrd="1" destOrd="0" presId="urn:microsoft.com/office/officeart/2005/8/layout/process2"/>
    <dgm:cxn modelId="{0E19CBC1-FC59-4E3A-9CA5-16CB40D88E82}" srcId="{FCB68C5B-B295-42F3-98BE-C7E75B511DF8}" destId="{47FD1DB4-D59D-4378-8D10-8B0E40E4B779}" srcOrd="3" destOrd="0" parTransId="{6FAFDFE3-44E3-4329-A7E7-6E58D4F938A1}" sibTransId="{198C3AE1-6757-4CED-85BC-DA0F852A5981}"/>
    <dgm:cxn modelId="{BF50BC1D-9CE7-481A-B883-CBD5B36F3B9B}" type="presOf" srcId="{6CCD0304-07F8-446E-9ED8-CDE16AF012F0}" destId="{2737BD3A-221F-47B8-ABC8-645E1A67C97F}" srcOrd="0" destOrd="0" presId="urn:microsoft.com/office/officeart/2005/8/layout/process2"/>
    <dgm:cxn modelId="{592321CA-2D7D-4FBF-ADF4-D86D4C63C55C}" type="presOf" srcId="{9CFB7918-515F-4731-81F2-1D7718C5FC20}" destId="{7648423E-2432-4F9B-B4F2-694D71B04B64}" srcOrd="0" destOrd="0" presId="urn:microsoft.com/office/officeart/2005/8/layout/process2"/>
    <dgm:cxn modelId="{4ECF443A-15A1-4470-868F-FB4AE79EFFAF}" srcId="{FCB68C5B-B295-42F3-98BE-C7E75B511DF8}" destId="{4DFABDC8-18D5-4781-8A0D-E3C5A1ABB8D6}" srcOrd="1" destOrd="0" parTransId="{CD7FA7FD-CE94-40ED-A1BB-19749E76603B}" sibTransId="{44585147-3D54-4FDF-9760-94731FB3375B}"/>
    <dgm:cxn modelId="{1E0A06A6-0369-4583-83B7-D2884EC59F07}" type="presOf" srcId="{1F292660-42CD-4A69-B313-71DE991F77EA}" destId="{18C70115-FBEC-48B3-A78F-0763F4A8474E}" srcOrd="0" destOrd="0" presId="urn:microsoft.com/office/officeart/2005/8/layout/process2"/>
    <dgm:cxn modelId="{73D3F129-B6F2-4852-A944-4D125F3BF4F2}" type="presOf" srcId="{EE284DE6-289F-4B48-B55B-626006533D10}" destId="{31DFC783-ED58-45F3-90E5-6B9D9732124E}" srcOrd="1" destOrd="0" presId="urn:microsoft.com/office/officeart/2005/8/layout/process2"/>
    <dgm:cxn modelId="{AD9E20B9-261B-4C79-9676-3AF296C4E308}" type="presParOf" srcId="{91E01C4A-4A04-441A-8885-EA1D49BB1E83}" destId="{7648423E-2432-4F9B-B4F2-694D71B04B64}" srcOrd="0" destOrd="0" presId="urn:microsoft.com/office/officeart/2005/8/layout/process2"/>
    <dgm:cxn modelId="{4CEE1662-5031-4643-AA22-15FDDFD717A7}" type="presParOf" srcId="{91E01C4A-4A04-441A-8885-EA1D49BB1E83}" destId="{18C70115-FBEC-48B3-A78F-0763F4A8474E}" srcOrd="1" destOrd="0" presId="urn:microsoft.com/office/officeart/2005/8/layout/process2"/>
    <dgm:cxn modelId="{85067A28-F506-468C-8CF3-3E00FC82E257}" type="presParOf" srcId="{18C70115-FBEC-48B3-A78F-0763F4A8474E}" destId="{836EB3F2-2A8B-4CCB-A0A3-448E5536429A}" srcOrd="0" destOrd="0" presId="urn:microsoft.com/office/officeart/2005/8/layout/process2"/>
    <dgm:cxn modelId="{6787FE60-5576-4105-A207-E1F733037FA9}" type="presParOf" srcId="{91E01C4A-4A04-441A-8885-EA1D49BB1E83}" destId="{44F31C1B-8F04-4306-8AFF-2C25D74CE1C9}" srcOrd="2" destOrd="0" presId="urn:microsoft.com/office/officeart/2005/8/layout/process2"/>
    <dgm:cxn modelId="{1B4D0985-F548-428B-AB58-17CE5EA3DF14}" type="presParOf" srcId="{91E01C4A-4A04-441A-8885-EA1D49BB1E83}" destId="{8F31CACB-5F70-4F62-9AD4-BD730F1F3B42}" srcOrd="3" destOrd="0" presId="urn:microsoft.com/office/officeart/2005/8/layout/process2"/>
    <dgm:cxn modelId="{0EBCA687-F549-43D0-9039-328D4356666F}" type="presParOf" srcId="{8F31CACB-5F70-4F62-9AD4-BD730F1F3B42}" destId="{E9B4D621-BAF5-44E0-B482-38A02802501A}" srcOrd="0" destOrd="0" presId="urn:microsoft.com/office/officeart/2005/8/layout/process2"/>
    <dgm:cxn modelId="{D2A64848-5018-478C-A628-BF869E0914B0}" type="presParOf" srcId="{91E01C4A-4A04-441A-8885-EA1D49BB1E83}" destId="{2737BD3A-221F-47B8-ABC8-645E1A67C97F}" srcOrd="4" destOrd="0" presId="urn:microsoft.com/office/officeart/2005/8/layout/process2"/>
    <dgm:cxn modelId="{10804310-FF98-4274-9D6E-2DA1ADE8F311}" type="presParOf" srcId="{91E01C4A-4A04-441A-8885-EA1D49BB1E83}" destId="{25AD9566-1474-4D8C-8AD5-0A71241B0D36}" srcOrd="5" destOrd="0" presId="urn:microsoft.com/office/officeart/2005/8/layout/process2"/>
    <dgm:cxn modelId="{955181BA-C77A-47BD-AAE0-57DA157C88CD}" type="presParOf" srcId="{25AD9566-1474-4D8C-8AD5-0A71241B0D36}" destId="{9C2C4D0C-8A52-4C3D-BD70-A9BA42E8BC59}" srcOrd="0" destOrd="0" presId="urn:microsoft.com/office/officeart/2005/8/layout/process2"/>
    <dgm:cxn modelId="{16EC5576-FFBD-4411-873E-BC29646F1C78}" type="presParOf" srcId="{91E01C4A-4A04-441A-8885-EA1D49BB1E83}" destId="{0BBB583B-B8FA-47B7-AC08-1DD80F55FAD2}" srcOrd="6" destOrd="0" presId="urn:microsoft.com/office/officeart/2005/8/layout/process2"/>
    <dgm:cxn modelId="{0708CA5E-044E-4073-93C2-45DB928DA4E4}" type="presParOf" srcId="{91E01C4A-4A04-441A-8885-EA1D49BB1E83}" destId="{8F9A6389-9DE1-438F-9AC4-ED64DFC61121}" srcOrd="7" destOrd="0" presId="urn:microsoft.com/office/officeart/2005/8/layout/process2"/>
    <dgm:cxn modelId="{303B2675-8DCE-4201-A0B9-143D8F0D9426}" type="presParOf" srcId="{8F9A6389-9DE1-438F-9AC4-ED64DFC61121}" destId="{92B0A9B8-1245-4CA4-A3F5-FD479C056305}" srcOrd="0" destOrd="0" presId="urn:microsoft.com/office/officeart/2005/8/layout/process2"/>
    <dgm:cxn modelId="{9DE3988B-72D1-4FBA-AABB-2CF967636418}" type="presParOf" srcId="{91E01C4A-4A04-441A-8885-EA1D49BB1E83}" destId="{36853DD4-3504-45F3-BD6E-B8A231B14A1E}" srcOrd="8" destOrd="0" presId="urn:microsoft.com/office/officeart/2005/8/layout/process2"/>
    <dgm:cxn modelId="{7B20CD85-F734-4213-A64D-D7E07678E2FF}" type="presParOf" srcId="{91E01C4A-4A04-441A-8885-EA1D49BB1E83}" destId="{55E2C943-39DD-4025-A006-DA30F839E8DC}" srcOrd="9" destOrd="0" presId="urn:microsoft.com/office/officeart/2005/8/layout/process2"/>
    <dgm:cxn modelId="{5657A0FA-DED0-42DD-8D51-B362C60A302A}" type="presParOf" srcId="{55E2C943-39DD-4025-A006-DA30F839E8DC}" destId="{31DFC783-ED58-45F3-90E5-6B9D9732124E}" srcOrd="0" destOrd="0" presId="urn:microsoft.com/office/officeart/2005/8/layout/process2"/>
    <dgm:cxn modelId="{B252DE43-C598-42A1-81E8-F7E944D21E38}" type="presParOf" srcId="{91E01C4A-4A04-441A-8885-EA1D49BB1E83}" destId="{4848D035-5E10-4ADE-93FC-C3CF98ACBAA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CB68C5B-B295-42F3-98BE-C7E75B511DF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CFB7918-515F-4731-81F2-1D7718C5FC2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TD Portal</a:t>
          </a:r>
        </a:p>
      </dgm:t>
    </dgm:pt>
    <dgm:pt modelId="{074D00B2-EAE3-43DA-B773-A7C7471B00EB}" type="parTrans" cxnId="{8818F54D-5F71-4DCE-A9FC-F44BAD46E9CE}">
      <dgm:prSet/>
      <dgm:spPr/>
      <dgm:t>
        <a:bodyPr/>
        <a:lstStyle/>
        <a:p>
          <a:endParaRPr lang="en-US" sz="1200"/>
        </a:p>
      </dgm:t>
    </dgm:pt>
    <dgm:pt modelId="{1F292660-42CD-4A69-B313-71DE991F77EA}" type="sibTrans" cxnId="{8818F54D-5F71-4DCE-A9FC-F44BAD46E9CE}">
      <dgm:prSet custT="1"/>
      <dgm:spPr>
        <a:noFill/>
      </dgm:spPr>
      <dgm:t>
        <a:bodyPr/>
        <a:lstStyle/>
        <a:p>
          <a:endParaRPr lang="en-US" sz="1000"/>
        </a:p>
      </dgm:t>
    </dgm:pt>
    <dgm:pt modelId="{91E01C4A-4A04-441A-8885-EA1D49BB1E83}" type="pres">
      <dgm:prSet presAssocID="{FCB68C5B-B295-42F3-98BE-C7E75B511DF8}" presName="linearFlow" presStyleCnt="0">
        <dgm:presLayoutVars>
          <dgm:resizeHandles val="exact"/>
        </dgm:presLayoutVars>
      </dgm:prSet>
      <dgm:spPr/>
    </dgm:pt>
    <dgm:pt modelId="{7648423E-2432-4F9B-B4F2-694D71B04B64}" type="pres">
      <dgm:prSet presAssocID="{9CFB7918-515F-4731-81F2-1D7718C5FC2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A17373-B443-4961-BD87-1CD0B00E0204}" type="presOf" srcId="{FCB68C5B-B295-42F3-98BE-C7E75B511DF8}" destId="{91E01C4A-4A04-441A-8885-EA1D49BB1E83}" srcOrd="0" destOrd="0" presId="urn:microsoft.com/office/officeart/2005/8/layout/process2"/>
    <dgm:cxn modelId="{8818F54D-5F71-4DCE-A9FC-F44BAD46E9CE}" srcId="{FCB68C5B-B295-42F3-98BE-C7E75B511DF8}" destId="{9CFB7918-515F-4731-81F2-1D7718C5FC20}" srcOrd="0" destOrd="0" parTransId="{074D00B2-EAE3-43DA-B773-A7C7471B00EB}" sibTransId="{1F292660-42CD-4A69-B313-71DE991F77EA}"/>
    <dgm:cxn modelId="{ED1A5965-F435-459D-A77F-5C2A80DA570B}" type="presOf" srcId="{9CFB7918-515F-4731-81F2-1D7718C5FC20}" destId="{7648423E-2432-4F9B-B4F2-694D71B04B64}" srcOrd="0" destOrd="0" presId="urn:microsoft.com/office/officeart/2005/8/layout/process2"/>
    <dgm:cxn modelId="{C4EF8F96-0E5F-4577-BFD3-FB233E81E764}" type="presParOf" srcId="{91E01C4A-4A04-441A-8885-EA1D49BB1E83}" destId="{7648423E-2432-4F9B-B4F2-694D71B04B64}" srcOrd="0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CB68C5B-B295-42F3-98BE-C7E75B511DF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1E01C4A-4A04-441A-8885-EA1D49BB1E83}" type="pres">
      <dgm:prSet presAssocID="{FCB68C5B-B295-42F3-98BE-C7E75B511DF8}" presName="linearFlow" presStyleCnt="0">
        <dgm:presLayoutVars>
          <dgm:resizeHandles val="exact"/>
        </dgm:presLayoutVars>
      </dgm:prSet>
      <dgm:spPr/>
    </dgm:pt>
  </dgm:ptLst>
  <dgm:cxnLst>
    <dgm:cxn modelId="{3DEF0456-8D14-40ED-AA15-C77D98006AFA}" type="presOf" srcId="{FCB68C5B-B295-42F3-98BE-C7E75B511DF8}" destId="{91E01C4A-4A04-441A-8885-EA1D49BB1E83}" srcOrd="0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8423E-2432-4F9B-B4F2-694D71B04B64}">
      <dsp:nvSpPr>
        <dsp:cNvPr id="0" name=""/>
        <dsp:cNvSpPr/>
      </dsp:nvSpPr>
      <dsp:spPr>
        <a:xfrm>
          <a:off x="313725" y="0"/>
          <a:ext cx="846928" cy="47051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MAIDO</a:t>
          </a:r>
        </a:p>
      </dsp:txBody>
      <dsp:txXfrm>
        <a:off x="327506" y="13781"/>
        <a:ext cx="819366" cy="4429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8423E-2432-4F9B-B4F2-694D71B04B64}">
      <dsp:nvSpPr>
        <dsp:cNvPr id="0" name=""/>
        <dsp:cNvSpPr/>
      </dsp:nvSpPr>
      <dsp:spPr>
        <a:xfrm>
          <a:off x="313725" y="0"/>
          <a:ext cx="846928" cy="47051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TD Portal</a:t>
          </a:r>
        </a:p>
      </dsp:txBody>
      <dsp:txXfrm>
        <a:off x="327506" y="13781"/>
        <a:ext cx="819366" cy="4429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C03BA-DB64-4F19-B209-95264C349667}">
      <dsp:nvSpPr>
        <dsp:cNvPr id="0" name=""/>
        <dsp:cNvSpPr/>
      </dsp:nvSpPr>
      <dsp:spPr>
        <a:xfrm>
          <a:off x="313725" y="0"/>
          <a:ext cx="846928" cy="47051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TD Portal</a:t>
          </a:r>
        </a:p>
      </dsp:txBody>
      <dsp:txXfrm>
        <a:off x="327506" y="13781"/>
        <a:ext cx="819366" cy="4429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8423E-2432-4F9B-B4F2-694D71B04B64}">
      <dsp:nvSpPr>
        <dsp:cNvPr id="0" name=""/>
        <dsp:cNvSpPr/>
      </dsp:nvSpPr>
      <dsp:spPr>
        <a:xfrm>
          <a:off x="467608" y="0"/>
          <a:ext cx="769934" cy="47051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MAIDO</a:t>
          </a:r>
        </a:p>
      </dsp:txBody>
      <dsp:txXfrm>
        <a:off x="481389" y="13781"/>
        <a:ext cx="742372" cy="4429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8423E-2432-4F9B-B4F2-694D71B04B64}">
      <dsp:nvSpPr>
        <dsp:cNvPr id="0" name=""/>
        <dsp:cNvSpPr/>
      </dsp:nvSpPr>
      <dsp:spPr>
        <a:xfrm>
          <a:off x="249324" y="0"/>
          <a:ext cx="1082252" cy="470516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Offline – CAC calls/emails</a:t>
          </a:r>
        </a:p>
      </dsp:txBody>
      <dsp:txXfrm>
        <a:off x="263105" y="13781"/>
        <a:ext cx="1054690" cy="4429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8423E-2432-4F9B-B4F2-694D71B04B64}">
      <dsp:nvSpPr>
        <dsp:cNvPr id="0" name=""/>
        <dsp:cNvSpPr/>
      </dsp:nvSpPr>
      <dsp:spPr>
        <a:xfrm>
          <a:off x="352243" y="0"/>
          <a:ext cx="853941" cy="47051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New DMS</a:t>
          </a:r>
        </a:p>
      </dsp:txBody>
      <dsp:txXfrm>
        <a:off x="366024" y="13781"/>
        <a:ext cx="826379" cy="4429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8423E-2432-4F9B-B4F2-694D71B04B64}">
      <dsp:nvSpPr>
        <dsp:cNvPr id="0" name=""/>
        <dsp:cNvSpPr/>
      </dsp:nvSpPr>
      <dsp:spPr>
        <a:xfrm>
          <a:off x="467608" y="0"/>
          <a:ext cx="769934" cy="47051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New DMS</a:t>
          </a:r>
        </a:p>
      </dsp:txBody>
      <dsp:txXfrm>
        <a:off x="481389" y="13781"/>
        <a:ext cx="742372" cy="4429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8423E-2432-4F9B-B4F2-694D71B04B64}">
      <dsp:nvSpPr>
        <dsp:cNvPr id="0" name=""/>
        <dsp:cNvSpPr/>
      </dsp:nvSpPr>
      <dsp:spPr>
        <a:xfrm>
          <a:off x="111605" y="1557"/>
          <a:ext cx="1251169" cy="46152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1. Identified</a:t>
          </a:r>
        </a:p>
      </dsp:txBody>
      <dsp:txXfrm>
        <a:off x="125123" y="15075"/>
        <a:ext cx="1224133" cy="434490"/>
      </dsp:txXfrm>
    </dsp:sp>
    <dsp:sp modelId="{18C70115-FBEC-48B3-A78F-0763F4A8474E}">
      <dsp:nvSpPr>
        <dsp:cNvPr id="0" name=""/>
        <dsp:cNvSpPr/>
      </dsp:nvSpPr>
      <dsp:spPr>
        <a:xfrm rot="5400000">
          <a:off x="650653" y="474622"/>
          <a:ext cx="173072" cy="2076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674883" y="491929"/>
        <a:ext cx="124612" cy="121150"/>
      </dsp:txXfrm>
    </dsp:sp>
    <dsp:sp modelId="{44F31C1B-8F04-4306-8AFF-2C25D74CE1C9}">
      <dsp:nvSpPr>
        <dsp:cNvPr id="0" name=""/>
        <dsp:cNvSpPr/>
      </dsp:nvSpPr>
      <dsp:spPr>
        <a:xfrm>
          <a:off x="111605" y="693847"/>
          <a:ext cx="1251169" cy="46152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2. Validated</a:t>
          </a:r>
          <a:endParaRPr lang="en-US" sz="1200" kern="1200" dirty="0"/>
        </a:p>
      </dsp:txBody>
      <dsp:txXfrm>
        <a:off x="125123" y="707365"/>
        <a:ext cx="1224133" cy="434490"/>
      </dsp:txXfrm>
    </dsp:sp>
    <dsp:sp modelId="{8F31CACB-5F70-4F62-9AD4-BD730F1F3B42}">
      <dsp:nvSpPr>
        <dsp:cNvPr id="0" name=""/>
        <dsp:cNvSpPr/>
      </dsp:nvSpPr>
      <dsp:spPr>
        <a:xfrm rot="5400000">
          <a:off x="650653" y="1166911"/>
          <a:ext cx="173072" cy="2076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674883" y="1184218"/>
        <a:ext cx="124612" cy="121150"/>
      </dsp:txXfrm>
    </dsp:sp>
    <dsp:sp modelId="{2737BD3A-221F-47B8-ABC8-645E1A67C97F}">
      <dsp:nvSpPr>
        <dsp:cNvPr id="0" name=""/>
        <dsp:cNvSpPr/>
      </dsp:nvSpPr>
      <dsp:spPr>
        <a:xfrm>
          <a:off x="111605" y="1386136"/>
          <a:ext cx="1251169" cy="46152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3. Dealer/ISP Assigned</a:t>
          </a:r>
          <a:endParaRPr lang="en-US" sz="1200" kern="1200" dirty="0"/>
        </a:p>
      </dsp:txBody>
      <dsp:txXfrm>
        <a:off x="125123" y="1399654"/>
        <a:ext cx="1224133" cy="434490"/>
      </dsp:txXfrm>
    </dsp:sp>
    <dsp:sp modelId="{25AD9566-1474-4D8C-8AD5-0A71241B0D36}">
      <dsp:nvSpPr>
        <dsp:cNvPr id="0" name=""/>
        <dsp:cNvSpPr/>
      </dsp:nvSpPr>
      <dsp:spPr>
        <a:xfrm rot="5400000">
          <a:off x="650653" y="1859201"/>
          <a:ext cx="173072" cy="2076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674883" y="1876508"/>
        <a:ext cx="124612" cy="121150"/>
      </dsp:txXfrm>
    </dsp:sp>
    <dsp:sp modelId="{0BBB583B-B8FA-47B7-AC08-1DD80F55FAD2}">
      <dsp:nvSpPr>
        <dsp:cNvPr id="0" name=""/>
        <dsp:cNvSpPr/>
      </dsp:nvSpPr>
      <dsp:spPr>
        <a:xfrm>
          <a:off x="111605" y="2078426"/>
          <a:ext cx="1251169" cy="46152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4. Dealer/ISP Action Complete</a:t>
          </a:r>
          <a:endParaRPr lang="en-US" sz="1200" kern="1200" dirty="0"/>
        </a:p>
      </dsp:txBody>
      <dsp:txXfrm>
        <a:off x="125123" y="2091944"/>
        <a:ext cx="1224133" cy="434490"/>
      </dsp:txXfrm>
    </dsp:sp>
    <dsp:sp modelId="{8F9A6389-9DE1-438F-9AC4-ED64DFC61121}">
      <dsp:nvSpPr>
        <dsp:cNvPr id="0" name=""/>
        <dsp:cNvSpPr/>
      </dsp:nvSpPr>
      <dsp:spPr>
        <a:xfrm rot="5400000">
          <a:off x="650653" y="2551490"/>
          <a:ext cx="173072" cy="2076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674883" y="2568797"/>
        <a:ext cx="124612" cy="121150"/>
      </dsp:txXfrm>
    </dsp:sp>
    <dsp:sp modelId="{36853DD4-3504-45F3-BD6E-B8A231B14A1E}">
      <dsp:nvSpPr>
        <dsp:cNvPr id="0" name=""/>
        <dsp:cNvSpPr/>
      </dsp:nvSpPr>
      <dsp:spPr>
        <a:xfrm>
          <a:off x="111605" y="2770715"/>
          <a:ext cx="1251169" cy="46152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5. Customer Satisfied</a:t>
          </a:r>
          <a:endParaRPr lang="en-US" sz="1200" kern="1200" dirty="0"/>
        </a:p>
      </dsp:txBody>
      <dsp:txXfrm>
        <a:off x="125123" y="2784233"/>
        <a:ext cx="1224133" cy="434490"/>
      </dsp:txXfrm>
    </dsp:sp>
    <dsp:sp modelId="{55E2C943-39DD-4025-A006-DA30F839E8DC}">
      <dsp:nvSpPr>
        <dsp:cNvPr id="0" name=""/>
        <dsp:cNvSpPr/>
      </dsp:nvSpPr>
      <dsp:spPr>
        <a:xfrm rot="5400000">
          <a:off x="650653" y="3243780"/>
          <a:ext cx="173072" cy="2076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674883" y="3261087"/>
        <a:ext cx="124612" cy="121150"/>
      </dsp:txXfrm>
    </dsp:sp>
    <dsp:sp modelId="{4848D035-5E10-4ADE-93FC-C3CF98ACBAAB}">
      <dsp:nvSpPr>
        <dsp:cNvPr id="0" name=""/>
        <dsp:cNvSpPr/>
      </dsp:nvSpPr>
      <dsp:spPr>
        <a:xfrm>
          <a:off x="111605" y="3463005"/>
          <a:ext cx="1251169" cy="46152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6. Closed</a:t>
          </a:r>
          <a:endParaRPr lang="en-US" sz="1200" kern="1200" dirty="0"/>
        </a:p>
      </dsp:txBody>
      <dsp:txXfrm>
        <a:off x="125123" y="3476523"/>
        <a:ext cx="1224133" cy="434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8423E-2432-4F9B-B4F2-694D71B04B64}">
      <dsp:nvSpPr>
        <dsp:cNvPr id="0" name=""/>
        <dsp:cNvSpPr/>
      </dsp:nvSpPr>
      <dsp:spPr>
        <a:xfrm>
          <a:off x="313725" y="0"/>
          <a:ext cx="846928" cy="47051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TD Portal</a:t>
          </a:r>
        </a:p>
      </dsp:txBody>
      <dsp:txXfrm>
        <a:off x="327506" y="13781"/>
        <a:ext cx="819366" cy="4429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4FC73-3820-4EE0-B47F-02242E3FE27B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08C14-7A69-4EF3-B566-40AFF2E4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4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https://docs.microsoft.com/en-us/azure/app-service-api/app-service-api-dotnet-service-principal-auth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-Client-based-certification </a:t>
            </a:r>
          </a:p>
          <a:p>
            <a:r>
              <a:rPr lang="en-US" dirty="0" smtClean="0"/>
              <a:t>-2 factor </a:t>
            </a:r>
            <a:r>
              <a:rPr lang="en-US" dirty="0" err="1" smtClean="0"/>
              <a:t>auth</a:t>
            </a:r>
            <a:r>
              <a:rPr lang="en-US" baseline="0" dirty="0" smtClean="0"/>
              <a:t> for customers?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F1437-3BF2-450D-A7B9-B11E523F51F3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05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. Title Log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5814"/>
            <a:ext cx="10932181" cy="1619625"/>
          </a:xfrm>
          <a:custGeom>
            <a:avLst/>
            <a:gdLst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0 w 10937875"/>
              <a:gd name="connsiteY3" fmla="*/ 1620000 h 1620000"/>
              <a:gd name="connsiteX4" fmla="*/ 0 w 10937875"/>
              <a:gd name="connsiteY4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6569541 w 10937875"/>
              <a:gd name="connsiteY3" fmla="*/ 1619979 h 1620000"/>
              <a:gd name="connsiteX4" fmla="*/ 0 w 10937875"/>
              <a:gd name="connsiteY4" fmla="*/ 1620000 h 1620000"/>
              <a:gd name="connsiteX5" fmla="*/ 0 w 10937875"/>
              <a:gd name="connsiteY5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60 w 10937875"/>
              <a:gd name="connsiteY2" fmla="*/ 1242952 h 1620000"/>
              <a:gd name="connsiteX3" fmla="*/ 10937875 w 10937875"/>
              <a:gd name="connsiteY3" fmla="*/ 1620000 h 1620000"/>
              <a:gd name="connsiteX4" fmla="*/ 6569541 w 10937875"/>
              <a:gd name="connsiteY4" fmla="*/ 1619979 h 1620000"/>
              <a:gd name="connsiteX5" fmla="*/ 0 w 10937875"/>
              <a:gd name="connsiteY5" fmla="*/ 1620000 h 1620000"/>
              <a:gd name="connsiteX6" fmla="*/ 0 w 10937875"/>
              <a:gd name="connsiteY6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60 w 10937875"/>
              <a:gd name="connsiteY2" fmla="*/ 1242952 h 1620000"/>
              <a:gd name="connsiteX3" fmla="*/ 6569541 w 10937875"/>
              <a:gd name="connsiteY3" fmla="*/ 1619979 h 1620000"/>
              <a:gd name="connsiteX4" fmla="*/ 0 w 10937875"/>
              <a:gd name="connsiteY4" fmla="*/ 1620000 h 1620000"/>
              <a:gd name="connsiteX5" fmla="*/ 0 w 10937875"/>
              <a:gd name="connsiteY5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60 w 10937875"/>
              <a:gd name="connsiteY2" fmla="*/ 1242952 h 1620000"/>
              <a:gd name="connsiteX3" fmla="*/ 6569541 w 10937875"/>
              <a:gd name="connsiteY3" fmla="*/ 1619979 h 1620000"/>
              <a:gd name="connsiteX4" fmla="*/ 0 w 10937875"/>
              <a:gd name="connsiteY4" fmla="*/ 1620000 h 1620000"/>
              <a:gd name="connsiteX5" fmla="*/ 0 w 10937875"/>
              <a:gd name="connsiteY5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Referent’s name: </a:t>
            </a:r>
            <a:r>
              <a:rPr lang="en-GB" noProof="0" dirty="0" smtClean="0"/>
              <a:t>CorpoS </a:t>
            </a:r>
            <a:r>
              <a:rPr lang="en-GB" dirty="0" smtClean="0"/>
              <a:t>(Body) 35 pt.</a:t>
            </a:r>
            <a:br>
              <a:rPr lang="en-GB" dirty="0" smtClean="0"/>
            </a:br>
            <a:r>
              <a:rPr lang="en-GB" dirty="0" smtClean="0"/>
              <a:t>Presentation title in two or three </a:t>
            </a:r>
            <a:br>
              <a:rPr lang="en-GB" dirty="0" smtClean="0"/>
            </a:br>
            <a:r>
              <a:rPr lang="en-GB" dirty="0" smtClean="0"/>
              <a:t>lines of text, Month </a:t>
            </a:r>
            <a:r>
              <a:rPr lang="en-GB" dirty="0" err="1" smtClean="0"/>
              <a:t>dd</a:t>
            </a:r>
            <a:r>
              <a:rPr lang="en-GB" dirty="0" smtClean="0"/>
              <a:t>, </a:t>
            </a:r>
            <a:r>
              <a:rPr lang="en-GB" dirty="0" err="1" smtClean="0"/>
              <a:t>yyyy</a:t>
            </a:r>
            <a:endParaRPr lang="en-GB" dirty="0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7480481" y="4815633"/>
            <a:ext cx="4192304" cy="1775696"/>
            <a:chOff x="7484377" y="4816748"/>
            <a:chExt cx="4194487" cy="1776107"/>
          </a:xfrm>
        </p:grpSpPr>
        <p:pic>
          <p:nvPicPr>
            <p:cNvPr id="19" name="Logos Trucks" descr="Logoleiste_PPT_2.psd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95" t="-17875" b="-24687"/>
            <a:stretch/>
          </p:blipFill>
          <p:spPr>
            <a:xfrm>
              <a:off x="10491663" y="5495330"/>
              <a:ext cx="1187201" cy="1097525"/>
            </a:xfrm>
            <a:prstGeom prst="rect">
              <a:avLst/>
            </a:prstGeom>
          </p:spPr>
        </p:pic>
        <p:pic>
          <p:nvPicPr>
            <p:cNvPr id="23" name="図 3" descr="New_FUSO_logo.psd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4377" y="5839026"/>
              <a:ext cx="1279094" cy="364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7645957" y="4816748"/>
              <a:ext cx="4012512" cy="492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0884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Daimler Trucks Asia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7645957" y="5392812"/>
              <a:ext cx="38398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Logos Trucks" descr="Logoleiste_PPT_2.psd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0" t="-17875" r="52202" b="-24687"/>
            <a:stretch/>
          </p:blipFill>
          <p:spPr>
            <a:xfrm>
              <a:off x="8871919" y="5495330"/>
              <a:ext cx="1547736" cy="109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417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8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1819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1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8605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 Title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4608081"/>
            <a:ext cx="10932181" cy="1538883"/>
          </a:xfrm>
        </p:spPr>
        <p:txBody>
          <a:bodyPr wrap="square" anchor="b" anchorCtr="0">
            <a:spAutoFit/>
          </a:bodyPr>
          <a:lstStyle>
            <a:lvl1pPr>
              <a:defRPr baseline="0"/>
            </a:lvl1pPr>
          </a:lstStyle>
          <a:p>
            <a:r>
              <a:rPr lang="en-GB" dirty="0" smtClean="0"/>
              <a:t>Referent’s name: </a:t>
            </a:r>
            <a:r>
              <a:rPr lang="en-GB" noProof="0" dirty="0" smtClean="0"/>
              <a:t>CorpoS </a:t>
            </a:r>
            <a:r>
              <a:rPr lang="en-GB" dirty="0" smtClean="0"/>
              <a:t>(Body) 35 pt. Presentation title</a:t>
            </a:r>
            <a:br>
              <a:rPr lang="en-GB" dirty="0" smtClean="0"/>
            </a:br>
            <a:r>
              <a:rPr lang="en-GB" dirty="0" smtClean="0"/>
              <a:t>in two or more lines of text, Month </a:t>
            </a:r>
            <a:r>
              <a:rPr lang="en-GB" dirty="0" err="1" smtClean="0"/>
              <a:t>dd</a:t>
            </a:r>
            <a:r>
              <a:rPr lang="en-GB" dirty="0" smtClean="0"/>
              <a:t>, </a:t>
            </a:r>
            <a:r>
              <a:rPr lang="en-GB" dirty="0" err="1" smtClean="0"/>
              <a:t>yyyy</a:t>
            </a:r>
            <a:endParaRPr lang="en-GB" dirty="0"/>
          </a:p>
        </p:txBody>
      </p:sp>
      <p:pic>
        <p:nvPicPr>
          <p:cNvPr id="28" name="Wortmarke DAIMLER" descr="Daimler_RGB_100m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07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. Titl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-2380" y="3429000"/>
            <a:ext cx="12192830" cy="3429000"/>
          </a:xfrm>
          <a:custGeom>
            <a:avLst/>
            <a:gdLst>
              <a:gd name="connsiteX0" fmla="*/ 0 w 12196799"/>
              <a:gd name="connsiteY0" fmla="*/ 0 h 3429794"/>
              <a:gd name="connsiteX1" fmla="*/ 12196799 w 12196799"/>
              <a:gd name="connsiteY1" fmla="*/ 0 h 3429794"/>
              <a:gd name="connsiteX2" fmla="*/ 12196799 w 12196799"/>
              <a:gd name="connsiteY2" fmla="*/ 3429794 h 3429794"/>
              <a:gd name="connsiteX3" fmla="*/ 0 w 12196799"/>
              <a:gd name="connsiteY3" fmla="*/ 3429794 h 3429794"/>
              <a:gd name="connsiteX4" fmla="*/ 0 w 12196799"/>
              <a:gd name="connsiteY4" fmla="*/ 0 h 3429794"/>
              <a:gd name="connsiteX0" fmla="*/ 2381 w 12199180"/>
              <a:gd name="connsiteY0" fmla="*/ 0 h 3429794"/>
              <a:gd name="connsiteX1" fmla="*/ 12199180 w 12199180"/>
              <a:gd name="connsiteY1" fmla="*/ 0 h 3429794"/>
              <a:gd name="connsiteX2" fmla="*/ 12199180 w 12199180"/>
              <a:gd name="connsiteY2" fmla="*/ 3429794 h 3429794"/>
              <a:gd name="connsiteX3" fmla="*/ 2381 w 12199180"/>
              <a:gd name="connsiteY3" fmla="*/ 3429794 h 3429794"/>
              <a:gd name="connsiteX4" fmla="*/ 0 w 12199180"/>
              <a:gd name="connsiteY4" fmla="*/ 1070769 h 3429794"/>
              <a:gd name="connsiteX5" fmla="*/ 2381 w 12199180"/>
              <a:gd name="connsiteY5" fmla="*/ 0 h 3429794"/>
              <a:gd name="connsiteX0" fmla="*/ 0 w 12199180"/>
              <a:gd name="connsiteY0" fmla="*/ 1167730 h 3526755"/>
              <a:gd name="connsiteX1" fmla="*/ 12199180 w 12199180"/>
              <a:gd name="connsiteY1" fmla="*/ 96961 h 3526755"/>
              <a:gd name="connsiteX2" fmla="*/ 12199180 w 12199180"/>
              <a:gd name="connsiteY2" fmla="*/ 3526755 h 3526755"/>
              <a:gd name="connsiteX3" fmla="*/ 2381 w 12199180"/>
              <a:gd name="connsiteY3" fmla="*/ 3526755 h 3526755"/>
              <a:gd name="connsiteX4" fmla="*/ 0 w 12199180"/>
              <a:gd name="connsiteY4" fmla="*/ 1167730 h 3526755"/>
              <a:gd name="connsiteX0" fmla="*/ 0 w 12199180"/>
              <a:gd name="connsiteY0" fmla="*/ 1070769 h 3429794"/>
              <a:gd name="connsiteX1" fmla="*/ 12199180 w 12199180"/>
              <a:gd name="connsiteY1" fmla="*/ 0 h 3429794"/>
              <a:gd name="connsiteX2" fmla="*/ 12199180 w 12199180"/>
              <a:gd name="connsiteY2" fmla="*/ 3429794 h 3429794"/>
              <a:gd name="connsiteX3" fmla="*/ 2381 w 12199180"/>
              <a:gd name="connsiteY3" fmla="*/ 3429794 h 3429794"/>
              <a:gd name="connsiteX4" fmla="*/ 0 w 12199180"/>
              <a:gd name="connsiteY4" fmla="*/ 1070769 h 342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180" h="3429794">
                <a:moveTo>
                  <a:pt x="0" y="1070769"/>
                </a:moveTo>
                <a:lnTo>
                  <a:pt x="12199180" y="0"/>
                </a:lnTo>
                <a:lnTo>
                  <a:pt x="12199180" y="3429794"/>
                </a:lnTo>
                <a:lnTo>
                  <a:pt x="2381" y="3429794"/>
                </a:lnTo>
                <a:cubicBezTo>
                  <a:pt x="1587" y="2643452"/>
                  <a:pt x="794" y="1857111"/>
                  <a:pt x="0" y="1070769"/>
                </a:cubicBez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>Insert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5814"/>
            <a:ext cx="10932181" cy="1619625"/>
          </a:xfrm>
          <a:custGeom>
            <a:avLst/>
            <a:gdLst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0 w 10937875"/>
              <a:gd name="connsiteY3" fmla="*/ 1620000 h 1620000"/>
              <a:gd name="connsiteX4" fmla="*/ 0 w 10937875"/>
              <a:gd name="connsiteY4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6569541 w 10937875"/>
              <a:gd name="connsiteY3" fmla="*/ 1619979 h 1620000"/>
              <a:gd name="connsiteX4" fmla="*/ 0 w 10937875"/>
              <a:gd name="connsiteY4" fmla="*/ 1620000 h 1620000"/>
              <a:gd name="connsiteX5" fmla="*/ 0 w 10937875"/>
              <a:gd name="connsiteY5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60 w 10937875"/>
              <a:gd name="connsiteY2" fmla="*/ 1242952 h 1620000"/>
              <a:gd name="connsiteX3" fmla="*/ 10937875 w 10937875"/>
              <a:gd name="connsiteY3" fmla="*/ 1620000 h 1620000"/>
              <a:gd name="connsiteX4" fmla="*/ 6569541 w 10937875"/>
              <a:gd name="connsiteY4" fmla="*/ 1619979 h 1620000"/>
              <a:gd name="connsiteX5" fmla="*/ 0 w 10937875"/>
              <a:gd name="connsiteY5" fmla="*/ 1620000 h 1620000"/>
              <a:gd name="connsiteX6" fmla="*/ 0 w 10937875"/>
              <a:gd name="connsiteY6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60 w 10937875"/>
              <a:gd name="connsiteY2" fmla="*/ 1242952 h 1620000"/>
              <a:gd name="connsiteX3" fmla="*/ 6569541 w 10937875"/>
              <a:gd name="connsiteY3" fmla="*/ 1619979 h 1620000"/>
              <a:gd name="connsiteX4" fmla="*/ 0 w 10937875"/>
              <a:gd name="connsiteY4" fmla="*/ 1620000 h 1620000"/>
              <a:gd name="connsiteX5" fmla="*/ 0 w 10937875"/>
              <a:gd name="connsiteY5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60 w 10937875"/>
              <a:gd name="connsiteY2" fmla="*/ 1242952 h 1620000"/>
              <a:gd name="connsiteX3" fmla="*/ 6569541 w 10937875"/>
              <a:gd name="connsiteY3" fmla="*/ 1619979 h 1620000"/>
              <a:gd name="connsiteX4" fmla="*/ 0 w 10937875"/>
              <a:gd name="connsiteY4" fmla="*/ 1620000 h 1620000"/>
              <a:gd name="connsiteX5" fmla="*/ 0 w 10937875"/>
              <a:gd name="connsiteY5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Referent’s name: </a:t>
            </a:r>
            <a:r>
              <a:rPr lang="en-GB" noProof="0" dirty="0" smtClean="0"/>
              <a:t>CorpoS </a:t>
            </a:r>
            <a:r>
              <a:rPr lang="en-GB" dirty="0" smtClean="0"/>
              <a:t>(Body) 35 pt.</a:t>
            </a:r>
            <a:br>
              <a:rPr lang="en-GB" dirty="0" smtClean="0"/>
            </a:br>
            <a:r>
              <a:rPr lang="en-GB" dirty="0" smtClean="0"/>
              <a:t>Presentation title in two or three </a:t>
            </a:r>
            <a:br>
              <a:rPr lang="en-GB" dirty="0" smtClean="0"/>
            </a:br>
            <a:r>
              <a:rPr lang="en-GB" dirty="0" smtClean="0"/>
              <a:t>lines of text, Month </a:t>
            </a:r>
            <a:r>
              <a:rPr lang="en-GB" dirty="0" err="1" smtClean="0"/>
              <a:t>dd</a:t>
            </a:r>
            <a:r>
              <a:rPr lang="en-GB" dirty="0" smtClean="0"/>
              <a:t>, </a:t>
            </a:r>
            <a:r>
              <a:rPr lang="en-GB" dirty="0" err="1" smtClean="0"/>
              <a:t>yyyy</a:t>
            </a:r>
            <a:endParaRPr lang="en-GB" dirty="0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7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8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 Titl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380" y="2281900"/>
            <a:ext cx="12192831" cy="4576100"/>
          </a:xfrm>
          <a:custGeom>
            <a:avLst/>
            <a:gdLst>
              <a:gd name="connsiteX0" fmla="*/ 0 w 12196800"/>
              <a:gd name="connsiteY0" fmla="*/ 0 h 4581922"/>
              <a:gd name="connsiteX1" fmla="*/ 12196800 w 12196800"/>
              <a:gd name="connsiteY1" fmla="*/ 0 h 4581922"/>
              <a:gd name="connsiteX2" fmla="*/ 12196800 w 12196800"/>
              <a:gd name="connsiteY2" fmla="*/ 4581922 h 4581922"/>
              <a:gd name="connsiteX3" fmla="*/ 0 w 12196800"/>
              <a:gd name="connsiteY3" fmla="*/ 4581922 h 4581922"/>
              <a:gd name="connsiteX4" fmla="*/ 0 w 12196800"/>
              <a:gd name="connsiteY4" fmla="*/ 0 h 4581922"/>
              <a:gd name="connsiteX0" fmla="*/ 2381 w 12199181"/>
              <a:gd name="connsiteY0" fmla="*/ 0 h 4581922"/>
              <a:gd name="connsiteX1" fmla="*/ 12199181 w 12199181"/>
              <a:gd name="connsiteY1" fmla="*/ 0 h 4581922"/>
              <a:gd name="connsiteX2" fmla="*/ 12199181 w 12199181"/>
              <a:gd name="connsiteY2" fmla="*/ 4581922 h 4581922"/>
              <a:gd name="connsiteX3" fmla="*/ 2381 w 12199181"/>
              <a:gd name="connsiteY3" fmla="*/ 4581922 h 4581922"/>
              <a:gd name="connsiteX4" fmla="*/ 0 w 12199181"/>
              <a:gd name="connsiteY4" fmla="*/ 1075135 h 4581922"/>
              <a:gd name="connsiteX5" fmla="*/ 2381 w 12199181"/>
              <a:gd name="connsiteY5" fmla="*/ 0 h 4581922"/>
              <a:gd name="connsiteX0" fmla="*/ 0 w 12199181"/>
              <a:gd name="connsiteY0" fmla="*/ 1263181 h 4769968"/>
              <a:gd name="connsiteX1" fmla="*/ 12199181 w 12199181"/>
              <a:gd name="connsiteY1" fmla="*/ 188046 h 4769968"/>
              <a:gd name="connsiteX2" fmla="*/ 12199181 w 12199181"/>
              <a:gd name="connsiteY2" fmla="*/ 4769968 h 4769968"/>
              <a:gd name="connsiteX3" fmla="*/ 2381 w 12199181"/>
              <a:gd name="connsiteY3" fmla="*/ 4769968 h 4769968"/>
              <a:gd name="connsiteX4" fmla="*/ 0 w 12199181"/>
              <a:gd name="connsiteY4" fmla="*/ 1263181 h 4769968"/>
              <a:gd name="connsiteX0" fmla="*/ 0 w 12199181"/>
              <a:gd name="connsiteY0" fmla="*/ 1075135 h 4581922"/>
              <a:gd name="connsiteX1" fmla="*/ 12199181 w 12199181"/>
              <a:gd name="connsiteY1" fmla="*/ 0 h 4581922"/>
              <a:gd name="connsiteX2" fmla="*/ 12199181 w 12199181"/>
              <a:gd name="connsiteY2" fmla="*/ 4581922 h 4581922"/>
              <a:gd name="connsiteX3" fmla="*/ 2381 w 12199181"/>
              <a:gd name="connsiteY3" fmla="*/ 4581922 h 4581922"/>
              <a:gd name="connsiteX4" fmla="*/ 0 w 12199181"/>
              <a:gd name="connsiteY4" fmla="*/ 1075135 h 458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181" h="4581922">
                <a:moveTo>
                  <a:pt x="0" y="1075135"/>
                </a:moveTo>
                <a:lnTo>
                  <a:pt x="12199181" y="0"/>
                </a:lnTo>
                <a:lnTo>
                  <a:pt x="12199181" y="4581922"/>
                </a:lnTo>
                <a:lnTo>
                  <a:pt x="2381" y="4581922"/>
                </a:lnTo>
                <a:cubicBezTo>
                  <a:pt x="1587" y="3412993"/>
                  <a:pt x="794" y="2244064"/>
                  <a:pt x="0" y="1075135"/>
                </a:cubicBez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>Insert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4433"/>
            <a:ext cx="7232233" cy="648964"/>
          </a:xfrm>
          <a:custGeom>
            <a:avLst/>
            <a:gdLst>
              <a:gd name="connsiteX0" fmla="*/ 0 w 7236000"/>
              <a:gd name="connsiteY0" fmla="*/ 0 h 649114"/>
              <a:gd name="connsiteX1" fmla="*/ 7236000 w 7236000"/>
              <a:gd name="connsiteY1" fmla="*/ 0 h 649114"/>
              <a:gd name="connsiteX2" fmla="*/ 7236000 w 7236000"/>
              <a:gd name="connsiteY2" fmla="*/ 649114 h 649114"/>
              <a:gd name="connsiteX3" fmla="*/ 0 w 7236000"/>
              <a:gd name="connsiteY3" fmla="*/ 649114 h 649114"/>
              <a:gd name="connsiteX4" fmla="*/ 0 w 7236000"/>
              <a:gd name="connsiteY4" fmla="*/ 0 h 649114"/>
              <a:gd name="connsiteX0" fmla="*/ 0 w 7236000"/>
              <a:gd name="connsiteY0" fmla="*/ 0 h 649114"/>
              <a:gd name="connsiteX1" fmla="*/ 7236000 w 7236000"/>
              <a:gd name="connsiteY1" fmla="*/ 0 h 649114"/>
              <a:gd name="connsiteX2" fmla="*/ 7234238 w 7236000"/>
              <a:gd name="connsiteY2" fmla="*/ 514937 h 649114"/>
              <a:gd name="connsiteX3" fmla="*/ 7236000 w 7236000"/>
              <a:gd name="connsiteY3" fmla="*/ 649114 h 649114"/>
              <a:gd name="connsiteX4" fmla="*/ 0 w 7236000"/>
              <a:gd name="connsiteY4" fmla="*/ 649114 h 649114"/>
              <a:gd name="connsiteX5" fmla="*/ 0 w 7236000"/>
              <a:gd name="connsiteY5" fmla="*/ 0 h 649114"/>
              <a:gd name="connsiteX0" fmla="*/ 0 w 7236000"/>
              <a:gd name="connsiteY0" fmla="*/ 0 h 649114"/>
              <a:gd name="connsiteX1" fmla="*/ 7236000 w 7236000"/>
              <a:gd name="connsiteY1" fmla="*/ 0 h 649114"/>
              <a:gd name="connsiteX2" fmla="*/ 7234238 w 7236000"/>
              <a:gd name="connsiteY2" fmla="*/ 514937 h 649114"/>
              <a:gd name="connsiteX3" fmla="*/ 7236000 w 7236000"/>
              <a:gd name="connsiteY3" fmla="*/ 649114 h 649114"/>
              <a:gd name="connsiteX4" fmla="*/ 5812631 w 7236000"/>
              <a:gd name="connsiteY4" fmla="*/ 648287 h 649114"/>
              <a:gd name="connsiteX5" fmla="*/ 0 w 7236000"/>
              <a:gd name="connsiteY5" fmla="*/ 649114 h 649114"/>
              <a:gd name="connsiteX6" fmla="*/ 0 w 7236000"/>
              <a:gd name="connsiteY6" fmla="*/ 0 h 649114"/>
              <a:gd name="connsiteX0" fmla="*/ 0 w 7236000"/>
              <a:gd name="connsiteY0" fmla="*/ 0 h 649114"/>
              <a:gd name="connsiteX1" fmla="*/ 7236000 w 7236000"/>
              <a:gd name="connsiteY1" fmla="*/ 0 h 649114"/>
              <a:gd name="connsiteX2" fmla="*/ 7234238 w 7236000"/>
              <a:gd name="connsiteY2" fmla="*/ 514937 h 649114"/>
              <a:gd name="connsiteX3" fmla="*/ 5812631 w 7236000"/>
              <a:gd name="connsiteY3" fmla="*/ 648287 h 649114"/>
              <a:gd name="connsiteX4" fmla="*/ 0 w 7236000"/>
              <a:gd name="connsiteY4" fmla="*/ 649114 h 649114"/>
              <a:gd name="connsiteX5" fmla="*/ 0 w 7236000"/>
              <a:gd name="connsiteY5" fmla="*/ 0 h 649114"/>
              <a:gd name="connsiteX0" fmla="*/ 0 w 7236000"/>
              <a:gd name="connsiteY0" fmla="*/ 0 h 649114"/>
              <a:gd name="connsiteX1" fmla="*/ 7236000 w 7236000"/>
              <a:gd name="connsiteY1" fmla="*/ 0 h 649114"/>
              <a:gd name="connsiteX2" fmla="*/ 7234238 w 7236000"/>
              <a:gd name="connsiteY2" fmla="*/ 514937 h 649114"/>
              <a:gd name="connsiteX3" fmla="*/ 5812631 w 7236000"/>
              <a:gd name="connsiteY3" fmla="*/ 648287 h 649114"/>
              <a:gd name="connsiteX4" fmla="*/ 0 w 7236000"/>
              <a:gd name="connsiteY4" fmla="*/ 649114 h 649114"/>
              <a:gd name="connsiteX5" fmla="*/ 0 w 7236000"/>
              <a:gd name="connsiteY5" fmla="*/ 0 h 64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36000" h="649114">
                <a:moveTo>
                  <a:pt x="0" y="0"/>
                </a:moveTo>
                <a:lnTo>
                  <a:pt x="7236000" y="0"/>
                </a:lnTo>
                <a:cubicBezTo>
                  <a:pt x="7235413" y="171646"/>
                  <a:pt x="7234825" y="343291"/>
                  <a:pt x="7234238" y="514937"/>
                </a:cubicBezTo>
                <a:lnTo>
                  <a:pt x="5812631" y="648287"/>
                </a:lnTo>
                <a:lnTo>
                  <a:pt x="0" y="649114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Headline for presentation</a:t>
            </a:r>
            <a:endParaRPr lang="en-GB" dirty="0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03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/ image brush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Buerstung O_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5"/>
          <a:stretch/>
        </p:blipFill>
        <p:spPr bwMode="white">
          <a:xfrm>
            <a:off x="0" y="-1"/>
            <a:ext cx="12190451" cy="6487839"/>
          </a:xfrm>
          <a:prstGeom prst="rect">
            <a:avLst/>
          </a:prstGeom>
        </p:spPr>
      </p:pic>
      <p:sp>
        <p:nvSpPr>
          <p:cNvPr id="25" name="Daimler AG (Wortmarke)"/>
          <p:cNvSpPr>
            <a:spLocks noChangeArrowheads="1"/>
          </p:cNvSpPr>
          <p:nvPr userDrawn="1"/>
        </p:nvSpPr>
        <p:spPr bwMode="auto">
          <a:xfrm>
            <a:off x="629672" y="6564880"/>
            <a:ext cx="2086913" cy="2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 defTabSz="1088415">
              <a:defRPr/>
            </a:pPr>
            <a:r>
              <a:rPr lang="en-GB" sz="1199" dirty="0" smtClean="0">
                <a:solidFill>
                  <a:prstClr val="black"/>
                </a:solidFill>
                <a:latin typeface="CorpoS"/>
                <a:cs typeface="Daimler CS"/>
              </a:rPr>
              <a:t>Daimler Trucks Asia</a:t>
            </a:r>
            <a:endParaRPr lang="en-GB" sz="1199" dirty="0">
              <a:solidFill>
                <a:prstClr val="black"/>
              </a:solidFill>
              <a:latin typeface="CorpoS"/>
              <a:cs typeface="Daimler 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116" y="288857"/>
            <a:ext cx="10930662" cy="1151733"/>
          </a:xfrm>
          <a:custGeom>
            <a:avLst/>
            <a:gdLst>
              <a:gd name="connsiteX0" fmla="*/ 0 w 10936355"/>
              <a:gd name="connsiteY0" fmla="*/ 0 h 1152000"/>
              <a:gd name="connsiteX1" fmla="*/ 10936355 w 10936355"/>
              <a:gd name="connsiteY1" fmla="*/ 0 h 1152000"/>
              <a:gd name="connsiteX2" fmla="*/ 10936355 w 10936355"/>
              <a:gd name="connsiteY2" fmla="*/ 1152000 h 1152000"/>
              <a:gd name="connsiteX3" fmla="*/ 0 w 10936355"/>
              <a:gd name="connsiteY3" fmla="*/ 1152000 h 1152000"/>
              <a:gd name="connsiteX4" fmla="*/ 0 w 10936355"/>
              <a:gd name="connsiteY4" fmla="*/ 0 h 1152000"/>
              <a:gd name="connsiteX0" fmla="*/ 0 w 10936355"/>
              <a:gd name="connsiteY0" fmla="*/ 0 h 1152000"/>
              <a:gd name="connsiteX1" fmla="*/ 10936355 w 10936355"/>
              <a:gd name="connsiteY1" fmla="*/ 0 h 1152000"/>
              <a:gd name="connsiteX2" fmla="*/ 10932906 w 10936355"/>
              <a:gd name="connsiteY2" fmla="*/ 695326 h 1152000"/>
              <a:gd name="connsiteX3" fmla="*/ 10936355 w 10936355"/>
              <a:gd name="connsiteY3" fmla="*/ 1152000 h 1152000"/>
              <a:gd name="connsiteX4" fmla="*/ 0 w 10936355"/>
              <a:gd name="connsiteY4" fmla="*/ 1152000 h 1152000"/>
              <a:gd name="connsiteX5" fmla="*/ 0 w 10936355"/>
              <a:gd name="connsiteY5" fmla="*/ 0 h 1152000"/>
              <a:gd name="connsiteX0" fmla="*/ 0 w 10936355"/>
              <a:gd name="connsiteY0" fmla="*/ 0 h 1152000"/>
              <a:gd name="connsiteX1" fmla="*/ 10936355 w 10936355"/>
              <a:gd name="connsiteY1" fmla="*/ 0 h 1152000"/>
              <a:gd name="connsiteX2" fmla="*/ 10932906 w 10936355"/>
              <a:gd name="connsiteY2" fmla="*/ 695326 h 1152000"/>
              <a:gd name="connsiteX3" fmla="*/ 10936355 w 10936355"/>
              <a:gd name="connsiteY3" fmla="*/ 1152000 h 1152000"/>
              <a:gd name="connsiteX4" fmla="*/ 4948164 w 10936355"/>
              <a:gd name="connsiteY4" fmla="*/ 1147990 h 1152000"/>
              <a:gd name="connsiteX5" fmla="*/ 0 w 10936355"/>
              <a:gd name="connsiteY5" fmla="*/ 1152000 h 1152000"/>
              <a:gd name="connsiteX6" fmla="*/ 0 w 10936355"/>
              <a:gd name="connsiteY6" fmla="*/ 0 h 1152000"/>
              <a:gd name="connsiteX0" fmla="*/ 0 w 10936355"/>
              <a:gd name="connsiteY0" fmla="*/ 0 h 1152000"/>
              <a:gd name="connsiteX1" fmla="*/ 10936355 w 10936355"/>
              <a:gd name="connsiteY1" fmla="*/ 0 h 1152000"/>
              <a:gd name="connsiteX2" fmla="*/ 10932906 w 10936355"/>
              <a:gd name="connsiteY2" fmla="*/ 695326 h 1152000"/>
              <a:gd name="connsiteX3" fmla="*/ 4948164 w 10936355"/>
              <a:gd name="connsiteY3" fmla="*/ 1147990 h 1152000"/>
              <a:gd name="connsiteX4" fmla="*/ 0 w 10936355"/>
              <a:gd name="connsiteY4" fmla="*/ 1152000 h 1152000"/>
              <a:gd name="connsiteX5" fmla="*/ 0 w 10936355"/>
              <a:gd name="connsiteY5" fmla="*/ 0 h 1152000"/>
              <a:gd name="connsiteX0" fmla="*/ 0 w 10936355"/>
              <a:gd name="connsiteY0" fmla="*/ 0 h 1152000"/>
              <a:gd name="connsiteX1" fmla="*/ 10936355 w 10936355"/>
              <a:gd name="connsiteY1" fmla="*/ 0 h 1152000"/>
              <a:gd name="connsiteX2" fmla="*/ 10932906 w 10936355"/>
              <a:gd name="connsiteY2" fmla="*/ 695326 h 1152000"/>
              <a:gd name="connsiteX3" fmla="*/ 4948164 w 10936355"/>
              <a:gd name="connsiteY3" fmla="*/ 1147990 h 1152000"/>
              <a:gd name="connsiteX4" fmla="*/ 0 w 10936355"/>
              <a:gd name="connsiteY4" fmla="*/ 1152000 h 1152000"/>
              <a:gd name="connsiteX5" fmla="*/ 0 w 10936355"/>
              <a:gd name="connsiteY5" fmla="*/ 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355" h="1152000">
                <a:moveTo>
                  <a:pt x="0" y="0"/>
                </a:moveTo>
                <a:lnTo>
                  <a:pt x="10936355" y="0"/>
                </a:lnTo>
                <a:cubicBezTo>
                  <a:pt x="10935205" y="231775"/>
                  <a:pt x="10934056" y="463551"/>
                  <a:pt x="10932906" y="695326"/>
                </a:cubicBezTo>
                <a:lnTo>
                  <a:pt x="4948164" y="1147990"/>
                </a:lnTo>
                <a:lnTo>
                  <a:pt x="0" y="1152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Image-chart, Headline </a:t>
            </a:r>
            <a:r>
              <a:rPr lang="en-GB" noProof="0" dirty="0" smtClean="0"/>
              <a:t>CorpoS </a:t>
            </a:r>
            <a:r>
              <a:rPr lang="en-GB" dirty="0" smtClean="0"/>
              <a:t>(Body) 35 pt. </a:t>
            </a:r>
            <a:br>
              <a:rPr lang="en-GB" dirty="0" smtClean="0"/>
            </a:br>
            <a:r>
              <a:rPr lang="en-GB" dirty="0" smtClean="0"/>
              <a:t>in two lines of text</a:t>
            </a:r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New CS Business – Connectivity Services/ TA/STB / 07.20.2016</a:t>
            </a:r>
            <a:endParaRPr lang="en-GB" dirty="0" smtClean="0">
              <a:solidFill>
                <a:prstClr val="black"/>
              </a:solidFill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9011"/>
            <a:ext cx="12190451" cy="5337600"/>
          </a:xfrm>
          <a:custGeom>
            <a:avLst/>
            <a:gdLst>
              <a:gd name="connsiteX0" fmla="*/ 0 w 12196800"/>
              <a:gd name="connsiteY0" fmla="*/ 0 h 5338836"/>
              <a:gd name="connsiteX1" fmla="*/ 12196800 w 12196800"/>
              <a:gd name="connsiteY1" fmla="*/ 0 h 5338836"/>
              <a:gd name="connsiteX2" fmla="*/ 12196800 w 12196800"/>
              <a:gd name="connsiteY2" fmla="*/ 5338836 h 5338836"/>
              <a:gd name="connsiteX3" fmla="*/ 0 w 12196800"/>
              <a:gd name="connsiteY3" fmla="*/ 5338836 h 5338836"/>
              <a:gd name="connsiteX4" fmla="*/ 0 w 12196800"/>
              <a:gd name="connsiteY4" fmla="*/ 0 h 5338836"/>
              <a:gd name="connsiteX0" fmla="*/ 0 w 12196800"/>
              <a:gd name="connsiteY0" fmla="*/ 0 h 5338836"/>
              <a:gd name="connsiteX1" fmla="*/ 12196800 w 12196800"/>
              <a:gd name="connsiteY1" fmla="*/ 0 h 5338836"/>
              <a:gd name="connsiteX2" fmla="*/ 12196800 w 12196800"/>
              <a:gd name="connsiteY2" fmla="*/ 5338836 h 5338836"/>
              <a:gd name="connsiteX3" fmla="*/ 0 w 12196800"/>
              <a:gd name="connsiteY3" fmla="*/ 5338836 h 5338836"/>
              <a:gd name="connsiteX4" fmla="*/ 0 w 12196800"/>
              <a:gd name="connsiteY4" fmla="*/ 1067667 h 5338836"/>
              <a:gd name="connsiteX5" fmla="*/ 0 w 12196800"/>
              <a:gd name="connsiteY5" fmla="*/ 0 h 5338836"/>
              <a:gd name="connsiteX0" fmla="*/ 0 w 12196800"/>
              <a:gd name="connsiteY0" fmla="*/ 1067667 h 5338836"/>
              <a:gd name="connsiteX1" fmla="*/ 12196800 w 12196800"/>
              <a:gd name="connsiteY1" fmla="*/ 0 h 5338836"/>
              <a:gd name="connsiteX2" fmla="*/ 12196800 w 12196800"/>
              <a:gd name="connsiteY2" fmla="*/ 5338836 h 5338836"/>
              <a:gd name="connsiteX3" fmla="*/ 0 w 12196800"/>
              <a:gd name="connsiteY3" fmla="*/ 5338836 h 5338836"/>
              <a:gd name="connsiteX4" fmla="*/ 0 w 12196800"/>
              <a:gd name="connsiteY4" fmla="*/ 1067667 h 533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6800" h="5338836">
                <a:moveTo>
                  <a:pt x="0" y="1067667"/>
                </a:moveTo>
                <a:lnTo>
                  <a:pt x="12196800" y="0"/>
                </a:lnTo>
                <a:lnTo>
                  <a:pt x="12196800" y="5338836"/>
                </a:lnTo>
                <a:lnTo>
                  <a:pt x="0" y="5338836"/>
                </a:lnTo>
                <a:lnTo>
                  <a:pt x="0" y="1067667"/>
                </a:ln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>Insert picture</a:t>
            </a:r>
            <a:endParaRPr lang="en-GB" noProof="0" dirty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199">
                <a:latin typeface="+mn-lt"/>
              </a:defRPr>
            </a:lvl2pPr>
            <a:lvl3pPr marL="0" indent="0" algn="l">
              <a:spcBef>
                <a:spcPts val="0"/>
              </a:spcBef>
              <a:defRPr sz="1199">
                <a:latin typeface="+mn-lt"/>
              </a:defRPr>
            </a:lvl3pPr>
            <a:lvl4pPr marL="0" indent="0" algn="l">
              <a:spcBef>
                <a:spcPts val="0"/>
              </a:spcBef>
              <a:defRPr sz="1199">
                <a:latin typeface="+mn-lt"/>
              </a:defRPr>
            </a:lvl4pPr>
            <a:lvl5pPr marL="0" indent="0" algn="l">
              <a:spcBef>
                <a:spcPts val="0"/>
              </a:spcBef>
              <a:defRPr sz="1199">
                <a:latin typeface="+mn-lt"/>
              </a:defRPr>
            </a:lvl5pPr>
            <a:lvl6pPr marL="0" indent="0" algn="l">
              <a:spcBef>
                <a:spcPts val="0"/>
              </a:spcBef>
              <a:defRPr sz="1199">
                <a:latin typeface="+mn-lt"/>
              </a:defRPr>
            </a:lvl6pPr>
            <a:lvl7pPr marL="0" indent="0" algn="l">
              <a:spcBef>
                <a:spcPts val="0"/>
              </a:spcBef>
              <a:defRPr sz="1199">
                <a:latin typeface="+mn-lt"/>
              </a:defRPr>
            </a:lvl7pPr>
            <a:lvl8pPr marL="0" indent="0" algn="l">
              <a:spcBef>
                <a:spcPts val="0"/>
              </a:spcBef>
              <a:defRPr sz="1199">
                <a:latin typeface="+mn-lt"/>
              </a:defRPr>
            </a:lvl8pPr>
            <a:lvl9pPr marL="0" indent="0" algn="l">
              <a:spcBef>
                <a:spcPts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dirty="0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pPr algn="r"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100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brus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Headline for Agenda in CorpoS (Body) 35 pt. </a:t>
            </a:r>
            <a:br>
              <a:rPr lang="en-GB" noProof="0" dirty="0" smtClean="0"/>
            </a:br>
            <a:r>
              <a:rPr lang="en-GB" noProof="0" dirty="0" smtClean="0"/>
              <a:t>one or two lines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New CS Business – Connectivity Services/ TA/STB / 07.20.2016</a:t>
            </a:r>
            <a:endParaRPr lang="en-GB" dirty="0" smtClean="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324" y="1504602"/>
            <a:ext cx="10932180" cy="4875670"/>
          </a:xfrm>
        </p:spPr>
        <p:txBody>
          <a:bodyPr/>
          <a:lstStyle>
            <a:lvl1pPr marL="359820" indent="-359820">
              <a:buSzPct val="100000"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3pPr>
            <a:lvl4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4pPr>
            <a:lvl5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5pPr>
            <a:lvl6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6pPr>
            <a:lvl7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7pPr>
            <a:lvl8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8pPr>
            <a:lvl9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 smtClean="0"/>
              <a:t>Insert Agenda point</a:t>
            </a:r>
          </a:p>
          <a:p>
            <a:pPr lvl="1"/>
            <a:r>
              <a:rPr lang="en-GB" dirty="0" smtClean="0"/>
              <a:t>Second level 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Sevens level</a:t>
            </a:r>
          </a:p>
          <a:p>
            <a:pPr lvl="7"/>
            <a:r>
              <a:rPr lang="en-GB" dirty="0" smtClean="0"/>
              <a:t>Eight level</a:t>
            </a:r>
          </a:p>
          <a:p>
            <a:pPr lvl="8"/>
            <a:r>
              <a:rPr lang="en-GB" dirty="0" smtClean="0"/>
              <a:t>Ninth level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199">
                <a:latin typeface="+mn-lt"/>
              </a:defRPr>
            </a:lvl2pPr>
            <a:lvl3pPr marL="0" indent="0" algn="l">
              <a:spcBef>
                <a:spcPts val="0"/>
              </a:spcBef>
              <a:defRPr sz="1199">
                <a:latin typeface="+mn-lt"/>
              </a:defRPr>
            </a:lvl3pPr>
            <a:lvl4pPr marL="0" indent="0" algn="l">
              <a:spcBef>
                <a:spcPts val="0"/>
              </a:spcBef>
              <a:defRPr sz="1199">
                <a:latin typeface="+mn-lt"/>
              </a:defRPr>
            </a:lvl4pPr>
            <a:lvl5pPr marL="0" indent="0" algn="l">
              <a:spcBef>
                <a:spcPts val="0"/>
              </a:spcBef>
              <a:defRPr sz="1199">
                <a:latin typeface="+mn-lt"/>
              </a:defRPr>
            </a:lvl5pPr>
            <a:lvl6pPr marL="0" indent="0" algn="l">
              <a:spcBef>
                <a:spcPts val="0"/>
              </a:spcBef>
              <a:defRPr sz="1199">
                <a:latin typeface="+mn-lt"/>
              </a:defRPr>
            </a:lvl6pPr>
            <a:lvl7pPr marL="0" indent="0" algn="l">
              <a:spcBef>
                <a:spcPts val="0"/>
              </a:spcBef>
              <a:defRPr sz="1199">
                <a:latin typeface="+mn-lt"/>
              </a:defRPr>
            </a:lvl7pPr>
            <a:lvl8pPr marL="0" indent="0" algn="l">
              <a:spcBef>
                <a:spcPts val="0"/>
              </a:spcBef>
              <a:defRPr sz="1199">
                <a:latin typeface="+mn-lt"/>
              </a:defRPr>
            </a:lvl8pPr>
            <a:lvl9pPr marL="0" indent="0" algn="l">
              <a:spcBef>
                <a:spcPts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dirty="0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pPr algn="r"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140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948">
          <p15:clr>
            <a:srgbClr val="FBAE40"/>
          </p15:clr>
        </p15:guide>
        <p15:guide id="3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 content/ Headline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Headline in CorpoS (Body) 35 pt.</a:t>
            </a:r>
            <a:br>
              <a:rPr lang="en-GB" noProof="0" dirty="0" smtClean="0"/>
            </a:br>
            <a:r>
              <a:rPr lang="en-GB" noProof="0" dirty="0" smtClean="0"/>
              <a:t>in two lines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New CS Business – Connectivity Services/ TA/STB / 07.20.2016</a:t>
            </a:r>
            <a:endParaRPr lang="en-GB" dirty="0" smtClean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29909" y="1504602"/>
            <a:ext cx="10930594" cy="498323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noProof="0" dirty="0" smtClean="0"/>
              <a:t>Insert content or text in CorpoS (Body) 24 pt. (Mark-ups in Bold) // for conclusion, summary or short highlight: Home // Paragraph// Increase List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 (Conclusion, summary or short highlight)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Sevens level</a:t>
            </a:r>
          </a:p>
          <a:p>
            <a:pPr lvl="7"/>
            <a:r>
              <a:rPr lang="en-GB" dirty="0" smtClean="0"/>
              <a:t>Eight level</a:t>
            </a:r>
          </a:p>
          <a:p>
            <a:pPr lvl="8"/>
            <a:r>
              <a:rPr lang="en-GB" dirty="0" smtClean="0"/>
              <a:t>Ninth level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199">
                <a:latin typeface="+mn-lt"/>
              </a:defRPr>
            </a:lvl2pPr>
            <a:lvl3pPr marL="0" indent="0" algn="l">
              <a:spcBef>
                <a:spcPts val="0"/>
              </a:spcBef>
              <a:defRPr sz="1199">
                <a:latin typeface="+mn-lt"/>
              </a:defRPr>
            </a:lvl3pPr>
            <a:lvl4pPr marL="0" indent="0" algn="l">
              <a:spcBef>
                <a:spcPts val="0"/>
              </a:spcBef>
              <a:defRPr sz="1199">
                <a:latin typeface="+mn-lt"/>
              </a:defRPr>
            </a:lvl4pPr>
            <a:lvl5pPr marL="0" indent="0" algn="l">
              <a:spcBef>
                <a:spcPts val="0"/>
              </a:spcBef>
              <a:defRPr sz="1199">
                <a:latin typeface="+mn-lt"/>
              </a:defRPr>
            </a:lvl5pPr>
            <a:lvl6pPr marL="0" indent="0" algn="l">
              <a:spcBef>
                <a:spcPts val="0"/>
              </a:spcBef>
              <a:defRPr sz="1199">
                <a:latin typeface="+mn-lt"/>
              </a:defRPr>
            </a:lvl6pPr>
            <a:lvl7pPr marL="0" indent="0" algn="l">
              <a:spcBef>
                <a:spcPts val="0"/>
              </a:spcBef>
              <a:defRPr sz="1199">
                <a:latin typeface="+mn-lt"/>
              </a:defRPr>
            </a:lvl7pPr>
            <a:lvl8pPr marL="0" indent="0" algn="l">
              <a:spcBef>
                <a:spcPts val="0"/>
              </a:spcBef>
              <a:defRPr sz="1199">
                <a:latin typeface="+mn-lt"/>
              </a:defRPr>
            </a:lvl8pPr>
            <a:lvl9pPr marL="0" indent="0" algn="l">
              <a:spcBef>
                <a:spcPts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dirty="0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pPr algn="r"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4533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orient="horz" pos="9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/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Headline in CorpoS (Body) 35 pt.</a:t>
            </a:r>
            <a:br>
              <a:rPr lang="en-GB" noProof="0" dirty="0" smtClean="0"/>
            </a:br>
            <a:r>
              <a:rPr lang="en-GB" noProof="0" dirty="0" smtClean="0"/>
              <a:t>in two lines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New CS Business – Connectivity Services/ TA/STB / 07.20.2016</a:t>
            </a:r>
            <a:endParaRPr lang="en-GB" dirty="0" smtClean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29909" y="2493113"/>
            <a:ext cx="4965177" cy="345546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Insert content or text in </a:t>
            </a:r>
            <a:r>
              <a:rPr lang="en-GB" noProof="0" dirty="0" smtClean="0"/>
              <a:t>CorpoS (Body) 24 pt. (Mark-ups in Bold) </a:t>
            </a:r>
            <a:r>
              <a:rPr lang="en-GB" dirty="0" smtClean="0"/>
              <a:t>// for conclusion</a:t>
            </a:r>
            <a:r>
              <a:rPr lang="en-GB" noProof="0" dirty="0" smtClean="0"/>
              <a:t>, summary or short highlight</a:t>
            </a:r>
            <a:r>
              <a:rPr lang="en-GB" dirty="0" smtClean="0"/>
              <a:t>: Home // Paragraph// Increase List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29912" y="1504602"/>
            <a:ext cx="4965174" cy="683842"/>
          </a:xfrm>
        </p:spPr>
        <p:txBody>
          <a:bodyPr anchor="b" anchorCtr="0"/>
          <a:lstStyle>
            <a:lvl1pPr marL="0" indent="0">
              <a:lnSpc>
                <a:spcPts val="2399"/>
              </a:lnSpc>
              <a:buNone/>
              <a:defRPr sz="1899">
                <a:solidFill>
                  <a:schemeClr val="tx1"/>
                </a:solidFill>
              </a:defRPr>
            </a:lvl1pPr>
            <a:lvl2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2pPr>
            <a:lvl3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3pPr>
            <a:lvl4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4pPr>
            <a:lvl5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5pPr>
            <a:lvl6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6pPr>
            <a:lvl7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7pPr>
            <a:lvl8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8pPr>
            <a:lvl9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 smtClean="0"/>
              <a:t>Insert headline</a:t>
            </a:r>
          </a:p>
        </p:txBody>
      </p:sp>
      <p:cxnSp>
        <p:nvCxnSpPr>
          <p:cNvPr id="8" name="Gerade Verbindung 42"/>
          <p:cNvCxnSpPr/>
          <p:nvPr userDrawn="1"/>
        </p:nvCxnSpPr>
        <p:spPr bwMode="auto">
          <a:xfrm>
            <a:off x="629672" y="2231483"/>
            <a:ext cx="4965414" cy="0"/>
          </a:xfrm>
          <a:prstGeom prst="line">
            <a:avLst/>
          </a:prstGeom>
          <a:solidFill>
            <a:srgbClr val="D2D4D6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42"/>
          <p:cNvCxnSpPr/>
          <p:nvPr userDrawn="1"/>
        </p:nvCxnSpPr>
        <p:spPr bwMode="auto">
          <a:xfrm>
            <a:off x="6595089" y="2231483"/>
            <a:ext cx="4965414" cy="0"/>
          </a:xfrm>
          <a:prstGeom prst="line">
            <a:avLst/>
          </a:prstGeom>
          <a:solidFill>
            <a:srgbClr val="D2D4D6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595326" y="1504602"/>
            <a:ext cx="4965177" cy="683842"/>
          </a:xfrm>
        </p:spPr>
        <p:txBody>
          <a:bodyPr anchor="b" anchorCtr="0"/>
          <a:lstStyle>
            <a:lvl1pPr marL="0" indent="0">
              <a:lnSpc>
                <a:spcPts val="2399"/>
              </a:lnSpc>
              <a:buNone/>
              <a:defRPr sz="1899">
                <a:solidFill>
                  <a:schemeClr val="tx1"/>
                </a:solidFill>
              </a:defRPr>
            </a:lvl1pPr>
            <a:lvl2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2pPr>
            <a:lvl3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3pPr>
            <a:lvl4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4pPr>
            <a:lvl5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5pPr>
            <a:lvl6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6pPr>
            <a:lvl7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7pPr>
            <a:lvl8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8pPr>
            <a:lvl9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 smtClean="0"/>
              <a:t>Insert headline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595326" y="2493113"/>
            <a:ext cx="4965177" cy="3455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Insert content or text in </a:t>
            </a:r>
            <a:r>
              <a:rPr lang="en-GB" noProof="0" dirty="0" smtClean="0"/>
              <a:t>CorpoS (Body) 24 pt. (Mark-ups in Bold) </a:t>
            </a:r>
            <a:r>
              <a:rPr lang="en-GB" dirty="0" smtClean="0"/>
              <a:t>// for conclusion</a:t>
            </a:r>
            <a:r>
              <a:rPr lang="en-GB" noProof="0" dirty="0" smtClean="0"/>
              <a:t>, summary or short highlight</a:t>
            </a:r>
            <a:r>
              <a:rPr lang="en-GB" dirty="0" smtClean="0"/>
              <a:t>: Home // Paragraph// Increase List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199">
                <a:latin typeface="+mn-lt"/>
              </a:defRPr>
            </a:lvl2pPr>
            <a:lvl3pPr marL="0" indent="0" algn="l">
              <a:spcBef>
                <a:spcPts val="0"/>
              </a:spcBef>
              <a:defRPr sz="1199">
                <a:latin typeface="+mn-lt"/>
              </a:defRPr>
            </a:lvl3pPr>
            <a:lvl4pPr marL="0" indent="0" algn="l">
              <a:spcBef>
                <a:spcPts val="0"/>
              </a:spcBef>
              <a:defRPr sz="1199">
                <a:latin typeface="+mn-lt"/>
              </a:defRPr>
            </a:lvl4pPr>
            <a:lvl5pPr marL="0" indent="0" algn="l">
              <a:spcBef>
                <a:spcPts val="0"/>
              </a:spcBef>
              <a:defRPr sz="1199">
                <a:latin typeface="+mn-lt"/>
              </a:defRPr>
            </a:lvl5pPr>
            <a:lvl6pPr marL="0" indent="0" algn="l">
              <a:spcBef>
                <a:spcPts val="0"/>
              </a:spcBef>
              <a:defRPr sz="1199">
                <a:latin typeface="+mn-lt"/>
              </a:defRPr>
            </a:lvl6pPr>
            <a:lvl7pPr marL="0" indent="0" algn="l">
              <a:spcBef>
                <a:spcPts val="0"/>
              </a:spcBef>
              <a:defRPr sz="1199">
                <a:latin typeface="+mn-lt"/>
              </a:defRPr>
            </a:lvl7pPr>
            <a:lvl8pPr marL="0" indent="0" algn="l">
              <a:spcBef>
                <a:spcPts val="0"/>
              </a:spcBef>
              <a:defRPr sz="1199">
                <a:latin typeface="+mn-lt"/>
              </a:defRPr>
            </a:lvl8pPr>
            <a:lvl9pPr marL="0" indent="0" algn="l">
              <a:spcBef>
                <a:spcPts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dirty="0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pPr algn="r"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694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569">
          <p15:clr>
            <a:srgbClr val="FBAE40"/>
          </p15:clr>
        </p15:guide>
        <p15:guide id="2" pos="4155">
          <p15:clr>
            <a:srgbClr val="FBAE40"/>
          </p15:clr>
        </p15:guide>
        <p15:guide id="3" pos="3528">
          <p15:clr>
            <a:srgbClr val="FBAE40"/>
          </p15:clr>
        </p15:guide>
        <p15:guide id="4" orient="horz" pos="3748">
          <p15:clr>
            <a:srgbClr val="FBAE40"/>
          </p15:clr>
        </p15:guide>
        <p15:guide id="5" orient="horz" pos="9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/ Headlin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Headline in CorpoS (Body) 35 pt.</a:t>
            </a:r>
            <a:br>
              <a:rPr lang="en-GB" noProof="0" dirty="0" smtClean="0"/>
            </a:br>
            <a:r>
              <a:rPr lang="en-GB" noProof="0" dirty="0" smtClean="0"/>
              <a:t>in two lines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New CS Business – Connectivity Services/ TA/STB / 07.20.2016</a:t>
            </a:r>
            <a:endParaRPr lang="en-GB" dirty="0" smtClean="0">
              <a:solidFill>
                <a:prstClr val="black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199">
                <a:latin typeface="+mn-lt"/>
              </a:defRPr>
            </a:lvl2pPr>
            <a:lvl3pPr marL="0" indent="0" algn="l">
              <a:spcBef>
                <a:spcPts val="0"/>
              </a:spcBef>
              <a:defRPr sz="1199">
                <a:latin typeface="+mn-lt"/>
              </a:defRPr>
            </a:lvl3pPr>
            <a:lvl4pPr marL="0" indent="0" algn="l">
              <a:spcBef>
                <a:spcPts val="0"/>
              </a:spcBef>
              <a:defRPr sz="1199">
                <a:latin typeface="+mn-lt"/>
              </a:defRPr>
            </a:lvl4pPr>
            <a:lvl5pPr marL="0" indent="0" algn="l">
              <a:spcBef>
                <a:spcPts val="0"/>
              </a:spcBef>
              <a:defRPr sz="1199">
                <a:latin typeface="+mn-lt"/>
              </a:defRPr>
            </a:lvl5pPr>
            <a:lvl6pPr marL="0" indent="0" algn="l">
              <a:spcBef>
                <a:spcPts val="0"/>
              </a:spcBef>
              <a:defRPr sz="1199">
                <a:latin typeface="+mn-lt"/>
              </a:defRPr>
            </a:lvl6pPr>
            <a:lvl7pPr marL="0" indent="0" algn="l">
              <a:spcBef>
                <a:spcPts val="0"/>
              </a:spcBef>
              <a:defRPr sz="1199">
                <a:latin typeface="+mn-lt"/>
              </a:defRPr>
            </a:lvl7pPr>
            <a:lvl8pPr marL="0" indent="0" algn="l">
              <a:spcBef>
                <a:spcPts val="0"/>
              </a:spcBef>
              <a:defRPr sz="1199">
                <a:latin typeface="+mn-lt"/>
              </a:defRPr>
            </a:lvl8pPr>
            <a:lvl9pPr marL="0" indent="0" algn="l">
              <a:spcBef>
                <a:spcPts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dirty="0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pPr algn="r"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028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imler AG (Wortmarke)"/>
          <p:cNvSpPr>
            <a:spLocks noChangeArrowheads="1"/>
          </p:cNvSpPr>
          <p:nvPr/>
        </p:nvSpPr>
        <p:spPr bwMode="auto">
          <a:xfrm>
            <a:off x="629672" y="6564880"/>
            <a:ext cx="2086913" cy="2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 defTabSz="1088415">
              <a:defRPr/>
            </a:pPr>
            <a:r>
              <a:rPr lang="en-GB" sz="1199" dirty="0" smtClean="0">
                <a:solidFill>
                  <a:prstClr val="black"/>
                </a:solidFill>
                <a:latin typeface="CorpoS"/>
                <a:cs typeface="Daimler CS"/>
              </a:rPr>
              <a:t>Daimler Trucks Asia</a:t>
            </a:r>
            <a:endParaRPr lang="en-GB" sz="1199" dirty="0">
              <a:solidFill>
                <a:prstClr val="black"/>
              </a:solidFill>
              <a:latin typeface="CorpoS"/>
              <a:cs typeface="Daimler CS"/>
            </a:endParaRPr>
          </a:p>
        </p:txBody>
      </p:sp>
      <p:cxnSp>
        <p:nvCxnSpPr>
          <p:cNvPr id="14" name="Footerline"/>
          <p:cNvCxnSpPr/>
          <p:nvPr/>
        </p:nvCxnSpPr>
        <p:spPr bwMode="auto">
          <a:xfrm>
            <a:off x="629671" y="6487838"/>
            <a:ext cx="10931107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117" y="1504603"/>
            <a:ext cx="10930387" cy="48756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 smtClean="0"/>
              <a:t>Insert text in </a:t>
            </a:r>
            <a:r>
              <a:rPr lang="en-GB" noProof="0" dirty="0" smtClean="0"/>
              <a:t>CorpoS (Body) 24 pt. (Mark-ups in Bold) </a:t>
            </a:r>
            <a:r>
              <a:rPr lang="en-GB" dirty="0" smtClean="0"/>
              <a:t>// for conclusion</a:t>
            </a:r>
            <a:r>
              <a:rPr lang="en-GB" noProof="0" dirty="0" smtClean="0"/>
              <a:t>, summary or short highlight</a:t>
            </a:r>
            <a:r>
              <a:rPr lang="en-GB" dirty="0" smtClean="0"/>
              <a:t>: Home // Paragraph// Increase List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 (Conclusion, summary or short highlight)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Sevens level</a:t>
            </a:r>
          </a:p>
          <a:p>
            <a:pPr lvl="7"/>
            <a:r>
              <a:rPr lang="en-GB" dirty="0" smtClean="0"/>
              <a:t>Eight level</a:t>
            </a:r>
          </a:p>
          <a:p>
            <a:pPr lvl="8"/>
            <a:r>
              <a:rPr lang="en-GB" dirty="0" smtClean="0"/>
              <a:t>Ninth level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324" y="285982"/>
            <a:ext cx="10932454" cy="11517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 smtClean="0"/>
              <a:t>Headline in CorpoS (Body) 35 pt.</a:t>
            </a:r>
            <a:br>
              <a:rPr lang="en-GB" noProof="0" dirty="0" smtClean="0"/>
            </a:br>
            <a:r>
              <a:rPr lang="en-GB" noProof="0" dirty="0" smtClean="0"/>
              <a:t>in two lines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78500" y="6564880"/>
            <a:ext cx="8120970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199">
                <a:latin typeface="+mn-lt"/>
              </a:defRPr>
            </a:lvl2pPr>
            <a:lvl3pPr marL="0" indent="0" algn="r">
              <a:spcBef>
                <a:spcPts val="0"/>
              </a:spcBef>
              <a:defRPr sz="1199">
                <a:latin typeface="+mn-lt"/>
              </a:defRPr>
            </a:lvl3pPr>
            <a:lvl4pPr marL="0" indent="0" algn="r">
              <a:spcBef>
                <a:spcPts val="0"/>
              </a:spcBef>
              <a:defRPr sz="1199">
                <a:latin typeface="+mn-lt"/>
              </a:defRPr>
            </a:lvl4pPr>
            <a:lvl5pPr marL="0" indent="0" algn="r">
              <a:spcBef>
                <a:spcPts val="0"/>
              </a:spcBef>
              <a:defRPr sz="1199">
                <a:latin typeface="+mn-lt"/>
              </a:defRPr>
            </a:lvl5pPr>
            <a:lvl6pPr marL="0" indent="0" algn="r">
              <a:spcBef>
                <a:spcPts val="0"/>
              </a:spcBef>
              <a:defRPr sz="1199">
                <a:latin typeface="+mn-lt"/>
              </a:defRPr>
            </a:lvl6pPr>
            <a:lvl7pPr marL="0" indent="0" algn="r">
              <a:spcBef>
                <a:spcPts val="0"/>
              </a:spcBef>
              <a:defRPr sz="1199">
                <a:latin typeface="+mn-lt"/>
              </a:defRPr>
            </a:lvl7pPr>
            <a:lvl8pPr marL="0" indent="0" algn="r">
              <a:spcBef>
                <a:spcPts val="0"/>
              </a:spcBef>
              <a:defRPr sz="1199">
                <a:latin typeface="+mn-lt"/>
              </a:defRPr>
            </a:lvl8pPr>
            <a:lvl9pPr marL="0" indent="0" algn="r">
              <a:spcBef>
                <a:spcPts val="0"/>
              </a:spcBef>
              <a:defRPr sz="1199">
                <a:latin typeface="+mn-lt"/>
              </a:defRPr>
            </a:lvl9pPr>
          </a:lstStyle>
          <a:p>
            <a:pPr defTabSz="1088415"/>
            <a:r>
              <a:rPr lang="en-US" dirty="0" smtClean="0">
                <a:solidFill>
                  <a:prstClr val="black"/>
                </a:solidFill>
              </a:rPr>
              <a:t>New CS Business – Connectivity Services/ TA/STB / 07.20.2016</a:t>
            </a:r>
            <a:endParaRPr lang="en-GB" dirty="0" smtClean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199">
                <a:latin typeface="+mn-lt"/>
              </a:defRPr>
            </a:lvl2pPr>
            <a:lvl3pPr marL="0" indent="0" algn="l">
              <a:spcBef>
                <a:spcPts val="0"/>
              </a:spcBef>
              <a:defRPr sz="1199">
                <a:latin typeface="+mn-lt"/>
              </a:defRPr>
            </a:lvl3pPr>
            <a:lvl4pPr marL="0" indent="0" algn="l">
              <a:spcBef>
                <a:spcPts val="0"/>
              </a:spcBef>
              <a:defRPr sz="1199">
                <a:latin typeface="+mn-lt"/>
              </a:defRPr>
            </a:lvl4pPr>
            <a:lvl5pPr marL="0" indent="0" algn="l">
              <a:spcBef>
                <a:spcPts val="0"/>
              </a:spcBef>
              <a:defRPr sz="1199">
                <a:latin typeface="+mn-lt"/>
              </a:defRPr>
            </a:lvl5pPr>
            <a:lvl6pPr marL="0" indent="0" algn="l">
              <a:spcBef>
                <a:spcPts val="0"/>
              </a:spcBef>
              <a:defRPr sz="1199">
                <a:latin typeface="+mn-lt"/>
              </a:defRPr>
            </a:lvl6pPr>
            <a:lvl7pPr marL="0" indent="0" algn="l">
              <a:spcBef>
                <a:spcPts val="0"/>
              </a:spcBef>
              <a:defRPr sz="1199">
                <a:latin typeface="+mn-lt"/>
              </a:defRPr>
            </a:lvl7pPr>
            <a:lvl8pPr marL="0" indent="0" algn="l">
              <a:spcBef>
                <a:spcPts val="0"/>
              </a:spcBef>
              <a:defRPr sz="1199">
                <a:latin typeface="+mn-lt"/>
              </a:defRPr>
            </a:lvl8pPr>
            <a:lvl9pPr marL="0" indent="0" algn="l">
              <a:spcBef>
                <a:spcPts val="0"/>
              </a:spcBef>
              <a:defRPr sz="1199">
                <a:latin typeface="+mn-lt"/>
              </a:defRPr>
            </a:lvl9pPr>
          </a:lstStyle>
          <a:p>
            <a:pPr algn="r" defTabSz="1088415"/>
            <a:r>
              <a:rPr lang="en-GB" dirty="0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pPr algn="r" defTabSz="1088415"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5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1088415" rtl="0" eaLnBrk="1" latinLnBrk="0" hangingPunct="1">
        <a:lnSpc>
          <a:spcPts val="3998"/>
        </a:lnSpc>
        <a:spcBef>
          <a:spcPts val="0"/>
        </a:spcBef>
        <a:buFont typeface="Arial" panose="020B0604020202020204" pitchFamily="34" charset="0"/>
        <a:buNone/>
        <a:defRPr sz="3498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37481" indent="-237481" algn="l" defTabSz="1088415" rtl="0" eaLnBrk="1" latinLnBrk="0" hangingPunct="1">
        <a:lnSpc>
          <a:spcPts val="3198"/>
        </a:lnSpc>
        <a:spcBef>
          <a:spcPts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474962" indent="-237481" algn="l" defTabSz="1088415" rtl="0" eaLnBrk="1" latinLnBrk="0" hangingPunct="1">
        <a:lnSpc>
          <a:spcPts val="3198"/>
        </a:lnSpc>
        <a:spcBef>
          <a:spcPts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712444" indent="-237481" algn="l" defTabSz="1088415" rtl="0" eaLnBrk="1" latinLnBrk="0" hangingPunct="1">
        <a:lnSpc>
          <a:spcPts val="3198"/>
        </a:lnSpc>
        <a:spcBef>
          <a:spcPts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088415" rtl="0" eaLnBrk="1" latinLnBrk="0" hangingPunct="1">
        <a:lnSpc>
          <a:spcPts val="3198"/>
        </a:lnSpc>
        <a:spcBef>
          <a:spcPts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1088415" rtl="0" eaLnBrk="1" latinLnBrk="0" hangingPunct="1">
        <a:lnSpc>
          <a:spcPts val="3198"/>
        </a:lnSpc>
        <a:spcBef>
          <a:spcPts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1088415" rtl="0" eaLnBrk="1" latinLnBrk="0" hangingPunct="1">
        <a:lnSpc>
          <a:spcPts val="3198"/>
        </a:lnSpc>
        <a:spcBef>
          <a:spcPts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1088415" rtl="0" eaLnBrk="1" latinLnBrk="0" hangingPunct="1">
        <a:lnSpc>
          <a:spcPts val="3198"/>
        </a:lnSpc>
        <a:spcBef>
          <a:spcPts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indent="0" algn="l" defTabSz="1088415" rtl="0" eaLnBrk="1" latinLnBrk="0" hangingPunct="1">
        <a:lnSpc>
          <a:spcPts val="3198"/>
        </a:lnSpc>
        <a:spcBef>
          <a:spcPts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1088415" rtl="0" eaLnBrk="1" latinLnBrk="0" hangingPunct="1">
        <a:lnSpc>
          <a:spcPts val="3198"/>
        </a:lnSpc>
        <a:spcBef>
          <a:spcPts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44207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1088415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32621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176829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5pPr>
      <a:lvl6pPr marL="2721036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265244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809450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353658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96">
          <p15:clr>
            <a:srgbClr val="F26B43"/>
          </p15:clr>
        </p15:guide>
        <p15:guide id="2" pos="728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9" Type="http://schemas.openxmlformats.org/officeDocument/2006/relationships/diagramQuickStyle" Target="../diagrams/quickStyle15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34" Type="http://schemas.openxmlformats.org/officeDocument/2006/relationships/diagramQuickStyle" Target="../diagrams/quickStyle14.xml"/><Relationship Id="rId42" Type="http://schemas.openxmlformats.org/officeDocument/2006/relationships/diagramData" Target="../diagrams/data16.xml"/><Relationship Id="rId47" Type="http://schemas.openxmlformats.org/officeDocument/2006/relationships/diagramData" Target="../diagrams/data17.xml"/><Relationship Id="rId50" Type="http://schemas.openxmlformats.org/officeDocument/2006/relationships/diagramColors" Target="../diagrams/colors17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33" Type="http://schemas.openxmlformats.org/officeDocument/2006/relationships/diagramLayout" Target="../diagrams/layout14.xml"/><Relationship Id="rId38" Type="http://schemas.openxmlformats.org/officeDocument/2006/relationships/diagramLayout" Target="../diagrams/layout15.xml"/><Relationship Id="rId46" Type="http://schemas.microsoft.com/office/2007/relationships/diagramDrawing" Target="../diagrams/drawing16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29" Type="http://schemas.openxmlformats.org/officeDocument/2006/relationships/diagramQuickStyle" Target="../diagrams/quickStyle13.xml"/><Relationship Id="rId41" Type="http://schemas.microsoft.com/office/2007/relationships/diagramDrawing" Target="../diagrams/drawing1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32" Type="http://schemas.openxmlformats.org/officeDocument/2006/relationships/diagramData" Target="../diagrams/data14.xml"/><Relationship Id="rId37" Type="http://schemas.openxmlformats.org/officeDocument/2006/relationships/diagramData" Target="../diagrams/data15.xml"/><Relationship Id="rId40" Type="http://schemas.openxmlformats.org/officeDocument/2006/relationships/diagramColors" Target="../diagrams/colors15.xml"/><Relationship Id="rId45" Type="http://schemas.openxmlformats.org/officeDocument/2006/relationships/diagramColors" Target="../diagrams/colors16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28" Type="http://schemas.openxmlformats.org/officeDocument/2006/relationships/diagramLayout" Target="../diagrams/layout13.xml"/><Relationship Id="rId36" Type="http://schemas.microsoft.com/office/2007/relationships/diagramDrawing" Target="../diagrams/drawing14.xml"/><Relationship Id="rId49" Type="http://schemas.openxmlformats.org/officeDocument/2006/relationships/diagramQuickStyle" Target="../diagrams/quickStyle17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31" Type="http://schemas.microsoft.com/office/2007/relationships/diagramDrawing" Target="../diagrams/drawing13.xml"/><Relationship Id="rId44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Relationship Id="rId27" Type="http://schemas.openxmlformats.org/officeDocument/2006/relationships/diagramData" Target="../diagrams/data13.xml"/><Relationship Id="rId30" Type="http://schemas.openxmlformats.org/officeDocument/2006/relationships/diagramColors" Target="../diagrams/colors13.xml"/><Relationship Id="rId35" Type="http://schemas.openxmlformats.org/officeDocument/2006/relationships/diagramColors" Target="../diagrams/colors14.xml"/><Relationship Id="rId43" Type="http://schemas.openxmlformats.org/officeDocument/2006/relationships/diagramLayout" Target="../diagrams/layout16.xml"/><Relationship Id="rId48" Type="http://schemas.openxmlformats.org/officeDocument/2006/relationships/diagramLayout" Target="../diagrams/layout17.xml"/><Relationship Id="rId8" Type="http://schemas.openxmlformats.org/officeDocument/2006/relationships/diagramLayout" Target="../diagrams/layout9.xml"/><Relationship Id="rId51" Type="http://schemas.microsoft.com/office/2007/relationships/diagramDrawing" Target="../diagrams/drawing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b="1" dirty="0">
                <a:ea typeface="ＭＳ Ｐゴシック" pitchFamily="50" charset="-128"/>
              </a:rPr>
              <a:t>Daimler Trucks Asia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Telediagnostics portal technical architecture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January,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628323" y="4907280"/>
            <a:ext cx="390303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cs typeface="Daimler CS"/>
              </a:rPr>
              <a:t>For FUSO approval to start development activities on 1/23</a:t>
            </a:r>
            <a:endParaRPr lang="en-US" sz="2000" dirty="0">
              <a:solidFill>
                <a:srgbClr val="FF0000"/>
              </a:solidFill>
              <a:cs typeface="Daimler CS"/>
            </a:endParaRPr>
          </a:p>
        </p:txBody>
      </p:sp>
    </p:spTree>
    <p:extLst>
      <p:ext uri="{BB962C8B-B14F-4D97-AF65-F5344CB8AC3E}">
        <p14:creationId xmlns:p14="http://schemas.microsoft.com/office/powerpoint/2010/main" val="7170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 bwMode="auto">
          <a:xfrm>
            <a:off x="4728560" y="430831"/>
            <a:ext cx="0" cy="594896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>
            <a:off x="8496214" y="409936"/>
            <a:ext cx="0" cy="596985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CCP Portal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Title of presentation / Department / Date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GB" smtClean="0"/>
              <a:t> </a:t>
            </a:r>
            <a:fld id="{52531704-8F80-415D-BD2B-6B9991AE822F}" type="slidenum">
              <a:rPr lang="en-GB" smtClean="0"/>
              <a:pPr algn="r"/>
              <a:t>10</a:t>
            </a:fld>
            <a:endParaRPr lang="en-GB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742643" y="3124078"/>
            <a:ext cx="1682861" cy="159960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599" dirty="0" err="1"/>
              <a:t>WebClient</a:t>
            </a:r>
            <a:endParaRPr lang="en-US" sz="1599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893156" y="3494288"/>
            <a:ext cx="1381834" cy="10870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99" dirty="0" err="1"/>
              <a:t>Javascript</a:t>
            </a:r>
            <a:r>
              <a:rPr lang="en-US" sz="1099" dirty="0"/>
              <a:t> </a:t>
            </a:r>
          </a:p>
          <a:p>
            <a:pPr algn="ctr"/>
            <a:r>
              <a:rPr lang="en-US" sz="1099" dirty="0"/>
              <a:t>“One Page” App</a:t>
            </a:r>
          </a:p>
          <a:p>
            <a:pPr algn="ctr"/>
            <a:endParaRPr lang="en-US" sz="1099" dirty="0"/>
          </a:p>
          <a:p>
            <a:pPr algn="ctr"/>
            <a:r>
              <a:rPr lang="en-US" sz="1099" dirty="0"/>
              <a:t>React.JS + Redux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256" y="3078290"/>
            <a:ext cx="2017257" cy="16911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399" dirty="0"/>
              <a:t>Java Micro 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8828062" y="1624276"/>
            <a:ext cx="1514315" cy="282096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399" dirty="0"/>
              <a:t>WP3 Backend API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6488233" y="430831"/>
            <a:ext cx="1961196" cy="960210"/>
          </a:xfrm>
          <a:prstGeom prst="flowChartMagneticDisk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9" dirty="0"/>
              <a:t>Azure Active Directory</a:t>
            </a:r>
          </a:p>
          <a:p>
            <a:pPr algn="ctr"/>
            <a:r>
              <a:rPr lang="en-US" sz="1399" dirty="0"/>
              <a:t>API Service Principles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8820868" y="5610994"/>
            <a:ext cx="1521509" cy="765341"/>
          </a:xfrm>
          <a:prstGeom prst="flowChartMagneticDisk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99" dirty="0"/>
              <a:t>MS SQL </a:t>
            </a:r>
          </a:p>
          <a:p>
            <a:pPr algn="ctr"/>
            <a:r>
              <a:rPr lang="en-US" sz="1099" dirty="0"/>
              <a:t>(role management)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5736148" y="1391042"/>
            <a:ext cx="1151528" cy="1687249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6239941" y="1391042"/>
            <a:ext cx="1151528" cy="1687248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641170" y="3285060"/>
            <a:ext cx="2288093" cy="106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6589514" y="4376913"/>
            <a:ext cx="2238548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Rounded Rectangle 30"/>
          <p:cNvSpPr/>
          <p:nvPr/>
        </p:nvSpPr>
        <p:spPr>
          <a:xfrm>
            <a:off x="8929262" y="3035484"/>
            <a:ext cx="1269057" cy="886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9" dirty="0" err="1"/>
              <a:t>Auth</a:t>
            </a:r>
            <a:r>
              <a:rPr lang="en-US" sz="1399" dirty="0"/>
              <a:t> Check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 flipV="1">
            <a:off x="8087753" y="1391041"/>
            <a:ext cx="1136669" cy="1646345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Oval 37"/>
          <p:cNvSpPr/>
          <p:nvPr/>
        </p:nvSpPr>
        <p:spPr>
          <a:xfrm>
            <a:off x="8418446" y="2067017"/>
            <a:ext cx="819233" cy="62789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99" dirty="0"/>
              <a:t>Bearer token valid?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888055" y="1624276"/>
            <a:ext cx="818579" cy="46464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99" dirty="0"/>
              <a:t>AD </a:t>
            </a:r>
            <a:r>
              <a:rPr lang="en-US" sz="999" dirty="0" err="1"/>
              <a:t>Auth</a:t>
            </a:r>
            <a:r>
              <a:rPr lang="en-US" sz="999" dirty="0"/>
              <a:t> Handshake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93160" y="2404433"/>
            <a:ext cx="701149" cy="39267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99" dirty="0"/>
              <a:t>Bearer Token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743736" y="2872740"/>
            <a:ext cx="976703" cy="60899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99" dirty="0"/>
              <a:t>REST API HTTPS request</a:t>
            </a:r>
          </a:p>
          <a:p>
            <a:pPr algn="ctr"/>
            <a:endParaRPr lang="en-US" sz="999" dirty="0"/>
          </a:p>
        </p:txBody>
      </p:sp>
      <p:sp>
        <p:nvSpPr>
          <p:cNvPr id="43" name="Rounded Rectangle 42"/>
          <p:cNvSpPr/>
          <p:nvPr/>
        </p:nvSpPr>
        <p:spPr>
          <a:xfrm>
            <a:off x="7078446" y="4049399"/>
            <a:ext cx="1009306" cy="4515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99" dirty="0"/>
              <a:t>(valid token)</a:t>
            </a:r>
          </a:p>
          <a:p>
            <a:pPr algn="ctr"/>
            <a:r>
              <a:rPr lang="en-US" sz="999" dirty="0"/>
              <a:t>JSON data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864424" y="4265676"/>
            <a:ext cx="1432920" cy="35912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99" dirty="0" err="1"/>
              <a:t>Auth</a:t>
            </a:r>
            <a:r>
              <a:rPr lang="en-US" sz="1099" dirty="0"/>
              <a:t> Service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2425504" y="3285059"/>
            <a:ext cx="2110348" cy="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 flipH="1">
            <a:off x="2425504" y="3803397"/>
            <a:ext cx="2110349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Rounded Rectangle 53"/>
          <p:cNvSpPr/>
          <p:nvPr/>
        </p:nvSpPr>
        <p:spPr>
          <a:xfrm>
            <a:off x="3041116" y="3141118"/>
            <a:ext cx="912715" cy="28788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credentials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41115" y="3627870"/>
            <a:ext cx="912716" cy="35105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JSON Web Token (JWT)</a:t>
            </a: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2425504" y="4536068"/>
            <a:ext cx="2110348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 bwMode="auto">
          <a:xfrm>
            <a:off x="2857511" y="4104490"/>
            <a:ext cx="1223499" cy="16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99" dirty="0">
                <a:cs typeface="Daimler CS"/>
              </a:rPr>
              <a:t>REST API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2785357" y="4306777"/>
            <a:ext cx="1387203" cy="41769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 request over SSL with JWT in header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4864424" y="3834581"/>
            <a:ext cx="1432921" cy="35912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99" dirty="0"/>
              <a:t>API Service</a:t>
            </a:r>
          </a:p>
        </p:txBody>
      </p:sp>
      <p:cxnSp>
        <p:nvCxnSpPr>
          <p:cNvPr id="68" name="Straight Arrow Connector 67"/>
          <p:cNvCxnSpPr>
            <a:endCxn id="11" idx="2"/>
          </p:cNvCxnSpPr>
          <p:nvPr/>
        </p:nvCxnSpPr>
        <p:spPr bwMode="auto">
          <a:xfrm>
            <a:off x="6024030" y="4769470"/>
            <a:ext cx="2796838" cy="1224195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>
          <a:xfrm>
            <a:off x="2452493" y="2569271"/>
            <a:ext cx="2060156" cy="22545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49" dirty="0"/>
              <a:t>All accesses are over HTTPS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89167" y="5224010"/>
            <a:ext cx="2052002" cy="10075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9" b="1" dirty="0"/>
              <a:t>To be implemented:</a:t>
            </a:r>
          </a:p>
          <a:p>
            <a:pPr algn="ctr"/>
            <a:r>
              <a:rPr lang="en-US" sz="999" dirty="0" err="1"/>
              <a:t>Auth</a:t>
            </a:r>
            <a:r>
              <a:rPr lang="en-US" sz="999" dirty="0"/>
              <a:t> Service username/password management integration with Active Directory</a:t>
            </a:r>
          </a:p>
          <a:p>
            <a:pPr algn="ctr"/>
            <a:r>
              <a:rPr lang="en-US" sz="999" dirty="0"/>
              <a:t>API authorization security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5465014" y="4700353"/>
            <a:ext cx="231738" cy="418529"/>
          </a:xfrm>
          <a:prstGeom prst="down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99"/>
          </a:p>
        </p:txBody>
      </p:sp>
      <p:sp>
        <p:nvSpPr>
          <p:cNvPr id="44" name="Rounded Rectangle 43"/>
          <p:cNvSpPr/>
          <p:nvPr/>
        </p:nvSpPr>
        <p:spPr>
          <a:xfrm>
            <a:off x="6887676" y="3311724"/>
            <a:ext cx="701149" cy="39267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99" dirty="0"/>
              <a:t>Bearer Token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8978747" y="891956"/>
            <a:ext cx="2070208" cy="24609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599" b="1" dirty="0">
                <a:cs typeface="Daimler CS"/>
              </a:rPr>
              <a:t>Secure Network</a:t>
            </a:r>
          </a:p>
        </p:txBody>
      </p:sp>
      <p:sp>
        <p:nvSpPr>
          <p:cNvPr id="55" name="TextBox 54"/>
          <p:cNvSpPr txBox="1"/>
          <p:nvPr/>
        </p:nvSpPr>
        <p:spPr bwMode="auto">
          <a:xfrm>
            <a:off x="1222399" y="1378184"/>
            <a:ext cx="1818718" cy="24609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599" b="1" dirty="0">
                <a:cs typeface="Daimler CS"/>
              </a:rPr>
              <a:t>Public Internet</a:t>
            </a:r>
          </a:p>
        </p:txBody>
      </p:sp>
      <p:sp>
        <p:nvSpPr>
          <p:cNvPr id="57" name="Flowchart: Magnetic Disk 56"/>
          <p:cNvSpPr/>
          <p:nvPr/>
        </p:nvSpPr>
        <p:spPr>
          <a:xfrm>
            <a:off x="8799145" y="4581307"/>
            <a:ext cx="1543232" cy="805698"/>
          </a:xfrm>
          <a:prstGeom prst="flowChartMagneticDisk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9" dirty="0"/>
              <a:t>Active Directory</a:t>
            </a:r>
          </a:p>
        </p:txBody>
      </p:sp>
      <p:cxnSp>
        <p:nvCxnSpPr>
          <p:cNvPr id="62" name="Straight Arrow Connector 61"/>
          <p:cNvCxnSpPr>
            <a:endCxn id="57" idx="2"/>
          </p:cNvCxnSpPr>
          <p:nvPr/>
        </p:nvCxnSpPr>
        <p:spPr bwMode="auto">
          <a:xfrm>
            <a:off x="6597748" y="4581307"/>
            <a:ext cx="2201397" cy="402849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ounded Rectangle 66"/>
          <p:cNvSpPr/>
          <p:nvPr/>
        </p:nvSpPr>
        <p:spPr>
          <a:xfrm>
            <a:off x="7238250" y="4696274"/>
            <a:ext cx="912715" cy="28788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credentials</a:t>
            </a:r>
          </a:p>
          <a:p>
            <a:pPr algn="ctr"/>
            <a:r>
              <a:rPr lang="en-US" sz="800" dirty="0"/>
              <a:t>authentication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934213" y="5387005"/>
            <a:ext cx="912715" cy="28788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Database Access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7242089" y="5663057"/>
            <a:ext cx="912715" cy="28788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Token? Credentials?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5018908" y="964273"/>
            <a:ext cx="1123949" cy="24609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599" b="1" dirty="0">
                <a:cs typeface="Daimler CS"/>
              </a:rPr>
              <a:t>Azure</a:t>
            </a:r>
          </a:p>
        </p:txBody>
      </p:sp>
      <p:sp>
        <p:nvSpPr>
          <p:cNvPr id="53" name="Flowchart: Magnetic Disk 52"/>
          <p:cNvSpPr/>
          <p:nvPr/>
        </p:nvSpPr>
        <p:spPr>
          <a:xfrm>
            <a:off x="10404103" y="2493383"/>
            <a:ext cx="1521509" cy="765341"/>
          </a:xfrm>
          <a:prstGeom prst="flowChartMagneticDisk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99" dirty="0"/>
              <a:t>HBASE</a:t>
            </a:r>
          </a:p>
        </p:txBody>
      </p:sp>
      <p:sp>
        <p:nvSpPr>
          <p:cNvPr id="56" name="Flowchart: Magnetic Disk 55"/>
          <p:cNvSpPr/>
          <p:nvPr/>
        </p:nvSpPr>
        <p:spPr>
          <a:xfrm>
            <a:off x="10556424" y="3069148"/>
            <a:ext cx="1521509" cy="765341"/>
          </a:xfrm>
          <a:prstGeom prst="flowChartMagneticDisk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99" dirty="0"/>
              <a:t>HBASE</a:t>
            </a:r>
          </a:p>
        </p:txBody>
      </p:sp>
      <p:sp>
        <p:nvSpPr>
          <p:cNvPr id="29" name="Right Bracket 28"/>
          <p:cNvSpPr/>
          <p:nvPr/>
        </p:nvSpPr>
        <p:spPr bwMode="auto">
          <a:xfrm>
            <a:off x="10404104" y="4094148"/>
            <a:ext cx="441951" cy="1889175"/>
          </a:xfrm>
          <a:prstGeom prst="rightBracke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2" name="TextBox 31"/>
          <p:cNvSpPr txBox="1"/>
          <p:nvPr/>
        </p:nvSpPr>
        <p:spPr bwMode="auto">
          <a:xfrm>
            <a:off x="10991589" y="4518300"/>
            <a:ext cx="926142" cy="147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99" i="1" dirty="0">
                <a:cs typeface="Daimler CS"/>
              </a:rPr>
              <a:t>Preferred: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99" i="1" dirty="0">
                <a:cs typeface="Daimler CS"/>
              </a:rPr>
              <a:t>-platform acts as a hub to SQL server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8665312" y="39761"/>
            <a:ext cx="351968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  <a:cs typeface="Daimler CS"/>
              </a:rPr>
              <a:t>Received from FUSO CCP portal team</a:t>
            </a:r>
            <a:endParaRPr lang="en-US" sz="1600" dirty="0">
              <a:solidFill>
                <a:srgbClr val="FF0000"/>
              </a:solidFill>
              <a:cs typeface="Daimler 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95735" y="5047881"/>
            <a:ext cx="3910072" cy="1338239"/>
          </a:xfrm>
          <a:prstGeom prst="round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b="1" kern="0" dirty="0" smtClean="0">
                <a:solidFill>
                  <a:srgbClr val="003399">
                    <a:lumMod val="75000"/>
                  </a:srgbClr>
                </a:solidFill>
              </a:rPr>
              <a:t>A </a:t>
            </a:r>
            <a:r>
              <a:rPr lang="en-US" sz="1000" b="1" kern="0" dirty="0">
                <a:solidFill>
                  <a:srgbClr val="003399">
                    <a:lumMod val="75000"/>
                  </a:srgbClr>
                </a:solidFill>
              </a:rPr>
              <a:t>similar architecture will be used for the TD portal</a:t>
            </a:r>
          </a:p>
          <a:p>
            <a:pPr marL="171450" indent="-171450"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b="1" kern="0" dirty="0">
                <a:solidFill>
                  <a:srgbClr val="003399">
                    <a:lumMod val="75000"/>
                  </a:srgbClr>
                </a:solidFill>
              </a:rPr>
              <a:t>TD portal </a:t>
            </a:r>
            <a:r>
              <a:rPr lang="en-US" sz="1000" b="1" kern="0" dirty="0" smtClean="0">
                <a:solidFill>
                  <a:srgbClr val="003399">
                    <a:lumMod val="75000"/>
                  </a:srgbClr>
                </a:solidFill>
              </a:rPr>
              <a:t>will not be </a:t>
            </a:r>
            <a:r>
              <a:rPr lang="en-US" sz="1000" b="1" kern="0" dirty="0">
                <a:solidFill>
                  <a:srgbClr val="003399">
                    <a:lumMod val="75000"/>
                  </a:srgbClr>
                </a:solidFill>
              </a:rPr>
              <a:t>a publically exposed unlike CCP</a:t>
            </a:r>
          </a:p>
          <a:p>
            <a:pPr marL="171450" indent="-171450"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b="1" kern="0" dirty="0">
                <a:solidFill>
                  <a:srgbClr val="003399">
                    <a:lumMod val="75000"/>
                  </a:srgbClr>
                </a:solidFill>
              </a:rPr>
              <a:t>Access will be limited to Biz Assist, dealers, regional service centers and CS</a:t>
            </a:r>
          </a:p>
          <a:p>
            <a:pPr marL="171450" indent="-171450"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b="1" kern="0" dirty="0">
                <a:solidFill>
                  <a:srgbClr val="003399">
                    <a:lumMod val="75000"/>
                  </a:srgbClr>
                </a:solidFill>
              </a:rPr>
              <a:t>Architecture will be modified after discussion with </a:t>
            </a:r>
            <a:r>
              <a:rPr lang="en-US" sz="1000" b="1" kern="0" dirty="0" smtClean="0">
                <a:solidFill>
                  <a:srgbClr val="003399">
                    <a:lumMod val="75000"/>
                  </a:srgbClr>
                </a:solidFill>
              </a:rPr>
              <a:t>FUSO IT team</a:t>
            </a:r>
            <a:endParaRPr lang="en-US" sz="1000" dirty="0">
              <a:cs typeface="Daimler CS"/>
            </a:endParaRPr>
          </a:p>
        </p:txBody>
      </p:sp>
    </p:spTree>
    <p:extLst>
      <p:ext uri="{BB962C8B-B14F-4D97-AF65-F5344CB8AC3E}">
        <p14:creationId xmlns:p14="http://schemas.microsoft.com/office/powerpoint/2010/main" val="376524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Biz Assist - As Is Technical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New CS Business – Connectivity Services/ TA/STB / </a:t>
            </a:r>
            <a:r>
              <a:rPr lang="en-US" dirty="0" smtClean="0">
                <a:solidFill>
                  <a:prstClr val="black"/>
                </a:solidFill>
              </a:rPr>
              <a:t>1/19/2017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GB" dirty="0" smtClean="0">
                <a:solidFill>
                  <a:prstClr val="black"/>
                </a:solidFill>
              </a:rPr>
              <a:t>9</a:t>
            </a: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2218" t="2391" r="1915" b="2840"/>
          <a:stretch/>
        </p:blipFill>
        <p:spPr>
          <a:xfrm>
            <a:off x="3535363" y="989476"/>
            <a:ext cx="5060273" cy="54153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9842102" y="39761"/>
            <a:ext cx="23147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  <a:cs typeface="Daimler CS"/>
              </a:rPr>
              <a:t>Received from Biz- assist</a:t>
            </a:r>
            <a:endParaRPr lang="en-US" sz="1600" dirty="0">
              <a:solidFill>
                <a:srgbClr val="FF0000"/>
              </a:solidFill>
              <a:cs typeface="Daimler CS"/>
            </a:endParaRPr>
          </a:p>
        </p:txBody>
      </p:sp>
    </p:spTree>
    <p:extLst>
      <p:ext uri="{BB962C8B-B14F-4D97-AF65-F5344CB8AC3E}">
        <p14:creationId xmlns:p14="http://schemas.microsoft.com/office/powerpoint/2010/main" val="37223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324" y="285982"/>
            <a:ext cx="10771196" cy="1151733"/>
          </a:xfrm>
        </p:spPr>
        <p:txBody>
          <a:bodyPr/>
          <a:lstStyle/>
          <a:p>
            <a:r>
              <a:rPr lang="en-US" dirty="0" smtClean="0"/>
              <a:t>FUSO Telediagnostics - Technical Architecture Roadmap</a:t>
            </a:r>
            <a:endParaRPr lang="en-US" dirty="0"/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New CS Business – Connectivity Services/ TA/STB / 1/19/2017</a:t>
            </a:r>
            <a:endParaRPr lang="en-GB" dirty="0" smtClean="0">
              <a:solidFill>
                <a:prstClr val="black"/>
              </a:solidFill>
            </a:endParaRPr>
          </a:p>
        </p:txBody>
      </p:sp>
      <p:sp>
        <p:nvSpPr>
          <p:cNvPr id="60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GB" dirty="0" smtClean="0">
                <a:solidFill>
                  <a:prstClr val="black"/>
                </a:solidFill>
              </a:rPr>
              <a:t>2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2558100" y="1776627"/>
            <a:ext cx="1993518" cy="34588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May 2017, SoS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gray">
          <a:xfrm>
            <a:off x="860108" y="2204156"/>
            <a:ext cx="1490662" cy="490560"/>
          </a:xfrm>
          <a:prstGeom prst="homePlate">
            <a:avLst>
              <a:gd name="adj" fmla="val 10464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Truck Driver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gray">
          <a:xfrm>
            <a:off x="2558100" y="2204156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 smtClean="0">
                <a:solidFill>
                  <a:schemeClr val="bg1"/>
                </a:solidFill>
              </a:rPr>
              <a:t>No application / tool access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gray">
          <a:xfrm>
            <a:off x="860108" y="2806282"/>
            <a:ext cx="1490662" cy="490560"/>
          </a:xfrm>
          <a:prstGeom prst="homePlate">
            <a:avLst>
              <a:gd name="adj" fmla="val 10464"/>
            </a:avLst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Fleet Manager (Customer)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gray">
          <a:xfrm>
            <a:off x="2558100" y="2806282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accent4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CCP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gray">
          <a:xfrm>
            <a:off x="860108" y="3408408"/>
            <a:ext cx="1490662" cy="490560"/>
          </a:xfrm>
          <a:prstGeom prst="homePlate">
            <a:avLst>
              <a:gd name="adj" fmla="val 10464"/>
            </a:avLst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CAC</a:t>
            </a: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gray">
          <a:xfrm>
            <a:off x="2558100" y="3368297"/>
            <a:ext cx="1981389" cy="550462"/>
          </a:xfrm>
          <a:prstGeom prst="chevron">
            <a:avLst>
              <a:gd name="adj" fmla="val 9905"/>
            </a:avLst>
          </a:prstGeom>
          <a:solidFill>
            <a:schemeClr val="accent4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FUSO      Telediagnostics </a:t>
            </a:r>
            <a:r>
              <a:rPr lang="en-US" sz="1200" dirty="0" smtClean="0">
                <a:solidFill>
                  <a:schemeClr val="bg1"/>
                </a:solidFill>
              </a:rPr>
              <a:t>Portal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gray">
          <a:xfrm>
            <a:off x="860108" y="5214786"/>
            <a:ext cx="1490662" cy="490560"/>
          </a:xfrm>
          <a:prstGeom prst="homePlate">
            <a:avLst>
              <a:gd name="adj" fmla="val 10464"/>
            </a:avLst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Sales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gray">
          <a:xfrm>
            <a:off x="2558100" y="5214786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accent4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SharePoint</a:t>
            </a: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gray">
          <a:xfrm>
            <a:off x="860108" y="5816914"/>
            <a:ext cx="1490662" cy="490560"/>
          </a:xfrm>
          <a:prstGeom prst="homePlate">
            <a:avLst>
              <a:gd name="adj" fmla="val 10464"/>
            </a:avLst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Customer Service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gray">
          <a:xfrm>
            <a:off x="2558100" y="5816914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accent4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FUSO      Telediagnostics Portal</a:t>
            </a: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gray">
          <a:xfrm>
            <a:off x="849948" y="4010534"/>
            <a:ext cx="1490662" cy="490560"/>
          </a:xfrm>
          <a:prstGeom prst="homePlate">
            <a:avLst>
              <a:gd name="adj" fmla="val 10464"/>
            </a:avLst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Dealer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utoShape 11"/>
          <p:cNvSpPr>
            <a:spLocks noChangeArrowheads="1"/>
          </p:cNvSpPr>
          <p:nvPr/>
        </p:nvSpPr>
        <p:spPr bwMode="gray">
          <a:xfrm>
            <a:off x="2558100" y="4010534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accent4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FUSO      Telediagnostics Portal</a:t>
            </a:r>
          </a:p>
        </p:txBody>
      </p:sp>
      <p:sp>
        <p:nvSpPr>
          <p:cNvPr id="26" name="AutoShape 14"/>
          <p:cNvSpPr>
            <a:spLocks noChangeArrowheads="1"/>
          </p:cNvSpPr>
          <p:nvPr/>
        </p:nvSpPr>
        <p:spPr bwMode="gray">
          <a:xfrm>
            <a:off x="849948" y="4612660"/>
            <a:ext cx="1490662" cy="490560"/>
          </a:xfrm>
          <a:prstGeom prst="homePlate">
            <a:avLst>
              <a:gd name="adj" fmla="val 10464"/>
            </a:avLst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ISP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AutoShape 15"/>
          <p:cNvSpPr>
            <a:spLocks noChangeArrowheads="1"/>
          </p:cNvSpPr>
          <p:nvPr/>
        </p:nvSpPr>
        <p:spPr bwMode="gray">
          <a:xfrm>
            <a:off x="2558100" y="4612660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No application / tool </a:t>
            </a:r>
            <a:r>
              <a:rPr lang="en-US" sz="1200" dirty="0" smtClean="0">
                <a:solidFill>
                  <a:schemeClr val="bg1"/>
                </a:solidFill>
              </a:rPr>
              <a:t>access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gray">
          <a:xfrm>
            <a:off x="4582024" y="1776627"/>
            <a:ext cx="1993518" cy="34588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March 2018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gray">
          <a:xfrm>
            <a:off x="4582024" y="2204156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accent4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Mobile application</a:t>
            </a:r>
          </a:p>
        </p:txBody>
      </p:sp>
      <p:sp>
        <p:nvSpPr>
          <p:cNvPr id="30" name="AutoShape 11"/>
          <p:cNvSpPr>
            <a:spLocks noChangeArrowheads="1"/>
          </p:cNvSpPr>
          <p:nvPr/>
        </p:nvSpPr>
        <p:spPr bwMode="gray">
          <a:xfrm>
            <a:off x="4582024" y="2806282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accent4">
              <a:lumMod val="75000"/>
            </a:schemeClr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CCP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gray">
          <a:xfrm>
            <a:off x="4582024" y="3368297"/>
            <a:ext cx="1981389" cy="550462"/>
          </a:xfrm>
          <a:prstGeom prst="chevron">
            <a:avLst>
              <a:gd name="adj" fmla="val 9905"/>
            </a:avLst>
          </a:prstGeom>
          <a:solidFill>
            <a:schemeClr val="accent4">
              <a:lumMod val="75000"/>
            </a:schemeClr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FUSO      </a:t>
            </a:r>
            <a:r>
              <a:rPr lang="en-US" sz="1200" dirty="0" smtClean="0">
                <a:solidFill>
                  <a:schemeClr val="bg1"/>
                </a:solidFill>
              </a:rPr>
              <a:t>    Telediagnostics Portal       </a:t>
            </a:r>
            <a:r>
              <a:rPr lang="en-US" sz="1200" i="1" dirty="0" smtClean="0">
                <a:solidFill>
                  <a:schemeClr val="bg1"/>
                </a:solidFill>
              </a:rPr>
              <a:t>(+ Workflow improvements)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gray">
          <a:xfrm>
            <a:off x="4582024" y="5214786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No application / tool access</a:t>
            </a: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gray">
          <a:xfrm>
            <a:off x="4582024" y="5816914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accent4">
              <a:lumMod val="75000"/>
            </a:schemeClr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FUSO      Telediagnostics Portal</a:t>
            </a:r>
          </a:p>
        </p:txBody>
      </p:sp>
      <p:sp>
        <p:nvSpPr>
          <p:cNvPr id="34" name="AutoShape 11"/>
          <p:cNvSpPr>
            <a:spLocks noChangeArrowheads="1"/>
          </p:cNvSpPr>
          <p:nvPr/>
        </p:nvSpPr>
        <p:spPr bwMode="gray">
          <a:xfrm>
            <a:off x="4582024" y="4010534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accent4">
              <a:lumMod val="75000"/>
            </a:schemeClr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New DMS</a:t>
            </a:r>
          </a:p>
        </p:txBody>
      </p:sp>
      <p:sp>
        <p:nvSpPr>
          <p:cNvPr id="35" name="AutoShape 15"/>
          <p:cNvSpPr>
            <a:spLocks noChangeArrowheads="1"/>
          </p:cNvSpPr>
          <p:nvPr/>
        </p:nvSpPr>
        <p:spPr bwMode="gray">
          <a:xfrm>
            <a:off x="4582024" y="4612660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No application / tool access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gray">
          <a:xfrm>
            <a:off x="6595788" y="1776627"/>
            <a:ext cx="1993518" cy="34588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March 2019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AutoShape 8"/>
          <p:cNvSpPr>
            <a:spLocks noChangeArrowheads="1"/>
          </p:cNvSpPr>
          <p:nvPr/>
        </p:nvSpPr>
        <p:spPr bwMode="gray">
          <a:xfrm>
            <a:off x="6595788" y="2204156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accent2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Mobile application</a:t>
            </a:r>
          </a:p>
        </p:txBody>
      </p:sp>
      <p:sp>
        <p:nvSpPr>
          <p:cNvPr id="38" name="AutoShape 11"/>
          <p:cNvSpPr>
            <a:spLocks noChangeArrowheads="1"/>
          </p:cNvSpPr>
          <p:nvPr/>
        </p:nvSpPr>
        <p:spPr bwMode="gray">
          <a:xfrm>
            <a:off x="6595788" y="2806282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accent2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CCP</a:t>
            </a:r>
          </a:p>
        </p:txBody>
      </p:sp>
      <p:sp>
        <p:nvSpPr>
          <p:cNvPr id="39" name="AutoShape 15"/>
          <p:cNvSpPr>
            <a:spLocks noChangeArrowheads="1"/>
          </p:cNvSpPr>
          <p:nvPr/>
        </p:nvSpPr>
        <p:spPr bwMode="gray">
          <a:xfrm>
            <a:off x="6595788" y="3368297"/>
            <a:ext cx="1981389" cy="550462"/>
          </a:xfrm>
          <a:prstGeom prst="chevron">
            <a:avLst>
              <a:gd name="adj" fmla="val 9905"/>
            </a:avLst>
          </a:prstGeom>
          <a:solidFill>
            <a:schemeClr val="accent2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FUSO      Telediagnostics </a:t>
            </a:r>
            <a:r>
              <a:rPr lang="en-US" sz="1200" dirty="0" smtClean="0">
                <a:solidFill>
                  <a:schemeClr val="bg1"/>
                </a:solidFill>
              </a:rPr>
              <a:t>Portal  </a:t>
            </a:r>
            <a:r>
              <a:rPr lang="en-US" sz="1200" i="1" dirty="0" smtClean="0">
                <a:solidFill>
                  <a:schemeClr val="bg1"/>
                </a:solidFill>
              </a:rPr>
              <a:t>(+ New DMS Integration)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40" name="AutoShape 11"/>
          <p:cNvSpPr>
            <a:spLocks noChangeArrowheads="1"/>
          </p:cNvSpPr>
          <p:nvPr/>
        </p:nvSpPr>
        <p:spPr bwMode="gray">
          <a:xfrm>
            <a:off x="6595788" y="5214786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No application / tool access</a:t>
            </a:r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gray">
          <a:xfrm>
            <a:off x="6595788" y="5816914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accent2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FUSO      Telediagnostics Portal</a:t>
            </a:r>
          </a:p>
        </p:txBody>
      </p:sp>
      <p:sp>
        <p:nvSpPr>
          <p:cNvPr id="42" name="AutoShape 11"/>
          <p:cNvSpPr>
            <a:spLocks noChangeArrowheads="1"/>
          </p:cNvSpPr>
          <p:nvPr/>
        </p:nvSpPr>
        <p:spPr bwMode="gray">
          <a:xfrm>
            <a:off x="6595788" y="4010534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accent2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 smtClean="0">
                <a:solidFill>
                  <a:schemeClr val="bg1"/>
                </a:solidFill>
              </a:rPr>
              <a:t>New DMS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AutoShape 15"/>
          <p:cNvSpPr>
            <a:spLocks noChangeArrowheads="1"/>
          </p:cNvSpPr>
          <p:nvPr/>
        </p:nvSpPr>
        <p:spPr bwMode="gray">
          <a:xfrm>
            <a:off x="6595788" y="4612660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No application / tool access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gray">
          <a:xfrm>
            <a:off x="8609552" y="1776627"/>
            <a:ext cx="1993518" cy="34588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March 2020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AutoShape 8"/>
          <p:cNvSpPr>
            <a:spLocks noChangeArrowheads="1"/>
          </p:cNvSpPr>
          <p:nvPr/>
        </p:nvSpPr>
        <p:spPr bwMode="gray">
          <a:xfrm>
            <a:off x="8609552" y="2204156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accent2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Mobile application</a:t>
            </a:r>
          </a:p>
        </p:txBody>
      </p:sp>
      <p:sp>
        <p:nvSpPr>
          <p:cNvPr id="46" name="AutoShape 11"/>
          <p:cNvSpPr>
            <a:spLocks noChangeArrowheads="1"/>
          </p:cNvSpPr>
          <p:nvPr/>
        </p:nvSpPr>
        <p:spPr bwMode="gray">
          <a:xfrm>
            <a:off x="8609552" y="2806282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accent2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CCP</a:t>
            </a:r>
          </a:p>
        </p:txBody>
      </p:sp>
      <p:sp>
        <p:nvSpPr>
          <p:cNvPr id="47" name="AutoShape 15"/>
          <p:cNvSpPr>
            <a:spLocks noChangeArrowheads="1"/>
          </p:cNvSpPr>
          <p:nvPr/>
        </p:nvSpPr>
        <p:spPr bwMode="gray">
          <a:xfrm>
            <a:off x="8609552" y="3368297"/>
            <a:ext cx="1981389" cy="550462"/>
          </a:xfrm>
          <a:prstGeom prst="chevron">
            <a:avLst>
              <a:gd name="adj" fmla="val 9905"/>
            </a:avLst>
          </a:prstGeom>
          <a:solidFill>
            <a:schemeClr val="accent2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FUSO      Telediagnostics </a:t>
            </a:r>
            <a:r>
              <a:rPr lang="en-US" sz="1200" dirty="0" smtClean="0">
                <a:solidFill>
                  <a:schemeClr val="bg1"/>
                </a:solidFill>
              </a:rPr>
              <a:t>Portal  </a:t>
            </a:r>
            <a:r>
              <a:rPr lang="en-US" sz="1200" i="1" dirty="0" smtClean="0">
                <a:solidFill>
                  <a:schemeClr val="bg1"/>
                </a:solidFill>
              </a:rPr>
              <a:t>(+ </a:t>
            </a:r>
            <a:r>
              <a:rPr lang="en-US" sz="1200" i="1" dirty="0">
                <a:solidFill>
                  <a:schemeClr val="bg1"/>
                </a:solidFill>
              </a:rPr>
              <a:t>New DMS Integration)</a:t>
            </a:r>
          </a:p>
        </p:txBody>
      </p:sp>
      <p:sp>
        <p:nvSpPr>
          <p:cNvPr id="48" name="AutoShape 11"/>
          <p:cNvSpPr>
            <a:spLocks noChangeArrowheads="1"/>
          </p:cNvSpPr>
          <p:nvPr/>
        </p:nvSpPr>
        <p:spPr bwMode="gray">
          <a:xfrm>
            <a:off x="8609552" y="5214786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No application / tool access</a:t>
            </a:r>
          </a:p>
        </p:txBody>
      </p:sp>
      <p:sp>
        <p:nvSpPr>
          <p:cNvPr id="49" name="AutoShape 15"/>
          <p:cNvSpPr>
            <a:spLocks noChangeArrowheads="1"/>
          </p:cNvSpPr>
          <p:nvPr/>
        </p:nvSpPr>
        <p:spPr bwMode="gray">
          <a:xfrm>
            <a:off x="8609552" y="5816914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accent2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FUSO      Telediagnostics Portal</a:t>
            </a:r>
          </a:p>
        </p:txBody>
      </p:sp>
      <p:sp>
        <p:nvSpPr>
          <p:cNvPr id="50" name="AutoShape 11"/>
          <p:cNvSpPr>
            <a:spLocks noChangeArrowheads="1"/>
          </p:cNvSpPr>
          <p:nvPr/>
        </p:nvSpPr>
        <p:spPr bwMode="gray">
          <a:xfrm>
            <a:off x="8609552" y="4010534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accent2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New DMS</a:t>
            </a:r>
          </a:p>
        </p:txBody>
      </p:sp>
      <p:sp>
        <p:nvSpPr>
          <p:cNvPr id="51" name="AutoShape 15"/>
          <p:cNvSpPr>
            <a:spLocks noChangeArrowheads="1"/>
          </p:cNvSpPr>
          <p:nvPr/>
        </p:nvSpPr>
        <p:spPr bwMode="gray">
          <a:xfrm>
            <a:off x="8609552" y="4612660"/>
            <a:ext cx="1981389" cy="490560"/>
          </a:xfrm>
          <a:prstGeom prst="chevron">
            <a:avLst>
              <a:gd name="adj" fmla="val 9905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200" dirty="0">
                <a:solidFill>
                  <a:schemeClr val="bg1"/>
                </a:solidFill>
              </a:rPr>
              <a:t>No application / tool access</a:t>
            </a:r>
          </a:p>
        </p:txBody>
      </p:sp>
      <p:sp>
        <p:nvSpPr>
          <p:cNvPr id="54" name="AutoShape 8"/>
          <p:cNvSpPr>
            <a:spLocks noChangeArrowheads="1"/>
          </p:cNvSpPr>
          <p:nvPr/>
        </p:nvSpPr>
        <p:spPr bwMode="gray">
          <a:xfrm>
            <a:off x="6520212" y="1116216"/>
            <a:ext cx="1016765" cy="459477"/>
          </a:xfrm>
          <a:prstGeom prst="chevron">
            <a:avLst>
              <a:gd name="adj" fmla="val 9905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000" dirty="0" smtClean="0">
                <a:solidFill>
                  <a:schemeClr val="bg1"/>
                </a:solidFill>
              </a:rPr>
              <a:t>No application / tool access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5" name="AutoShape 8"/>
          <p:cNvSpPr>
            <a:spLocks noChangeArrowheads="1"/>
          </p:cNvSpPr>
          <p:nvPr/>
        </p:nvSpPr>
        <p:spPr bwMode="gray">
          <a:xfrm>
            <a:off x="7548456" y="1116216"/>
            <a:ext cx="1016765" cy="459477"/>
          </a:xfrm>
          <a:prstGeom prst="chevron">
            <a:avLst>
              <a:gd name="adj" fmla="val 9905"/>
            </a:avLst>
          </a:prstGeom>
          <a:solidFill>
            <a:schemeClr val="accent4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000" dirty="0" smtClean="0">
                <a:solidFill>
                  <a:schemeClr val="bg1"/>
                </a:solidFill>
              </a:rPr>
              <a:t>Pilot functionality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6" name="AutoShape 8"/>
          <p:cNvSpPr>
            <a:spLocks noChangeArrowheads="1"/>
          </p:cNvSpPr>
          <p:nvPr/>
        </p:nvSpPr>
        <p:spPr bwMode="gray">
          <a:xfrm>
            <a:off x="8569080" y="1116216"/>
            <a:ext cx="1016765" cy="459477"/>
          </a:xfrm>
          <a:prstGeom prst="chevron">
            <a:avLst>
              <a:gd name="adj" fmla="val 9905"/>
            </a:avLst>
          </a:prstGeom>
          <a:solidFill>
            <a:schemeClr val="accent4">
              <a:lumMod val="75000"/>
            </a:schemeClr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000" dirty="0" smtClean="0">
                <a:solidFill>
                  <a:schemeClr val="bg1"/>
                </a:solidFill>
              </a:rPr>
              <a:t>Updated functionality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7" name="AutoShape 8"/>
          <p:cNvSpPr>
            <a:spLocks noChangeArrowheads="1"/>
          </p:cNvSpPr>
          <p:nvPr/>
        </p:nvSpPr>
        <p:spPr bwMode="gray">
          <a:xfrm>
            <a:off x="9580842" y="1116216"/>
            <a:ext cx="1016765" cy="459477"/>
          </a:xfrm>
          <a:prstGeom prst="chevron">
            <a:avLst>
              <a:gd name="adj" fmla="val 9905"/>
            </a:avLst>
          </a:prstGeom>
          <a:solidFill>
            <a:schemeClr val="accent2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chemeClr val="bg1"/>
                </a:solidFill>
              </a:rPr>
              <a:t>Full functionality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5775960" y="1244601"/>
            <a:ext cx="549831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cs typeface="Daimler CS"/>
              </a:rPr>
              <a:t>Legend:</a:t>
            </a:r>
            <a:endParaRPr lang="en-US" sz="1100" b="1" dirty="0">
              <a:cs typeface="Daimler CS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>
            <a:off x="4468885" y="4265816"/>
            <a:ext cx="256758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Elbow Connector 5"/>
          <p:cNvCxnSpPr>
            <a:stCxn id="20" idx="3"/>
          </p:cNvCxnSpPr>
          <p:nvPr/>
        </p:nvCxnSpPr>
        <p:spPr bwMode="auto">
          <a:xfrm flipV="1">
            <a:off x="4539489" y="4501094"/>
            <a:ext cx="186154" cy="958972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 bwMode="auto">
          <a:xfrm>
            <a:off x="5024225" y="6353938"/>
            <a:ext cx="551272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cs typeface="Daimler CS"/>
              </a:rPr>
              <a:t>Note: Functionality roadmap for Truck Driver Mobile App, CCP and DMS indicative, to be validated with respective teams</a:t>
            </a:r>
            <a:endParaRPr lang="en-US" sz="800" dirty="0">
              <a:cs typeface="Daimler CS"/>
            </a:endParaRPr>
          </a:p>
        </p:txBody>
      </p:sp>
    </p:spTree>
    <p:extLst>
      <p:ext uri="{BB962C8B-B14F-4D97-AF65-F5344CB8AC3E}">
        <p14:creationId xmlns:p14="http://schemas.microsoft.com/office/powerpoint/2010/main" val="2815876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3"/>
          <p:cNvSpPr>
            <a:spLocks noGrp="1"/>
          </p:cNvSpPr>
          <p:nvPr>
            <p:ph type="title"/>
          </p:nvPr>
        </p:nvSpPr>
        <p:spPr>
          <a:xfrm>
            <a:off x="628324" y="285982"/>
            <a:ext cx="10771196" cy="1151733"/>
          </a:xfrm>
        </p:spPr>
        <p:txBody>
          <a:bodyPr/>
          <a:lstStyle/>
          <a:p>
            <a:r>
              <a:rPr lang="en-US" dirty="0" smtClean="0"/>
              <a:t>Target State Logical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New CS Business – Connectivity Services/ TA/STB / 1/19/2017</a:t>
            </a:r>
            <a:endParaRPr lang="en-GB" dirty="0" smtClean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GB" dirty="0" smtClean="0">
                <a:solidFill>
                  <a:prstClr val="black"/>
                </a:solidFill>
              </a:rPr>
              <a:t>3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9340704" y="3754827"/>
            <a:ext cx="1463040" cy="56777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Dealer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9340704" y="4438707"/>
            <a:ext cx="1463040" cy="5677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ISP</a:t>
            </a:r>
            <a:endParaRPr lang="en-US" sz="12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9340704" y="5122587"/>
            <a:ext cx="1463040" cy="56777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FUSO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Customer 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340705" y="2387067"/>
            <a:ext cx="1463040" cy="56777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CCP (Customer/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Fleet Manager)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7" name="Elbow Connector 76"/>
          <p:cNvCxnSpPr>
            <a:endCxn id="60" idx="1"/>
          </p:cNvCxnSpPr>
          <p:nvPr/>
        </p:nvCxnSpPr>
        <p:spPr bwMode="auto">
          <a:xfrm flipV="1">
            <a:off x="7224398" y="2670953"/>
            <a:ext cx="2116307" cy="1166546"/>
          </a:xfrm>
          <a:prstGeom prst="bentConnector3">
            <a:avLst>
              <a:gd name="adj1" fmla="val 31277"/>
            </a:avLst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2" name="Elbow Connector 91"/>
          <p:cNvCxnSpPr>
            <a:stCxn id="84" idx="3"/>
            <a:endCxn id="52" idx="1"/>
          </p:cNvCxnSpPr>
          <p:nvPr/>
        </p:nvCxnSpPr>
        <p:spPr bwMode="auto">
          <a:xfrm flipV="1">
            <a:off x="7224398" y="4038713"/>
            <a:ext cx="2116306" cy="152915"/>
          </a:xfrm>
          <a:prstGeom prst="bentConnector3">
            <a:avLst>
              <a:gd name="adj1" fmla="val 44547"/>
            </a:avLst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Elbow Connector 92"/>
          <p:cNvCxnSpPr>
            <a:endCxn id="57" idx="1"/>
          </p:cNvCxnSpPr>
          <p:nvPr/>
        </p:nvCxnSpPr>
        <p:spPr bwMode="auto">
          <a:xfrm>
            <a:off x="7224398" y="4487582"/>
            <a:ext cx="2116306" cy="918891"/>
          </a:xfrm>
          <a:prstGeom prst="bentConnector3">
            <a:avLst>
              <a:gd name="adj1" fmla="val 38478"/>
            </a:avLst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Elbow Connector 93"/>
          <p:cNvCxnSpPr>
            <a:endCxn id="53" idx="1"/>
          </p:cNvCxnSpPr>
          <p:nvPr/>
        </p:nvCxnSpPr>
        <p:spPr bwMode="auto">
          <a:xfrm>
            <a:off x="7224398" y="4322598"/>
            <a:ext cx="2116306" cy="399995"/>
          </a:xfrm>
          <a:prstGeom prst="bentConnector3">
            <a:avLst>
              <a:gd name="adj1" fmla="val 42869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ysDash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8" name="TextBox 97"/>
          <p:cNvSpPr txBox="1"/>
          <p:nvPr/>
        </p:nvSpPr>
        <p:spPr bwMode="auto">
          <a:xfrm>
            <a:off x="8166309" y="2489126"/>
            <a:ext cx="102823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cs typeface="Daimler CS"/>
              </a:rPr>
              <a:t>Interface - API</a:t>
            </a:r>
            <a:endParaRPr lang="en-US" sz="1200" b="1" dirty="0">
              <a:cs typeface="Daimler CS"/>
            </a:endParaRPr>
          </a:p>
        </p:txBody>
      </p:sp>
      <p:sp>
        <p:nvSpPr>
          <p:cNvPr id="100" name="TextBox 99"/>
          <p:cNvSpPr txBox="1"/>
          <p:nvPr/>
        </p:nvSpPr>
        <p:spPr bwMode="auto">
          <a:xfrm>
            <a:off x="8166309" y="4487582"/>
            <a:ext cx="5321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cs typeface="Daimler CS"/>
              </a:rPr>
              <a:t>Offline </a:t>
            </a:r>
            <a:endParaRPr lang="en-US" sz="1200" b="1" dirty="0">
              <a:cs typeface="Daimler C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9340704" y="1703187"/>
            <a:ext cx="1463040" cy="56777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Truck Driver Web App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9340704" y="3070947"/>
            <a:ext cx="1463040" cy="56777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BizAssist / CAC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5" name="Elbow Connector 84"/>
          <p:cNvCxnSpPr>
            <a:endCxn id="82" idx="1"/>
          </p:cNvCxnSpPr>
          <p:nvPr/>
        </p:nvCxnSpPr>
        <p:spPr bwMode="auto">
          <a:xfrm flipV="1">
            <a:off x="7224398" y="3354833"/>
            <a:ext cx="2116306" cy="651339"/>
          </a:xfrm>
          <a:prstGeom prst="bentConnector3">
            <a:avLst>
              <a:gd name="adj1" fmla="val 37398"/>
            </a:avLst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6" name="TextBox 95"/>
          <p:cNvSpPr txBox="1"/>
          <p:nvPr/>
        </p:nvSpPr>
        <p:spPr bwMode="auto">
          <a:xfrm>
            <a:off x="8166309" y="3712005"/>
            <a:ext cx="100807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cs typeface="Daimler CS"/>
              </a:rPr>
              <a:t>New DMS Interface – Web based</a:t>
            </a:r>
            <a:endParaRPr lang="en-US" sz="1100" b="1" dirty="0">
              <a:cs typeface="Daimler CS"/>
            </a:endParaRPr>
          </a:p>
        </p:txBody>
      </p:sp>
      <p:sp>
        <p:nvSpPr>
          <p:cNvPr id="97" name="TextBox 96"/>
          <p:cNvSpPr txBox="1"/>
          <p:nvPr/>
        </p:nvSpPr>
        <p:spPr bwMode="auto">
          <a:xfrm>
            <a:off x="8166309" y="5035617"/>
            <a:ext cx="10080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cs typeface="Daimler CS"/>
              </a:rPr>
              <a:t>Interface – Web based</a:t>
            </a:r>
            <a:endParaRPr lang="en-US" sz="1100" b="1" dirty="0">
              <a:cs typeface="Daimler CS"/>
            </a:endParaRPr>
          </a:p>
        </p:txBody>
      </p:sp>
      <p:cxnSp>
        <p:nvCxnSpPr>
          <p:cNvPr id="51" name="Elbow Connector 50"/>
          <p:cNvCxnSpPr>
            <a:endCxn id="107" idx="1"/>
          </p:cNvCxnSpPr>
          <p:nvPr/>
        </p:nvCxnSpPr>
        <p:spPr bwMode="auto">
          <a:xfrm flipV="1">
            <a:off x="7224398" y="1987073"/>
            <a:ext cx="2116306" cy="1730340"/>
          </a:xfrm>
          <a:prstGeom prst="bentConnector3">
            <a:avLst>
              <a:gd name="adj1" fmla="val 24796"/>
            </a:avLst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TextBox 53"/>
          <p:cNvSpPr txBox="1"/>
          <p:nvPr/>
        </p:nvSpPr>
        <p:spPr bwMode="auto">
          <a:xfrm>
            <a:off x="8166309" y="1808570"/>
            <a:ext cx="102823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cs typeface="Daimler CS"/>
              </a:rPr>
              <a:t>Interface - API</a:t>
            </a:r>
            <a:endParaRPr lang="en-US" sz="1200" b="1" dirty="0">
              <a:cs typeface="Daimler CS"/>
            </a:endParaRPr>
          </a:p>
        </p:txBody>
      </p:sp>
      <p:sp>
        <p:nvSpPr>
          <p:cNvPr id="58" name="AutoShape 8"/>
          <p:cNvSpPr>
            <a:spLocks noChangeArrowheads="1"/>
          </p:cNvSpPr>
          <p:nvPr/>
        </p:nvSpPr>
        <p:spPr bwMode="gray">
          <a:xfrm>
            <a:off x="7688612" y="598056"/>
            <a:ext cx="1016765" cy="459477"/>
          </a:xfrm>
          <a:prstGeom prst="chevron">
            <a:avLst>
              <a:gd name="adj" fmla="val 9905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000" dirty="0" smtClean="0">
                <a:solidFill>
                  <a:schemeClr val="bg1"/>
                </a:solidFill>
              </a:rPr>
              <a:t>No application / tool access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9" name="AutoShape 8"/>
          <p:cNvSpPr>
            <a:spLocks noChangeArrowheads="1"/>
          </p:cNvSpPr>
          <p:nvPr/>
        </p:nvSpPr>
        <p:spPr bwMode="gray">
          <a:xfrm>
            <a:off x="8716856" y="598056"/>
            <a:ext cx="1016765" cy="459477"/>
          </a:xfrm>
          <a:prstGeom prst="chevron">
            <a:avLst>
              <a:gd name="adj" fmla="val 9905"/>
            </a:avLst>
          </a:prstGeom>
          <a:solidFill>
            <a:schemeClr val="accent4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000" dirty="0" smtClean="0">
                <a:solidFill>
                  <a:schemeClr val="bg1"/>
                </a:solidFill>
              </a:rPr>
              <a:t>Pilot functionality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4" name="AutoShape 8"/>
          <p:cNvSpPr>
            <a:spLocks noChangeArrowheads="1"/>
          </p:cNvSpPr>
          <p:nvPr/>
        </p:nvSpPr>
        <p:spPr bwMode="gray">
          <a:xfrm>
            <a:off x="9737480" y="598056"/>
            <a:ext cx="1016765" cy="459477"/>
          </a:xfrm>
          <a:prstGeom prst="chevron">
            <a:avLst>
              <a:gd name="adj" fmla="val 9905"/>
            </a:avLst>
          </a:prstGeom>
          <a:solidFill>
            <a:schemeClr val="accent4">
              <a:lumMod val="75000"/>
            </a:schemeClr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000" dirty="0" smtClean="0">
                <a:solidFill>
                  <a:schemeClr val="bg1"/>
                </a:solidFill>
              </a:rPr>
              <a:t>Updated functionality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1" name="AutoShape 8"/>
          <p:cNvSpPr>
            <a:spLocks noChangeArrowheads="1"/>
          </p:cNvSpPr>
          <p:nvPr/>
        </p:nvSpPr>
        <p:spPr bwMode="gray">
          <a:xfrm>
            <a:off x="10749242" y="598056"/>
            <a:ext cx="1016765" cy="459477"/>
          </a:xfrm>
          <a:prstGeom prst="chevron">
            <a:avLst>
              <a:gd name="adj" fmla="val 9905"/>
            </a:avLst>
          </a:prstGeom>
          <a:solidFill>
            <a:schemeClr val="accent2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chemeClr val="bg1"/>
                </a:solidFill>
              </a:rPr>
              <a:t>Full functionality</a:t>
            </a:r>
          </a:p>
        </p:txBody>
      </p:sp>
      <p:sp>
        <p:nvSpPr>
          <p:cNvPr id="72" name="TextBox 71"/>
          <p:cNvSpPr txBox="1"/>
          <p:nvPr/>
        </p:nvSpPr>
        <p:spPr bwMode="auto">
          <a:xfrm>
            <a:off x="6944360" y="726441"/>
            <a:ext cx="549831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cs typeface="Daimler CS"/>
              </a:rPr>
              <a:t>Legend:</a:t>
            </a:r>
            <a:endParaRPr lang="en-US" sz="1100" b="1" dirty="0">
              <a:cs typeface="Daimler CS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gray">
          <a:xfrm>
            <a:off x="611966" y="1180216"/>
            <a:ext cx="2524594" cy="34588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May 2017, SoS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gray">
          <a:xfrm>
            <a:off x="3182492" y="1180216"/>
            <a:ext cx="2524594" cy="34588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March 2018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gray">
          <a:xfrm>
            <a:off x="5753018" y="1180216"/>
            <a:ext cx="2524594" cy="345886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March 2019</a:t>
            </a:r>
          </a:p>
        </p:txBody>
      </p:sp>
      <p:sp>
        <p:nvSpPr>
          <p:cNvPr id="70" name="Rectangle 6"/>
          <p:cNvSpPr>
            <a:spLocks noChangeArrowheads="1"/>
          </p:cNvSpPr>
          <p:nvPr/>
        </p:nvSpPr>
        <p:spPr bwMode="gray">
          <a:xfrm>
            <a:off x="8323544" y="1180216"/>
            <a:ext cx="2524594" cy="345886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March 2020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3644059" y="3274514"/>
            <a:ext cx="837268" cy="183422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Daimler FUSO Big Data Lake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733824" y="3274513"/>
            <a:ext cx="2490574" cy="1834230"/>
          </a:xfrm>
          <a:prstGeom prst="roundRect">
            <a:avLst/>
          </a:prstGeom>
          <a:solidFill>
            <a:schemeClr val="accent4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algn="ctr"/>
            <a:r>
              <a:rPr lang="en-US" b="1" dirty="0"/>
              <a:t>Daimler FUSO </a:t>
            </a:r>
          </a:p>
          <a:p>
            <a:pPr algn="ctr"/>
            <a:r>
              <a:rPr lang="en-US" b="1" dirty="0"/>
              <a:t>Telediagnostics Portal</a:t>
            </a:r>
          </a:p>
        </p:txBody>
      </p:sp>
      <p:pic>
        <p:nvPicPr>
          <p:cNvPr id="113" name="Logos Trucks" descr="Logoleiste_PPT_2.ps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0" t="-17875" r="52202" b="-24687"/>
          <a:stretch/>
        </p:blipFill>
        <p:spPr>
          <a:xfrm>
            <a:off x="6519389" y="3303568"/>
            <a:ext cx="752736" cy="533931"/>
          </a:xfrm>
          <a:prstGeom prst="rect">
            <a:avLst/>
          </a:prstGeom>
        </p:spPr>
      </p:pic>
      <p:cxnSp>
        <p:nvCxnSpPr>
          <p:cNvPr id="116" name="Elbow Connector 115"/>
          <p:cNvCxnSpPr>
            <a:stCxn id="74" idx="3"/>
            <a:endCxn id="84" idx="1"/>
          </p:cNvCxnSpPr>
          <p:nvPr/>
        </p:nvCxnSpPr>
        <p:spPr bwMode="auto">
          <a:xfrm flipV="1">
            <a:off x="4481327" y="4191628"/>
            <a:ext cx="252497" cy="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TextBox 68"/>
          <p:cNvSpPr txBox="1"/>
          <p:nvPr/>
        </p:nvSpPr>
        <p:spPr bwMode="auto">
          <a:xfrm>
            <a:off x="8166309" y="3029170"/>
            <a:ext cx="9634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cs typeface="Daimler CS"/>
              </a:rPr>
              <a:t>Interface – Web based</a:t>
            </a:r>
            <a:endParaRPr lang="en-US" sz="1100" b="1" dirty="0">
              <a:cs typeface="Daimler CS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616526" y="2608761"/>
            <a:ext cx="2286000" cy="5779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FUSO cTP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616526" y="5487665"/>
            <a:ext cx="22860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Biz Assist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16526" y="3303568"/>
            <a:ext cx="2286000" cy="2070603"/>
          </a:xfrm>
          <a:prstGeom prst="roundRect">
            <a:avLst>
              <a:gd name="adj" fmla="val 585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Proactive Sensing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Flowchart: Magnetic Disk 80"/>
          <p:cNvSpPr/>
          <p:nvPr/>
        </p:nvSpPr>
        <p:spPr>
          <a:xfrm>
            <a:off x="733029" y="4741275"/>
            <a:ext cx="972686" cy="513878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7. Customer Master </a:t>
            </a:r>
            <a:r>
              <a:rPr lang="en-US" sz="900" dirty="0">
                <a:solidFill>
                  <a:srgbClr val="C00000"/>
                </a:solidFill>
              </a:rPr>
              <a:t>(New DMS</a:t>
            </a:r>
            <a:r>
              <a:rPr lang="en-US" sz="900" dirty="0" smtClean="0">
                <a:solidFill>
                  <a:srgbClr val="C00000"/>
                </a:solidFill>
              </a:rPr>
              <a:t>)</a:t>
            </a:r>
            <a:endParaRPr lang="en-US" sz="900" dirty="0"/>
          </a:p>
        </p:txBody>
      </p:sp>
      <p:sp>
        <p:nvSpPr>
          <p:cNvPr id="83" name="Flowchart: Magnetic Disk 82"/>
          <p:cNvSpPr/>
          <p:nvPr/>
        </p:nvSpPr>
        <p:spPr>
          <a:xfrm>
            <a:off x="733029" y="3539793"/>
            <a:ext cx="972686" cy="513878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3. Dealer Master </a:t>
            </a:r>
            <a:r>
              <a:rPr lang="en-US" sz="900" dirty="0" smtClean="0">
                <a:solidFill>
                  <a:srgbClr val="C00000"/>
                </a:solidFill>
              </a:rPr>
              <a:t>(New DMS)</a:t>
            </a:r>
            <a:endParaRPr lang="en-US" sz="900" dirty="0">
              <a:solidFill>
                <a:srgbClr val="C00000"/>
              </a:solidFill>
            </a:endParaRPr>
          </a:p>
        </p:txBody>
      </p:sp>
      <p:sp>
        <p:nvSpPr>
          <p:cNvPr id="114" name="Flowchart: Magnetic Disk 113"/>
          <p:cNvSpPr/>
          <p:nvPr/>
        </p:nvSpPr>
        <p:spPr>
          <a:xfrm>
            <a:off x="1812993" y="4737787"/>
            <a:ext cx="972686" cy="517366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8</a:t>
            </a:r>
            <a:r>
              <a:rPr lang="en-US" sz="900" dirty="0" smtClean="0"/>
              <a:t>. Customer </a:t>
            </a:r>
          </a:p>
          <a:p>
            <a:pPr algn="ctr"/>
            <a:r>
              <a:rPr lang="en-US" sz="900" dirty="0" smtClean="0"/>
              <a:t>Credit Master </a:t>
            </a:r>
            <a:r>
              <a:rPr lang="en-US" sz="900" dirty="0">
                <a:solidFill>
                  <a:srgbClr val="C00000"/>
                </a:solidFill>
              </a:rPr>
              <a:t>(New DMS</a:t>
            </a:r>
            <a:r>
              <a:rPr lang="en-US" sz="900" dirty="0" smtClean="0">
                <a:solidFill>
                  <a:srgbClr val="C00000"/>
                </a:solidFill>
              </a:rPr>
              <a:t>)</a:t>
            </a:r>
            <a:endParaRPr lang="en-US" sz="900" dirty="0"/>
          </a:p>
        </p:txBody>
      </p:sp>
      <p:sp>
        <p:nvSpPr>
          <p:cNvPr id="115" name="Flowchart: Magnetic Disk 114"/>
          <p:cNvSpPr/>
          <p:nvPr/>
        </p:nvSpPr>
        <p:spPr>
          <a:xfrm>
            <a:off x="1818826" y="3551408"/>
            <a:ext cx="972686" cy="513878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4. Warranty </a:t>
            </a:r>
          </a:p>
          <a:p>
            <a:pPr algn="ctr"/>
            <a:r>
              <a:rPr lang="en-US" sz="900" dirty="0" smtClean="0"/>
              <a:t>Master (FALCON)</a:t>
            </a:r>
            <a:endParaRPr lang="en-US" sz="900" dirty="0"/>
          </a:p>
        </p:txBody>
      </p:sp>
      <p:cxnSp>
        <p:nvCxnSpPr>
          <p:cNvPr id="119" name="Elbow Connector 118"/>
          <p:cNvCxnSpPr>
            <a:stCxn id="80" idx="3"/>
            <a:endCxn id="74" idx="1"/>
          </p:cNvCxnSpPr>
          <p:nvPr/>
        </p:nvCxnSpPr>
        <p:spPr bwMode="auto">
          <a:xfrm flipV="1">
            <a:off x="2902526" y="4191629"/>
            <a:ext cx="741533" cy="14724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0" name="Elbow Connector 119"/>
          <p:cNvCxnSpPr>
            <a:stCxn id="79" idx="3"/>
            <a:endCxn id="74" idx="1"/>
          </p:cNvCxnSpPr>
          <p:nvPr/>
        </p:nvCxnSpPr>
        <p:spPr bwMode="auto">
          <a:xfrm flipV="1">
            <a:off x="2902526" y="4191629"/>
            <a:ext cx="741533" cy="175323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1" name="Rounded Rectangle 120"/>
          <p:cNvSpPr/>
          <p:nvPr/>
        </p:nvSpPr>
        <p:spPr>
          <a:xfrm>
            <a:off x="616526" y="1656124"/>
            <a:ext cx="2286000" cy="7642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R&amp;D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2" name="Flowchart: Magnetic Disk 121"/>
          <p:cNvSpPr/>
          <p:nvPr/>
        </p:nvSpPr>
        <p:spPr>
          <a:xfrm>
            <a:off x="1219372" y="1867759"/>
            <a:ext cx="972686" cy="464190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1. DTC + CAN Master</a:t>
            </a:r>
            <a:endParaRPr lang="en-US" sz="900" dirty="0"/>
          </a:p>
        </p:txBody>
      </p:sp>
      <p:sp>
        <p:nvSpPr>
          <p:cNvPr id="123" name="Flowchart: Magnetic Disk 122"/>
          <p:cNvSpPr/>
          <p:nvPr/>
        </p:nvSpPr>
        <p:spPr>
          <a:xfrm>
            <a:off x="1235949" y="5835502"/>
            <a:ext cx="972686" cy="513878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9</a:t>
            </a:r>
            <a:r>
              <a:rPr lang="en-US" sz="900" dirty="0" smtClean="0"/>
              <a:t>. Biz Assist Technician Details</a:t>
            </a:r>
            <a:endParaRPr lang="en-US" sz="900" dirty="0"/>
          </a:p>
        </p:txBody>
      </p:sp>
      <p:sp>
        <p:nvSpPr>
          <p:cNvPr id="124" name="Flowchart: Magnetic Disk 123"/>
          <p:cNvSpPr/>
          <p:nvPr/>
        </p:nvSpPr>
        <p:spPr>
          <a:xfrm>
            <a:off x="733029" y="4113903"/>
            <a:ext cx="972686" cy="513878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5. VIN Master (VECT)</a:t>
            </a:r>
            <a:endParaRPr lang="en-US" sz="900" dirty="0"/>
          </a:p>
        </p:txBody>
      </p:sp>
      <p:sp>
        <p:nvSpPr>
          <p:cNvPr id="125" name="Flowchart: Magnetic Disk 124"/>
          <p:cNvSpPr/>
          <p:nvPr/>
        </p:nvSpPr>
        <p:spPr>
          <a:xfrm>
            <a:off x="1818826" y="4131639"/>
            <a:ext cx="972686" cy="513878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6. Service Master </a:t>
            </a:r>
            <a:r>
              <a:rPr lang="en-US" sz="900" dirty="0">
                <a:solidFill>
                  <a:srgbClr val="C00000"/>
                </a:solidFill>
              </a:rPr>
              <a:t>(New DMS)</a:t>
            </a:r>
            <a:endParaRPr lang="en-US" sz="900" dirty="0"/>
          </a:p>
        </p:txBody>
      </p:sp>
      <p:sp>
        <p:nvSpPr>
          <p:cNvPr id="128" name="Rectangle 127"/>
          <p:cNvSpPr/>
          <p:nvPr/>
        </p:nvSpPr>
        <p:spPr>
          <a:xfrm>
            <a:off x="700957" y="2825123"/>
            <a:ext cx="2084722" cy="2938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2. DTC+ </a:t>
            </a:r>
            <a:r>
              <a:rPr lang="en-US" sz="900" dirty="0"/>
              <a:t>CAN</a:t>
            </a:r>
            <a:r>
              <a:rPr lang="en-US" sz="900" dirty="0" smtClean="0"/>
              <a:t>+ </a:t>
            </a:r>
            <a:r>
              <a:rPr lang="en-US" sz="900" dirty="0"/>
              <a:t>Vehicle</a:t>
            </a:r>
            <a:r>
              <a:rPr lang="en-US" sz="900" dirty="0" smtClean="0"/>
              <a:t> data streams</a:t>
            </a:r>
            <a:endParaRPr lang="en-US" sz="900" dirty="0"/>
          </a:p>
        </p:txBody>
      </p:sp>
      <p:cxnSp>
        <p:nvCxnSpPr>
          <p:cNvPr id="129" name="Elbow Connector 128"/>
          <p:cNvCxnSpPr>
            <a:stCxn id="121" idx="3"/>
            <a:endCxn id="74" idx="1"/>
          </p:cNvCxnSpPr>
          <p:nvPr/>
        </p:nvCxnSpPr>
        <p:spPr bwMode="auto">
          <a:xfrm>
            <a:off x="2902526" y="2038230"/>
            <a:ext cx="741533" cy="215339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0" name="Elbow Connector 129"/>
          <p:cNvCxnSpPr>
            <a:stCxn id="78" idx="3"/>
            <a:endCxn id="74" idx="0"/>
          </p:cNvCxnSpPr>
          <p:nvPr/>
        </p:nvCxnSpPr>
        <p:spPr bwMode="auto">
          <a:xfrm>
            <a:off x="2902526" y="2897718"/>
            <a:ext cx="1160167" cy="37679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ysDash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4" name="TextBox 133"/>
          <p:cNvSpPr txBox="1"/>
          <p:nvPr/>
        </p:nvSpPr>
        <p:spPr bwMode="auto">
          <a:xfrm>
            <a:off x="2922890" y="5947758"/>
            <a:ext cx="84933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cs typeface="Daimler CS"/>
              </a:rPr>
              <a:t>Batch File Upload</a:t>
            </a:r>
            <a:endParaRPr lang="en-US" sz="1050" b="1" dirty="0">
              <a:cs typeface="Daimler CS"/>
            </a:endParaRPr>
          </a:p>
        </p:txBody>
      </p:sp>
      <p:sp>
        <p:nvSpPr>
          <p:cNvPr id="135" name="TextBox 134"/>
          <p:cNvSpPr txBox="1"/>
          <p:nvPr/>
        </p:nvSpPr>
        <p:spPr bwMode="auto">
          <a:xfrm>
            <a:off x="3429260" y="2593386"/>
            <a:ext cx="10469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 dirty="0" smtClean="0">
                <a:cs typeface="Daimler CS"/>
              </a:rPr>
              <a:t>Near real time data streaming</a:t>
            </a:r>
            <a:endParaRPr lang="en-US" sz="1000" i="1" dirty="0">
              <a:cs typeface="Daimler CS"/>
            </a:endParaRPr>
          </a:p>
        </p:txBody>
      </p:sp>
      <p:sp>
        <p:nvSpPr>
          <p:cNvPr id="136" name="TextBox 135"/>
          <p:cNvSpPr txBox="1"/>
          <p:nvPr/>
        </p:nvSpPr>
        <p:spPr bwMode="auto">
          <a:xfrm>
            <a:off x="2922890" y="1669063"/>
            <a:ext cx="8147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cs typeface="Daimler CS"/>
              </a:rPr>
              <a:t>Batch File Upload</a:t>
            </a:r>
          </a:p>
        </p:txBody>
      </p:sp>
      <p:sp>
        <p:nvSpPr>
          <p:cNvPr id="137" name="TextBox 136"/>
          <p:cNvSpPr txBox="1"/>
          <p:nvPr/>
        </p:nvSpPr>
        <p:spPr bwMode="auto">
          <a:xfrm>
            <a:off x="2922890" y="4143316"/>
            <a:ext cx="562655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cs typeface="Daimler CS"/>
              </a:rPr>
              <a:t>Interface</a:t>
            </a:r>
            <a:endParaRPr lang="en-US" sz="1050" b="1" dirty="0">
              <a:cs typeface="Daimler CS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9318029" y="42561"/>
            <a:ext cx="26898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  <a:cs typeface="Daimler CS"/>
              </a:rPr>
              <a:t>Need FUSO approval by 1/23</a:t>
            </a:r>
            <a:endParaRPr lang="en-US" sz="1600" dirty="0">
              <a:solidFill>
                <a:srgbClr val="FF0000"/>
              </a:solidFill>
              <a:cs typeface="Daimler CS"/>
            </a:endParaRPr>
          </a:p>
        </p:txBody>
      </p:sp>
    </p:spTree>
    <p:extLst>
      <p:ext uri="{BB962C8B-B14F-4D97-AF65-F5344CB8AC3E}">
        <p14:creationId xmlns:p14="http://schemas.microsoft.com/office/powerpoint/2010/main" val="337917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3644059" y="3274514"/>
            <a:ext cx="837268" cy="183422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Daimler FUSO Big Data Lake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11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Hadoop Big </a:t>
            </a:r>
            <a:r>
              <a:rPr lang="en-US" sz="1100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Data</a:t>
            </a:r>
          </a:p>
          <a:p>
            <a:pPr algn="ctr"/>
            <a:endParaRPr lang="en-US" sz="1100" i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1100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HDFS </a:t>
            </a:r>
            <a:r>
              <a:rPr lang="en-US" sz="11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file </a:t>
            </a:r>
            <a:r>
              <a:rPr lang="en-US" sz="1100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storage</a:t>
            </a:r>
            <a:endParaRPr lang="en-US" sz="1100" i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8" name="Title 3"/>
          <p:cNvSpPr>
            <a:spLocks noGrp="1"/>
          </p:cNvSpPr>
          <p:nvPr>
            <p:ph type="title"/>
          </p:nvPr>
        </p:nvSpPr>
        <p:spPr>
          <a:xfrm>
            <a:off x="628324" y="285982"/>
            <a:ext cx="10771196" cy="1151733"/>
          </a:xfrm>
        </p:spPr>
        <p:txBody>
          <a:bodyPr/>
          <a:lstStyle/>
          <a:p>
            <a:r>
              <a:rPr lang="en-US" smtClean="0"/>
              <a:t>SoS </a:t>
            </a:r>
            <a:r>
              <a:rPr lang="en-US" smtClean="0"/>
              <a:t>Logical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New CS Business – Connectivity Services/ TA/STB / 1/19/2017</a:t>
            </a:r>
            <a:endParaRPr lang="en-GB" dirty="0" smtClean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GB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33824" y="3274513"/>
            <a:ext cx="2490574" cy="1834230"/>
          </a:xfrm>
          <a:prstGeom prst="roundRect">
            <a:avLst/>
          </a:prstGeom>
          <a:solidFill>
            <a:schemeClr val="accent4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Daimler </a:t>
            </a:r>
            <a:r>
              <a:rPr lang="en-US" b="1" dirty="0"/>
              <a:t>FUSO </a:t>
            </a:r>
          </a:p>
          <a:p>
            <a:pPr algn="ctr"/>
            <a:r>
              <a:rPr lang="en-US" b="1" dirty="0"/>
              <a:t>Telediagnostics Portal</a:t>
            </a:r>
          </a:p>
          <a:p>
            <a:pPr algn="ctr"/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Hive / HBase</a:t>
            </a:r>
            <a:endParaRPr lang="en-US" i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9340704" y="3754827"/>
            <a:ext cx="1463040" cy="56777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Dealer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9340704" y="4438707"/>
            <a:ext cx="1463040" cy="5677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ISP</a:t>
            </a:r>
            <a:endParaRPr lang="en-US" sz="12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9340704" y="5122587"/>
            <a:ext cx="1463040" cy="56777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FUSO 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Customer Service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340705" y="2387067"/>
            <a:ext cx="1463040" cy="56777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CCP (Customer/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Fleet Manager)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9340704" y="1703187"/>
            <a:ext cx="1463040" cy="5677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Truck Driver Web App</a:t>
            </a:r>
            <a:endParaRPr lang="en-US" sz="1200" b="1" dirty="0"/>
          </a:p>
        </p:txBody>
      </p:sp>
      <p:pic>
        <p:nvPicPr>
          <p:cNvPr id="63" name="Logos Trucks" descr="Logoleiste_PPT_2.ps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0" t="-17875" r="52202" b="-24687"/>
          <a:stretch/>
        </p:blipFill>
        <p:spPr>
          <a:xfrm>
            <a:off x="6519389" y="3303568"/>
            <a:ext cx="752736" cy="533931"/>
          </a:xfrm>
          <a:prstGeom prst="rect">
            <a:avLst/>
          </a:prstGeom>
        </p:spPr>
      </p:pic>
      <p:sp>
        <p:nvSpPr>
          <p:cNvPr id="78" name="Rectangle 6"/>
          <p:cNvSpPr>
            <a:spLocks noChangeArrowheads="1"/>
          </p:cNvSpPr>
          <p:nvPr/>
        </p:nvSpPr>
        <p:spPr bwMode="gray">
          <a:xfrm>
            <a:off x="611966" y="1180216"/>
            <a:ext cx="2524594" cy="345886"/>
          </a:xfrm>
          <a:prstGeom prst="rect">
            <a:avLst/>
          </a:prstGeom>
          <a:solidFill>
            <a:srgbClr val="A6CAD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May 2017, SoS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9" name="Rectangle 6"/>
          <p:cNvSpPr>
            <a:spLocks noChangeArrowheads="1"/>
          </p:cNvSpPr>
          <p:nvPr/>
        </p:nvSpPr>
        <p:spPr bwMode="gray">
          <a:xfrm>
            <a:off x="3182492" y="1180216"/>
            <a:ext cx="2524594" cy="34588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March 2018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0" name="Rectangle 6"/>
          <p:cNvSpPr>
            <a:spLocks noChangeArrowheads="1"/>
          </p:cNvSpPr>
          <p:nvPr/>
        </p:nvSpPr>
        <p:spPr bwMode="gray">
          <a:xfrm>
            <a:off x="5753018" y="1180216"/>
            <a:ext cx="2524594" cy="34588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March 2019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gray">
          <a:xfrm>
            <a:off x="8323544" y="1180216"/>
            <a:ext cx="2524594" cy="34588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March 2020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9340704" y="3070947"/>
            <a:ext cx="1463040" cy="56777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BizAssist / </a:t>
            </a:r>
            <a:r>
              <a:rPr lang="en-US" sz="1200" b="1" dirty="0" smtClean="0">
                <a:solidFill>
                  <a:schemeClr val="tx1"/>
                </a:solidFill>
              </a:rPr>
              <a:t>CAC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2" name="AutoShape 8"/>
          <p:cNvSpPr>
            <a:spLocks noChangeArrowheads="1"/>
          </p:cNvSpPr>
          <p:nvPr/>
        </p:nvSpPr>
        <p:spPr bwMode="gray">
          <a:xfrm>
            <a:off x="7688612" y="598056"/>
            <a:ext cx="1016765" cy="459477"/>
          </a:xfrm>
          <a:prstGeom prst="chevron">
            <a:avLst>
              <a:gd name="adj" fmla="val 9905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000" dirty="0" smtClean="0">
                <a:solidFill>
                  <a:schemeClr val="bg1"/>
                </a:solidFill>
              </a:rPr>
              <a:t>No application / tool access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3" name="AutoShape 8"/>
          <p:cNvSpPr>
            <a:spLocks noChangeArrowheads="1"/>
          </p:cNvSpPr>
          <p:nvPr/>
        </p:nvSpPr>
        <p:spPr bwMode="gray">
          <a:xfrm>
            <a:off x="8716856" y="598056"/>
            <a:ext cx="1016765" cy="459477"/>
          </a:xfrm>
          <a:prstGeom prst="chevron">
            <a:avLst>
              <a:gd name="adj" fmla="val 9905"/>
            </a:avLst>
          </a:prstGeom>
          <a:solidFill>
            <a:schemeClr val="accent4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000" dirty="0" smtClean="0">
                <a:solidFill>
                  <a:schemeClr val="bg1"/>
                </a:solidFill>
              </a:rPr>
              <a:t>Pilot functionality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4" name="AutoShape 8"/>
          <p:cNvSpPr>
            <a:spLocks noChangeArrowheads="1"/>
          </p:cNvSpPr>
          <p:nvPr/>
        </p:nvSpPr>
        <p:spPr bwMode="gray">
          <a:xfrm>
            <a:off x="9737480" y="598056"/>
            <a:ext cx="1016765" cy="459477"/>
          </a:xfrm>
          <a:prstGeom prst="chevron">
            <a:avLst>
              <a:gd name="adj" fmla="val 9905"/>
            </a:avLst>
          </a:prstGeom>
          <a:solidFill>
            <a:schemeClr val="accent4">
              <a:lumMod val="75000"/>
            </a:schemeClr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000" dirty="0" smtClean="0">
                <a:solidFill>
                  <a:schemeClr val="bg1"/>
                </a:solidFill>
              </a:rPr>
              <a:t>Updated functionality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5" name="AutoShape 8"/>
          <p:cNvSpPr>
            <a:spLocks noChangeArrowheads="1"/>
          </p:cNvSpPr>
          <p:nvPr/>
        </p:nvSpPr>
        <p:spPr bwMode="gray">
          <a:xfrm>
            <a:off x="10749242" y="598056"/>
            <a:ext cx="1016765" cy="459477"/>
          </a:xfrm>
          <a:prstGeom prst="chevron">
            <a:avLst>
              <a:gd name="adj" fmla="val 9905"/>
            </a:avLst>
          </a:prstGeom>
          <a:solidFill>
            <a:schemeClr val="accent2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/>
          <a:p>
            <a:pPr marL="0" lvl="1" algn="ctr">
              <a:spcBef>
                <a:spcPts val="600"/>
              </a:spcBef>
              <a:buSzPct val="100000"/>
            </a:pPr>
            <a:r>
              <a:rPr lang="en-US" sz="1000" dirty="0">
                <a:solidFill>
                  <a:schemeClr val="bg1"/>
                </a:solidFill>
              </a:rPr>
              <a:t>Full functionality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6944360" y="726441"/>
            <a:ext cx="549831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cs typeface="Daimler CS"/>
              </a:rPr>
              <a:t>Legend:</a:t>
            </a:r>
            <a:endParaRPr lang="en-US" sz="1100" b="1" dirty="0">
              <a:cs typeface="Daimler CS"/>
            </a:endParaRPr>
          </a:p>
        </p:txBody>
      </p:sp>
      <p:cxnSp>
        <p:nvCxnSpPr>
          <p:cNvPr id="73" name="Elbow Connector 72"/>
          <p:cNvCxnSpPr>
            <a:stCxn id="58" idx="3"/>
            <a:endCxn id="6" idx="1"/>
          </p:cNvCxnSpPr>
          <p:nvPr/>
        </p:nvCxnSpPr>
        <p:spPr bwMode="auto">
          <a:xfrm flipV="1">
            <a:off x="4481327" y="4191628"/>
            <a:ext cx="252497" cy="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Elbow Connector 109"/>
          <p:cNvCxnSpPr/>
          <p:nvPr/>
        </p:nvCxnSpPr>
        <p:spPr bwMode="auto">
          <a:xfrm flipV="1">
            <a:off x="7224398" y="2670953"/>
            <a:ext cx="2116307" cy="1166546"/>
          </a:xfrm>
          <a:prstGeom prst="bentConnector3">
            <a:avLst>
              <a:gd name="adj1" fmla="val 31277"/>
            </a:avLst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1" name="Elbow Connector 110"/>
          <p:cNvCxnSpPr/>
          <p:nvPr/>
        </p:nvCxnSpPr>
        <p:spPr bwMode="auto">
          <a:xfrm flipV="1">
            <a:off x="7224398" y="4038713"/>
            <a:ext cx="2116306" cy="152915"/>
          </a:xfrm>
          <a:prstGeom prst="bentConnector3">
            <a:avLst>
              <a:gd name="adj1" fmla="val 44547"/>
            </a:avLst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Elbow Connector 111"/>
          <p:cNvCxnSpPr/>
          <p:nvPr/>
        </p:nvCxnSpPr>
        <p:spPr bwMode="auto">
          <a:xfrm>
            <a:off x="7224398" y="4487582"/>
            <a:ext cx="2116306" cy="918891"/>
          </a:xfrm>
          <a:prstGeom prst="bentConnector3">
            <a:avLst>
              <a:gd name="adj1" fmla="val 38478"/>
            </a:avLst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Elbow Connector 112"/>
          <p:cNvCxnSpPr/>
          <p:nvPr/>
        </p:nvCxnSpPr>
        <p:spPr bwMode="auto">
          <a:xfrm>
            <a:off x="7224398" y="4322598"/>
            <a:ext cx="2116306" cy="399995"/>
          </a:xfrm>
          <a:prstGeom prst="bentConnector3">
            <a:avLst>
              <a:gd name="adj1" fmla="val 42869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ysDash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4" name="TextBox 113"/>
          <p:cNvSpPr txBox="1"/>
          <p:nvPr/>
        </p:nvSpPr>
        <p:spPr bwMode="auto">
          <a:xfrm>
            <a:off x="8166309" y="2489126"/>
            <a:ext cx="102823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cs typeface="Daimler CS"/>
              </a:rPr>
              <a:t>Interface - API</a:t>
            </a:r>
            <a:endParaRPr lang="en-US" sz="1200" b="1" dirty="0">
              <a:cs typeface="Daimler CS"/>
            </a:endParaRPr>
          </a:p>
        </p:txBody>
      </p:sp>
      <p:sp>
        <p:nvSpPr>
          <p:cNvPr id="115" name="TextBox 114"/>
          <p:cNvSpPr txBox="1"/>
          <p:nvPr/>
        </p:nvSpPr>
        <p:spPr bwMode="auto">
          <a:xfrm>
            <a:off x="8166309" y="4487582"/>
            <a:ext cx="5321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cs typeface="Daimler CS"/>
              </a:rPr>
              <a:t>Offline </a:t>
            </a:r>
            <a:endParaRPr lang="en-US" sz="1200" b="1" dirty="0">
              <a:cs typeface="Daimler CS"/>
            </a:endParaRPr>
          </a:p>
        </p:txBody>
      </p:sp>
      <p:cxnSp>
        <p:nvCxnSpPr>
          <p:cNvPr id="116" name="Elbow Connector 115"/>
          <p:cNvCxnSpPr/>
          <p:nvPr/>
        </p:nvCxnSpPr>
        <p:spPr bwMode="auto">
          <a:xfrm flipV="1">
            <a:off x="7224398" y="3354833"/>
            <a:ext cx="2116306" cy="651339"/>
          </a:xfrm>
          <a:prstGeom prst="bentConnector3">
            <a:avLst>
              <a:gd name="adj1" fmla="val 37398"/>
            </a:avLst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8" name="TextBox 117"/>
          <p:cNvSpPr txBox="1"/>
          <p:nvPr/>
        </p:nvSpPr>
        <p:spPr bwMode="auto">
          <a:xfrm>
            <a:off x="8166309" y="3029170"/>
            <a:ext cx="9634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cs typeface="Daimler CS"/>
              </a:rPr>
              <a:t>Interface – Web based</a:t>
            </a:r>
            <a:endParaRPr lang="en-US" sz="1100" b="1" dirty="0">
              <a:cs typeface="Daimler CS"/>
            </a:endParaRPr>
          </a:p>
        </p:txBody>
      </p:sp>
      <p:sp>
        <p:nvSpPr>
          <p:cNvPr id="120" name="TextBox 119"/>
          <p:cNvSpPr txBox="1"/>
          <p:nvPr/>
        </p:nvSpPr>
        <p:spPr bwMode="auto">
          <a:xfrm>
            <a:off x="8166309" y="5035617"/>
            <a:ext cx="10080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cs typeface="Daimler CS"/>
              </a:rPr>
              <a:t>Interface – Web based</a:t>
            </a:r>
            <a:endParaRPr lang="en-US" sz="1100" b="1" dirty="0">
              <a:cs typeface="Daimler CS"/>
            </a:endParaRPr>
          </a:p>
        </p:txBody>
      </p:sp>
      <p:sp>
        <p:nvSpPr>
          <p:cNvPr id="122" name="TextBox 121"/>
          <p:cNvSpPr txBox="1"/>
          <p:nvPr/>
        </p:nvSpPr>
        <p:spPr bwMode="auto">
          <a:xfrm>
            <a:off x="8166310" y="1808569"/>
            <a:ext cx="102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cs typeface="Daimler CS"/>
              </a:rPr>
              <a:t>No information exchange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616526" y="5597967"/>
            <a:ext cx="2286000" cy="8040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Biz Assist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16526" y="4765177"/>
            <a:ext cx="2286000" cy="7596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FUSO Sales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16526" y="3303567"/>
            <a:ext cx="2286000" cy="13977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Proactive Sensing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6" name="Flowchart: Magnetic Disk 85"/>
          <p:cNvSpPr/>
          <p:nvPr/>
        </p:nvSpPr>
        <p:spPr>
          <a:xfrm>
            <a:off x="1155819" y="4991563"/>
            <a:ext cx="1069955" cy="513878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7. Customer Master </a:t>
            </a:r>
            <a:r>
              <a:rPr lang="en-US" sz="900" i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(Sharepoint)</a:t>
            </a:r>
            <a:endParaRPr lang="en-US" sz="900" i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7" name="Flowchart: Magnetic Disk 86"/>
          <p:cNvSpPr/>
          <p:nvPr/>
        </p:nvSpPr>
        <p:spPr>
          <a:xfrm>
            <a:off x="733029" y="3555161"/>
            <a:ext cx="972686" cy="513878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3. Dealer Master (CS)</a:t>
            </a:r>
            <a:endParaRPr lang="en-US" sz="900" dirty="0"/>
          </a:p>
        </p:txBody>
      </p:sp>
      <p:sp>
        <p:nvSpPr>
          <p:cNvPr id="88" name="Flowchart: Magnetic Disk 87"/>
          <p:cNvSpPr/>
          <p:nvPr/>
        </p:nvSpPr>
        <p:spPr>
          <a:xfrm>
            <a:off x="1818826" y="5835502"/>
            <a:ext cx="972686" cy="513878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9</a:t>
            </a:r>
            <a:r>
              <a:rPr lang="en-US" sz="900" dirty="0" smtClean="0"/>
              <a:t>. Customer </a:t>
            </a:r>
          </a:p>
          <a:p>
            <a:pPr algn="ctr"/>
            <a:r>
              <a:rPr lang="en-US" sz="900" dirty="0" smtClean="0"/>
              <a:t>Credit Master</a:t>
            </a:r>
          </a:p>
          <a:p>
            <a:pPr algn="ctr"/>
            <a:r>
              <a:rPr lang="en-US" sz="9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My SQL</a:t>
            </a:r>
            <a:endParaRPr lang="en-US" sz="900" i="1" dirty="0"/>
          </a:p>
        </p:txBody>
      </p:sp>
      <p:sp>
        <p:nvSpPr>
          <p:cNvPr id="89" name="Flowchart: Magnetic Disk 88"/>
          <p:cNvSpPr/>
          <p:nvPr/>
        </p:nvSpPr>
        <p:spPr>
          <a:xfrm>
            <a:off x="1818826" y="3566776"/>
            <a:ext cx="972686" cy="513878"/>
          </a:xfrm>
          <a:prstGeom prst="flowChartMagneticDisk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4. Warranty </a:t>
            </a:r>
          </a:p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Master (FALCON)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90" name="Elbow Connector 89"/>
          <p:cNvCxnSpPr>
            <a:stCxn id="84" idx="3"/>
            <a:endCxn id="58" idx="1"/>
          </p:cNvCxnSpPr>
          <p:nvPr/>
        </p:nvCxnSpPr>
        <p:spPr bwMode="auto">
          <a:xfrm flipV="1">
            <a:off x="2902526" y="4191629"/>
            <a:ext cx="741533" cy="95339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Elbow Connector 90"/>
          <p:cNvCxnSpPr>
            <a:stCxn id="83" idx="3"/>
            <a:endCxn id="58" idx="1"/>
          </p:cNvCxnSpPr>
          <p:nvPr/>
        </p:nvCxnSpPr>
        <p:spPr bwMode="auto">
          <a:xfrm flipV="1">
            <a:off x="2902526" y="4191629"/>
            <a:ext cx="741533" cy="180838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2" name="Flowchart: Magnetic Disk 91"/>
          <p:cNvSpPr/>
          <p:nvPr/>
        </p:nvSpPr>
        <p:spPr>
          <a:xfrm>
            <a:off x="733029" y="5835502"/>
            <a:ext cx="972686" cy="513878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8. Biz Assist Technician </a:t>
            </a:r>
            <a:r>
              <a:rPr lang="en-US" sz="900" dirty="0" smtClean="0"/>
              <a:t>Details</a:t>
            </a:r>
          </a:p>
          <a:p>
            <a:pPr algn="ctr"/>
            <a:r>
              <a:rPr lang="en-US" sz="900" i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My SQL</a:t>
            </a:r>
            <a:endParaRPr lang="en-US" sz="900" i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3" name="Flowchart: Magnetic Disk 92"/>
          <p:cNvSpPr/>
          <p:nvPr/>
        </p:nvSpPr>
        <p:spPr>
          <a:xfrm>
            <a:off x="733029" y="4129271"/>
            <a:ext cx="972686" cy="513878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5. VIN Master (VECT)</a:t>
            </a:r>
            <a:endParaRPr lang="en-US" sz="900" dirty="0"/>
          </a:p>
        </p:txBody>
      </p:sp>
      <p:sp>
        <p:nvSpPr>
          <p:cNvPr id="94" name="Flowchart: Magnetic Disk 93"/>
          <p:cNvSpPr/>
          <p:nvPr/>
        </p:nvSpPr>
        <p:spPr>
          <a:xfrm>
            <a:off x="1818826" y="4147007"/>
            <a:ext cx="972686" cy="513878"/>
          </a:xfrm>
          <a:prstGeom prst="flowChartMagneticDisk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6. Service Master (MAIDO)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2922890" y="5148767"/>
            <a:ext cx="84933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cs typeface="Daimler CS"/>
              </a:rPr>
              <a:t>Batch File Upload</a:t>
            </a:r>
            <a:endParaRPr lang="en-US" sz="1050" b="1" dirty="0">
              <a:cs typeface="Daimler CS"/>
            </a:endParaRPr>
          </a:p>
        </p:txBody>
      </p:sp>
      <p:sp>
        <p:nvSpPr>
          <p:cNvPr id="97" name="TextBox 96"/>
          <p:cNvSpPr txBox="1"/>
          <p:nvPr/>
        </p:nvSpPr>
        <p:spPr bwMode="auto">
          <a:xfrm>
            <a:off x="2922890" y="5981174"/>
            <a:ext cx="84439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cs typeface="Daimler CS"/>
              </a:rPr>
              <a:t>Batch File Upload</a:t>
            </a:r>
            <a:endParaRPr lang="en-US" sz="1050" b="1" dirty="0">
              <a:cs typeface="Daimler CS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16526" y="2608761"/>
            <a:ext cx="2286000" cy="5779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FUSO cTP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616526" y="1656124"/>
            <a:ext cx="2286000" cy="7642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R&amp;D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0" name="Flowchart: Magnetic Disk 99"/>
          <p:cNvSpPr/>
          <p:nvPr/>
        </p:nvSpPr>
        <p:spPr>
          <a:xfrm>
            <a:off x="1219372" y="1867759"/>
            <a:ext cx="972686" cy="464190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1. DTC + CAN Master</a:t>
            </a:r>
            <a:endParaRPr lang="en-US" sz="900" dirty="0"/>
          </a:p>
        </p:txBody>
      </p:sp>
      <p:sp>
        <p:nvSpPr>
          <p:cNvPr id="101" name="TextBox 100"/>
          <p:cNvSpPr txBox="1"/>
          <p:nvPr/>
        </p:nvSpPr>
        <p:spPr bwMode="auto">
          <a:xfrm>
            <a:off x="3429260" y="2593386"/>
            <a:ext cx="10469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 dirty="0" smtClean="0">
                <a:cs typeface="Daimler CS"/>
              </a:rPr>
              <a:t>Near real time data streaming</a:t>
            </a:r>
            <a:endParaRPr lang="en-US" sz="1000" i="1" dirty="0">
              <a:cs typeface="Daimler C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00957" y="2825123"/>
            <a:ext cx="2084722" cy="2938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2. DTC+ </a:t>
            </a:r>
            <a:r>
              <a:rPr lang="en-US" sz="900" dirty="0"/>
              <a:t>CAN</a:t>
            </a:r>
            <a:r>
              <a:rPr lang="en-US" sz="900" dirty="0" smtClean="0"/>
              <a:t>+ </a:t>
            </a:r>
            <a:r>
              <a:rPr lang="en-US" sz="900" dirty="0"/>
              <a:t>Vehicle</a:t>
            </a:r>
            <a:r>
              <a:rPr lang="en-US" sz="900" dirty="0" smtClean="0"/>
              <a:t> data streams</a:t>
            </a:r>
            <a:endParaRPr lang="en-US" sz="900" dirty="0"/>
          </a:p>
        </p:txBody>
      </p:sp>
      <p:sp>
        <p:nvSpPr>
          <p:cNvPr id="117" name="TextBox 116"/>
          <p:cNvSpPr txBox="1"/>
          <p:nvPr/>
        </p:nvSpPr>
        <p:spPr bwMode="auto">
          <a:xfrm>
            <a:off x="2922890" y="1669063"/>
            <a:ext cx="8147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cs typeface="Daimler CS"/>
              </a:rPr>
              <a:t>Batch File Upload</a:t>
            </a:r>
          </a:p>
        </p:txBody>
      </p:sp>
      <p:cxnSp>
        <p:nvCxnSpPr>
          <p:cNvPr id="121" name="Elbow Connector 120"/>
          <p:cNvCxnSpPr/>
          <p:nvPr/>
        </p:nvCxnSpPr>
        <p:spPr bwMode="auto">
          <a:xfrm>
            <a:off x="2878500" y="2897718"/>
            <a:ext cx="1184193" cy="37679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ysDash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5" name="Elbow Connector 124"/>
          <p:cNvCxnSpPr>
            <a:stCxn id="99" idx="3"/>
            <a:endCxn id="58" idx="1"/>
          </p:cNvCxnSpPr>
          <p:nvPr/>
        </p:nvCxnSpPr>
        <p:spPr bwMode="auto">
          <a:xfrm>
            <a:off x="2902526" y="2038230"/>
            <a:ext cx="741533" cy="215339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8" name="Elbow Connector 127"/>
          <p:cNvCxnSpPr>
            <a:stCxn id="85" idx="3"/>
            <a:endCxn id="58" idx="1"/>
          </p:cNvCxnSpPr>
          <p:nvPr/>
        </p:nvCxnSpPr>
        <p:spPr bwMode="auto">
          <a:xfrm>
            <a:off x="2902526" y="4002462"/>
            <a:ext cx="741533" cy="18916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5" name="TextBox 94"/>
          <p:cNvSpPr txBox="1"/>
          <p:nvPr/>
        </p:nvSpPr>
        <p:spPr bwMode="auto">
          <a:xfrm>
            <a:off x="2922890" y="3823715"/>
            <a:ext cx="562655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cs typeface="Daimler CS"/>
              </a:rPr>
              <a:t>Interface</a:t>
            </a:r>
            <a:endParaRPr lang="en-US" sz="1050" b="1" dirty="0">
              <a:cs typeface="Daimler 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04851" y="2384363"/>
            <a:ext cx="1546331" cy="551870"/>
          </a:xfrm>
          <a:prstGeom prst="round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Java scripting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ReactJS and Redux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Hosted in MS Azure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10704851" y="2996117"/>
            <a:ext cx="1534027" cy="805416"/>
          </a:xfrm>
          <a:prstGeom prst="round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Java </a:t>
            </a:r>
            <a:r>
              <a:rPr lang="en-US" sz="1000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scripting</a:t>
            </a:r>
            <a:r>
              <a:rPr lang="en-US" sz="10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ReactJS 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Hosted in MS Azure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REST API for CCP portal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8210921" y="3662922"/>
            <a:ext cx="9634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cs typeface="Daimler CS"/>
              </a:rPr>
              <a:t>Interface – Web based</a:t>
            </a:r>
            <a:endParaRPr lang="en-US" sz="1100" b="1" dirty="0">
              <a:cs typeface="Daimler C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9318029" y="42561"/>
            <a:ext cx="26898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  <a:cs typeface="Daimler CS"/>
              </a:rPr>
              <a:t>Need FUSO approval by 1/23</a:t>
            </a:r>
            <a:endParaRPr lang="en-US" sz="1600" dirty="0">
              <a:solidFill>
                <a:srgbClr val="FF0000"/>
              </a:solidFill>
              <a:cs typeface="Daimler CS"/>
            </a:endParaRPr>
          </a:p>
        </p:txBody>
      </p:sp>
      <p:sp>
        <p:nvSpPr>
          <p:cNvPr id="65" name="Flowchart: Magnetic Disk 64"/>
          <p:cNvSpPr/>
          <p:nvPr/>
        </p:nvSpPr>
        <p:spPr>
          <a:xfrm>
            <a:off x="9498577" y="5930911"/>
            <a:ext cx="730794" cy="386085"/>
          </a:xfrm>
          <a:prstGeom prst="flowChartMagneticDisk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Nice to have </a:t>
            </a:r>
          </a:p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for SoS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66" name="Flowchart: Magnetic Disk 65"/>
          <p:cNvSpPr/>
          <p:nvPr/>
        </p:nvSpPr>
        <p:spPr>
          <a:xfrm>
            <a:off x="10237059" y="5933490"/>
            <a:ext cx="730794" cy="386085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Must have </a:t>
            </a:r>
          </a:p>
          <a:p>
            <a:pPr algn="ctr"/>
            <a:r>
              <a:rPr lang="en-US" sz="800" dirty="0" smtClean="0"/>
              <a:t>for SoS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329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2106574" y="942535"/>
            <a:ext cx="6896523" cy="5419799"/>
          </a:xfrm>
          <a:prstGeom prst="roundRect">
            <a:avLst>
              <a:gd name="adj" fmla="val 4322"/>
            </a:avLst>
          </a:prstGeom>
          <a:solidFill>
            <a:schemeClr val="accent6">
              <a:lumMod val="20000"/>
              <a:lumOff val="80000"/>
            </a:schemeClr>
          </a:solidFill>
          <a:ln w="12700" cap="rnd">
            <a:solidFill>
              <a:srgbClr val="003399"/>
            </a:solidFill>
            <a:prstDash val="sysDot"/>
            <a:miter lim="800000"/>
            <a:headEnd/>
            <a:tailEnd/>
          </a:ln>
        </p:spPr>
        <p:txBody>
          <a:bodyPr wrap="none" anchor="t" anchorCtr="0"/>
          <a:lstStyle/>
          <a:p>
            <a:pPr defTabSz="914400"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</a:pPr>
            <a:endParaRPr lang="en-US" sz="900" b="1" kern="0" dirty="0">
              <a:solidFill>
                <a:srgbClr val="003399">
                  <a:lumMod val="75000"/>
                </a:srgbClr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3786108" y="3099531"/>
            <a:ext cx="5082912" cy="1178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>
            <a:solidFill>
              <a:srgbClr val="003399"/>
            </a:solidFill>
            <a:prstDash val="sysDot"/>
            <a:miter lim="800000"/>
            <a:headEnd/>
            <a:tailEnd/>
          </a:ln>
        </p:spPr>
        <p:txBody>
          <a:bodyPr wrap="none" anchor="t" anchorCtr="0"/>
          <a:lstStyle/>
          <a:p>
            <a:pPr defTabSz="914400"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</a:pPr>
            <a:r>
              <a:rPr lang="en-US" sz="900" b="1" kern="0" dirty="0" smtClean="0">
                <a:solidFill>
                  <a:srgbClr val="003399">
                    <a:lumMod val="75000"/>
                  </a:srgbClr>
                </a:solidFill>
                <a:latin typeface="+mj-lt"/>
              </a:rPr>
              <a:t>Data Store</a:t>
            </a:r>
            <a:endParaRPr lang="en-US" sz="900" b="1" kern="0" dirty="0">
              <a:solidFill>
                <a:srgbClr val="003399">
                  <a:lumMod val="75000"/>
                </a:srgbClr>
              </a:solidFill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 bwMode="gray">
          <a:xfrm>
            <a:off x="2188449" y="1315902"/>
            <a:ext cx="1498783" cy="2962089"/>
          </a:xfrm>
          <a:prstGeom prst="roundRect">
            <a:avLst>
              <a:gd name="adj" fmla="val 9932"/>
            </a:avLst>
          </a:prstGeom>
          <a:solidFill>
            <a:schemeClr val="accent6">
              <a:lumMod val="20000"/>
              <a:lumOff val="80000"/>
            </a:schemeClr>
          </a:solidFill>
          <a:ln w="12700" cap="rnd">
            <a:solidFill>
              <a:srgbClr val="003399"/>
            </a:solidFill>
            <a:prstDash val="sysDot"/>
            <a:miter lim="800000"/>
            <a:headEnd/>
            <a:tailEnd/>
          </a:ln>
        </p:spPr>
        <p:txBody>
          <a:bodyPr wrap="none" anchor="t" anchorCtr="0"/>
          <a:lstStyle/>
          <a:p>
            <a:pPr defTabSz="914400"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</a:pPr>
            <a:endParaRPr lang="en-US" sz="900" b="1" kern="0" dirty="0">
              <a:solidFill>
                <a:srgbClr val="003399">
                  <a:lumMod val="75000"/>
                </a:srgbClr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8976" y="283794"/>
            <a:ext cx="11252200" cy="444689"/>
          </a:xfrm>
        </p:spPr>
        <p:txBody>
          <a:bodyPr/>
          <a:lstStyle/>
          <a:p>
            <a:r>
              <a:rPr lang="en-US" sz="3498" dirty="0" smtClean="0"/>
              <a:t>SoS Solution </a:t>
            </a:r>
            <a:r>
              <a:rPr lang="en-US" sz="3498" dirty="0"/>
              <a:t>Architecture</a:t>
            </a:r>
          </a:p>
        </p:txBody>
      </p:sp>
      <p:sp>
        <p:nvSpPr>
          <p:cNvPr id="265" name="Rounded Rectangle 264"/>
          <p:cNvSpPr/>
          <p:nvPr/>
        </p:nvSpPr>
        <p:spPr>
          <a:xfrm>
            <a:off x="9370989" y="949568"/>
            <a:ext cx="2682058" cy="5412765"/>
          </a:xfrm>
          <a:prstGeom prst="roundRect">
            <a:avLst>
              <a:gd name="adj" fmla="val 9317"/>
            </a:avLst>
          </a:prstGeom>
          <a:solidFill>
            <a:schemeClr val="accent6">
              <a:lumMod val="20000"/>
              <a:lumOff val="80000"/>
            </a:schemeClr>
          </a:solidFill>
          <a:ln w="12700" cap="rnd">
            <a:solidFill>
              <a:srgbClr val="003399"/>
            </a:solidFill>
            <a:prstDash val="sysDot"/>
            <a:miter lim="800000"/>
            <a:headEnd/>
            <a:tailEnd/>
          </a:ln>
        </p:spPr>
        <p:txBody>
          <a:bodyPr wrap="none" anchor="t" anchorCtr="0"/>
          <a:lstStyle/>
          <a:p>
            <a:pPr marL="0" marR="0" lvl="0" indent="0" algn="ctr" defTabSz="914400" eaLnBrk="0" fontAlgn="base" latinLnBrk="0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Visualization &amp; </a:t>
            </a:r>
          </a:p>
          <a:p>
            <a:pPr marL="0" marR="0" lvl="0" indent="0" algn="ctr" defTabSz="914400" eaLnBrk="0" fontAlgn="base" latinLnBrk="0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Use-Cases</a:t>
            </a:r>
          </a:p>
        </p:txBody>
      </p:sp>
      <p:sp>
        <p:nvSpPr>
          <p:cNvPr id="272" name="Rounded Rectangle 271"/>
          <p:cNvSpPr/>
          <p:nvPr/>
        </p:nvSpPr>
        <p:spPr>
          <a:xfrm>
            <a:off x="253396" y="853440"/>
            <a:ext cx="1041344" cy="55991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>
            <a:solidFill>
              <a:srgbClr val="003399"/>
            </a:solidFill>
            <a:prstDash val="sysDot"/>
            <a:miter lim="800000"/>
            <a:headEnd/>
            <a:tailEnd/>
          </a:ln>
        </p:spPr>
        <p:txBody>
          <a:bodyPr wrap="none" anchor="t" anchorCtr="0"/>
          <a:lstStyle/>
          <a:p>
            <a:pPr marL="0" marR="0" lvl="0" indent="0" algn="ctr" defTabSz="91440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>
                    <a:lumMod val="75000"/>
                  </a:srgbClr>
                </a:solidFill>
                <a:effectLst/>
                <a:uLnTx/>
                <a:uFillTx/>
                <a:latin typeface="+mj-lt"/>
                <a:ea typeface="ＭＳ Ｐゴシック"/>
                <a:cs typeface="Arial" panose="020B0604020202020204" pitchFamily="34" charset="0"/>
              </a:rPr>
              <a:t>Source </a:t>
            </a:r>
          </a:p>
          <a:p>
            <a:pPr marL="0" marR="0" lvl="0" indent="0" algn="ctr" defTabSz="91440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>
                    <a:lumMod val="75000"/>
                  </a:srgbClr>
                </a:solidFill>
                <a:effectLst/>
                <a:uLnTx/>
                <a:uFillTx/>
                <a:latin typeface="+mj-lt"/>
                <a:ea typeface="ＭＳ Ｐゴシック"/>
                <a:cs typeface="Arial" panose="020B0604020202020204" pitchFamily="34" charset="0"/>
              </a:rPr>
              <a:t>Systems</a:t>
            </a:r>
          </a:p>
        </p:txBody>
      </p:sp>
      <p:sp>
        <p:nvSpPr>
          <p:cNvPr id="138" name="Flowchart: Magnetic Disk 137"/>
          <p:cNvSpPr/>
          <p:nvPr/>
        </p:nvSpPr>
        <p:spPr>
          <a:xfrm>
            <a:off x="324362" y="4050879"/>
            <a:ext cx="914400" cy="6400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lvl="0" algn="r" defTabSz="914400">
              <a:defRPr/>
            </a:pPr>
            <a:endParaRPr lang="en-US" sz="900" kern="0" dirty="0" smtClean="0">
              <a:solidFill>
                <a:schemeClr val="bg1"/>
              </a:solidFill>
            </a:endParaRPr>
          </a:p>
          <a:p>
            <a:pPr lvl="0" algn="ctr" defTabSz="914400">
              <a:defRPr/>
            </a:pPr>
            <a:r>
              <a:rPr lang="en-US" sz="900" kern="0" dirty="0">
                <a:solidFill>
                  <a:schemeClr val="bg1"/>
                </a:solidFill>
              </a:rPr>
              <a:t>9. Customer </a:t>
            </a:r>
          </a:p>
          <a:p>
            <a:pPr lvl="0" algn="ctr" defTabSz="914400">
              <a:defRPr/>
            </a:pPr>
            <a:r>
              <a:rPr lang="en-US" sz="900" kern="0" dirty="0">
                <a:solidFill>
                  <a:schemeClr val="bg1"/>
                </a:solidFill>
              </a:rPr>
              <a:t>Credit Master</a:t>
            </a:r>
          </a:p>
        </p:txBody>
      </p:sp>
      <p:sp>
        <p:nvSpPr>
          <p:cNvPr id="137" name="Flowchart: Magnetic Disk 136"/>
          <p:cNvSpPr/>
          <p:nvPr/>
        </p:nvSpPr>
        <p:spPr>
          <a:xfrm>
            <a:off x="324362" y="3710068"/>
            <a:ext cx="914400" cy="6400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lvl="0" algn="r" defTabSz="914400">
              <a:defRPr/>
            </a:pPr>
            <a:endParaRPr lang="en-US" sz="900" kern="0" dirty="0" smtClean="0">
              <a:solidFill>
                <a:schemeClr val="bg1"/>
              </a:solidFill>
            </a:endParaRPr>
          </a:p>
          <a:p>
            <a:pPr lvl="0" algn="ctr" defTabSz="914400">
              <a:defRPr/>
            </a:pPr>
            <a:r>
              <a:rPr lang="en-US" sz="900" kern="0" dirty="0">
                <a:solidFill>
                  <a:schemeClr val="bg1"/>
                </a:solidFill>
              </a:rPr>
              <a:t>8. Biz Assist Technician Details</a:t>
            </a:r>
          </a:p>
        </p:txBody>
      </p:sp>
      <p:sp>
        <p:nvSpPr>
          <p:cNvPr id="136" name="Flowchart: Magnetic Disk 135"/>
          <p:cNvSpPr/>
          <p:nvPr/>
        </p:nvSpPr>
        <p:spPr>
          <a:xfrm>
            <a:off x="324362" y="3315072"/>
            <a:ext cx="914400" cy="6400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lvl="0" algn="r" defTabSz="914400">
              <a:defRPr/>
            </a:pPr>
            <a:endParaRPr lang="en-US" sz="900" kern="0" dirty="0" smtClean="0">
              <a:solidFill>
                <a:schemeClr val="bg1"/>
              </a:solidFill>
            </a:endParaRPr>
          </a:p>
          <a:p>
            <a:pPr lvl="0" algn="ctr" defTabSz="914400">
              <a:defRPr/>
            </a:pPr>
            <a:r>
              <a:rPr lang="en-US" sz="900" kern="0" dirty="0">
                <a:solidFill>
                  <a:schemeClr val="bg1"/>
                </a:solidFill>
              </a:rPr>
              <a:t>7. Customer Master</a:t>
            </a:r>
          </a:p>
        </p:txBody>
      </p:sp>
      <p:sp>
        <p:nvSpPr>
          <p:cNvPr id="133" name="Flowchart: Magnetic Disk 132"/>
          <p:cNvSpPr/>
          <p:nvPr/>
        </p:nvSpPr>
        <p:spPr>
          <a:xfrm>
            <a:off x="324362" y="2945649"/>
            <a:ext cx="914400" cy="6400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lvl="0" algn="r" defTabSz="914400">
              <a:defRPr/>
            </a:pPr>
            <a:endParaRPr lang="en-US" sz="900" kern="0" dirty="0" smtClean="0">
              <a:solidFill>
                <a:schemeClr val="bg1"/>
              </a:solidFill>
            </a:endParaRPr>
          </a:p>
          <a:p>
            <a:pPr lvl="0" algn="ctr" defTabSz="914400">
              <a:defRPr/>
            </a:pPr>
            <a:r>
              <a:rPr lang="en-US" sz="900" kern="0" dirty="0" smtClean="0">
                <a:solidFill>
                  <a:schemeClr val="bg1"/>
                </a:solidFill>
              </a:rPr>
              <a:t>6</a:t>
            </a:r>
            <a:r>
              <a:rPr lang="en-US" sz="900" kern="0" dirty="0">
                <a:solidFill>
                  <a:schemeClr val="bg1"/>
                </a:solidFill>
              </a:rPr>
              <a:t>. Service Master (MAIDO)</a:t>
            </a:r>
          </a:p>
        </p:txBody>
      </p:sp>
      <p:sp>
        <p:nvSpPr>
          <p:cNvPr id="135" name="Flowchart: Magnetic Disk 134"/>
          <p:cNvSpPr/>
          <p:nvPr/>
        </p:nvSpPr>
        <p:spPr>
          <a:xfrm>
            <a:off x="301775" y="4815297"/>
            <a:ext cx="898745" cy="1552093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rgbClr val="009900"/>
            </a:solidFill>
            <a:prstDash val="solid"/>
          </a:ln>
          <a:effectLst/>
        </p:spPr>
        <p:txBody>
          <a:bodyPr rtlCol="0" anchor="ctr"/>
          <a:lstStyle/>
          <a:p>
            <a:pPr lvl="0" algn="r" defTabSz="914400">
              <a:defRPr/>
            </a:pPr>
            <a:endParaRPr lang="en-US" sz="900" kern="0" dirty="0">
              <a:solidFill>
                <a:schemeClr val="bg1"/>
              </a:solidFill>
            </a:endParaRPr>
          </a:p>
        </p:txBody>
      </p:sp>
      <p:sp>
        <p:nvSpPr>
          <p:cNvPr id="340" name="Rounded Rectangle 339"/>
          <p:cNvSpPr/>
          <p:nvPr/>
        </p:nvSpPr>
        <p:spPr>
          <a:xfrm>
            <a:off x="9508352" y="1657516"/>
            <a:ext cx="2428085" cy="1702894"/>
          </a:xfrm>
          <a:prstGeom prst="roundRect">
            <a:avLst>
              <a:gd name="adj" fmla="val 8406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99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0" name="Flowchart: Magnetic Disk 129"/>
          <p:cNvSpPr/>
          <p:nvPr/>
        </p:nvSpPr>
        <p:spPr>
          <a:xfrm>
            <a:off x="324362" y="2549341"/>
            <a:ext cx="914400" cy="6400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lvl="0" algn="r" defTabSz="914400">
              <a:defRPr/>
            </a:pPr>
            <a:endParaRPr lang="en-US" sz="900" kern="0" dirty="0" smtClean="0">
              <a:solidFill>
                <a:schemeClr val="bg1"/>
              </a:solidFill>
            </a:endParaRPr>
          </a:p>
          <a:p>
            <a:pPr lvl="0" algn="ctr" defTabSz="914400">
              <a:defRPr/>
            </a:pPr>
            <a:endParaRPr lang="en-US" sz="900" kern="0" dirty="0" smtClean="0">
              <a:solidFill>
                <a:schemeClr val="bg1"/>
              </a:solidFill>
            </a:endParaRPr>
          </a:p>
          <a:p>
            <a:pPr lvl="0" algn="ctr" defTabSz="914400">
              <a:defRPr/>
            </a:pPr>
            <a:r>
              <a:rPr lang="en-US" sz="900" kern="0" dirty="0" smtClean="0">
                <a:solidFill>
                  <a:schemeClr val="bg1"/>
                </a:solidFill>
              </a:rPr>
              <a:t>5</a:t>
            </a:r>
            <a:r>
              <a:rPr lang="en-US" sz="900" kern="0" dirty="0">
                <a:solidFill>
                  <a:schemeClr val="bg1"/>
                </a:solidFill>
              </a:rPr>
              <a:t>. VIN Master </a:t>
            </a:r>
            <a:r>
              <a:rPr lang="en-US" sz="900" kern="0" dirty="0" smtClean="0">
                <a:solidFill>
                  <a:schemeClr val="bg1"/>
                </a:solidFill>
              </a:rPr>
              <a:t>(VECT)</a:t>
            </a:r>
            <a:endParaRPr lang="en-US" sz="900" kern="0" dirty="0">
              <a:solidFill>
                <a:schemeClr val="bg1"/>
              </a:solidFill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42" name="Rounded Rectangle 341"/>
          <p:cNvSpPr/>
          <p:nvPr/>
        </p:nvSpPr>
        <p:spPr>
          <a:xfrm>
            <a:off x="9513508" y="4616743"/>
            <a:ext cx="2422836" cy="1665614"/>
          </a:xfrm>
          <a:prstGeom prst="roundRect">
            <a:avLst>
              <a:gd name="adj" fmla="val 8885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99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 smtClean="0">
              <a:ln>
                <a:noFill/>
              </a:ln>
              <a:solidFill>
                <a:srgbClr val="003399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9601687" y="1767119"/>
            <a:ext cx="1126449" cy="457974"/>
          </a:xfrm>
          <a:prstGeom prst="round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>
            <a:defPPr>
              <a:defRPr lang="en-US"/>
            </a:defPPr>
            <a:lvl1pPr algn="ctr" defTabSz="914400">
              <a:defRPr sz="1600" b="1">
                <a:solidFill>
                  <a:schemeClr val="bg1"/>
                </a:solidFill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sz="800" dirty="0"/>
              <a:t>Quality Management (QM)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9592051" y="4718083"/>
            <a:ext cx="1094903" cy="461665"/>
          </a:xfrm>
          <a:prstGeom prst="round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40" tIns="91440" rIns="91440" bIns="91440" anchor="ctr">
            <a:noAutofit/>
          </a:bodyPr>
          <a:lstStyle>
            <a:defPPr>
              <a:defRPr lang="en-US"/>
            </a:defPPr>
            <a:lvl1pPr algn="ctr" defTabSz="914400">
              <a:defRPr sz="800" b="1">
                <a:solidFill>
                  <a:schemeClr val="bg1"/>
                </a:solidFill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dirty="0"/>
              <a:t>Customer Assistance Center (CAC)</a:t>
            </a:r>
          </a:p>
        </p:txBody>
      </p:sp>
      <p:pic>
        <p:nvPicPr>
          <p:cNvPr id="383" name="Picture 36" descr="https://blog.datalicious.com/assets/sites/2/77d6f-screen_shot_2011-04-02_at_12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644" y="2273616"/>
            <a:ext cx="1025242" cy="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34" descr="http://www.nexuweb.com/images/E-Commerce-Dashboard-TV-FR-960px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" t="7457" r="5992" b="16432"/>
          <a:stretch/>
        </p:blipFill>
        <p:spPr bwMode="auto">
          <a:xfrm>
            <a:off x="9649494" y="5237486"/>
            <a:ext cx="998059" cy="53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8" name="Picture 3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499" y="1723573"/>
            <a:ext cx="881145" cy="165940"/>
          </a:xfrm>
          <a:prstGeom prst="rect">
            <a:avLst/>
          </a:prstGeom>
        </p:spPr>
      </p:pic>
      <p:pic>
        <p:nvPicPr>
          <p:cNvPr id="393" name="Picture 3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76" y="5182700"/>
            <a:ext cx="869989" cy="591542"/>
          </a:xfrm>
          <a:prstGeom prst="rect">
            <a:avLst/>
          </a:prstGeom>
        </p:spPr>
      </p:pic>
      <p:sp>
        <p:nvSpPr>
          <p:cNvPr id="413" name="Flowchart: Magnetic Disk 412"/>
          <p:cNvSpPr/>
          <p:nvPr/>
        </p:nvSpPr>
        <p:spPr>
          <a:xfrm>
            <a:off x="324362" y="2150842"/>
            <a:ext cx="914400" cy="6400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900" kern="0" dirty="0" smtClean="0">
              <a:solidFill>
                <a:schemeClr val="bg1"/>
              </a:solidFill>
            </a:endParaRPr>
          </a:p>
          <a:p>
            <a:pPr algn="ctr"/>
            <a:r>
              <a:rPr lang="en-US" sz="900" kern="0" dirty="0" smtClean="0">
                <a:solidFill>
                  <a:schemeClr val="bg1"/>
                </a:solidFill>
              </a:rPr>
              <a:t>4</a:t>
            </a:r>
            <a:r>
              <a:rPr lang="en-US" sz="900" kern="0" dirty="0">
                <a:solidFill>
                  <a:schemeClr val="bg1"/>
                </a:solidFill>
              </a:rPr>
              <a:t>. Warranty </a:t>
            </a:r>
          </a:p>
          <a:p>
            <a:pPr algn="ctr"/>
            <a:r>
              <a:rPr lang="en-US" sz="900" kern="0" dirty="0">
                <a:solidFill>
                  <a:schemeClr val="bg1"/>
                </a:solidFill>
              </a:rPr>
              <a:t>Master (FALCON</a:t>
            </a:r>
            <a:r>
              <a:rPr lang="en-US" sz="900" dirty="0" smtClean="0">
                <a:solidFill>
                  <a:schemeClr val="bg1"/>
                </a:solidFill>
              </a:rPr>
              <a:t>)</a:t>
            </a:r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11" name="Flowchart: Magnetic Disk 410"/>
          <p:cNvSpPr/>
          <p:nvPr/>
        </p:nvSpPr>
        <p:spPr>
          <a:xfrm>
            <a:off x="324362" y="1724550"/>
            <a:ext cx="914400" cy="6400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900" kern="0" dirty="0">
                <a:solidFill>
                  <a:schemeClr val="bg1"/>
                </a:solidFill>
              </a:rPr>
              <a:t>3. Dealer Master </a:t>
            </a:r>
            <a:r>
              <a:rPr lang="en-US" sz="900" kern="0" dirty="0" smtClean="0">
                <a:solidFill>
                  <a:schemeClr val="bg1"/>
                </a:solidFill>
              </a:rPr>
              <a:t>(CS)</a:t>
            </a:r>
            <a:endParaRPr lang="en-US" sz="900" kern="0" dirty="0">
              <a:solidFill>
                <a:schemeClr val="bg1"/>
              </a:solidFill>
            </a:endParaRPr>
          </a:p>
        </p:txBody>
      </p:sp>
      <p:sp>
        <p:nvSpPr>
          <p:cNvPr id="301" name="Flowchart: Magnetic Disk 300"/>
          <p:cNvSpPr/>
          <p:nvPr/>
        </p:nvSpPr>
        <p:spPr>
          <a:xfrm>
            <a:off x="324362" y="1314189"/>
            <a:ext cx="914400" cy="642151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endParaRPr lang="en-US" sz="900" kern="0" dirty="0" smtClean="0">
              <a:solidFill>
                <a:schemeClr val="bg1"/>
              </a:solidFill>
            </a:endParaRPr>
          </a:p>
          <a:p>
            <a:pPr lvl="0" algn="ctr" defTabSz="914400">
              <a:defRPr/>
            </a:pPr>
            <a:r>
              <a:rPr lang="en-US" sz="900" kern="0" dirty="0" smtClean="0">
                <a:solidFill>
                  <a:schemeClr val="bg1"/>
                </a:solidFill>
              </a:rPr>
              <a:t>1</a:t>
            </a:r>
            <a:r>
              <a:rPr lang="en-US" sz="900" kern="0" dirty="0">
                <a:solidFill>
                  <a:schemeClr val="bg1"/>
                </a:solidFill>
              </a:rPr>
              <a:t>. DTC + CAN Master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3761835" y="4892025"/>
            <a:ext cx="3996058" cy="139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>
            <a:solidFill>
              <a:srgbClr val="003399"/>
            </a:solidFill>
            <a:prstDash val="sysDot"/>
            <a:miter lim="800000"/>
            <a:headEnd/>
            <a:tailEnd/>
          </a:ln>
        </p:spPr>
        <p:txBody>
          <a:bodyPr wrap="none" anchor="t" anchorCtr="0"/>
          <a:lstStyle/>
          <a:p>
            <a:pPr defTabSz="914400"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</a:pPr>
            <a:r>
              <a:rPr lang="en-US" sz="900" b="1" kern="0" dirty="0" smtClean="0">
                <a:solidFill>
                  <a:srgbClr val="003399">
                    <a:lumMod val="75000"/>
                  </a:srgbClr>
                </a:solidFill>
                <a:latin typeface="+mj-lt"/>
              </a:rPr>
              <a:t>Real Time Processing</a:t>
            </a:r>
            <a:endParaRPr lang="en-US" sz="900" b="1" kern="0" dirty="0">
              <a:solidFill>
                <a:srgbClr val="003399">
                  <a:lumMod val="75000"/>
                </a:srgb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775" y="4944461"/>
            <a:ext cx="898745" cy="30264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sz="900" kern="0" dirty="0" smtClean="0">
                <a:solidFill>
                  <a:schemeClr val="bg1"/>
                </a:solidFill>
              </a:rPr>
              <a:t>Telematics</a:t>
            </a:r>
          </a:p>
          <a:p>
            <a:pPr algn="ctr">
              <a:spcBef>
                <a:spcPts val="200"/>
              </a:spcBef>
              <a:buSzPct val="100000"/>
            </a:pPr>
            <a:r>
              <a:rPr lang="en-US" sz="900" kern="0" dirty="0" smtClean="0">
                <a:solidFill>
                  <a:schemeClr val="bg1"/>
                </a:solidFill>
              </a:rPr>
              <a:t> Device</a:t>
            </a:r>
            <a:endParaRPr lang="en-US" sz="900" kern="0" dirty="0">
              <a:solidFill>
                <a:schemeClr val="bg1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7904939" y="5471474"/>
            <a:ext cx="1003938" cy="8108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>
            <a:solidFill>
              <a:srgbClr val="003399"/>
            </a:solidFill>
            <a:prstDash val="sysDot"/>
            <a:miter lim="800000"/>
            <a:headEnd/>
            <a:tailEnd/>
          </a:ln>
        </p:spPr>
        <p:txBody>
          <a:bodyPr wrap="none" anchor="b" anchorCtr="0"/>
          <a:lstStyle/>
          <a:p>
            <a:pPr algn="ctr" defTabSz="914400"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</a:pPr>
            <a:r>
              <a:rPr lang="en-US" sz="900" b="1" kern="0" dirty="0" smtClean="0">
                <a:solidFill>
                  <a:srgbClr val="003399">
                    <a:lumMod val="75000"/>
                  </a:srgbClr>
                </a:solidFill>
                <a:latin typeface="+mj-lt"/>
              </a:rPr>
              <a:t>Web Socket</a:t>
            </a:r>
            <a:endParaRPr lang="en-US" sz="900" b="1" kern="0" dirty="0">
              <a:solidFill>
                <a:srgbClr val="003399">
                  <a:lumMod val="75000"/>
                </a:srgbClr>
              </a:solidFill>
              <a:latin typeface="+mj-lt"/>
            </a:endParaRPr>
          </a:p>
        </p:txBody>
      </p:sp>
      <p:sp>
        <p:nvSpPr>
          <p:cNvPr id="151" name="Flowchart: Direct Access Storage 150"/>
          <p:cNvSpPr/>
          <p:nvPr/>
        </p:nvSpPr>
        <p:spPr>
          <a:xfrm>
            <a:off x="7934666" y="5702286"/>
            <a:ext cx="927004" cy="306133"/>
          </a:xfrm>
          <a:prstGeom prst="flowChartMagneticDrum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rgbClr val="0070C0"/>
            </a:solidFill>
            <a:prstDash val="solid"/>
            <a:beve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dirty="0" smtClean="0">
                <a:solidFill>
                  <a:srgbClr val="003399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  <a:endParaRPr kumimoji="0" 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33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3820160" y="1309745"/>
            <a:ext cx="5022611" cy="1708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>
            <a:solidFill>
              <a:srgbClr val="003399"/>
            </a:solidFill>
            <a:prstDash val="sysDot"/>
            <a:miter lim="800000"/>
            <a:headEnd/>
            <a:tailEnd/>
          </a:ln>
        </p:spPr>
        <p:txBody>
          <a:bodyPr wrap="none" anchor="t" anchorCtr="0"/>
          <a:lstStyle/>
          <a:p>
            <a:pPr defTabSz="914400"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</a:pPr>
            <a:r>
              <a:rPr lang="en-US" sz="900" b="1" kern="0" dirty="0" smtClean="0">
                <a:solidFill>
                  <a:srgbClr val="003399">
                    <a:lumMod val="75000"/>
                  </a:srgbClr>
                </a:solidFill>
                <a:latin typeface="+mj-lt"/>
              </a:rPr>
              <a:t>Batch Processing</a:t>
            </a:r>
            <a:endParaRPr lang="en-US" sz="900" b="1" kern="0" dirty="0">
              <a:solidFill>
                <a:srgbClr val="003399">
                  <a:lumMod val="75000"/>
                </a:srgbClr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8874" y="1463151"/>
            <a:ext cx="1097411" cy="13407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914400"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</a:pPr>
            <a:r>
              <a:rPr lang="en-US" sz="900" b="1" kern="0" dirty="0">
                <a:solidFill>
                  <a:srgbClr val="003399">
                    <a:lumMod val="75000"/>
                  </a:srgbClr>
                </a:solidFill>
                <a:latin typeface="+mj-lt"/>
              </a:rPr>
              <a:t>Data </a:t>
            </a:r>
            <a:r>
              <a:rPr lang="en-US" sz="900" b="1" kern="0" dirty="0" smtClean="0">
                <a:solidFill>
                  <a:srgbClr val="003399">
                    <a:lumMod val="75000"/>
                  </a:srgbClr>
                </a:solidFill>
                <a:latin typeface="+mj-lt"/>
              </a:rPr>
              <a:t>Staging</a:t>
            </a:r>
            <a:endParaRPr lang="en-US" sz="900" b="1" kern="0" dirty="0">
              <a:solidFill>
                <a:srgbClr val="003399">
                  <a:lumMod val="75000"/>
                </a:srgbClr>
              </a:solidFill>
              <a:latin typeface="+mj-lt"/>
            </a:endParaRPr>
          </a:p>
        </p:txBody>
      </p:sp>
      <p:sp>
        <p:nvSpPr>
          <p:cNvPr id="163" name="Flowchart: Magnetic Disk 162"/>
          <p:cNvSpPr/>
          <p:nvPr/>
        </p:nvSpPr>
        <p:spPr>
          <a:xfrm>
            <a:off x="4727889" y="3347796"/>
            <a:ext cx="3377516" cy="794205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400"/>
            <a:r>
              <a:rPr lang="en-US" sz="800" b="1" kern="0" noProof="0" dirty="0" smtClean="0">
                <a:solidFill>
                  <a:srgbClr val="003399">
                    <a:lumMod val="75000"/>
                  </a:srgbClr>
                </a:solidFill>
                <a:latin typeface="Arial"/>
              </a:rPr>
              <a:t>Data store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003399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2390184" y="1706793"/>
            <a:ext cx="365760" cy="2427355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rgbClr val="009900"/>
            </a:solidFill>
            <a:prstDash val="solid"/>
          </a:ln>
          <a:effectLst/>
        </p:spPr>
        <p:txBody>
          <a:bodyPr vert="vert270" rtlCol="0" anchor="t"/>
          <a:lstStyle/>
          <a:p>
            <a:pPr algn="ctr" defTabSz="914400"/>
            <a:r>
              <a:rPr lang="en-US" sz="800" b="1" kern="0" dirty="0" smtClean="0">
                <a:solidFill>
                  <a:srgbClr val="003399">
                    <a:lumMod val="75000"/>
                  </a:srgbClr>
                </a:solidFill>
                <a:latin typeface="Arial"/>
              </a:rPr>
              <a:t>(HDFS) Raw </a:t>
            </a:r>
            <a:r>
              <a:rPr lang="en-US" sz="800" b="1" kern="0" dirty="0">
                <a:solidFill>
                  <a:srgbClr val="003399">
                    <a:lumMod val="75000"/>
                  </a:srgbClr>
                </a:solidFill>
                <a:latin typeface="Arial"/>
              </a:rPr>
              <a:t>Layer</a:t>
            </a:r>
          </a:p>
        </p:txBody>
      </p:sp>
      <p:sp>
        <p:nvSpPr>
          <p:cNvPr id="213" name="Rounded Rectangle 212"/>
          <p:cNvSpPr/>
          <p:nvPr/>
        </p:nvSpPr>
        <p:spPr bwMode="gray">
          <a:xfrm rot="5400000">
            <a:off x="2945435" y="2273421"/>
            <a:ext cx="365760" cy="54864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rgbClr val="009900"/>
            </a:solidFill>
            <a:prstDash val="solid"/>
          </a:ln>
          <a:effectLst/>
        </p:spPr>
        <p:txBody>
          <a:bodyPr vert="vert270" rtlCol="0" anchor="t"/>
          <a:lstStyle/>
          <a:p>
            <a:pPr algn="ctr" defTabSz="914400"/>
            <a:r>
              <a:rPr lang="en-US" sz="700" b="1" kern="0" dirty="0" smtClean="0">
                <a:solidFill>
                  <a:srgbClr val="003399">
                    <a:lumMod val="75000"/>
                  </a:srgbClr>
                </a:solidFill>
                <a:latin typeface="Arial"/>
              </a:rPr>
              <a:t>L1 Storage</a:t>
            </a:r>
            <a:endParaRPr lang="en-US" sz="700" b="1" kern="0" dirty="0">
              <a:solidFill>
                <a:srgbClr val="003399">
                  <a:lumMod val="75000"/>
                </a:srgbClr>
              </a:solidFill>
              <a:latin typeface="Arial"/>
            </a:endParaRPr>
          </a:p>
        </p:txBody>
      </p:sp>
      <p:sp>
        <p:nvSpPr>
          <p:cNvPr id="214" name="Rounded Rectangle 213"/>
          <p:cNvSpPr/>
          <p:nvPr/>
        </p:nvSpPr>
        <p:spPr bwMode="gray">
          <a:xfrm rot="5400000">
            <a:off x="2937463" y="2898718"/>
            <a:ext cx="365760" cy="54864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rgbClr val="009900"/>
            </a:solidFill>
            <a:prstDash val="solid"/>
          </a:ln>
          <a:effectLst/>
        </p:spPr>
        <p:txBody>
          <a:bodyPr vert="vert270" rtlCol="0" anchor="t"/>
          <a:lstStyle/>
          <a:p>
            <a:pPr algn="ctr" defTabSz="914400"/>
            <a:r>
              <a:rPr lang="en-US" sz="700" b="1" kern="0" dirty="0" smtClean="0">
                <a:solidFill>
                  <a:srgbClr val="003399">
                    <a:lumMod val="75000"/>
                  </a:srgbClr>
                </a:solidFill>
                <a:latin typeface="Arial"/>
              </a:rPr>
              <a:t>L2 Storage</a:t>
            </a:r>
            <a:endParaRPr lang="en-US" sz="700" b="1" kern="0" dirty="0">
              <a:solidFill>
                <a:srgbClr val="003399">
                  <a:lumMod val="75000"/>
                </a:srgbClr>
              </a:solidFill>
              <a:latin typeface="Arial"/>
            </a:endParaRPr>
          </a:p>
        </p:txBody>
      </p:sp>
      <p:sp>
        <p:nvSpPr>
          <p:cNvPr id="215" name="Rounded Rectangle 214"/>
          <p:cNvSpPr/>
          <p:nvPr/>
        </p:nvSpPr>
        <p:spPr bwMode="gray">
          <a:xfrm rot="5400000">
            <a:off x="2929051" y="3474012"/>
            <a:ext cx="365760" cy="54864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rgbClr val="009900"/>
            </a:solidFill>
            <a:prstDash val="solid"/>
          </a:ln>
          <a:effectLst/>
        </p:spPr>
        <p:txBody>
          <a:bodyPr vert="vert270" rtlCol="0" anchor="t"/>
          <a:lstStyle/>
          <a:p>
            <a:pPr algn="ctr" defTabSz="914400"/>
            <a:r>
              <a:rPr lang="en-US" sz="700" b="1" kern="0" dirty="0" smtClean="0">
                <a:solidFill>
                  <a:srgbClr val="003399">
                    <a:lumMod val="75000"/>
                  </a:srgbClr>
                </a:solidFill>
                <a:latin typeface="Arial"/>
              </a:rPr>
              <a:t>L3 Storage</a:t>
            </a:r>
            <a:endParaRPr lang="en-US" sz="700" b="1" kern="0" dirty="0">
              <a:solidFill>
                <a:srgbClr val="003399">
                  <a:lumMod val="75000"/>
                </a:srgbClr>
              </a:solidFill>
              <a:latin typeface="Arial"/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3975198" y="1787433"/>
            <a:ext cx="2310532" cy="1140018"/>
          </a:xfrm>
          <a:prstGeom prst="roundRect">
            <a:avLst/>
          </a:prstGeom>
          <a:solidFill>
            <a:srgbClr val="009999"/>
          </a:solidFill>
          <a:ln w="12700" cap="flat" cmpd="sng" algn="ctr">
            <a:solidFill>
              <a:srgbClr val="0099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Business Processing</a:t>
            </a:r>
          </a:p>
        </p:txBody>
      </p:sp>
      <p:sp>
        <p:nvSpPr>
          <p:cNvPr id="217" name="Rounded Rectangle 216"/>
          <p:cNvSpPr/>
          <p:nvPr/>
        </p:nvSpPr>
        <p:spPr>
          <a:xfrm>
            <a:off x="6409292" y="1774450"/>
            <a:ext cx="2299808" cy="1128611"/>
          </a:xfrm>
          <a:prstGeom prst="roundRect">
            <a:avLst/>
          </a:prstGeom>
          <a:solidFill>
            <a:srgbClr val="009999"/>
          </a:solidFill>
          <a:ln w="12700" cap="flat" cmpd="sng" algn="ctr">
            <a:solidFill>
              <a:srgbClr val="0099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Analytics</a:t>
            </a:r>
          </a:p>
        </p:txBody>
      </p:sp>
      <p:sp>
        <p:nvSpPr>
          <p:cNvPr id="218" name="Freeform 575"/>
          <p:cNvSpPr>
            <a:spLocks noChangeAspect="1" noEditPoints="1"/>
          </p:cNvSpPr>
          <p:nvPr/>
        </p:nvSpPr>
        <p:spPr bwMode="auto">
          <a:xfrm>
            <a:off x="5496980" y="1855288"/>
            <a:ext cx="316814" cy="316814"/>
          </a:xfrm>
          <a:custGeom>
            <a:avLst/>
            <a:gdLst>
              <a:gd name="T0" fmla="*/ 213 w 512"/>
              <a:gd name="T1" fmla="*/ 265 h 512"/>
              <a:gd name="T2" fmla="*/ 283 w 512"/>
              <a:gd name="T3" fmla="*/ 312 h 512"/>
              <a:gd name="T4" fmla="*/ 278 w 512"/>
              <a:gd name="T5" fmla="*/ 352 h 512"/>
              <a:gd name="T6" fmla="*/ 213 w 512"/>
              <a:gd name="T7" fmla="*/ 352 h 512"/>
              <a:gd name="T8" fmla="*/ 213 w 512"/>
              <a:gd name="T9" fmla="*/ 265 h 512"/>
              <a:gd name="T10" fmla="*/ 512 w 512"/>
              <a:gd name="T11" fmla="*/ 256 h 512"/>
              <a:gd name="T12" fmla="*/ 256 w 512"/>
              <a:gd name="T13" fmla="*/ 512 h 512"/>
              <a:gd name="T14" fmla="*/ 0 w 512"/>
              <a:gd name="T15" fmla="*/ 256 h 512"/>
              <a:gd name="T16" fmla="*/ 256 w 512"/>
              <a:gd name="T17" fmla="*/ 0 h 512"/>
              <a:gd name="T18" fmla="*/ 512 w 512"/>
              <a:gd name="T19" fmla="*/ 256 h 512"/>
              <a:gd name="T20" fmla="*/ 347 w 512"/>
              <a:gd name="T21" fmla="*/ 117 h 512"/>
              <a:gd name="T22" fmla="*/ 355 w 512"/>
              <a:gd name="T23" fmla="*/ 135 h 512"/>
              <a:gd name="T24" fmla="*/ 355 w 512"/>
              <a:gd name="T25" fmla="*/ 141 h 512"/>
              <a:gd name="T26" fmla="*/ 355 w 512"/>
              <a:gd name="T27" fmla="*/ 156 h 512"/>
              <a:gd name="T28" fmla="*/ 362 w 512"/>
              <a:gd name="T29" fmla="*/ 160 h 512"/>
              <a:gd name="T30" fmla="*/ 370 w 512"/>
              <a:gd name="T31" fmla="*/ 157 h 512"/>
              <a:gd name="T32" fmla="*/ 378 w 512"/>
              <a:gd name="T33" fmla="*/ 138 h 512"/>
              <a:gd name="T34" fmla="*/ 370 w 512"/>
              <a:gd name="T35" fmla="*/ 120 h 512"/>
              <a:gd name="T36" fmla="*/ 370 w 512"/>
              <a:gd name="T37" fmla="*/ 114 h 512"/>
              <a:gd name="T38" fmla="*/ 370 w 512"/>
              <a:gd name="T39" fmla="*/ 99 h 512"/>
              <a:gd name="T40" fmla="*/ 355 w 512"/>
              <a:gd name="T41" fmla="*/ 99 h 512"/>
              <a:gd name="T42" fmla="*/ 347 w 512"/>
              <a:gd name="T43" fmla="*/ 117 h 512"/>
              <a:gd name="T44" fmla="*/ 304 w 512"/>
              <a:gd name="T45" fmla="*/ 117 h 512"/>
              <a:gd name="T46" fmla="*/ 312 w 512"/>
              <a:gd name="T47" fmla="*/ 135 h 512"/>
              <a:gd name="T48" fmla="*/ 312 w 512"/>
              <a:gd name="T49" fmla="*/ 141 h 512"/>
              <a:gd name="T50" fmla="*/ 312 w 512"/>
              <a:gd name="T51" fmla="*/ 156 h 512"/>
              <a:gd name="T52" fmla="*/ 320 w 512"/>
              <a:gd name="T53" fmla="*/ 160 h 512"/>
              <a:gd name="T54" fmla="*/ 327 w 512"/>
              <a:gd name="T55" fmla="*/ 157 h 512"/>
              <a:gd name="T56" fmla="*/ 335 w 512"/>
              <a:gd name="T57" fmla="*/ 138 h 512"/>
              <a:gd name="T58" fmla="*/ 327 w 512"/>
              <a:gd name="T59" fmla="*/ 120 h 512"/>
              <a:gd name="T60" fmla="*/ 327 w 512"/>
              <a:gd name="T61" fmla="*/ 114 h 512"/>
              <a:gd name="T62" fmla="*/ 327 w 512"/>
              <a:gd name="T63" fmla="*/ 99 h 512"/>
              <a:gd name="T64" fmla="*/ 312 w 512"/>
              <a:gd name="T65" fmla="*/ 99 h 512"/>
              <a:gd name="T66" fmla="*/ 304 w 512"/>
              <a:gd name="T67" fmla="*/ 117 h 512"/>
              <a:gd name="T68" fmla="*/ 415 w 512"/>
              <a:gd name="T69" fmla="*/ 360 h 512"/>
              <a:gd name="T70" fmla="*/ 383 w 512"/>
              <a:gd name="T71" fmla="*/ 190 h 512"/>
              <a:gd name="T72" fmla="*/ 373 w 512"/>
              <a:gd name="T73" fmla="*/ 181 h 512"/>
              <a:gd name="T74" fmla="*/ 309 w 512"/>
              <a:gd name="T75" fmla="*/ 181 h 512"/>
              <a:gd name="T76" fmla="*/ 298 w 512"/>
              <a:gd name="T77" fmla="*/ 190 h 512"/>
              <a:gd name="T78" fmla="*/ 286 w 512"/>
              <a:gd name="T79" fmla="*/ 288 h 512"/>
              <a:gd name="T80" fmla="*/ 208 w 512"/>
              <a:gd name="T81" fmla="*/ 236 h 512"/>
              <a:gd name="T82" fmla="*/ 197 w 512"/>
              <a:gd name="T83" fmla="*/ 236 h 512"/>
              <a:gd name="T84" fmla="*/ 192 w 512"/>
              <a:gd name="T85" fmla="*/ 245 h 512"/>
              <a:gd name="T86" fmla="*/ 192 w 512"/>
              <a:gd name="T87" fmla="*/ 289 h 512"/>
              <a:gd name="T88" fmla="*/ 112 w 512"/>
              <a:gd name="T89" fmla="*/ 236 h 512"/>
              <a:gd name="T90" fmla="*/ 101 w 512"/>
              <a:gd name="T91" fmla="*/ 236 h 512"/>
              <a:gd name="T92" fmla="*/ 96 w 512"/>
              <a:gd name="T93" fmla="*/ 245 h 512"/>
              <a:gd name="T94" fmla="*/ 96 w 512"/>
              <a:gd name="T95" fmla="*/ 362 h 512"/>
              <a:gd name="T96" fmla="*/ 106 w 512"/>
              <a:gd name="T97" fmla="*/ 373 h 512"/>
              <a:gd name="T98" fmla="*/ 405 w 512"/>
              <a:gd name="T99" fmla="*/ 373 h 512"/>
              <a:gd name="T100" fmla="*/ 413 w 512"/>
              <a:gd name="T101" fmla="*/ 369 h 512"/>
              <a:gd name="T102" fmla="*/ 415 w 512"/>
              <a:gd name="T103" fmla="*/ 360 h 512"/>
              <a:gd name="T104" fmla="*/ 117 w 512"/>
              <a:gd name="T105" fmla="*/ 352 h 512"/>
              <a:gd name="T106" fmla="*/ 192 w 512"/>
              <a:gd name="T107" fmla="*/ 352 h 512"/>
              <a:gd name="T108" fmla="*/ 192 w 512"/>
              <a:gd name="T109" fmla="*/ 315 h 512"/>
              <a:gd name="T110" fmla="*/ 117 w 512"/>
              <a:gd name="T111" fmla="*/ 265 h 512"/>
              <a:gd name="T112" fmla="*/ 117 w 512"/>
              <a:gd name="T113" fmla="*/ 352 h 512"/>
              <a:gd name="T114" fmla="*/ 318 w 512"/>
              <a:gd name="T115" fmla="*/ 202 h 512"/>
              <a:gd name="T116" fmla="*/ 300 w 512"/>
              <a:gd name="T117" fmla="*/ 352 h 512"/>
              <a:gd name="T118" fmla="*/ 392 w 512"/>
              <a:gd name="T119" fmla="*/ 352 h 512"/>
              <a:gd name="T120" fmla="*/ 364 w 512"/>
              <a:gd name="T121" fmla="*/ 202 h 512"/>
              <a:gd name="T122" fmla="*/ 318 w 512"/>
              <a:gd name="T123" fmla="*/ 20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12" h="512">
                <a:moveTo>
                  <a:pt x="213" y="265"/>
                </a:moveTo>
                <a:cubicBezTo>
                  <a:pt x="283" y="312"/>
                  <a:pt x="283" y="312"/>
                  <a:pt x="283" y="31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13" y="352"/>
                  <a:pt x="213" y="352"/>
                  <a:pt x="213" y="352"/>
                </a:cubicBezTo>
                <a:lnTo>
                  <a:pt x="213" y="265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347" y="117"/>
                </a:moveTo>
                <a:cubicBezTo>
                  <a:pt x="347" y="122"/>
                  <a:pt x="348" y="129"/>
                  <a:pt x="355" y="135"/>
                </a:cubicBezTo>
                <a:cubicBezTo>
                  <a:pt x="356" y="136"/>
                  <a:pt x="358" y="138"/>
                  <a:pt x="355" y="141"/>
                </a:cubicBezTo>
                <a:cubicBezTo>
                  <a:pt x="351" y="145"/>
                  <a:pt x="351" y="152"/>
                  <a:pt x="355" y="156"/>
                </a:cubicBezTo>
                <a:cubicBezTo>
                  <a:pt x="357" y="159"/>
                  <a:pt x="360" y="160"/>
                  <a:pt x="362" y="160"/>
                </a:cubicBezTo>
                <a:cubicBezTo>
                  <a:pt x="365" y="160"/>
                  <a:pt x="368" y="159"/>
                  <a:pt x="370" y="157"/>
                </a:cubicBezTo>
                <a:cubicBezTo>
                  <a:pt x="371" y="155"/>
                  <a:pt x="378" y="148"/>
                  <a:pt x="378" y="138"/>
                </a:cubicBezTo>
                <a:cubicBezTo>
                  <a:pt x="378" y="134"/>
                  <a:pt x="377" y="127"/>
                  <a:pt x="370" y="120"/>
                </a:cubicBezTo>
                <a:cubicBezTo>
                  <a:pt x="369" y="119"/>
                  <a:pt x="367" y="117"/>
                  <a:pt x="370" y="114"/>
                </a:cubicBezTo>
                <a:cubicBezTo>
                  <a:pt x="374" y="110"/>
                  <a:pt x="374" y="103"/>
                  <a:pt x="370" y="99"/>
                </a:cubicBezTo>
                <a:cubicBezTo>
                  <a:pt x="366" y="95"/>
                  <a:pt x="359" y="95"/>
                  <a:pt x="355" y="99"/>
                </a:cubicBezTo>
                <a:cubicBezTo>
                  <a:pt x="354" y="100"/>
                  <a:pt x="347" y="107"/>
                  <a:pt x="347" y="117"/>
                </a:cubicBezTo>
                <a:close/>
                <a:moveTo>
                  <a:pt x="304" y="117"/>
                </a:moveTo>
                <a:cubicBezTo>
                  <a:pt x="304" y="122"/>
                  <a:pt x="306" y="129"/>
                  <a:pt x="312" y="135"/>
                </a:cubicBezTo>
                <a:cubicBezTo>
                  <a:pt x="313" y="136"/>
                  <a:pt x="315" y="138"/>
                  <a:pt x="312" y="141"/>
                </a:cubicBezTo>
                <a:cubicBezTo>
                  <a:pt x="308" y="145"/>
                  <a:pt x="308" y="152"/>
                  <a:pt x="312" y="156"/>
                </a:cubicBezTo>
                <a:cubicBezTo>
                  <a:pt x="314" y="159"/>
                  <a:pt x="317" y="160"/>
                  <a:pt x="320" y="160"/>
                </a:cubicBezTo>
                <a:cubicBezTo>
                  <a:pt x="322" y="160"/>
                  <a:pt x="325" y="159"/>
                  <a:pt x="327" y="157"/>
                </a:cubicBezTo>
                <a:cubicBezTo>
                  <a:pt x="328" y="155"/>
                  <a:pt x="335" y="148"/>
                  <a:pt x="335" y="138"/>
                </a:cubicBezTo>
                <a:cubicBezTo>
                  <a:pt x="335" y="134"/>
                  <a:pt x="334" y="127"/>
                  <a:pt x="327" y="120"/>
                </a:cubicBezTo>
                <a:cubicBezTo>
                  <a:pt x="326" y="119"/>
                  <a:pt x="324" y="117"/>
                  <a:pt x="327" y="114"/>
                </a:cubicBezTo>
                <a:cubicBezTo>
                  <a:pt x="331" y="110"/>
                  <a:pt x="331" y="103"/>
                  <a:pt x="327" y="99"/>
                </a:cubicBezTo>
                <a:cubicBezTo>
                  <a:pt x="323" y="95"/>
                  <a:pt x="316" y="95"/>
                  <a:pt x="312" y="99"/>
                </a:cubicBezTo>
                <a:cubicBezTo>
                  <a:pt x="311" y="100"/>
                  <a:pt x="304" y="107"/>
                  <a:pt x="304" y="117"/>
                </a:cubicBezTo>
                <a:close/>
                <a:moveTo>
                  <a:pt x="415" y="360"/>
                </a:moveTo>
                <a:cubicBezTo>
                  <a:pt x="383" y="190"/>
                  <a:pt x="383" y="190"/>
                  <a:pt x="383" y="190"/>
                </a:cubicBezTo>
                <a:cubicBezTo>
                  <a:pt x="383" y="185"/>
                  <a:pt x="378" y="181"/>
                  <a:pt x="373" y="181"/>
                </a:cubicBezTo>
                <a:cubicBezTo>
                  <a:pt x="309" y="181"/>
                  <a:pt x="309" y="181"/>
                  <a:pt x="309" y="181"/>
                </a:cubicBezTo>
                <a:cubicBezTo>
                  <a:pt x="304" y="181"/>
                  <a:pt x="299" y="185"/>
                  <a:pt x="298" y="190"/>
                </a:cubicBezTo>
                <a:cubicBezTo>
                  <a:pt x="286" y="288"/>
                  <a:pt x="286" y="288"/>
                  <a:pt x="286" y="288"/>
                </a:cubicBezTo>
                <a:cubicBezTo>
                  <a:pt x="208" y="236"/>
                  <a:pt x="208" y="236"/>
                  <a:pt x="208" y="236"/>
                </a:cubicBezTo>
                <a:cubicBezTo>
                  <a:pt x="205" y="234"/>
                  <a:pt x="201" y="234"/>
                  <a:pt x="197" y="236"/>
                </a:cubicBezTo>
                <a:cubicBezTo>
                  <a:pt x="194" y="237"/>
                  <a:pt x="192" y="241"/>
                  <a:pt x="192" y="245"/>
                </a:cubicBezTo>
                <a:cubicBezTo>
                  <a:pt x="192" y="289"/>
                  <a:pt x="192" y="289"/>
                  <a:pt x="192" y="289"/>
                </a:cubicBezTo>
                <a:cubicBezTo>
                  <a:pt x="112" y="236"/>
                  <a:pt x="112" y="236"/>
                  <a:pt x="112" y="236"/>
                </a:cubicBezTo>
                <a:cubicBezTo>
                  <a:pt x="109" y="234"/>
                  <a:pt x="105" y="234"/>
                  <a:pt x="101" y="236"/>
                </a:cubicBezTo>
                <a:cubicBezTo>
                  <a:pt x="98" y="237"/>
                  <a:pt x="96" y="241"/>
                  <a:pt x="96" y="245"/>
                </a:cubicBezTo>
                <a:cubicBezTo>
                  <a:pt x="96" y="362"/>
                  <a:pt x="96" y="362"/>
                  <a:pt x="96" y="362"/>
                </a:cubicBezTo>
                <a:cubicBezTo>
                  <a:pt x="96" y="368"/>
                  <a:pt x="100" y="373"/>
                  <a:pt x="106" y="373"/>
                </a:cubicBezTo>
                <a:cubicBezTo>
                  <a:pt x="405" y="373"/>
                  <a:pt x="405" y="373"/>
                  <a:pt x="405" y="373"/>
                </a:cubicBezTo>
                <a:cubicBezTo>
                  <a:pt x="408" y="373"/>
                  <a:pt x="411" y="372"/>
                  <a:pt x="413" y="369"/>
                </a:cubicBezTo>
                <a:cubicBezTo>
                  <a:pt x="415" y="367"/>
                  <a:pt x="416" y="363"/>
                  <a:pt x="415" y="360"/>
                </a:cubicBezTo>
                <a:close/>
                <a:moveTo>
                  <a:pt x="117" y="352"/>
                </a:moveTo>
                <a:cubicBezTo>
                  <a:pt x="192" y="352"/>
                  <a:pt x="192" y="352"/>
                  <a:pt x="192" y="352"/>
                </a:cubicBezTo>
                <a:cubicBezTo>
                  <a:pt x="192" y="315"/>
                  <a:pt x="192" y="315"/>
                  <a:pt x="192" y="315"/>
                </a:cubicBezTo>
                <a:cubicBezTo>
                  <a:pt x="117" y="265"/>
                  <a:pt x="117" y="265"/>
                  <a:pt x="117" y="265"/>
                </a:cubicBezTo>
                <a:lnTo>
                  <a:pt x="117" y="352"/>
                </a:lnTo>
                <a:close/>
                <a:moveTo>
                  <a:pt x="318" y="202"/>
                </a:moveTo>
                <a:cubicBezTo>
                  <a:pt x="300" y="352"/>
                  <a:pt x="300" y="352"/>
                  <a:pt x="300" y="352"/>
                </a:cubicBezTo>
                <a:cubicBezTo>
                  <a:pt x="392" y="352"/>
                  <a:pt x="392" y="352"/>
                  <a:pt x="392" y="352"/>
                </a:cubicBezTo>
                <a:cubicBezTo>
                  <a:pt x="364" y="202"/>
                  <a:pt x="364" y="202"/>
                  <a:pt x="364" y="202"/>
                </a:cubicBezTo>
                <a:lnTo>
                  <a:pt x="318" y="2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19" name="Freeform 364"/>
          <p:cNvSpPr>
            <a:spLocks noChangeAspect="1" noEditPoints="1"/>
          </p:cNvSpPr>
          <p:nvPr/>
        </p:nvSpPr>
        <p:spPr bwMode="auto">
          <a:xfrm>
            <a:off x="7185323" y="1816310"/>
            <a:ext cx="304955" cy="304061"/>
          </a:xfrm>
          <a:custGeom>
            <a:avLst/>
            <a:gdLst>
              <a:gd name="T0" fmla="*/ 0 w 512"/>
              <a:gd name="T1" fmla="*/ 256 h 512"/>
              <a:gd name="T2" fmla="*/ 512 w 512"/>
              <a:gd name="T3" fmla="*/ 256 h 512"/>
              <a:gd name="T4" fmla="*/ 117 w 512"/>
              <a:gd name="T5" fmla="*/ 362 h 512"/>
              <a:gd name="T6" fmla="*/ 96 w 512"/>
              <a:gd name="T7" fmla="*/ 362 h 512"/>
              <a:gd name="T8" fmla="*/ 106 w 512"/>
              <a:gd name="T9" fmla="*/ 330 h 512"/>
              <a:gd name="T10" fmla="*/ 117 w 512"/>
              <a:gd name="T11" fmla="*/ 362 h 512"/>
              <a:gd name="T12" fmla="*/ 149 w 512"/>
              <a:gd name="T13" fmla="*/ 373 h 512"/>
              <a:gd name="T14" fmla="*/ 138 w 512"/>
              <a:gd name="T15" fmla="*/ 320 h 512"/>
              <a:gd name="T16" fmla="*/ 160 w 512"/>
              <a:gd name="T17" fmla="*/ 320 h 512"/>
              <a:gd name="T18" fmla="*/ 202 w 512"/>
              <a:gd name="T19" fmla="*/ 362 h 512"/>
              <a:gd name="T20" fmla="*/ 181 w 512"/>
              <a:gd name="T21" fmla="*/ 362 h 512"/>
              <a:gd name="T22" fmla="*/ 192 w 512"/>
              <a:gd name="T23" fmla="*/ 277 h 512"/>
              <a:gd name="T24" fmla="*/ 202 w 512"/>
              <a:gd name="T25" fmla="*/ 362 h 512"/>
              <a:gd name="T26" fmla="*/ 234 w 512"/>
              <a:gd name="T27" fmla="*/ 373 h 512"/>
              <a:gd name="T28" fmla="*/ 224 w 512"/>
              <a:gd name="T29" fmla="*/ 277 h 512"/>
              <a:gd name="T30" fmla="*/ 245 w 512"/>
              <a:gd name="T31" fmla="*/ 277 h 512"/>
              <a:gd name="T32" fmla="*/ 288 w 512"/>
              <a:gd name="T33" fmla="*/ 362 h 512"/>
              <a:gd name="T34" fmla="*/ 266 w 512"/>
              <a:gd name="T35" fmla="*/ 362 h 512"/>
              <a:gd name="T36" fmla="*/ 277 w 512"/>
              <a:gd name="T37" fmla="*/ 266 h 512"/>
              <a:gd name="T38" fmla="*/ 288 w 512"/>
              <a:gd name="T39" fmla="*/ 362 h 512"/>
              <a:gd name="T40" fmla="*/ 320 w 512"/>
              <a:gd name="T41" fmla="*/ 373 h 512"/>
              <a:gd name="T42" fmla="*/ 309 w 512"/>
              <a:gd name="T43" fmla="*/ 245 h 512"/>
              <a:gd name="T44" fmla="*/ 330 w 512"/>
              <a:gd name="T45" fmla="*/ 245 h 512"/>
              <a:gd name="T46" fmla="*/ 373 w 512"/>
              <a:gd name="T47" fmla="*/ 362 h 512"/>
              <a:gd name="T48" fmla="*/ 352 w 512"/>
              <a:gd name="T49" fmla="*/ 362 h 512"/>
              <a:gd name="T50" fmla="*/ 362 w 512"/>
              <a:gd name="T51" fmla="*/ 202 h 512"/>
              <a:gd name="T52" fmla="*/ 373 w 512"/>
              <a:gd name="T53" fmla="*/ 362 h 512"/>
              <a:gd name="T54" fmla="*/ 384 w 512"/>
              <a:gd name="T55" fmla="*/ 181 h 512"/>
              <a:gd name="T56" fmla="*/ 373 w 512"/>
              <a:gd name="T57" fmla="*/ 153 h 512"/>
              <a:gd name="T58" fmla="*/ 277 w 512"/>
              <a:gd name="T59" fmla="*/ 245 h 512"/>
              <a:gd name="T60" fmla="*/ 113 w 512"/>
              <a:gd name="T61" fmla="*/ 307 h 512"/>
              <a:gd name="T62" fmla="*/ 98 w 512"/>
              <a:gd name="T63" fmla="*/ 305 h 512"/>
              <a:gd name="T64" fmla="*/ 185 w 512"/>
              <a:gd name="T65" fmla="*/ 226 h 512"/>
              <a:gd name="T66" fmla="*/ 273 w 512"/>
              <a:gd name="T67" fmla="*/ 224 h 512"/>
              <a:gd name="T68" fmla="*/ 341 w 512"/>
              <a:gd name="T69" fmla="*/ 138 h 512"/>
              <a:gd name="T70" fmla="*/ 341 w 512"/>
              <a:gd name="T71" fmla="*/ 117 h 512"/>
              <a:gd name="T72" fmla="*/ 388 w 512"/>
              <a:gd name="T73" fmla="*/ 118 h 512"/>
              <a:gd name="T74" fmla="*/ 394 w 512"/>
              <a:gd name="T75" fmla="*/ 12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117" y="362"/>
                </a:moveTo>
                <a:cubicBezTo>
                  <a:pt x="117" y="368"/>
                  <a:pt x="112" y="373"/>
                  <a:pt x="106" y="373"/>
                </a:cubicBezTo>
                <a:cubicBezTo>
                  <a:pt x="100" y="373"/>
                  <a:pt x="96" y="368"/>
                  <a:pt x="96" y="362"/>
                </a:cubicBezTo>
                <a:cubicBezTo>
                  <a:pt x="96" y="341"/>
                  <a:pt x="96" y="341"/>
                  <a:pt x="96" y="341"/>
                </a:cubicBezTo>
                <a:cubicBezTo>
                  <a:pt x="96" y="335"/>
                  <a:pt x="100" y="330"/>
                  <a:pt x="106" y="330"/>
                </a:cubicBezTo>
                <a:cubicBezTo>
                  <a:pt x="112" y="330"/>
                  <a:pt x="117" y="335"/>
                  <a:pt x="117" y="341"/>
                </a:cubicBezTo>
                <a:lnTo>
                  <a:pt x="117" y="362"/>
                </a:lnTo>
                <a:close/>
                <a:moveTo>
                  <a:pt x="160" y="362"/>
                </a:moveTo>
                <a:cubicBezTo>
                  <a:pt x="160" y="368"/>
                  <a:pt x="155" y="373"/>
                  <a:pt x="149" y="373"/>
                </a:cubicBezTo>
                <a:cubicBezTo>
                  <a:pt x="143" y="373"/>
                  <a:pt x="138" y="368"/>
                  <a:pt x="138" y="362"/>
                </a:cubicBezTo>
                <a:cubicBezTo>
                  <a:pt x="138" y="320"/>
                  <a:pt x="138" y="320"/>
                  <a:pt x="138" y="320"/>
                </a:cubicBezTo>
                <a:cubicBezTo>
                  <a:pt x="138" y="314"/>
                  <a:pt x="143" y="309"/>
                  <a:pt x="149" y="309"/>
                </a:cubicBezTo>
                <a:cubicBezTo>
                  <a:pt x="155" y="309"/>
                  <a:pt x="160" y="314"/>
                  <a:pt x="160" y="320"/>
                </a:cubicBezTo>
                <a:lnTo>
                  <a:pt x="160" y="362"/>
                </a:lnTo>
                <a:close/>
                <a:moveTo>
                  <a:pt x="202" y="362"/>
                </a:moveTo>
                <a:cubicBezTo>
                  <a:pt x="202" y="368"/>
                  <a:pt x="198" y="373"/>
                  <a:pt x="192" y="373"/>
                </a:cubicBezTo>
                <a:cubicBezTo>
                  <a:pt x="186" y="373"/>
                  <a:pt x="181" y="368"/>
                  <a:pt x="181" y="362"/>
                </a:cubicBezTo>
                <a:cubicBezTo>
                  <a:pt x="181" y="288"/>
                  <a:pt x="181" y="288"/>
                  <a:pt x="181" y="288"/>
                </a:cubicBezTo>
                <a:cubicBezTo>
                  <a:pt x="181" y="282"/>
                  <a:pt x="186" y="277"/>
                  <a:pt x="192" y="277"/>
                </a:cubicBezTo>
                <a:cubicBezTo>
                  <a:pt x="198" y="277"/>
                  <a:pt x="202" y="282"/>
                  <a:pt x="202" y="288"/>
                </a:cubicBezTo>
                <a:lnTo>
                  <a:pt x="202" y="362"/>
                </a:lnTo>
                <a:close/>
                <a:moveTo>
                  <a:pt x="245" y="362"/>
                </a:moveTo>
                <a:cubicBezTo>
                  <a:pt x="245" y="368"/>
                  <a:pt x="240" y="373"/>
                  <a:pt x="234" y="373"/>
                </a:cubicBezTo>
                <a:cubicBezTo>
                  <a:pt x="228" y="373"/>
                  <a:pt x="224" y="368"/>
                  <a:pt x="224" y="362"/>
                </a:cubicBezTo>
                <a:cubicBezTo>
                  <a:pt x="224" y="277"/>
                  <a:pt x="224" y="277"/>
                  <a:pt x="224" y="277"/>
                </a:cubicBezTo>
                <a:cubicBezTo>
                  <a:pt x="224" y="271"/>
                  <a:pt x="228" y="266"/>
                  <a:pt x="234" y="266"/>
                </a:cubicBezTo>
                <a:cubicBezTo>
                  <a:pt x="240" y="266"/>
                  <a:pt x="245" y="271"/>
                  <a:pt x="245" y="277"/>
                </a:cubicBezTo>
                <a:lnTo>
                  <a:pt x="245" y="362"/>
                </a:lnTo>
                <a:close/>
                <a:moveTo>
                  <a:pt x="288" y="362"/>
                </a:moveTo>
                <a:cubicBezTo>
                  <a:pt x="288" y="368"/>
                  <a:pt x="283" y="373"/>
                  <a:pt x="277" y="373"/>
                </a:cubicBezTo>
                <a:cubicBezTo>
                  <a:pt x="271" y="373"/>
                  <a:pt x="266" y="368"/>
                  <a:pt x="266" y="362"/>
                </a:cubicBezTo>
                <a:cubicBezTo>
                  <a:pt x="266" y="277"/>
                  <a:pt x="266" y="277"/>
                  <a:pt x="266" y="277"/>
                </a:cubicBezTo>
                <a:cubicBezTo>
                  <a:pt x="266" y="271"/>
                  <a:pt x="271" y="266"/>
                  <a:pt x="277" y="266"/>
                </a:cubicBezTo>
                <a:cubicBezTo>
                  <a:pt x="283" y="266"/>
                  <a:pt x="288" y="271"/>
                  <a:pt x="288" y="277"/>
                </a:cubicBezTo>
                <a:lnTo>
                  <a:pt x="288" y="362"/>
                </a:lnTo>
                <a:close/>
                <a:moveTo>
                  <a:pt x="330" y="362"/>
                </a:moveTo>
                <a:cubicBezTo>
                  <a:pt x="330" y="368"/>
                  <a:pt x="326" y="373"/>
                  <a:pt x="320" y="373"/>
                </a:cubicBezTo>
                <a:cubicBezTo>
                  <a:pt x="314" y="373"/>
                  <a:pt x="309" y="368"/>
                  <a:pt x="309" y="362"/>
                </a:cubicBezTo>
                <a:cubicBezTo>
                  <a:pt x="309" y="245"/>
                  <a:pt x="309" y="245"/>
                  <a:pt x="309" y="245"/>
                </a:cubicBezTo>
                <a:cubicBezTo>
                  <a:pt x="309" y="239"/>
                  <a:pt x="314" y="234"/>
                  <a:pt x="320" y="234"/>
                </a:cubicBezTo>
                <a:cubicBezTo>
                  <a:pt x="326" y="234"/>
                  <a:pt x="330" y="239"/>
                  <a:pt x="330" y="245"/>
                </a:cubicBezTo>
                <a:lnTo>
                  <a:pt x="330" y="362"/>
                </a:lnTo>
                <a:close/>
                <a:moveTo>
                  <a:pt x="373" y="362"/>
                </a:moveTo>
                <a:cubicBezTo>
                  <a:pt x="373" y="368"/>
                  <a:pt x="368" y="373"/>
                  <a:pt x="362" y="373"/>
                </a:cubicBezTo>
                <a:cubicBezTo>
                  <a:pt x="356" y="373"/>
                  <a:pt x="352" y="368"/>
                  <a:pt x="352" y="362"/>
                </a:cubicBezTo>
                <a:cubicBezTo>
                  <a:pt x="352" y="213"/>
                  <a:pt x="352" y="213"/>
                  <a:pt x="352" y="213"/>
                </a:cubicBezTo>
                <a:cubicBezTo>
                  <a:pt x="352" y="207"/>
                  <a:pt x="356" y="202"/>
                  <a:pt x="362" y="202"/>
                </a:cubicBezTo>
                <a:cubicBezTo>
                  <a:pt x="368" y="202"/>
                  <a:pt x="373" y="207"/>
                  <a:pt x="373" y="213"/>
                </a:cubicBezTo>
                <a:lnTo>
                  <a:pt x="373" y="362"/>
                </a:lnTo>
                <a:close/>
                <a:moveTo>
                  <a:pt x="394" y="170"/>
                </a:moveTo>
                <a:cubicBezTo>
                  <a:pt x="394" y="176"/>
                  <a:pt x="390" y="181"/>
                  <a:pt x="384" y="181"/>
                </a:cubicBezTo>
                <a:cubicBezTo>
                  <a:pt x="378" y="181"/>
                  <a:pt x="373" y="176"/>
                  <a:pt x="373" y="170"/>
                </a:cubicBezTo>
                <a:cubicBezTo>
                  <a:pt x="373" y="153"/>
                  <a:pt x="373" y="153"/>
                  <a:pt x="373" y="153"/>
                </a:cubicBezTo>
                <a:cubicBezTo>
                  <a:pt x="285" y="242"/>
                  <a:pt x="285" y="242"/>
                  <a:pt x="285" y="242"/>
                </a:cubicBezTo>
                <a:cubicBezTo>
                  <a:pt x="283" y="244"/>
                  <a:pt x="280" y="245"/>
                  <a:pt x="277" y="245"/>
                </a:cubicBezTo>
                <a:cubicBezTo>
                  <a:pt x="195" y="245"/>
                  <a:pt x="195" y="245"/>
                  <a:pt x="195" y="245"/>
                </a:cubicBezTo>
                <a:cubicBezTo>
                  <a:pt x="113" y="307"/>
                  <a:pt x="113" y="307"/>
                  <a:pt x="113" y="307"/>
                </a:cubicBezTo>
                <a:cubicBezTo>
                  <a:pt x="111" y="308"/>
                  <a:pt x="109" y="309"/>
                  <a:pt x="106" y="309"/>
                </a:cubicBezTo>
                <a:cubicBezTo>
                  <a:pt x="103" y="309"/>
                  <a:pt x="100" y="308"/>
                  <a:pt x="98" y="305"/>
                </a:cubicBezTo>
                <a:cubicBezTo>
                  <a:pt x="94" y="300"/>
                  <a:pt x="95" y="293"/>
                  <a:pt x="100" y="290"/>
                </a:cubicBezTo>
                <a:cubicBezTo>
                  <a:pt x="185" y="226"/>
                  <a:pt x="185" y="226"/>
                  <a:pt x="185" y="226"/>
                </a:cubicBezTo>
                <a:cubicBezTo>
                  <a:pt x="187" y="224"/>
                  <a:pt x="189" y="224"/>
                  <a:pt x="192" y="224"/>
                </a:cubicBezTo>
                <a:cubicBezTo>
                  <a:pt x="273" y="224"/>
                  <a:pt x="273" y="224"/>
                  <a:pt x="273" y="224"/>
                </a:cubicBezTo>
                <a:cubicBezTo>
                  <a:pt x="358" y="138"/>
                  <a:pt x="358" y="138"/>
                  <a:pt x="358" y="138"/>
                </a:cubicBezTo>
                <a:cubicBezTo>
                  <a:pt x="341" y="138"/>
                  <a:pt x="341" y="138"/>
                  <a:pt x="341" y="138"/>
                </a:cubicBezTo>
                <a:cubicBezTo>
                  <a:pt x="335" y="138"/>
                  <a:pt x="330" y="134"/>
                  <a:pt x="330" y="128"/>
                </a:cubicBezTo>
                <a:cubicBezTo>
                  <a:pt x="330" y="122"/>
                  <a:pt x="335" y="117"/>
                  <a:pt x="341" y="117"/>
                </a:cubicBezTo>
                <a:cubicBezTo>
                  <a:pt x="384" y="117"/>
                  <a:pt x="384" y="117"/>
                  <a:pt x="384" y="117"/>
                </a:cubicBezTo>
                <a:cubicBezTo>
                  <a:pt x="385" y="117"/>
                  <a:pt x="386" y="117"/>
                  <a:pt x="388" y="118"/>
                </a:cubicBezTo>
                <a:cubicBezTo>
                  <a:pt x="390" y="119"/>
                  <a:pt x="392" y="121"/>
                  <a:pt x="394" y="124"/>
                </a:cubicBezTo>
                <a:cubicBezTo>
                  <a:pt x="394" y="125"/>
                  <a:pt x="394" y="126"/>
                  <a:pt x="394" y="128"/>
                </a:cubicBezTo>
                <a:lnTo>
                  <a:pt x="394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663" y="2302044"/>
            <a:ext cx="669893" cy="3563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102" y="1884851"/>
            <a:ext cx="655571" cy="3746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16" y="3986533"/>
            <a:ext cx="755791" cy="1868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118" y="1013412"/>
            <a:ext cx="683359" cy="3904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336" y="5091129"/>
            <a:ext cx="943805" cy="34448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558" y="5440939"/>
            <a:ext cx="850404" cy="281019"/>
          </a:xfrm>
          <a:prstGeom prst="rect">
            <a:avLst/>
          </a:prstGeom>
        </p:spPr>
      </p:pic>
      <p:cxnSp>
        <p:nvCxnSpPr>
          <p:cNvPr id="256" name="Straight Arrow Connector 255"/>
          <p:cNvCxnSpPr/>
          <p:nvPr/>
        </p:nvCxnSpPr>
        <p:spPr>
          <a:xfrm>
            <a:off x="1294740" y="2531562"/>
            <a:ext cx="468212" cy="0"/>
          </a:xfrm>
          <a:prstGeom prst="straightConnector1">
            <a:avLst/>
          </a:prstGeom>
          <a:ln w="50800">
            <a:solidFill>
              <a:srgbClr val="00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 flipV="1">
            <a:off x="5112335" y="2927451"/>
            <a:ext cx="0" cy="495931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 flipH="1" flipV="1">
            <a:off x="7554387" y="2903061"/>
            <a:ext cx="2113" cy="520321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143" idx="0"/>
          </p:cNvCxnSpPr>
          <p:nvPr/>
        </p:nvCxnSpPr>
        <p:spPr>
          <a:xfrm flipV="1">
            <a:off x="6236960" y="4117672"/>
            <a:ext cx="0" cy="963251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3407928" y="2525472"/>
            <a:ext cx="567270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V="1">
            <a:off x="8480924" y="3323113"/>
            <a:ext cx="890065" cy="394226"/>
          </a:xfrm>
          <a:prstGeom prst="straightConnector1">
            <a:avLst/>
          </a:prstGeom>
          <a:ln w="508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/>
          <p:nvPr/>
        </p:nvCxnSpPr>
        <p:spPr>
          <a:xfrm>
            <a:off x="8892477" y="5843019"/>
            <a:ext cx="478512" cy="0"/>
          </a:xfrm>
          <a:prstGeom prst="straightConnector1">
            <a:avLst/>
          </a:prstGeom>
          <a:ln w="508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/>
          <p:nvPr/>
        </p:nvCxnSpPr>
        <p:spPr>
          <a:xfrm>
            <a:off x="8912874" y="5153431"/>
            <a:ext cx="458115" cy="0"/>
          </a:xfrm>
          <a:prstGeom prst="straightConnector1">
            <a:avLst/>
          </a:prstGeom>
          <a:ln w="508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919909" y="5080923"/>
            <a:ext cx="4014757" cy="957178"/>
            <a:chOff x="3399393" y="4855838"/>
            <a:chExt cx="4014757" cy="957178"/>
          </a:xfrm>
        </p:grpSpPr>
        <p:sp>
          <p:nvSpPr>
            <p:cNvPr id="128" name="Rounded Rectangle 127"/>
            <p:cNvSpPr/>
            <p:nvPr/>
          </p:nvSpPr>
          <p:spPr>
            <a:xfrm>
              <a:off x="3399393" y="5462517"/>
              <a:ext cx="742990" cy="350499"/>
            </a:xfrm>
            <a:prstGeom prst="roundRect">
              <a:avLst/>
            </a:prstGeom>
            <a:solidFill>
              <a:srgbClr val="009999"/>
            </a:solidFill>
            <a:ln w="12700" cap="flat" cmpd="sng" algn="ctr">
              <a:solidFill>
                <a:srgbClr val="00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Event-Hub Spout</a:t>
              </a: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6314901" y="5451886"/>
              <a:ext cx="742990" cy="350499"/>
            </a:xfrm>
            <a:prstGeom prst="roundRect">
              <a:avLst/>
            </a:prstGeom>
            <a:solidFill>
              <a:srgbClr val="009999"/>
            </a:solidFill>
            <a:ln w="12700" cap="flat" cmpd="sng" algn="ctr">
              <a:solidFill>
                <a:srgbClr val="00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Bolt 4</a:t>
              </a: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4369345" y="5451886"/>
              <a:ext cx="742990" cy="350498"/>
            </a:xfrm>
            <a:prstGeom prst="roundRect">
              <a:avLst/>
            </a:prstGeom>
            <a:solidFill>
              <a:srgbClr val="009999"/>
            </a:solidFill>
            <a:ln w="12700" cap="flat" cmpd="sng" algn="ctr">
              <a:solidFill>
                <a:srgbClr val="00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Bolt 1</a:t>
              </a:r>
            </a:p>
          </p:txBody>
        </p:sp>
        <p:sp>
          <p:nvSpPr>
            <p:cNvPr id="132" name="Flowchart: Document 131"/>
            <p:cNvSpPr/>
            <p:nvPr/>
          </p:nvSpPr>
          <p:spPr>
            <a:xfrm>
              <a:off x="4374987" y="5057100"/>
              <a:ext cx="680462" cy="347457"/>
            </a:xfrm>
            <a:prstGeom prst="flowChartDocument">
              <a:avLst/>
            </a:prstGeom>
            <a:solidFill>
              <a:srgbClr val="009999"/>
            </a:solidFill>
            <a:ln w="12700" cap="flat" cmpd="sng" algn="ctr">
              <a:solidFill>
                <a:srgbClr val="00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Business Rules</a:t>
              </a: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5344949" y="5462518"/>
              <a:ext cx="742990" cy="350498"/>
            </a:xfrm>
            <a:prstGeom prst="roundRect">
              <a:avLst/>
            </a:prstGeom>
            <a:solidFill>
              <a:srgbClr val="009999"/>
            </a:solidFill>
            <a:ln w="12700" cap="flat" cmpd="sng" algn="ctr">
              <a:solidFill>
                <a:srgbClr val="00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kern="0" dirty="0" smtClean="0">
                  <a:solidFill>
                    <a:srgbClr val="003399">
                      <a:lumMod val="75000"/>
                    </a:srgbClr>
                  </a:solidFill>
                  <a:latin typeface="Arial"/>
                </a:rPr>
                <a:t>Bolt 2</a:t>
              </a:r>
              <a:endPara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5344949" y="4855838"/>
              <a:ext cx="742990" cy="350499"/>
            </a:xfrm>
            <a:prstGeom prst="roundRect">
              <a:avLst/>
            </a:prstGeom>
            <a:solidFill>
              <a:srgbClr val="009999"/>
            </a:solidFill>
            <a:ln w="12700" cap="flat" cmpd="sng" algn="ctr">
              <a:solidFill>
                <a:srgbClr val="00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Bolt 3</a:t>
              </a:r>
            </a:p>
          </p:txBody>
        </p:sp>
        <p:cxnSp>
          <p:nvCxnSpPr>
            <p:cNvPr id="226" name="Straight Arrow Connector 225"/>
            <p:cNvCxnSpPr>
              <a:stCxn id="128" idx="3"/>
              <a:endCxn id="131" idx="1"/>
            </p:cNvCxnSpPr>
            <p:nvPr/>
          </p:nvCxnSpPr>
          <p:spPr>
            <a:xfrm flipV="1">
              <a:off x="4142383" y="5627135"/>
              <a:ext cx="226962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V="1">
              <a:off x="5128850" y="5640870"/>
              <a:ext cx="226962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 flipV="1">
              <a:off x="6073860" y="5620850"/>
              <a:ext cx="226962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129" idx="3"/>
              <a:endCxn id="151" idx="1"/>
            </p:cNvCxnSpPr>
            <p:nvPr/>
          </p:nvCxnSpPr>
          <p:spPr>
            <a:xfrm>
              <a:off x="7057891" y="5627136"/>
              <a:ext cx="356259" cy="3132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134" idx="0"/>
            </p:cNvCxnSpPr>
            <p:nvPr/>
          </p:nvCxnSpPr>
          <p:spPr>
            <a:xfrm flipH="1" flipV="1">
              <a:off x="5716443" y="5205458"/>
              <a:ext cx="1" cy="25706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6" name="Picture 3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70" y="1878551"/>
            <a:ext cx="851362" cy="478891"/>
          </a:xfrm>
          <a:prstGeom prst="rect">
            <a:avLst/>
          </a:prstGeom>
        </p:spPr>
      </p:pic>
      <p:sp>
        <p:nvSpPr>
          <p:cNvPr id="243" name="Rectangle 242"/>
          <p:cNvSpPr/>
          <p:nvPr/>
        </p:nvSpPr>
        <p:spPr bwMode="gray">
          <a:xfrm>
            <a:off x="10827826" y="1980902"/>
            <a:ext cx="930539" cy="445262"/>
          </a:xfrm>
          <a:prstGeom prst="rect">
            <a:avLst/>
          </a:prstGeom>
          <a:solidFill>
            <a:srgbClr val="C0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00" b="1" dirty="0" smtClean="0">
                <a:solidFill>
                  <a:schemeClr val="bg1"/>
                </a:solidFill>
              </a:rPr>
              <a:t>Product Recall</a:t>
            </a:r>
          </a:p>
        </p:txBody>
      </p:sp>
      <p:sp>
        <p:nvSpPr>
          <p:cNvPr id="328" name="Rectangle 327"/>
          <p:cNvSpPr/>
          <p:nvPr/>
        </p:nvSpPr>
        <p:spPr bwMode="gray">
          <a:xfrm>
            <a:off x="10843847" y="2557190"/>
            <a:ext cx="930539" cy="445262"/>
          </a:xfrm>
          <a:prstGeom prst="rect">
            <a:avLst/>
          </a:prstGeom>
          <a:solidFill>
            <a:srgbClr val="C0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00" b="1" dirty="0" smtClean="0">
                <a:solidFill>
                  <a:schemeClr val="bg1"/>
                </a:solidFill>
              </a:rPr>
              <a:t>Service Campaign</a:t>
            </a:r>
          </a:p>
        </p:txBody>
      </p:sp>
      <p:sp>
        <p:nvSpPr>
          <p:cNvPr id="331" name="Rectangle 330"/>
          <p:cNvSpPr/>
          <p:nvPr/>
        </p:nvSpPr>
        <p:spPr bwMode="gray">
          <a:xfrm>
            <a:off x="10809184" y="5778326"/>
            <a:ext cx="930539" cy="445262"/>
          </a:xfrm>
          <a:prstGeom prst="rect">
            <a:avLst/>
          </a:prstGeom>
          <a:solidFill>
            <a:srgbClr val="43B02A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00" b="1" dirty="0" smtClean="0">
                <a:solidFill>
                  <a:schemeClr val="bg1"/>
                </a:solidFill>
              </a:rPr>
              <a:t>Service Info</a:t>
            </a:r>
          </a:p>
        </p:txBody>
      </p:sp>
      <p:sp>
        <p:nvSpPr>
          <p:cNvPr id="332" name="Rectangle 331"/>
          <p:cNvSpPr/>
          <p:nvPr/>
        </p:nvSpPr>
        <p:spPr bwMode="gray">
          <a:xfrm>
            <a:off x="10821885" y="5255548"/>
            <a:ext cx="930539" cy="445262"/>
          </a:xfrm>
          <a:prstGeom prst="rect">
            <a:avLst/>
          </a:prstGeom>
          <a:solidFill>
            <a:srgbClr val="FF99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00" b="1" dirty="0" smtClean="0">
                <a:solidFill>
                  <a:schemeClr val="bg1"/>
                </a:solidFill>
              </a:rPr>
              <a:t>Service Soon</a:t>
            </a:r>
          </a:p>
        </p:txBody>
      </p:sp>
      <p:sp>
        <p:nvSpPr>
          <p:cNvPr id="333" name="Rectangle 332"/>
          <p:cNvSpPr/>
          <p:nvPr/>
        </p:nvSpPr>
        <p:spPr bwMode="gray">
          <a:xfrm>
            <a:off x="10831147" y="4694670"/>
            <a:ext cx="930539" cy="445262"/>
          </a:xfrm>
          <a:prstGeom prst="rect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00" b="1" dirty="0" smtClean="0">
                <a:solidFill>
                  <a:schemeClr val="bg1"/>
                </a:solidFill>
              </a:rPr>
              <a:t>Service Now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8789546" y="3564566"/>
            <a:ext cx="354226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800" b="1" dirty="0" smtClean="0"/>
              <a:t>ODBC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9019140" y="4816000"/>
            <a:ext cx="546913" cy="27186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800" b="1" dirty="0" smtClean="0"/>
              <a:t>REST 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800" b="1" dirty="0" smtClean="0"/>
              <a:t>API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8922126" y="5965913"/>
            <a:ext cx="546913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800" b="1" dirty="0" smtClean="0"/>
              <a:t>TCP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10388977" y="1484403"/>
            <a:ext cx="1044993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000" b="1" dirty="0" smtClean="0"/>
              <a:t>Base Analytics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6448430" y="2123618"/>
            <a:ext cx="1624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Trend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Pattern/Correlations</a:t>
            </a:r>
            <a:endParaRPr lang="en-US" sz="9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Predictive models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10307910" y="4447470"/>
            <a:ext cx="1417930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000" b="1" dirty="0" smtClean="0"/>
              <a:t>Tele Diagnostics</a:t>
            </a:r>
          </a:p>
        </p:txBody>
      </p:sp>
      <p:pic>
        <p:nvPicPr>
          <p:cNvPr id="251" name="Picture 25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173" y="5828784"/>
            <a:ext cx="878346" cy="410433"/>
          </a:xfrm>
          <a:prstGeom prst="rect">
            <a:avLst/>
          </a:prstGeom>
        </p:spPr>
      </p:pic>
      <p:sp>
        <p:nvSpPr>
          <p:cNvPr id="113" name="Rectangle 112"/>
          <p:cNvSpPr/>
          <p:nvPr/>
        </p:nvSpPr>
        <p:spPr>
          <a:xfrm>
            <a:off x="4015393" y="2183384"/>
            <a:ext cx="16244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Data Validation</a:t>
            </a:r>
            <a:endParaRPr lang="en-US" sz="9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Aggregation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Business Rules</a:t>
            </a:r>
            <a:endParaRPr lang="en-US" sz="900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927331" y="4277079"/>
            <a:ext cx="638722" cy="611818"/>
          </a:xfrm>
          <a:prstGeom prst="straightConnector1">
            <a:avLst/>
          </a:prstGeom>
          <a:ln w="381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reeform 562"/>
          <p:cNvSpPr>
            <a:spLocks noChangeAspect="1" noEditPoints="1"/>
          </p:cNvSpPr>
          <p:nvPr/>
        </p:nvSpPr>
        <p:spPr bwMode="auto">
          <a:xfrm>
            <a:off x="11362717" y="1032165"/>
            <a:ext cx="369676" cy="355497"/>
          </a:xfrm>
          <a:custGeom>
            <a:avLst/>
            <a:gdLst>
              <a:gd name="T0" fmla="*/ 362 w 512"/>
              <a:gd name="T1" fmla="*/ 245 h 512"/>
              <a:gd name="T2" fmla="*/ 222 w 512"/>
              <a:gd name="T3" fmla="*/ 245 h 512"/>
              <a:gd name="T4" fmla="*/ 245 w 512"/>
              <a:gd name="T5" fmla="*/ 298 h 512"/>
              <a:gd name="T6" fmla="*/ 238 w 512"/>
              <a:gd name="T7" fmla="*/ 330 h 512"/>
              <a:gd name="T8" fmla="*/ 331 w 512"/>
              <a:gd name="T9" fmla="*/ 330 h 512"/>
              <a:gd name="T10" fmla="*/ 362 w 512"/>
              <a:gd name="T11" fmla="*/ 299 h 512"/>
              <a:gd name="T12" fmla="*/ 362 w 512"/>
              <a:gd name="T13" fmla="*/ 245 h 512"/>
              <a:gd name="T14" fmla="*/ 330 w 512"/>
              <a:gd name="T15" fmla="*/ 288 h 512"/>
              <a:gd name="T16" fmla="*/ 309 w 512"/>
              <a:gd name="T17" fmla="*/ 288 h 512"/>
              <a:gd name="T18" fmla="*/ 298 w 512"/>
              <a:gd name="T19" fmla="*/ 277 h 512"/>
              <a:gd name="T20" fmla="*/ 309 w 512"/>
              <a:gd name="T21" fmla="*/ 266 h 512"/>
              <a:gd name="T22" fmla="*/ 330 w 512"/>
              <a:gd name="T23" fmla="*/ 266 h 512"/>
              <a:gd name="T24" fmla="*/ 341 w 512"/>
              <a:gd name="T25" fmla="*/ 277 h 512"/>
              <a:gd name="T26" fmla="*/ 330 w 512"/>
              <a:gd name="T27" fmla="*/ 288 h 512"/>
              <a:gd name="T28" fmla="*/ 224 w 512"/>
              <a:gd name="T29" fmla="*/ 298 h 512"/>
              <a:gd name="T30" fmla="*/ 170 w 512"/>
              <a:gd name="T31" fmla="*/ 352 h 512"/>
              <a:gd name="T32" fmla="*/ 117 w 512"/>
              <a:gd name="T33" fmla="*/ 298 h 512"/>
              <a:gd name="T34" fmla="*/ 170 w 512"/>
              <a:gd name="T35" fmla="*/ 245 h 512"/>
              <a:gd name="T36" fmla="*/ 224 w 512"/>
              <a:gd name="T37" fmla="*/ 298 h 512"/>
              <a:gd name="T38" fmla="*/ 170 w 512"/>
              <a:gd name="T39" fmla="*/ 224 h 512"/>
              <a:gd name="T40" fmla="*/ 161 w 512"/>
              <a:gd name="T41" fmla="*/ 224 h 512"/>
              <a:gd name="T42" fmla="*/ 169 w 512"/>
              <a:gd name="T43" fmla="*/ 160 h 512"/>
              <a:gd name="T44" fmla="*/ 224 w 512"/>
              <a:gd name="T45" fmla="*/ 160 h 512"/>
              <a:gd name="T46" fmla="*/ 224 w 512"/>
              <a:gd name="T47" fmla="*/ 163 h 512"/>
              <a:gd name="T48" fmla="*/ 242 w 512"/>
              <a:gd name="T49" fmla="*/ 224 h 512"/>
              <a:gd name="T50" fmla="*/ 181 w 512"/>
              <a:gd name="T51" fmla="*/ 224 h 512"/>
              <a:gd name="T52" fmla="*/ 179 w 512"/>
              <a:gd name="T53" fmla="*/ 224 h 512"/>
              <a:gd name="T54" fmla="*/ 170 w 512"/>
              <a:gd name="T55" fmla="*/ 224 h 512"/>
              <a:gd name="T56" fmla="*/ 256 w 512"/>
              <a:gd name="T57" fmla="*/ 0 h 512"/>
              <a:gd name="T58" fmla="*/ 0 w 512"/>
              <a:gd name="T59" fmla="*/ 256 h 512"/>
              <a:gd name="T60" fmla="*/ 256 w 512"/>
              <a:gd name="T61" fmla="*/ 512 h 512"/>
              <a:gd name="T62" fmla="*/ 512 w 512"/>
              <a:gd name="T63" fmla="*/ 256 h 512"/>
              <a:gd name="T64" fmla="*/ 256 w 512"/>
              <a:gd name="T65" fmla="*/ 0 h 512"/>
              <a:gd name="T66" fmla="*/ 368 w 512"/>
              <a:gd name="T67" fmla="*/ 373 h 512"/>
              <a:gd name="T68" fmla="*/ 334 w 512"/>
              <a:gd name="T69" fmla="*/ 352 h 512"/>
              <a:gd name="T70" fmla="*/ 224 w 512"/>
              <a:gd name="T71" fmla="*/ 352 h 512"/>
              <a:gd name="T72" fmla="*/ 223 w 512"/>
              <a:gd name="T73" fmla="*/ 351 h 512"/>
              <a:gd name="T74" fmla="*/ 170 w 512"/>
              <a:gd name="T75" fmla="*/ 373 h 512"/>
              <a:gd name="T76" fmla="*/ 96 w 512"/>
              <a:gd name="T77" fmla="*/ 298 h 512"/>
              <a:gd name="T78" fmla="*/ 139 w 512"/>
              <a:gd name="T79" fmla="*/ 231 h 512"/>
              <a:gd name="T80" fmla="*/ 149 w 512"/>
              <a:gd name="T81" fmla="*/ 148 h 512"/>
              <a:gd name="T82" fmla="*/ 160 w 512"/>
              <a:gd name="T83" fmla="*/ 138 h 512"/>
              <a:gd name="T84" fmla="*/ 224 w 512"/>
              <a:gd name="T85" fmla="*/ 138 h 512"/>
              <a:gd name="T86" fmla="*/ 245 w 512"/>
              <a:gd name="T87" fmla="*/ 158 h 512"/>
              <a:gd name="T88" fmla="*/ 264 w 512"/>
              <a:gd name="T89" fmla="*/ 224 h 512"/>
              <a:gd name="T90" fmla="*/ 320 w 512"/>
              <a:gd name="T91" fmla="*/ 224 h 512"/>
              <a:gd name="T92" fmla="*/ 320 w 512"/>
              <a:gd name="T93" fmla="*/ 170 h 512"/>
              <a:gd name="T94" fmla="*/ 309 w 512"/>
              <a:gd name="T95" fmla="*/ 160 h 512"/>
              <a:gd name="T96" fmla="*/ 320 w 512"/>
              <a:gd name="T97" fmla="*/ 149 h 512"/>
              <a:gd name="T98" fmla="*/ 341 w 512"/>
              <a:gd name="T99" fmla="*/ 170 h 512"/>
              <a:gd name="T100" fmla="*/ 341 w 512"/>
              <a:gd name="T101" fmla="*/ 224 h 512"/>
              <a:gd name="T102" fmla="*/ 362 w 512"/>
              <a:gd name="T103" fmla="*/ 224 h 512"/>
              <a:gd name="T104" fmla="*/ 384 w 512"/>
              <a:gd name="T105" fmla="*/ 245 h 512"/>
              <a:gd name="T106" fmla="*/ 384 w 512"/>
              <a:gd name="T107" fmla="*/ 302 h 512"/>
              <a:gd name="T108" fmla="*/ 405 w 512"/>
              <a:gd name="T109" fmla="*/ 336 h 512"/>
              <a:gd name="T110" fmla="*/ 368 w 512"/>
              <a:gd name="T111" fmla="*/ 373 h 512"/>
              <a:gd name="T112" fmla="*/ 384 w 512"/>
              <a:gd name="T113" fmla="*/ 336 h 512"/>
              <a:gd name="T114" fmla="*/ 368 w 512"/>
              <a:gd name="T115" fmla="*/ 352 h 512"/>
              <a:gd name="T116" fmla="*/ 352 w 512"/>
              <a:gd name="T117" fmla="*/ 336 h 512"/>
              <a:gd name="T118" fmla="*/ 368 w 512"/>
              <a:gd name="T119" fmla="*/ 320 h 512"/>
              <a:gd name="T120" fmla="*/ 384 w 512"/>
              <a:gd name="T121" fmla="*/ 33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2" h="512">
                <a:moveTo>
                  <a:pt x="362" y="245"/>
                </a:moveTo>
                <a:cubicBezTo>
                  <a:pt x="222" y="245"/>
                  <a:pt x="222" y="245"/>
                  <a:pt x="222" y="245"/>
                </a:cubicBezTo>
                <a:cubicBezTo>
                  <a:pt x="236" y="259"/>
                  <a:pt x="245" y="277"/>
                  <a:pt x="245" y="298"/>
                </a:cubicBezTo>
                <a:cubicBezTo>
                  <a:pt x="245" y="310"/>
                  <a:pt x="242" y="321"/>
                  <a:pt x="238" y="330"/>
                </a:cubicBezTo>
                <a:cubicBezTo>
                  <a:pt x="331" y="330"/>
                  <a:pt x="331" y="330"/>
                  <a:pt x="331" y="330"/>
                </a:cubicBezTo>
                <a:cubicBezTo>
                  <a:pt x="333" y="314"/>
                  <a:pt x="346" y="301"/>
                  <a:pt x="362" y="299"/>
                </a:cubicBezTo>
                <a:lnTo>
                  <a:pt x="362" y="245"/>
                </a:lnTo>
                <a:close/>
                <a:moveTo>
                  <a:pt x="330" y="288"/>
                </a:moveTo>
                <a:cubicBezTo>
                  <a:pt x="309" y="288"/>
                  <a:pt x="309" y="288"/>
                  <a:pt x="309" y="288"/>
                </a:cubicBezTo>
                <a:cubicBezTo>
                  <a:pt x="303" y="288"/>
                  <a:pt x="298" y="283"/>
                  <a:pt x="298" y="277"/>
                </a:cubicBezTo>
                <a:cubicBezTo>
                  <a:pt x="298" y="271"/>
                  <a:pt x="303" y="266"/>
                  <a:pt x="309" y="266"/>
                </a:cubicBezTo>
                <a:cubicBezTo>
                  <a:pt x="330" y="266"/>
                  <a:pt x="330" y="266"/>
                  <a:pt x="330" y="266"/>
                </a:cubicBezTo>
                <a:cubicBezTo>
                  <a:pt x="336" y="266"/>
                  <a:pt x="341" y="271"/>
                  <a:pt x="341" y="277"/>
                </a:cubicBezTo>
                <a:cubicBezTo>
                  <a:pt x="341" y="283"/>
                  <a:pt x="336" y="288"/>
                  <a:pt x="330" y="288"/>
                </a:cubicBezTo>
                <a:close/>
                <a:moveTo>
                  <a:pt x="224" y="298"/>
                </a:moveTo>
                <a:cubicBezTo>
                  <a:pt x="224" y="328"/>
                  <a:pt x="200" y="352"/>
                  <a:pt x="170" y="352"/>
                </a:cubicBezTo>
                <a:cubicBezTo>
                  <a:pt x="141" y="352"/>
                  <a:pt x="117" y="328"/>
                  <a:pt x="117" y="298"/>
                </a:cubicBezTo>
                <a:cubicBezTo>
                  <a:pt x="117" y="269"/>
                  <a:pt x="141" y="245"/>
                  <a:pt x="170" y="245"/>
                </a:cubicBezTo>
                <a:cubicBezTo>
                  <a:pt x="200" y="245"/>
                  <a:pt x="224" y="269"/>
                  <a:pt x="224" y="298"/>
                </a:cubicBezTo>
                <a:close/>
                <a:moveTo>
                  <a:pt x="170" y="224"/>
                </a:moveTo>
                <a:cubicBezTo>
                  <a:pt x="167" y="224"/>
                  <a:pt x="164" y="224"/>
                  <a:pt x="161" y="224"/>
                </a:cubicBezTo>
                <a:cubicBezTo>
                  <a:pt x="169" y="160"/>
                  <a:pt x="169" y="160"/>
                  <a:pt x="169" y="160"/>
                </a:cubicBezTo>
                <a:cubicBezTo>
                  <a:pt x="224" y="160"/>
                  <a:pt x="224" y="160"/>
                  <a:pt x="224" y="160"/>
                </a:cubicBezTo>
                <a:cubicBezTo>
                  <a:pt x="224" y="161"/>
                  <a:pt x="224" y="162"/>
                  <a:pt x="224" y="163"/>
                </a:cubicBezTo>
                <a:cubicBezTo>
                  <a:pt x="242" y="224"/>
                  <a:pt x="242" y="224"/>
                  <a:pt x="242" y="224"/>
                </a:cubicBezTo>
                <a:cubicBezTo>
                  <a:pt x="181" y="224"/>
                  <a:pt x="181" y="224"/>
                  <a:pt x="181" y="224"/>
                </a:cubicBezTo>
                <a:cubicBezTo>
                  <a:pt x="180" y="224"/>
                  <a:pt x="179" y="224"/>
                  <a:pt x="179" y="224"/>
                </a:cubicBezTo>
                <a:cubicBezTo>
                  <a:pt x="176" y="224"/>
                  <a:pt x="173" y="224"/>
                  <a:pt x="170" y="224"/>
                </a:cubicBezTo>
                <a:close/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368" y="373"/>
                </a:moveTo>
                <a:cubicBezTo>
                  <a:pt x="353" y="373"/>
                  <a:pt x="340" y="364"/>
                  <a:pt x="334" y="352"/>
                </a:cubicBezTo>
                <a:cubicBezTo>
                  <a:pt x="224" y="352"/>
                  <a:pt x="224" y="352"/>
                  <a:pt x="224" y="352"/>
                </a:cubicBezTo>
                <a:cubicBezTo>
                  <a:pt x="223" y="352"/>
                  <a:pt x="223" y="352"/>
                  <a:pt x="223" y="351"/>
                </a:cubicBezTo>
                <a:cubicBezTo>
                  <a:pt x="209" y="365"/>
                  <a:pt x="191" y="373"/>
                  <a:pt x="170" y="373"/>
                </a:cubicBezTo>
                <a:cubicBezTo>
                  <a:pt x="129" y="373"/>
                  <a:pt x="96" y="340"/>
                  <a:pt x="96" y="298"/>
                </a:cubicBezTo>
                <a:cubicBezTo>
                  <a:pt x="96" y="268"/>
                  <a:pt x="113" y="243"/>
                  <a:pt x="139" y="23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0" y="142"/>
                  <a:pt x="154" y="138"/>
                  <a:pt x="160" y="138"/>
                </a:cubicBezTo>
                <a:cubicBezTo>
                  <a:pt x="224" y="138"/>
                  <a:pt x="224" y="138"/>
                  <a:pt x="224" y="138"/>
                </a:cubicBezTo>
                <a:cubicBezTo>
                  <a:pt x="235" y="138"/>
                  <a:pt x="244" y="147"/>
                  <a:pt x="245" y="158"/>
                </a:cubicBezTo>
                <a:cubicBezTo>
                  <a:pt x="264" y="224"/>
                  <a:pt x="264" y="224"/>
                  <a:pt x="264" y="224"/>
                </a:cubicBezTo>
                <a:cubicBezTo>
                  <a:pt x="320" y="224"/>
                  <a:pt x="320" y="224"/>
                  <a:pt x="320" y="224"/>
                </a:cubicBezTo>
                <a:cubicBezTo>
                  <a:pt x="320" y="170"/>
                  <a:pt x="320" y="170"/>
                  <a:pt x="320" y="170"/>
                </a:cubicBezTo>
                <a:cubicBezTo>
                  <a:pt x="314" y="170"/>
                  <a:pt x="309" y="166"/>
                  <a:pt x="309" y="160"/>
                </a:cubicBezTo>
                <a:cubicBezTo>
                  <a:pt x="309" y="154"/>
                  <a:pt x="314" y="149"/>
                  <a:pt x="320" y="149"/>
                </a:cubicBezTo>
                <a:cubicBezTo>
                  <a:pt x="331" y="149"/>
                  <a:pt x="341" y="159"/>
                  <a:pt x="341" y="170"/>
                </a:cubicBezTo>
                <a:cubicBezTo>
                  <a:pt x="341" y="224"/>
                  <a:pt x="341" y="224"/>
                  <a:pt x="341" y="224"/>
                </a:cubicBezTo>
                <a:cubicBezTo>
                  <a:pt x="362" y="224"/>
                  <a:pt x="362" y="224"/>
                  <a:pt x="362" y="224"/>
                </a:cubicBezTo>
                <a:cubicBezTo>
                  <a:pt x="374" y="224"/>
                  <a:pt x="384" y="233"/>
                  <a:pt x="384" y="245"/>
                </a:cubicBezTo>
                <a:cubicBezTo>
                  <a:pt x="384" y="302"/>
                  <a:pt x="384" y="302"/>
                  <a:pt x="384" y="302"/>
                </a:cubicBezTo>
                <a:cubicBezTo>
                  <a:pt x="396" y="308"/>
                  <a:pt x="405" y="321"/>
                  <a:pt x="405" y="336"/>
                </a:cubicBezTo>
                <a:cubicBezTo>
                  <a:pt x="405" y="356"/>
                  <a:pt x="388" y="373"/>
                  <a:pt x="368" y="373"/>
                </a:cubicBezTo>
                <a:close/>
                <a:moveTo>
                  <a:pt x="384" y="336"/>
                </a:moveTo>
                <a:cubicBezTo>
                  <a:pt x="384" y="344"/>
                  <a:pt x="376" y="352"/>
                  <a:pt x="368" y="352"/>
                </a:cubicBezTo>
                <a:cubicBezTo>
                  <a:pt x="359" y="352"/>
                  <a:pt x="352" y="344"/>
                  <a:pt x="352" y="336"/>
                </a:cubicBezTo>
                <a:cubicBezTo>
                  <a:pt x="352" y="327"/>
                  <a:pt x="359" y="320"/>
                  <a:pt x="368" y="320"/>
                </a:cubicBezTo>
                <a:cubicBezTo>
                  <a:pt x="376" y="320"/>
                  <a:pt x="384" y="327"/>
                  <a:pt x="384" y="336"/>
                </a:cubicBezTo>
                <a:close/>
              </a:path>
            </a:pathLst>
          </a:custGeom>
          <a:solidFill>
            <a:srgbClr val="62B5E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23" name="Freeform 61"/>
          <p:cNvSpPr>
            <a:spLocks noChangeAspect="1" noEditPoints="1"/>
          </p:cNvSpPr>
          <p:nvPr/>
        </p:nvSpPr>
        <p:spPr bwMode="auto">
          <a:xfrm>
            <a:off x="3155472" y="1447658"/>
            <a:ext cx="320923" cy="321867"/>
          </a:xfrm>
          <a:custGeom>
            <a:avLst/>
            <a:gdLst>
              <a:gd name="T0" fmla="*/ 150 w 512"/>
              <a:gd name="T1" fmla="*/ 209 h 512"/>
              <a:gd name="T2" fmla="*/ 117 w 512"/>
              <a:gd name="T3" fmla="*/ 301 h 512"/>
              <a:gd name="T4" fmla="*/ 117 w 512"/>
              <a:gd name="T5" fmla="*/ 160 h 512"/>
              <a:gd name="T6" fmla="*/ 166 w 512"/>
              <a:gd name="T7" fmla="*/ 160 h 512"/>
              <a:gd name="T8" fmla="*/ 184 w 512"/>
              <a:gd name="T9" fmla="*/ 178 h 512"/>
              <a:gd name="T10" fmla="*/ 192 w 512"/>
              <a:gd name="T11" fmla="*/ 181 h 512"/>
              <a:gd name="T12" fmla="*/ 352 w 512"/>
              <a:gd name="T13" fmla="*/ 181 h 512"/>
              <a:gd name="T14" fmla="*/ 352 w 512"/>
              <a:gd name="T15" fmla="*/ 202 h 512"/>
              <a:gd name="T16" fmla="*/ 160 w 512"/>
              <a:gd name="T17" fmla="*/ 202 h 512"/>
              <a:gd name="T18" fmla="*/ 150 w 512"/>
              <a:gd name="T19" fmla="*/ 209 h 512"/>
              <a:gd name="T20" fmla="*/ 121 w 512"/>
              <a:gd name="T21" fmla="*/ 352 h 512"/>
              <a:gd name="T22" fmla="*/ 354 w 512"/>
              <a:gd name="T23" fmla="*/ 352 h 512"/>
              <a:gd name="T24" fmla="*/ 391 w 512"/>
              <a:gd name="T25" fmla="*/ 224 h 512"/>
              <a:gd name="T26" fmla="*/ 167 w 512"/>
              <a:gd name="T27" fmla="*/ 224 h 512"/>
              <a:gd name="T28" fmla="*/ 121 w 512"/>
              <a:gd name="T29" fmla="*/ 352 h 512"/>
              <a:gd name="T30" fmla="*/ 512 w 512"/>
              <a:gd name="T31" fmla="*/ 256 h 512"/>
              <a:gd name="T32" fmla="*/ 256 w 512"/>
              <a:gd name="T33" fmla="*/ 512 h 512"/>
              <a:gd name="T34" fmla="*/ 0 w 512"/>
              <a:gd name="T35" fmla="*/ 256 h 512"/>
              <a:gd name="T36" fmla="*/ 256 w 512"/>
              <a:gd name="T37" fmla="*/ 0 h 512"/>
              <a:gd name="T38" fmla="*/ 512 w 512"/>
              <a:gd name="T39" fmla="*/ 256 h 512"/>
              <a:gd name="T40" fmla="*/ 414 w 512"/>
              <a:gd name="T41" fmla="*/ 207 h 512"/>
              <a:gd name="T42" fmla="*/ 405 w 512"/>
              <a:gd name="T43" fmla="*/ 202 h 512"/>
              <a:gd name="T44" fmla="*/ 373 w 512"/>
              <a:gd name="T45" fmla="*/ 202 h 512"/>
              <a:gd name="T46" fmla="*/ 373 w 512"/>
              <a:gd name="T47" fmla="*/ 170 h 512"/>
              <a:gd name="T48" fmla="*/ 362 w 512"/>
              <a:gd name="T49" fmla="*/ 160 h 512"/>
              <a:gd name="T50" fmla="*/ 196 w 512"/>
              <a:gd name="T51" fmla="*/ 160 h 512"/>
              <a:gd name="T52" fmla="*/ 178 w 512"/>
              <a:gd name="T53" fmla="*/ 141 h 512"/>
              <a:gd name="T54" fmla="*/ 170 w 512"/>
              <a:gd name="T55" fmla="*/ 138 h 512"/>
              <a:gd name="T56" fmla="*/ 106 w 512"/>
              <a:gd name="T57" fmla="*/ 138 h 512"/>
              <a:gd name="T58" fmla="*/ 96 w 512"/>
              <a:gd name="T59" fmla="*/ 149 h 512"/>
              <a:gd name="T60" fmla="*/ 96 w 512"/>
              <a:gd name="T61" fmla="*/ 362 h 512"/>
              <a:gd name="T62" fmla="*/ 96 w 512"/>
              <a:gd name="T63" fmla="*/ 362 h 512"/>
              <a:gd name="T64" fmla="*/ 96 w 512"/>
              <a:gd name="T65" fmla="*/ 362 h 512"/>
              <a:gd name="T66" fmla="*/ 98 w 512"/>
              <a:gd name="T67" fmla="*/ 369 h 512"/>
              <a:gd name="T68" fmla="*/ 98 w 512"/>
              <a:gd name="T69" fmla="*/ 369 h 512"/>
              <a:gd name="T70" fmla="*/ 98 w 512"/>
              <a:gd name="T71" fmla="*/ 369 h 512"/>
              <a:gd name="T72" fmla="*/ 100 w 512"/>
              <a:gd name="T73" fmla="*/ 371 h 512"/>
              <a:gd name="T74" fmla="*/ 106 w 512"/>
              <a:gd name="T75" fmla="*/ 373 h 512"/>
              <a:gd name="T76" fmla="*/ 106 w 512"/>
              <a:gd name="T77" fmla="*/ 373 h 512"/>
              <a:gd name="T78" fmla="*/ 106 w 512"/>
              <a:gd name="T79" fmla="*/ 373 h 512"/>
              <a:gd name="T80" fmla="*/ 362 w 512"/>
              <a:gd name="T81" fmla="*/ 373 h 512"/>
              <a:gd name="T82" fmla="*/ 373 w 512"/>
              <a:gd name="T83" fmla="*/ 365 h 512"/>
              <a:gd name="T84" fmla="*/ 415 w 512"/>
              <a:gd name="T85" fmla="*/ 216 h 512"/>
              <a:gd name="T86" fmla="*/ 414 w 512"/>
              <a:gd name="T87" fmla="*/ 20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12" h="512">
                <a:moveTo>
                  <a:pt x="150" y="209"/>
                </a:moveTo>
                <a:cubicBezTo>
                  <a:pt x="117" y="301"/>
                  <a:pt x="117" y="301"/>
                  <a:pt x="117" y="301"/>
                </a:cubicBezTo>
                <a:cubicBezTo>
                  <a:pt x="117" y="160"/>
                  <a:pt x="117" y="160"/>
                  <a:pt x="117" y="160"/>
                </a:cubicBezTo>
                <a:cubicBezTo>
                  <a:pt x="166" y="160"/>
                  <a:pt x="166" y="160"/>
                  <a:pt x="166" y="160"/>
                </a:cubicBezTo>
                <a:cubicBezTo>
                  <a:pt x="184" y="178"/>
                  <a:pt x="184" y="178"/>
                  <a:pt x="184" y="178"/>
                </a:cubicBezTo>
                <a:cubicBezTo>
                  <a:pt x="186" y="180"/>
                  <a:pt x="189" y="181"/>
                  <a:pt x="192" y="181"/>
                </a:cubicBezTo>
                <a:cubicBezTo>
                  <a:pt x="352" y="181"/>
                  <a:pt x="352" y="181"/>
                  <a:pt x="352" y="181"/>
                </a:cubicBezTo>
                <a:cubicBezTo>
                  <a:pt x="352" y="202"/>
                  <a:pt x="352" y="202"/>
                  <a:pt x="352" y="202"/>
                </a:cubicBezTo>
                <a:cubicBezTo>
                  <a:pt x="160" y="202"/>
                  <a:pt x="160" y="202"/>
                  <a:pt x="160" y="202"/>
                </a:cubicBezTo>
                <a:cubicBezTo>
                  <a:pt x="155" y="202"/>
                  <a:pt x="151" y="205"/>
                  <a:pt x="150" y="209"/>
                </a:cubicBezTo>
                <a:close/>
                <a:moveTo>
                  <a:pt x="121" y="352"/>
                </a:moveTo>
                <a:cubicBezTo>
                  <a:pt x="354" y="352"/>
                  <a:pt x="354" y="352"/>
                  <a:pt x="354" y="352"/>
                </a:cubicBezTo>
                <a:cubicBezTo>
                  <a:pt x="391" y="224"/>
                  <a:pt x="391" y="224"/>
                  <a:pt x="391" y="224"/>
                </a:cubicBezTo>
                <a:cubicBezTo>
                  <a:pt x="167" y="224"/>
                  <a:pt x="167" y="224"/>
                  <a:pt x="167" y="224"/>
                </a:cubicBezTo>
                <a:lnTo>
                  <a:pt x="121" y="352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4" y="207"/>
                </a:moveTo>
                <a:cubicBezTo>
                  <a:pt x="412" y="204"/>
                  <a:pt x="408" y="202"/>
                  <a:pt x="405" y="202"/>
                </a:cubicBezTo>
                <a:cubicBezTo>
                  <a:pt x="373" y="202"/>
                  <a:pt x="373" y="202"/>
                  <a:pt x="373" y="202"/>
                </a:cubicBezTo>
                <a:cubicBezTo>
                  <a:pt x="373" y="170"/>
                  <a:pt x="373" y="170"/>
                  <a:pt x="373" y="170"/>
                </a:cubicBezTo>
                <a:cubicBezTo>
                  <a:pt x="373" y="164"/>
                  <a:pt x="368" y="160"/>
                  <a:pt x="362" y="160"/>
                </a:cubicBezTo>
                <a:cubicBezTo>
                  <a:pt x="196" y="160"/>
                  <a:pt x="196" y="160"/>
                  <a:pt x="196" y="160"/>
                </a:cubicBezTo>
                <a:cubicBezTo>
                  <a:pt x="178" y="141"/>
                  <a:pt x="178" y="141"/>
                  <a:pt x="178" y="141"/>
                </a:cubicBezTo>
                <a:cubicBezTo>
                  <a:pt x="176" y="139"/>
                  <a:pt x="173" y="138"/>
                  <a:pt x="170" y="138"/>
                </a:cubicBezTo>
                <a:cubicBezTo>
                  <a:pt x="106" y="138"/>
                  <a:pt x="106" y="138"/>
                  <a:pt x="106" y="138"/>
                </a:cubicBezTo>
                <a:cubicBezTo>
                  <a:pt x="100" y="138"/>
                  <a:pt x="96" y="143"/>
                  <a:pt x="96" y="149"/>
                </a:cubicBezTo>
                <a:cubicBezTo>
                  <a:pt x="96" y="362"/>
                  <a:pt x="96" y="362"/>
                  <a:pt x="96" y="362"/>
                </a:cubicBezTo>
                <a:cubicBezTo>
                  <a:pt x="96" y="362"/>
                  <a:pt x="96" y="362"/>
                  <a:pt x="96" y="362"/>
                </a:cubicBezTo>
                <a:cubicBezTo>
                  <a:pt x="96" y="362"/>
                  <a:pt x="96" y="362"/>
                  <a:pt x="96" y="362"/>
                </a:cubicBezTo>
                <a:cubicBezTo>
                  <a:pt x="96" y="365"/>
                  <a:pt x="97" y="367"/>
                  <a:pt x="98" y="369"/>
                </a:cubicBezTo>
                <a:cubicBezTo>
                  <a:pt x="98" y="369"/>
                  <a:pt x="98" y="369"/>
                  <a:pt x="98" y="369"/>
                </a:cubicBezTo>
                <a:cubicBezTo>
                  <a:pt x="98" y="369"/>
                  <a:pt x="98" y="369"/>
                  <a:pt x="98" y="369"/>
                </a:cubicBezTo>
                <a:cubicBezTo>
                  <a:pt x="99" y="370"/>
                  <a:pt x="100" y="370"/>
                  <a:pt x="100" y="371"/>
                </a:cubicBezTo>
                <a:cubicBezTo>
                  <a:pt x="102" y="372"/>
                  <a:pt x="104" y="373"/>
                  <a:pt x="106" y="373"/>
                </a:cubicBezTo>
                <a:cubicBezTo>
                  <a:pt x="106" y="373"/>
                  <a:pt x="106" y="373"/>
                  <a:pt x="106" y="373"/>
                </a:cubicBezTo>
                <a:cubicBezTo>
                  <a:pt x="106" y="373"/>
                  <a:pt x="106" y="373"/>
                  <a:pt x="106" y="373"/>
                </a:cubicBezTo>
                <a:cubicBezTo>
                  <a:pt x="362" y="373"/>
                  <a:pt x="362" y="373"/>
                  <a:pt x="362" y="373"/>
                </a:cubicBezTo>
                <a:cubicBezTo>
                  <a:pt x="367" y="373"/>
                  <a:pt x="371" y="370"/>
                  <a:pt x="373" y="365"/>
                </a:cubicBezTo>
                <a:cubicBezTo>
                  <a:pt x="415" y="216"/>
                  <a:pt x="415" y="216"/>
                  <a:pt x="415" y="216"/>
                </a:cubicBezTo>
                <a:cubicBezTo>
                  <a:pt x="416" y="213"/>
                  <a:pt x="416" y="209"/>
                  <a:pt x="414" y="207"/>
                </a:cubicBezTo>
                <a:close/>
              </a:path>
            </a:pathLst>
          </a:custGeom>
          <a:solidFill>
            <a:srgbClr val="92D050"/>
          </a:solidFill>
          <a:ln w="12700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algn="ctr" defTabSz="914400"/>
            <a:endParaRPr lang="en-GB" sz="800" b="1" kern="0" dirty="0">
              <a:solidFill>
                <a:srgbClr val="003399">
                  <a:lumMod val="75000"/>
                </a:srgbClr>
              </a:solidFill>
              <a:latin typeface="Arial"/>
            </a:endParaRPr>
          </a:p>
        </p:txBody>
      </p:sp>
      <p:sp>
        <p:nvSpPr>
          <p:cNvPr id="124" name="Freeform 983"/>
          <p:cNvSpPr>
            <a:spLocks noChangeAspect="1" noEditPoints="1"/>
          </p:cNvSpPr>
          <p:nvPr/>
        </p:nvSpPr>
        <p:spPr bwMode="auto">
          <a:xfrm>
            <a:off x="5364804" y="4937764"/>
            <a:ext cx="319344" cy="318408"/>
          </a:xfrm>
          <a:custGeom>
            <a:avLst/>
            <a:gdLst>
              <a:gd name="T0" fmla="*/ 0 w 512"/>
              <a:gd name="T1" fmla="*/ 256 h 512"/>
              <a:gd name="T2" fmla="*/ 512 w 512"/>
              <a:gd name="T3" fmla="*/ 256 h 512"/>
              <a:gd name="T4" fmla="*/ 352 w 512"/>
              <a:gd name="T5" fmla="*/ 192 h 512"/>
              <a:gd name="T6" fmla="*/ 275 w 512"/>
              <a:gd name="T7" fmla="*/ 251 h 512"/>
              <a:gd name="T8" fmla="*/ 275 w 512"/>
              <a:gd name="T9" fmla="*/ 262 h 512"/>
              <a:gd name="T10" fmla="*/ 352 w 512"/>
              <a:gd name="T11" fmla="*/ 320 h 512"/>
              <a:gd name="T12" fmla="*/ 355 w 512"/>
              <a:gd name="T13" fmla="*/ 296 h 512"/>
              <a:gd name="T14" fmla="*/ 370 w 512"/>
              <a:gd name="T15" fmla="*/ 281 h 512"/>
              <a:gd name="T16" fmla="*/ 415 w 512"/>
              <a:gd name="T17" fmla="*/ 327 h 512"/>
              <a:gd name="T18" fmla="*/ 413 w 512"/>
              <a:gd name="T19" fmla="*/ 339 h 512"/>
              <a:gd name="T20" fmla="*/ 363 w 512"/>
              <a:gd name="T21" fmla="*/ 384 h 512"/>
              <a:gd name="T22" fmla="*/ 355 w 512"/>
              <a:gd name="T23" fmla="*/ 366 h 512"/>
              <a:gd name="T24" fmla="*/ 352 w 512"/>
              <a:gd name="T25" fmla="*/ 342 h 512"/>
              <a:gd name="T26" fmla="*/ 259 w 512"/>
              <a:gd name="T27" fmla="*/ 276 h 512"/>
              <a:gd name="T28" fmla="*/ 253 w 512"/>
              <a:gd name="T29" fmla="*/ 276 h 512"/>
              <a:gd name="T30" fmla="*/ 160 w 512"/>
              <a:gd name="T31" fmla="*/ 342 h 512"/>
              <a:gd name="T32" fmla="*/ 96 w 512"/>
              <a:gd name="T33" fmla="*/ 331 h 512"/>
              <a:gd name="T34" fmla="*/ 160 w 512"/>
              <a:gd name="T35" fmla="*/ 320 h 512"/>
              <a:gd name="T36" fmla="*/ 237 w 512"/>
              <a:gd name="T37" fmla="*/ 261 h 512"/>
              <a:gd name="T38" fmla="*/ 237 w 512"/>
              <a:gd name="T39" fmla="*/ 251 h 512"/>
              <a:gd name="T40" fmla="*/ 160 w 512"/>
              <a:gd name="T41" fmla="*/ 192 h 512"/>
              <a:gd name="T42" fmla="*/ 96 w 512"/>
              <a:gd name="T43" fmla="*/ 182 h 512"/>
              <a:gd name="T44" fmla="*/ 160 w 512"/>
              <a:gd name="T45" fmla="*/ 171 h 512"/>
              <a:gd name="T46" fmla="*/ 253 w 512"/>
              <a:gd name="T47" fmla="*/ 237 h 512"/>
              <a:gd name="T48" fmla="*/ 259 w 512"/>
              <a:gd name="T49" fmla="*/ 237 h 512"/>
              <a:gd name="T50" fmla="*/ 352 w 512"/>
              <a:gd name="T51" fmla="*/ 171 h 512"/>
              <a:gd name="T52" fmla="*/ 355 w 512"/>
              <a:gd name="T53" fmla="*/ 147 h 512"/>
              <a:gd name="T54" fmla="*/ 370 w 512"/>
              <a:gd name="T55" fmla="*/ 131 h 512"/>
              <a:gd name="T56" fmla="*/ 415 w 512"/>
              <a:gd name="T57" fmla="*/ 178 h 512"/>
              <a:gd name="T58" fmla="*/ 413 w 512"/>
              <a:gd name="T59" fmla="*/ 189 h 512"/>
              <a:gd name="T60" fmla="*/ 363 w 512"/>
              <a:gd name="T61" fmla="*/ 235 h 512"/>
              <a:gd name="T62" fmla="*/ 355 w 512"/>
              <a:gd name="T63" fmla="*/ 217 h 512"/>
              <a:gd name="T64" fmla="*/ 352 w 512"/>
              <a:gd name="T65" fmla="*/ 19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8"/>
                  <a:pt x="115" y="512"/>
                  <a:pt x="256" y="512"/>
                </a:cubicBezTo>
                <a:cubicBezTo>
                  <a:pt x="397" y="512"/>
                  <a:pt x="512" y="398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352" y="192"/>
                </a:moveTo>
                <a:cubicBezTo>
                  <a:pt x="321" y="192"/>
                  <a:pt x="303" y="216"/>
                  <a:pt x="287" y="237"/>
                </a:cubicBezTo>
                <a:cubicBezTo>
                  <a:pt x="282" y="242"/>
                  <a:pt x="278" y="247"/>
                  <a:pt x="275" y="251"/>
                </a:cubicBezTo>
                <a:cubicBezTo>
                  <a:pt x="270" y="256"/>
                  <a:pt x="270" y="256"/>
                  <a:pt x="270" y="256"/>
                </a:cubicBezTo>
                <a:cubicBezTo>
                  <a:pt x="275" y="262"/>
                  <a:pt x="275" y="262"/>
                  <a:pt x="275" y="262"/>
                </a:cubicBezTo>
                <a:cubicBezTo>
                  <a:pt x="278" y="266"/>
                  <a:pt x="282" y="271"/>
                  <a:pt x="287" y="276"/>
                </a:cubicBezTo>
                <a:cubicBezTo>
                  <a:pt x="303" y="297"/>
                  <a:pt x="321" y="320"/>
                  <a:pt x="352" y="320"/>
                </a:cubicBezTo>
                <a:cubicBezTo>
                  <a:pt x="380" y="320"/>
                  <a:pt x="380" y="320"/>
                  <a:pt x="380" y="320"/>
                </a:cubicBezTo>
                <a:cubicBezTo>
                  <a:pt x="355" y="296"/>
                  <a:pt x="355" y="296"/>
                  <a:pt x="355" y="296"/>
                </a:cubicBezTo>
                <a:cubicBezTo>
                  <a:pt x="351" y="292"/>
                  <a:pt x="351" y="285"/>
                  <a:pt x="355" y="281"/>
                </a:cubicBezTo>
                <a:cubicBezTo>
                  <a:pt x="359" y="277"/>
                  <a:pt x="366" y="277"/>
                  <a:pt x="370" y="281"/>
                </a:cubicBezTo>
                <a:cubicBezTo>
                  <a:pt x="413" y="323"/>
                  <a:pt x="413" y="323"/>
                  <a:pt x="413" y="323"/>
                </a:cubicBezTo>
                <a:cubicBezTo>
                  <a:pt x="414" y="324"/>
                  <a:pt x="415" y="326"/>
                  <a:pt x="415" y="327"/>
                </a:cubicBezTo>
                <a:cubicBezTo>
                  <a:pt x="416" y="330"/>
                  <a:pt x="416" y="332"/>
                  <a:pt x="415" y="335"/>
                </a:cubicBezTo>
                <a:cubicBezTo>
                  <a:pt x="415" y="336"/>
                  <a:pt x="414" y="338"/>
                  <a:pt x="413" y="339"/>
                </a:cubicBezTo>
                <a:cubicBezTo>
                  <a:pt x="370" y="381"/>
                  <a:pt x="370" y="381"/>
                  <a:pt x="370" y="381"/>
                </a:cubicBezTo>
                <a:cubicBezTo>
                  <a:pt x="368" y="383"/>
                  <a:pt x="365" y="384"/>
                  <a:pt x="363" y="384"/>
                </a:cubicBezTo>
                <a:cubicBezTo>
                  <a:pt x="360" y="384"/>
                  <a:pt x="357" y="383"/>
                  <a:pt x="355" y="381"/>
                </a:cubicBezTo>
                <a:cubicBezTo>
                  <a:pt x="351" y="377"/>
                  <a:pt x="351" y="370"/>
                  <a:pt x="355" y="366"/>
                </a:cubicBezTo>
                <a:cubicBezTo>
                  <a:pt x="380" y="342"/>
                  <a:pt x="380" y="342"/>
                  <a:pt x="380" y="342"/>
                </a:cubicBezTo>
                <a:cubicBezTo>
                  <a:pt x="352" y="342"/>
                  <a:pt x="352" y="342"/>
                  <a:pt x="352" y="342"/>
                </a:cubicBezTo>
                <a:cubicBezTo>
                  <a:pt x="311" y="342"/>
                  <a:pt x="287" y="311"/>
                  <a:pt x="270" y="289"/>
                </a:cubicBezTo>
                <a:cubicBezTo>
                  <a:pt x="266" y="284"/>
                  <a:pt x="262" y="280"/>
                  <a:pt x="259" y="276"/>
                </a:cubicBezTo>
                <a:cubicBezTo>
                  <a:pt x="256" y="273"/>
                  <a:pt x="256" y="273"/>
                  <a:pt x="256" y="273"/>
                </a:cubicBezTo>
                <a:cubicBezTo>
                  <a:pt x="253" y="276"/>
                  <a:pt x="253" y="276"/>
                  <a:pt x="253" y="276"/>
                </a:cubicBezTo>
                <a:cubicBezTo>
                  <a:pt x="250" y="280"/>
                  <a:pt x="246" y="284"/>
                  <a:pt x="242" y="289"/>
                </a:cubicBezTo>
                <a:cubicBezTo>
                  <a:pt x="225" y="311"/>
                  <a:pt x="201" y="342"/>
                  <a:pt x="160" y="342"/>
                </a:cubicBezTo>
                <a:cubicBezTo>
                  <a:pt x="107" y="342"/>
                  <a:pt x="107" y="342"/>
                  <a:pt x="107" y="342"/>
                </a:cubicBezTo>
                <a:cubicBezTo>
                  <a:pt x="101" y="342"/>
                  <a:pt x="96" y="337"/>
                  <a:pt x="96" y="331"/>
                </a:cubicBezTo>
                <a:cubicBezTo>
                  <a:pt x="96" y="325"/>
                  <a:pt x="101" y="320"/>
                  <a:pt x="107" y="320"/>
                </a:cubicBezTo>
                <a:cubicBezTo>
                  <a:pt x="160" y="320"/>
                  <a:pt x="160" y="320"/>
                  <a:pt x="160" y="320"/>
                </a:cubicBezTo>
                <a:cubicBezTo>
                  <a:pt x="191" y="320"/>
                  <a:pt x="209" y="297"/>
                  <a:pt x="225" y="276"/>
                </a:cubicBezTo>
                <a:cubicBezTo>
                  <a:pt x="230" y="271"/>
                  <a:pt x="234" y="266"/>
                  <a:pt x="237" y="261"/>
                </a:cubicBezTo>
                <a:cubicBezTo>
                  <a:pt x="242" y="256"/>
                  <a:pt x="242" y="256"/>
                  <a:pt x="242" y="256"/>
                </a:cubicBezTo>
                <a:cubicBezTo>
                  <a:pt x="237" y="251"/>
                  <a:pt x="237" y="251"/>
                  <a:pt x="237" y="251"/>
                </a:cubicBezTo>
                <a:cubicBezTo>
                  <a:pt x="234" y="247"/>
                  <a:pt x="230" y="242"/>
                  <a:pt x="225" y="237"/>
                </a:cubicBezTo>
                <a:cubicBezTo>
                  <a:pt x="209" y="216"/>
                  <a:pt x="191" y="192"/>
                  <a:pt x="160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1" y="192"/>
                  <a:pt x="96" y="188"/>
                  <a:pt x="96" y="182"/>
                </a:cubicBezTo>
                <a:cubicBezTo>
                  <a:pt x="96" y="176"/>
                  <a:pt x="101" y="171"/>
                  <a:pt x="107" y="171"/>
                </a:cubicBezTo>
                <a:cubicBezTo>
                  <a:pt x="160" y="171"/>
                  <a:pt x="160" y="171"/>
                  <a:pt x="160" y="171"/>
                </a:cubicBezTo>
                <a:cubicBezTo>
                  <a:pt x="201" y="171"/>
                  <a:pt x="225" y="201"/>
                  <a:pt x="242" y="223"/>
                </a:cubicBezTo>
                <a:cubicBezTo>
                  <a:pt x="246" y="228"/>
                  <a:pt x="250" y="233"/>
                  <a:pt x="253" y="237"/>
                </a:cubicBezTo>
                <a:cubicBezTo>
                  <a:pt x="256" y="240"/>
                  <a:pt x="256" y="240"/>
                  <a:pt x="256" y="240"/>
                </a:cubicBezTo>
                <a:cubicBezTo>
                  <a:pt x="259" y="237"/>
                  <a:pt x="259" y="237"/>
                  <a:pt x="259" y="237"/>
                </a:cubicBezTo>
                <a:cubicBezTo>
                  <a:pt x="262" y="233"/>
                  <a:pt x="266" y="228"/>
                  <a:pt x="270" y="223"/>
                </a:cubicBezTo>
                <a:cubicBezTo>
                  <a:pt x="287" y="201"/>
                  <a:pt x="311" y="171"/>
                  <a:pt x="352" y="171"/>
                </a:cubicBezTo>
                <a:cubicBezTo>
                  <a:pt x="380" y="171"/>
                  <a:pt x="380" y="171"/>
                  <a:pt x="380" y="171"/>
                </a:cubicBezTo>
                <a:cubicBezTo>
                  <a:pt x="355" y="147"/>
                  <a:pt x="355" y="147"/>
                  <a:pt x="355" y="147"/>
                </a:cubicBezTo>
                <a:cubicBezTo>
                  <a:pt x="351" y="142"/>
                  <a:pt x="351" y="136"/>
                  <a:pt x="355" y="131"/>
                </a:cubicBezTo>
                <a:cubicBezTo>
                  <a:pt x="359" y="127"/>
                  <a:pt x="366" y="127"/>
                  <a:pt x="370" y="131"/>
                </a:cubicBezTo>
                <a:cubicBezTo>
                  <a:pt x="413" y="174"/>
                  <a:pt x="413" y="174"/>
                  <a:pt x="413" y="174"/>
                </a:cubicBezTo>
                <a:cubicBezTo>
                  <a:pt x="414" y="175"/>
                  <a:pt x="415" y="176"/>
                  <a:pt x="415" y="178"/>
                </a:cubicBezTo>
                <a:cubicBezTo>
                  <a:pt x="416" y="180"/>
                  <a:pt x="416" y="183"/>
                  <a:pt x="415" y="186"/>
                </a:cubicBezTo>
                <a:cubicBezTo>
                  <a:pt x="415" y="187"/>
                  <a:pt x="414" y="188"/>
                  <a:pt x="413" y="189"/>
                </a:cubicBezTo>
                <a:cubicBezTo>
                  <a:pt x="370" y="232"/>
                  <a:pt x="370" y="232"/>
                  <a:pt x="370" y="232"/>
                </a:cubicBezTo>
                <a:cubicBezTo>
                  <a:pt x="368" y="234"/>
                  <a:pt x="365" y="235"/>
                  <a:pt x="363" y="235"/>
                </a:cubicBezTo>
                <a:cubicBezTo>
                  <a:pt x="360" y="235"/>
                  <a:pt x="357" y="234"/>
                  <a:pt x="355" y="232"/>
                </a:cubicBezTo>
                <a:cubicBezTo>
                  <a:pt x="351" y="228"/>
                  <a:pt x="351" y="221"/>
                  <a:pt x="355" y="217"/>
                </a:cubicBezTo>
                <a:cubicBezTo>
                  <a:pt x="380" y="192"/>
                  <a:pt x="380" y="192"/>
                  <a:pt x="380" y="192"/>
                </a:cubicBezTo>
                <a:lnTo>
                  <a:pt x="352" y="192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2173932" y="4888897"/>
            <a:ext cx="1382078" cy="1404834"/>
            <a:chOff x="1528428" y="4670846"/>
            <a:chExt cx="1570372" cy="1404834"/>
          </a:xfrm>
        </p:grpSpPr>
        <p:sp>
          <p:nvSpPr>
            <p:cNvPr id="118" name="Rounded Rectangle 117"/>
            <p:cNvSpPr/>
            <p:nvPr/>
          </p:nvSpPr>
          <p:spPr>
            <a:xfrm>
              <a:off x="1528428" y="4670846"/>
              <a:ext cx="1570372" cy="1404834"/>
            </a:xfrm>
            <a:prstGeom prst="roundRect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t" anchorCtr="0"/>
            <a:lstStyle/>
            <a:p>
              <a:pPr algn="ctr" defTabSz="914400" eaLnBrk="0" fontAlgn="base" hangingPunct="0">
                <a:lnSpc>
                  <a:spcPct val="106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buFont typeface="Wingdings 2" pitchFamily="18" charset="2"/>
                <a:buNone/>
              </a:pPr>
              <a:r>
                <a:rPr lang="en-US" sz="900" b="1" kern="0" dirty="0" smtClean="0">
                  <a:solidFill>
                    <a:srgbClr val="003399">
                      <a:lumMod val="75000"/>
                    </a:srgbClr>
                  </a:solidFill>
                </a:rPr>
                <a:t>Event Hub</a:t>
              </a:r>
              <a:endParaRPr lang="en-US" sz="900" b="1" kern="0" dirty="0">
                <a:solidFill>
                  <a:srgbClr val="003399">
                    <a:lumMod val="75000"/>
                  </a:srgbClr>
                </a:solidFill>
              </a:endParaRPr>
            </a:p>
          </p:txBody>
        </p:sp>
        <p:sp>
          <p:nvSpPr>
            <p:cNvPr id="119" name="Flowchart: Direct Access Storage 118"/>
            <p:cNvSpPr/>
            <p:nvPr/>
          </p:nvSpPr>
          <p:spPr>
            <a:xfrm>
              <a:off x="1958714" y="5281602"/>
              <a:ext cx="967652" cy="327018"/>
            </a:xfrm>
            <a:prstGeom prst="flowChartMagneticDrum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opic</a:t>
              </a:r>
            </a:p>
          </p:txBody>
        </p:sp>
        <p:sp>
          <p:nvSpPr>
            <p:cNvPr id="120" name="Flowchart: Direct Access Storage 119"/>
            <p:cNvSpPr/>
            <p:nvPr/>
          </p:nvSpPr>
          <p:spPr>
            <a:xfrm>
              <a:off x="1939931" y="5369272"/>
              <a:ext cx="967652" cy="327018"/>
            </a:xfrm>
            <a:prstGeom prst="flowChartMagneticDrum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opic</a:t>
              </a:r>
            </a:p>
          </p:txBody>
        </p:sp>
        <p:sp>
          <p:nvSpPr>
            <p:cNvPr id="121" name="Flowchart: Direct Access Storage 120"/>
            <p:cNvSpPr/>
            <p:nvPr/>
          </p:nvSpPr>
          <p:spPr>
            <a:xfrm>
              <a:off x="1916390" y="5475769"/>
              <a:ext cx="967652" cy="327018"/>
            </a:xfrm>
            <a:prstGeom prst="flowChartMagneticDrum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Topic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1....N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664" y="4990946"/>
              <a:ext cx="259815" cy="25981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sp>
          <p:nvSpPr>
            <p:cNvPr id="125" name="Freeform 183"/>
            <p:cNvSpPr>
              <a:spLocks noChangeAspect="1" noEditPoints="1"/>
            </p:cNvSpPr>
            <p:nvPr/>
          </p:nvSpPr>
          <p:spPr bwMode="auto">
            <a:xfrm>
              <a:off x="2652866" y="4905729"/>
              <a:ext cx="325990" cy="32599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52 w 512"/>
                <a:gd name="T11" fmla="*/ 374 h 512"/>
                <a:gd name="T12" fmla="*/ 347 w 512"/>
                <a:gd name="T13" fmla="*/ 382 h 512"/>
                <a:gd name="T14" fmla="*/ 341 w 512"/>
                <a:gd name="T15" fmla="*/ 384 h 512"/>
                <a:gd name="T16" fmla="*/ 337 w 512"/>
                <a:gd name="T17" fmla="*/ 383 h 512"/>
                <a:gd name="T18" fmla="*/ 252 w 512"/>
                <a:gd name="T19" fmla="*/ 348 h 512"/>
                <a:gd name="T20" fmla="*/ 222 w 512"/>
                <a:gd name="T21" fmla="*/ 390 h 512"/>
                <a:gd name="T22" fmla="*/ 222 w 512"/>
                <a:gd name="T23" fmla="*/ 390 h 512"/>
                <a:gd name="T24" fmla="*/ 213 w 512"/>
                <a:gd name="T25" fmla="*/ 394 h 512"/>
                <a:gd name="T26" fmla="*/ 212 w 512"/>
                <a:gd name="T27" fmla="*/ 394 h 512"/>
                <a:gd name="T28" fmla="*/ 203 w 512"/>
                <a:gd name="T29" fmla="*/ 387 h 512"/>
                <a:gd name="T30" fmla="*/ 184 w 512"/>
                <a:gd name="T31" fmla="*/ 320 h 512"/>
                <a:gd name="T32" fmla="*/ 102 w 512"/>
                <a:gd name="T33" fmla="*/ 287 h 512"/>
                <a:gd name="T34" fmla="*/ 96 w 512"/>
                <a:gd name="T35" fmla="*/ 278 h 512"/>
                <a:gd name="T36" fmla="*/ 101 w 512"/>
                <a:gd name="T37" fmla="*/ 268 h 512"/>
                <a:gd name="T38" fmla="*/ 357 w 512"/>
                <a:gd name="T39" fmla="*/ 118 h 512"/>
                <a:gd name="T40" fmla="*/ 368 w 512"/>
                <a:gd name="T41" fmla="*/ 119 h 512"/>
                <a:gd name="T42" fmla="*/ 373 w 512"/>
                <a:gd name="T43" fmla="*/ 129 h 512"/>
                <a:gd name="T44" fmla="*/ 352 w 512"/>
                <a:gd name="T45" fmla="*/ 374 h 512"/>
                <a:gd name="T46" fmla="*/ 304 w 512"/>
                <a:gd name="T47" fmla="*/ 174 h 512"/>
                <a:gd name="T48" fmla="*/ 187 w 512"/>
                <a:gd name="T49" fmla="*/ 298 h 512"/>
                <a:gd name="T50" fmla="*/ 130 w 512"/>
                <a:gd name="T51" fmla="*/ 275 h 512"/>
                <a:gd name="T52" fmla="*/ 304 w 512"/>
                <a:gd name="T53" fmla="*/ 174 h 512"/>
                <a:gd name="T54" fmla="*/ 294 w 512"/>
                <a:gd name="T55" fmla="*/ 216 h 512"/>
                <a:gd name="T56" fmla="*/ 225 w 512"/>
                <a:gd name="T57" fmla="*/ 325 h 512"/>
                <a:gd name="T58" fmla="*/ 224 w 512"/>
                <a:gd name="T59" fmla="*/ 326 h 512"/>
                <a:gd name="T60" fmla="*/ 215 w 512"/>
                <a:gd name="T61" fmla="*/ 351 h 512"/>
                <a:gd name="T62" fmla="*/ 204 w 512"/>
                <a:gd name="T63" fmla="*/ 312 h 512"/>
                <a:gd name="T64" fmla="*/ 294 w 512"/>
                <a:gd name="T65" fmla="*/ 216 h 512"/>
                <a:gd name="T66" fmla="*/ 251 w 512"/>
                <a:gd name="T67" fmla="*/ 325 h 512"/>
                <a:gd name="T68" fmla="*/ 348 w 512"/>
                <a:gd name="T69" fmla="*/ 170 h 512"/>
                <a:gd name="T70" fmla="*/ 332 w 512"/>
                <a:gd name="T71" fmla="*/ 358 h 512"/>
                <a:gd name="T72" fmla="*/ 251 w 512"/>
                <a:gd name="T73" fmla="*/ 32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52" y="374"/>
                  </a:moveTo>
                  <a:cubicBezTo>
                    <a:pt x="351" y="377"/>
                    <a:pt x="349" y="380"/>
                    <a:pt x="347" y="382"/>
                  </a:cubicBezTo>
                  <a:cubicBezTo>
                    <a:pt x="345" y="383"/>
                    <a:pt x="343" y="384"/>
                    <a:pt x="341" y="384"/>
                  </a:cubicBezTo>
                  <a:cubicBezTo>
                    <a:pt x="340" y="384"/>
                    <a:pt x="338" y="383"/>
                    <a:pt x="337" y="383"/>
                  </a:cubicBezTo>
                  <a:cubicBezTo>
                    <a:pt x="252" y="348"/>
                    <a:pt x="252" y="348"/>
                    <a:pt x="252" y="348"/>
                  </a:cubicBezTo>
                  <a:cubicBezTo>
                    <a:pt x="222" y="390"/>
                    <a:pt x="222" y="390"/>
                    <a:pt x="222" y="390"/>
                  </a:cubicBezTo>
                  <a:cubicBezTo>
                    <a:pt x="222" y="390"/>
                    <a:pt x="222" y="390"/>
                    <a:pt x="222" y="390"/>
                  </a:cubicBezTo>
                  <a:cubicBezTo>
                    <a:pt x="220" y="393"/>
                    <a:pt x="216" y="394"/>
                    <a:pt x="213" y="394"/>
                  </a:cubicBezTo>
                  <a:cubicBezTo>
                    <a:pt x="213" y="394"/>
                    <a:pt x="213" y="394"/>
                    <a:pt x="212" y="394"/>
                  </a:cubicBezTo>
                  <a:cubicBezTo>
                    <a:pt x="208" y="394"/>
                    <a:pt x="204" y="391"/>
                    <a:pt x="203" y="387"/>
                  </a:cubicBezTo>
                  <a:cubicBezTo>
                    <a:pt x="184" y="320"/>
                    <a:pt x="184" y="320"/>
                    <a:pt x="184" y="320"/>
                  </a:cubicBezTo>
                  <a:cubicBezTo>
                    <a:pt x="102" y="287"/>
                    <a:pt x="102" y="287"/>
                    <a:pt x="102" y="287"/>
                  </a:cubicBezTo>
                  <a:cubicBezTo>
                    <a:pt x="99" y="285"/>
                    <a:pt x="96" y="282"/>
                    <a:pt x="96" y="278"/>
                  </a:cubicBezTo>
                  <a:cubicBezTo>
                    <a:pt x="95" y="274"/>
                    <a:pt x="97" y="270"/>
                    <a:pt x="101" y="268"/>
                  </a:cubicBezTo>
                  <a:cubicBezTo>
                    <a:pt x="357" y="118"/>
                    <a:pt x="357" y="118"/>
                    <a:pt x="357" y="118"/>
                  </a:cubicBezTo>
                  <a:cubicBezTo>
                    <a:pt x="360" y="116"/>
                    <a:pt x="365" y="117"/>
                    <a:pt x="368" y="119"/>
                  </a:cubicBezTo>
                  <a:cubicBezTo>
                    <a:pt x="371" y="121"/>
                    <a:pt x="373" y="125"/>
                    <a:pt x="373" y="129"/>
                  </a:cubicBezTo>
                  <a:lnTo>
                    <a:pt x="352" y="374"/>
                  </a:lnTo>
                  <a:close/>
                  <a:moveTo>
                    <a:pt x="304" y="174"/>
                  </a:moveTo>
                  <a:cubicBezTo>
                    <a:pt x="187" y="298"/>
                    <a:pt x="187" y="298"/>
                    <a:pt x="187" y="298"/>
                  </a:cubicBezTo>
                  <a:cubicBezTo>
                    <a:pt x="130" y="275"/>
                    <a:pt x="130" y="275"/>
                    <a:pt x="130" y="275"/>
                  </a:cubicBezTo>
                  <a:lnTo>
                    <a:pt x="304" y="174"/>
                  </a:lnTo>
                  <a:close/>
                  <a:moveTo>
                    <a:pt x="294" y="216"/>
                  </a:moveTo>
                  <a:cubicBezTo>
                    <a:pt x="225" y="325"/>
                    <a:pt x="225" y="325"/>
                    <a:pt x="225" y="325"/>
                  </a:cubicBezTo>
                  <a:cubicBezTo>
                    <a:pt x="225" y="325"/>
                    <a:pt x="225" y="326"/>
                    <a:pt x="224" y="326"/>
                  </a:cubicBezTo>
                  <a:cubicBezTo>
                    <a:pt x="215" y="351"/>
                    <a:pt x="215" y="351"/>
                    <a:pt x="215" y="351"/>
                  </a:cubicBezTo>
                  <a:cubicBezTo>
                    <a:pt x="204" y="312"/>
                    <a:pt x="204" y="312"/>
                    <a:pt x="204" y="312"/>
                  </a:cubicBezTo>
                  <a:lnTo>
                    <a:pt x="294" y="216"/>
                  </a:lnTo>
                  <a:close/>
                  <a:moveTo>
                    <a:pt x="251" y="325"/>
                  </a:moveTo>
                  <a:cubicBezTo>
                    <a:pt x="348" y="170"/>
                    <a:pt x="348" y="170"/>
                    <a:pt x="348" y="170"/>
                  </a:cubicBezTo>
                  <a:cubicBezTo>
                    <a:pt x="332" y="358"/>
                    <a:pt x="332" y="358"/>
                    <a:pt x="332" y="358"/>
                  </a:cubicBezTo>
                  <a:lnTo>
                    <a:pt x="251" y="325"/>
                  </a:lnTo>
                  <a:close/>
                </a:path>
              </a:pathLst>
            </a:custGeom>
            <a:ln>
              <a:solidFill>
                <a:srgbClr val="FF0000"/>
              </a:solidFill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26" name="Freeform 1029"/>
          <p:cNvSpPr>
            <a:spLocks noChangeAspect="1" noEditPoints="1"/>
          </p:cNvSpPr>
          <p:nvPr/>
        </p:nvSpPr>
        <p:spPr bwMode="auto">
          <a:xfrm>
            <a:off x="4035840" y="3323113"/>
            <a:ext cx="307871" cy="307871"/>
          </a:xfrm>
          <a:custGeom>
            <a:avLst/>
            <a:gdLst>
              <a:gd name="T0" fmla="*/ 181 w 512"/>
              <a:gd name="T1" fmla="*/ 277 h 512"/>
              <a:gd name="T2" fmla="*/ 160 w 512"/>
              <a:gd name="T3" fmla="*/ 202 h 512"/>
              <a:gd name="T4" fmla="*/ 181 w 512"/>
              <a:gd name="T5" fmla="*/ 181 h 512"/>
              <a:gd name="T6" fmla="*/ 256 w 512"/>
              <a:gd name="T7" fmla="*/ 202 h 512"/>
              <a:gd name="T8" fmla="*/ 256 w 512"/>
              <a:gd name="T9" fmla="*/ 266 h 512"/>
              <a:gd name="T10" fmla="*/ 160 w 512"/>
              <a:gd name="T11" fmla="*/ 160 h 512"/>
              <a:gd name="T12" fmla="*/ 160 w 512"/>
              <a:gd name="T13" fmla="*/ 181 h 512"/>
              <a:gd name="T14" fmla="*/ 266 w 512"/>
              <a:gd name="T15" fmla="*/ 160 h 512"/>
              <a:gd name="T16" fmla="*/ 288 w 512"/>
              <a:gd name="T17" fmla="*/ 160 h 512"/>
              <a:gd name="T18" fmla="*/ 224 w 512"/>
              <a:gd name="T19" fmla="*/ 352 h 512"/>
              <a:gd name="T20" fmla="*/ 266 w 512"/>
              <a:gd name="T21" fmla="*/ 309 h 512"/>
              <a:gd name="T22" fmla="*/ 266 w 512"/>
              <a:gd name="T23" fmla="*/ 288 h 512"/>
              <a:gd name="T24" fmla="*/ 160 w 512"/>
              <a:gd name="T25" fmla="*/ 309 h 512"/>
              <a:gd name="T26" fmla="*/ 138 w 512"/>
              <a:gd name="T27" fmla="*/ 309 h 512"/>
              <a:gd name="T28" fmla="*/ 0 w 512"/>
              <a:gd name="T29" fmla="*/ 256 h 512"/>
              <a:gd name="T30" fmla="*/ 373 w 512"/>
              <a:gd name="T31" fmla="*/ 213 h 512"/>
              <a:gd name="T32" fmla="*/ 309 w 512"/>
              <a:gd name="T33" fmla="*/ 213 h 512"/>
              <a:gd name="T34" fmla="*/ 288 w 512"/>
              <a:gd name="T35" fmla="*/ 202 h 512"/>
              <a:gd name="T36" fmla="*/ 309 w 512"/>
              <a:gd name="T37" fmla="*/ 149 h 512"/>
              <a:gd name="T38" fmla="*/ 245 w 512"/>
              <a:gd name="T39" fmla="*/ 149 h 512"/>
              <a:gd name="T40" fmla="*/ 181 w 512"/>
              <a:gd name="T41" fmla="*/ 149 h 512"/>
              <a:gd name="T42" fmla="*/ 117 w 512"/>
              <a:gd name="T43" fmla="*/ 149 h 512"/>
              <a:gd name="T44" fmla="*/ 138 w 512"/>
              <a:gd name="T45" fmla="*/ 202 h 512"/>
              <a:gd name="T46" fmla="*/ 117 w 512"/>
              <a:gd name="T47" fmla="*/ 277 h 512"/>
              <a:gd name="T48" fmla="*/ 170 w 512"/>
              <a:gd name="T49" fmla="*/ 330 h 512"/>
              <a:gd name="T50" fmla="*/ 202 w 512"/>
              <a:gd name="T51" fmla="*/ 309 h 512"/>
              <a:gd name="T52" fmla="*/ 181 w 512"/>
              <a:gd name="T53" fmla="*/ 341 h 512"/>
              <a:gd name="T54" fmla="*/ 234 w 512"/>
              <a:gd name="T55" fmla="*/ 394 h 512"/>
              <a:gd name="T56" fmla="*/ 309 w 512"/>
              <a:gd name="T57" fmla="*/ 373 h 512"/>
              <a:gd name="T58" fmla="*/ 362 w 512"/>
              <a:gd name="T59" fmla="*/ 394 h 512"/>
              <a:gd name="T60" fmla="*/ 362 w 512"/>
              <a:gd name="T61" fmla="*/ 330 h 512"/>
              <a:gd name="T62" fmla="*/ 362 w 512"/>
              <a:gd name="T63" fmla="*/ 266 h 512"/>
              <a:gd name="T64" fmla="*/ 330 w 512"/>
              <a:gd name="T65" fmla="*/ 266 h 512"/>
              <a:gd name="T66" fmla="*/ 309 w 512"/>
              <a:gd name="T67" fmla="*/ 245 h 512"/>
              <a:gd name="T68" fmla="*/ 298 w 512"/>
              <a:gd name="T69" fmla="*/ 266 h 512"/>
              <a:gd name="T70" fmla="*/ 298 w 512"/>
              <a:gd name="T71" fmla="*/ 330 h 512"/>
              <a:gd name="T72" fmla="*/ 245 w 512"/>
              <a:gd name="T73" fmla="*/ 309 h 512"/>
              <a:gd name="T74" fmla="*/ 234 w 512"/>
              <a:gd name="T75" fmla="*/ 330 h 512"/>
              <a:gd name="T76" fmla="*/ 309 w 512"/>
              <a:gd name="T77" fmla="*/ 352 h 512"/>
              <a:gd name="T78" fmla="*/ 330 w 512"/>
              <a:gd name="T79" fmla="*/ 330 h 512"/>
              <a:gd name="T80" fmla="*/ 352 w 512"/>
              <a:gd name="T81" fmla="*/ 245 h 512"/>
              <a:gd name="T82" fmla="*/ 330 w 512"/>
              <a:gd name="T83" fmla="*/ 245 h 512"/>
              <a:gd name="T84" fmla="*/ 352 w 512"/>
              <a:gd name="T85" fmla="*/ 35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2" h="512">
                <a:moveTo>
                  <a:pt x="245" y="288"/>
                </a:moveTo>
                <a:cubicBezTo>
                  <a:pt x="181" y="288"/>
                  <a:pt x="181" y="288"/>
                  <a:pt x="181" y="288"/>
                </a:cubicBezTo>
                <a:cubicBezTo>
                  <a:pt x="181" y="277"/>
                  <a:pt x="181" y="277"/>
                  <a:pt x="181" y="277"/>
                </a:cubicBezTo>
                <a:cubicBezTo>
                  <a:pt x="181" y="271"/>
                  <a:pt x="176" y="266"/>
                  <a:pt x="170" y="266"/>
                </a:cubicBezTo>
                <a:cubicBezTo>
                  <a:pt x="160" y="266"/>
                  <a:pt x="160" y="266"/>
                  <a:pt x="160" y="266"/>
                </a:cubicBezTo>
                <a:cubicBezTo>
                  <a:pt x="160" y="202"/>
                  <a:pt x="160" y="202"/>
                  <a:pt x="160" y="202"/>
                </a:cubicBezTo>
                <a:cubicBezTo>
                  <a:pt x="170" y="202"/>
                  <a:pt x="170" y="202"/>
                  <a:pt x="170" y="202"/>
                </a:cubicBezTo>
                <a:cubicBezTo>
                  <a:pt x="176" y="202"/>
                  <a:pt x="181" y="198"/>
                  <a:pt x="181" y="192"/>
                </a:cubicBezTo>
                <a:cubicBezTo>
                  <a:pt x="181" y="181"/>
                  <a:pt x="181" y="181"/>
                  <a:pt x="181" y="181"/>
                </a:cubicBezTo>
                <a:cubicBezTo>
                  <a:pt x="245" y="181"/>
                  <a:pt x="245" y="181"/>
                  <a:pt x="245" y="181"/>
                </a:cubicBezTo>
                <a:cubicBezTo>
                  <a:pt x="245" y="192"/>
                  <a:pt x="245" y="192"/>
                  <a:pt x="245" y="192"/>
                </a:cubicBezTo>
                <a:cubicBezTo>
                  <a:pt x="245" y="198"/>
                  <a:pt x="250" y="202"/>
                  <a:pt x="256" y="202"/>
                </a:cubicBezTo>
                <a:cubicBezTo>
                  <a:pt x="266" y="202"/>
                  <a:pt x="266" y="202"/>
                  <a:pt x="266" y="202"/>
                </a:cubicBezTo>
                <a:cubicBezTo>
                  <a:pt x="266" y="266"/>
                  <a:pt x="266" y="266"/>
                  <a:pt x="266" y="266"/>
                </a:cubicBezTo>
                <a:cubicBezTo>
                  <a:pt x="256" y="266"/>
                  <a:pt x="256" y="266"/>
                  <a:pt x="256" y="266"/>
                </a:cubicBezTo>
                <a:cubicBezTo>
                  <a:pt x="250" y="266"/>
                  <a:pt x="245" y="271"/>
                  <a:pt x="245" y="277"/>
                </a:cubicBezTo>
                <a:lnTo>
                  <a:pt x="245" y="288"/>
                </a:lnTo>
                <a:close/>
                <a:moveTo>
                  <a:pt x="160" y="160"/>
                </a:moveTo>
                <a:cubicBezTo>
                  <a:pt x="138" y="160"/>
                  <a:pt x="138" y="160"/>
                  <a:pt x="138" y="160"/>
                </a:cubicBezTo>
                <a:cubicBezTo>
                  <a:pt x="138" y="181"/>
                  <a:pt x="138" y="181"/>
                  <a:pt x="138" y="181"/>
                </a:cubicBezTo>
                <a:cubicBezTo>
                  <a:pt x="160" y="181"/>
                  <a:pt x="160" y="181"/>
                  <a:pt x="160" y="181"/>
                </a:cubicBezTo>
                <a:lnTo>
                  <a:pt x="160" y="160"/>
                </a:lnTo>
                <a:close/>
                <a:moveTo>
                  <a:pt x="288" y="160"/>
                </a:moveTo>
                <a:cubicBezTo>
                  <a:pt x="266" y="160"/>
                  <a:pt x="266" y="160"/>
                  <a:pt x="266" y="160"/>
                </a:cubicBezTo>
                <a:cubicBezTo>
                  <a:pt x="266" y="181"/>
                  <a:pt x="266" y="181"/>
                  <a:pt x="266" y="181"/>
                </a:cubicBezTo>
                <a:cubicBezTo>
                  <a:pt x="288" y="181"/>
                  <a:pt x="288" y="181"/>
                  <a:pt x="288" y="181"/>
                </a:cubicBezTo>
                <a:lnTo>
                  <a:pt x="288" y="160"/>
                </a:lnTo>
                <a:close/>
                <a:moveTo>
                  <a:pt x="202" y="373"/>
                </a:moveTo>
                <a:cubicBezTo>
                  <a:pt x="224" y="373"/>
                  <a:pt x="224" y="373"/>
                  <a:pt x="224" y="373"/>
                </a:cubicBezTo>
                <a:cubicBezTo>
                  <a:pt x="224" y="352"/>
                  <a:pt x="224" y="352"/>
                  <a:pt x="224" y="352"/>
                </a:cubicBezTo>
                <a:cubicBezTo>
                  <a:pt x="202" y="352"/>
                  <a:pt x="202" y="352"/>
                  <a:pt x="202" y="352"/>
                </a:cubicBezTo>
                <a:lnTo>
                  <a:pt x="202" y="373"/>
                </a:lnTo>
                <a:close/>
                <a:moveTo>
                  <a:pt x="266" y="309"/>
                </a:moveTo>
                <a:cubicBezTo>
                  <a:pt x="288" y="309"/>
                  <a:pt x="288" y="309"/>
                  <a:pt x="288" y="309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66" y="288"/>
                  <a:pt x="266" y="288"/>
                  <a:pt x="266" y="288"/>
                </a:cubicBezTo>
                <a:lnTo>
                  <a:pt x="266" y="309"/>
                </a:lnTo>
                <a:close/>
                <a:moveTo>
                  <a:pt x="138" y="309"/>
                </a:moveTo>
                <a:cubicBezTo>
                  <a:pt x="160" y="309"/>
                  <a:pt x="160" y="309"/>
                  <a:pt x="160" y="309"/>
                </a:cubicBezTo>
                <a:cubicBezTo>
                  <a:pt x="160" y="288"/>
                  <a:pt x="160" y="288"/>
                  <a:pt x="160" y="288"/>
                </a:cubicBezTo>
                <a:cubicBezTo>
                  <a:pt x="138" y="288"/>
                  <a:pt x="138" y="288"/>
                  <a:pt x="138" y="288"/>
                </a:cubicBezTo>
                <a:lnTo>
                  <a:pt x="138" y="309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373" y="213"/>
                </a:moveTo>
                <a:cubicBezTo>
                  <a:pt x="373" y="207"/>
                  <a:pt x="368" y="202"/>
                  <a:pt x="362" y="202"/>
                </a:cubicBezTo>
                <a:cubicBezTo>
                  <a:pt x="320" y="202"/>
                  <a:pt x="320" y="202"/>
                  <a:pt x="320" y="202"/>
                </a:cubicBezTo>
                <a:cubicBezTo>
                  <a:pt x="314" y="202"/>
                  <a:pt x="309" y="207"/>
                  <a:pt x="309" y="213"/>
                </a:cubicBezTo>
                <a:cubicBezTo>
                  <a:pt x="309" y="224"/>
                  <a:pt x="309" y="224"/>
                  <a:pt x="309" y="224"/>
                </a:cubicBezTo>
                <a:cubicBezTo>
                  <a:pt x="288" y="224"/>
                  <a:pt x="288" y="224"/>
                  <a:pt x="288" y="224"/>
                </a:cubicBezTo>
                <a:cubicBezTo>
                  <a:pt x="288" y="202"/>
                  <a:pt x="288" y="202"/>
                  <a:pt x="288" y="202"/>
                </a:cubicBezTo>
                <a:cubicBezTo>
                  <a:pt x="298" y="202"/>
                  <a:pt x="298" y="202"/>
                  <a:pt x="298" y="202"/>
                </a:cubicBezTo>
                <a:cubicBezTo>
                  <a:pt x="304" y="202"/>
                  <a:pt x="309" y="198"/>
                  <a:pt x="309" y="192"/>
                </a:cubicBezTo>
                <a:cubicBezTo>
                  <a:pt x="309" y="149"/>
                  <a:pt x="309" y="149"/>
                  <a:pt x="309" y="149"/>
                </a:cubicBezTo>
                <a:cubicBezTo>
                  <a:pt x="309" y="143"/>
                  <a:pt x="304" y="138"/>
                  <a:pt x="298" y="138"/>
                </a:cubicBezTo>
                <a:cubicBezTo>
                  <a:pt x="256" y="138"/>
                  <a:pt x="256" y="138"/>
                  <a:pt x="256" y="138"/>
                </a:cubicBezTo>
                <a:cubicBezTo>
                  <a:pt x="250" y="138"/>
                  <a:pt x="245" y="143"/>
                  <a:pt x="245" y="149"/>
                </a:cubicBezTo>
                <a:cubicBezTo>
                  <a:pt x="245" y="160"/>
                  <a:pt x="245" y="160"/>
                  <a:pt x="245" y="160"/>
                </a:cubicBezTo>
                <a:cubicBezTo>
                  <a:pt x="181" y="160"/>
                  <a:pt x="181" y="160"/>
                  <a:pt x="181" y="160"/>
                </a:cubicBezTo>
                <a:cubicBezTo>
                  <a:pt x="181" y="149"/>
                  <a:pt x="181" y="149"/>
                  <a:pt x="181" y="149"/>
                </a:cubicBezTo>
                <a:cubicBezTo>
                  <a:pt x="181" y="143"/>
                  <a:pt x="176" y="138"/>
                  <a:pt x="170" y="138"/>
                </a:cubicBezTo>
                <a:cubicBezTo>
                  <a:pt x="128" y="138"/>
                  <a:pt x="128" y="138"/>
                  <a:pt x="128" y="138"/>
                </a:cubicBezTo>
                <a:cubicBezTo>
                  <a:pt x="122" y="138"/>
                  <a:pt x="117" y="143"/>
                  <a:pt x="117" y="149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117" y="198"/>
                  <a:pt x="122" y="202"/>
                  <a:pt x="128" y="202"/>
                </a:cubicBezTo>
                <a:cubicBezTo>
                  <a:pt x="138" y="202"/>
                  <a:pt x="138" y="202"/>
                  <a:pt x="138" y="202"/>
                </a:cubicBezTo>
                <a:cubicBezTo>
                  <a:pt x="138" y="266"/>
                  <a:pt x="138" y="266"/>
                  <a:pt x="138" y="266"/>
                </a:cubicBezTo>
                <a:cubicBezTo>
                  <a:pt x="128" y="266"/>
                  <a:pt x="128" y="266"/>
                  <a:pt x="128" y="266"/>
                </a:cubicBezTo>
                <a:cubicBezTo>
                  <a:pt x="122" y="266"/>
                  <a:pt x="117" y="271"/>
                  <a:pt x="117" y="277"/>
                </a:cubicBezTo>
                <a:cubicBezTo>
                  <a:pt x="117" y="320"/>
                  <a:pt x="117" y="320"/>
                  <a:pt x="117" y="320"/>
                </a:cubicBezTo>
                <a:cubicBezTo>
                  <a:pt x="117" y="326"/>
                  <a:pt x="122" y="330"/>
                  <a:pt x="128" y="330"/>
                </a:cubicBezTo>
                <a:cubicBezTo>
                  <a:pt x="170" y="330"/>
                  <a:pt x="170" y="330"/>
                  <a:pt x="170" y="330"/>
                </a:cubicBezTo>
                <a:cubicBezTo>
                  <a:pt x="176" y="330"/>
                  <a:pt x="181" y="326"/>
                  <a:pt x="181" y="320"/>
                </a:cubicBezTo>
                <a:cubicBezTo>
                  <a:pt x="181" y="309"/>
                  <a:pt x="181" y="309"/>
                  <a:pt x="181" y="309"/>
                </a:cubicBezTo>
                <a:cubicBezTo>
                  <a:pt x="202" y="309"/>
                  <a:pt x="202" y="309"/>
                  <a:pt x="202" y="309"/>
                </a:cubicBezTo>
                <a:cubicBezTo>
                  <a:pt x="202" y="330"/>
                  <a:pt x="202" y="330"/>
                  <a:pt x="202" y="330"/>
                </a:cubicBezTo>
                <a:cubicBezTo>
                  <a:pt x="192" y="330"/>
                  <a:pt x="192" y="330"/>
                  <a:pt x="192" y="330"/>
                </a:cubicBezTo>
                <a:cubicBezTo>
                  <a:pt x="186" y="330"/>
                  <a:pt x="181" y="335"/>
                  <a:pt x="181" y="341"/>
                </a:cubicBezTo>
                <a:cubicBezTo>
                  <a:pt x="181" y="384"/>
                  <a:pt x="181" y="384"/>
                  <a:pt x="181" y="384"/>
                </a:cubicBezTo>
                <a:cubicBezTo>
                  <a:pt x="181" y="390"/>
                  <a:pt x="186" y="394"/>
                  <a:pt x="192" y="394"/>
                </a:cubicBezTo>
                <a:cubicBezTo>
                  <a:pt x="234" y="394"/>
                  <a:pt x="234" y="394"/>
                  <a:pt x="234" y="394"/>
                </a:cubicBezTo>
                <a:cubicBezTo>
                  <a:pt x="240" y="394"/>
                  <a:pt x="245" y="390"/>
                  <a:pt x="245" y="384"/>
                </a:cubicBezTo>
                <a:cubicBezTo>
                  <a:pt x="245" y="373"/>
                  <a:pt x="245" y="373"/>
                  <a:pt x="245" y="373"/>
                </a:cubicBezTo>
                <a:cubicBezTo>
                  <a:pt x="309" y="373"/>
                  <a:pt x="309" y="373"/>
                  <a:pt x="309" y="373"/>
                </a:cubicBezTo>
                <a:cubicBezTo>
                  <a:pt x="309" y="384"/>
                  <a:pt x="309" y="384"/>
                  <a:pt x="309" y="384"/>
                </a:cubicBezTo>
                <a:cubicBezTo>
                  <a:pt x="309" y="390"/>
                  <a:pt x="314" y="394"/>
                  <a:pt x="320" y="394"/>
                </a:cubicBezTo>
                <a:cubicBezTo>
                  <a:pt x="362" y="394"/>
                  <a:pt x="362" y="394"/>
                  <a:pt x="362" y="394"/>
                </a:cubicBezTo>
                <a:cubicBezTo>
                  <a:pt x="368" y="394"/>
                  <a:pt x="373" y="390"/>
                  <a:pt x="373" y="384"/>
                </a:cubicBezTo>
                <a:cubicBezTo>
                  <a:pt x="373" y="341"/>
                  <a:pt x="373" y="341"/>
                  <a:pt x="373" y="341"/>
                </a:cubicBezTo>
                <a:cubicBezTo>
                  <a:pt x="373" y="335"/>
                  <a:pt x="368" y="330"/>
                  <a:pt x="362" y="330"/>
                </a:cubicBezTo>
                <a:cubicBezTo>
                  <a:pt x="352" y="330"/>
                  <a:pt x="352" y="330"/>
                  <a:pt x="352" y="330"/>
                </a:cubicBezTo>
                <a:cubicBezTo>
                  <a:pt x="352" y="266"/>
                  <a:pt x="352" y="266"/>
                  <a:pt x="352" y="266"/>
                </a:cubicBezTo>
                <a:cubicBezTo>
                  <a:pt x="362" y="266"/>
                  <a:pt x="362" y="266"/>
                  <a:pt x="362" y="266"/>
                </a:cubicBezTo>
                <a:cubicBezTo>
                  <a:pt x="368" y="266"/>
                  <a:pt x="373" y="262"/>
                  <a:pt x="373" y="256"/>
                </a:cubicBezTo>
                <a:lnTo>
                  <a:pt x="373" y="213"/>
                </a:lnTo>
                <a:close/>
                <a:moveTo>
                  <a:pt x="330" y="266"/>
                </a:moveTo>
                <a:cubicBezTo>
                  <a:pt x="320" y="266"/>
                  <a:pt x="320" y="266"/>
                  <a:pt x="320" y="266"/>
                </a:cubicBezTo>
                <a:cubicBezTo>
                  <a:pt x="314" y="266"/>
                  <a:pt x="309" y="262"/>
                  <a:pt x="309" y="256"/>
                </a:cubicBezTo>
                <a:cubicBezTo>
                  <a:pt x="309" y="245"/>
                  <a:pt x="309" y="245"/>
                  <a:pt x="309" y="245"/>
                </a:cubicBezTo>
                <a:cubicBezTo>
                  <a:pt x="288" y="245"/>
                  <a:pt x="288" y="245"/>
                  <a:pt x="288" y="245"/>
                </a:cubicBezTo>
                <a:cubicBezTo>
                  <a:pt x="288" y="266"/>
                  <a:pt x="288" y="266"/>
                  <a:pt x="288" y="266"/>
                </a:cubicBezTo>
                <a:cubicBezTo>
                  <a:pt x="298" y="266"/>
                  <a:pt x="298" y="266"/>
                  <a:pt x="298" y="266"/>
                </a:cubicBezTo>
                <a:cubicBezTo>
                  <a:pt x="304" y="266"/>
                  <a:pt x="309" y="271"/>
                  <a:pt x="309" y="277"/>
                </a:cubicBezTo>
                <a:cubicBezTo>
                  <a:pt x="309" y="320"/>
                  <a:pt x="309" y="320"/>
                  <a:pt x="309" y="320"/>
                </a:cubicBezTo>
                <a:cubicBezTo>
                  <a:pt x="309" y="326"/>
                  <a:pt x="304" y="330"/>
                  <a:pt x="298" y="330"/>
                </a:cubicBezTo>
                <a:cubicBezTo>
                  <a:pt x="256" y="330"/>
                  <a:pt x="256" y="330"/>
                  <a:pt x="256" y="330"/>
                </a:cubicBezTo>
                <a:cubicBezTo>
                  <a:pt x="250" y="330"/>
                  <a:pt x="245" y="326"/>
                  <a:pt x="245" y="320"/>
                </a:cubicBezTo>
                <a:cubicBezTo>
                  <a:pt x="245" y="309"/>
                  <a:pt x="245" y="309"/>
                  <a:pt x="245" y="309"/>
                </a:cubicBezTo>
                <a:cubicBezTo>
                  <a:pt x="224" y="309"/>
                  <a:pt x="224" y="309"/>
                  <a:pt x="224" y="309"/>
                </a:cubicBezTo>
                <a:cubicBezTo>
                  <a:pt x="224" y="330"/>
                  <a:pt x="224" y="330"/>
                  <a:pt x="224" y="330"/>
                </a:cubicBezTo>
                <a:cubicBezTo>
                  <a:pt x="234" y="330"/>
                  <a:pt x="234" y="330"/>
                  <a:pt x="234" y="330"/>
                </a:cubicBezTo>
                <a:cubicBezTo>
                  <a:pt x="240" y="330"/>
                  <a:pt x="245" y="335"/>
                  <a:pt x="245" y="341"/>
                </a:cubicBezTo>
                <a:cubicBezTo>
                  <a:pt x="245" y="352"/>
                  <a:pt x="245" y="352"/>
                  <a:pt x="245" y="352"/>
                </a:cubicBezTo>
                <a:cubicBezTo>
                  <a:pt x="309" y="352"/>
                  <a:pt x="309" y="352"/>
                  <a:pt x="309" y="352"/>
                </a:cubicBezTo>
                <a:cubicBezTo>
                  <a:pt x="309" y="341"/>
                  <a:pt x="309" y="341"/>
                  <a:pt x="309" y="341"/>
                </a:cubicBezTo>
                <a:cubicBezTo>
                  <a:pt x="309" y="335"/>
                  <a:pt x="314" y="330"/>
                  <a:pt x="320" y="330"/>
                </a:cubicBezTo>
                <a:cubicBezTo>
                  <a:pt x="330" y="330"/>
                  <a:pt x="330" y="330"/>
                  <a:pt x="330" y="330"/>
                </a:cubicBezTo>
                <a:lnTo>
                  <a:pt x="330" y="266"/>
                </a:lnTo>
                <a:close/>
                <a:moveTo>
                  <a:pt x="330" y="245"/>
                </a:moveTo>
                <a:cubicBezTo>
                  <a:pt x="352" y="245"/>
                  <a:pt x="352" y="245"/>
                  <a:pt x="352" y="245"/>
                </a:cubicBezTo>
                <a:cubicBezTo>
                  <a:pt x="352" y="224"/>
                  <a:pt x="352" y="224"/>
                  <a:pt x="352" y="224"/>
                </a:cubicBezTo>
                <a:cubicBezTo>
                  <a:pt x="330" y="224"/>
                  <a:pt x="330" y="224"/>
                  <a:pt x="330" y="224"/>
                </a:cubicBezTo>
                <a:lnTo>
                  <a:pt x="330" y="245"/>
                </a:lnTo>
                <a:close/>
                <a:moveTo>
                  <a:pt x="330" y="373"/>
                </a:moveTo>
                <a:cubicBezTo>
                  <a:pt x="352" y="373"/>
                  <a:pt x="352" y="373"/>
                  <a:pt x="352" y="373"/>
                </a:cubicBezTo>
                <a:cubicBezTo>
                  <a:pt x="352" y="352"/>
                  <a:pt x="352" y="352"/>
                  <a:pt x="352" y="352"/>
                </a:cubicBezTo>
                <a:cubicBezTo>
                  <a:pt x="330" y="352"/>
                  <a:pt x="330" y="352"/>
                  <a:pt x="330" y="352"/>
                </a:cubicBezTo>
                <a:lnTo>
                  <a:pt x="330" y="373"/>
                </a:lnTo>
                <a:close/>
              </a:path>
            </a:pathLst>
          </a:custGeom>
          <a:solidFill>
            <a:srgbClr val="92D050"/>
          </a:solidFill>
          <a:ln w="12700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algn="ctr" defTabSz="914400"/>
            <a:endParaRPr lang="en-GB" sz="800" b="1" kern="0" dirty="0">
              <a:solidFill>
                <a:srgbClr val="003399">
                  <a:lumMod val="75000"/>
                </a:srgbClr>
              </a:solidFill>
              <a:latin typeface="Arial"/>
            </a:endParaRPr>
          </a:p>
        </p:txBody>
      </p:sp>
      <p:cxnSp>
        <p:nvCxnSpPr>
          <p:cNvPr id="5" name="Straight Arrow Connector 4"/>
          <p:cNvCxnSpPr>
            <a:stCxn id="215" idx="0"/>
            <a:endCxn id="163" idx="2"/>
          </p:cNvCxnSpPr>
          <p:nvPr/>
        </p:nvCxnSpPr>
        <p:spPr>
          <a:xfrm flipV="1">
            <a:off x="3386251" y="3744899"/>
            <a:ext cx="1341638" cy="3433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36881" y="5705652"/>
            <a:ext cx="101703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900" kern="0" dirty="0">
                <a:solidFill>
                  <a:schemeClr val="bg1"/>
                </a:solidFill>
              </a:rPr>
              <a:t>2. DTC+ CAN+ Vehicle data streams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1315458" y="5449550"/>
            <a:ext cx="401127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800" b="1" dirty="0" smtClean="0"/>
              <a:t>AMQP/ TCP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566823" y="1004234"/>
            <a:ext cx="1842469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000" b="1" dirty="0" smtClean="0"/>
              <a:t>Microsoft Azure</a:t>
            </a:r>
          </a:p>
        </p:txBody>
      </p:sp>
      <p:cxnSp>
        <p:nvCxnSpPr>
          <p:cNvPr id="260" name="Straight Arrow Connector 259"/>
          <p:cNvCxnSpPr/>
          <p:nvPr/>
        </p:nvCxnSpPr>
        <p:spPr>
          <a:xfrm>
            <a:off x="1294740" y="5778326"/>
            <a:ext cx="811834" cy="0"/>
          </a:xfrm>
          <a:prstGeom prst="straightConnector1">
            <a:avLst/>
          </a:prstGeom>
          <a:ln w="508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16200000">
            <a:off x="1825909" y="5412639"/>
            <a:ext cx="1044993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000" b="1" dirty="0" smtClean="0"/>
              <a:t>FUSO Backend data processing</a:t>
            </a: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45" y="6049951"/>
            <a:ext cx="579359" cy="211466"/>
          </a:xfrm>
          <a:prstGeom prst="rect">
            <a:avLst/>
          </a:prstGeom>
        </p:spPr>
      </p:pic>
      <p:cxnSp>
        <p:nvCxnSpPr>
          <p:cNvPr id="224" name="Straight Arrow Connector 223"/>
          <p:cNvCxnSpPr>
            <a:endCxn id="128" idx="1"/>
          </p:cNvCxnSpPr>
          <p:nvPr/>
        </p:nvCxnSpPr>
        <p:spPr>
          <a:xfrm>
            <a:off x="3556010" y="5862852"/>
            <a:ext cx="36389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10520353" y="460418"/>
            <a:ext cx="1411606" cy="238274"/>
          </a:xfrm>
          <a:prstGeom prst="round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/>
          <a:lstStyle/>
          <a:p>
            <a:pPr algn="ctr" defTabSz="914400"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</a:pPr>
            <a:r>
              <a:rPr lang="en-US" sz="900" b="1" kern="0" dirty="0" smtClean="0">
                <a:solidFill>
                  <a:srgbClr val="003399">
                    <a:lumMod val="75000"/>
                  </a:srgbClr>
                </a:solidFill>
              </a:rPr>
              <a:t>FUSO Scope</a:t>
            </a:r>
            <a:endParaRPr lang="en-US" sz="900" b="1" kern="0" dirty="0">
              <a:solidFill>
                <a:srgbClr val="003399">
                  <a:lumMod val="75000"/>
                </a:srgbClr>
              </a:solidFill>
            </a:endParaRPr>
          </a:p>
        </p:txBody>
      </p:sp>
      <p:pic>
        <p:nvPicPr>
          <p:cNvPr id="114" name="Picture 40" descr="https://www.r-project.org/Rlog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482" y="2410562"/>
            <a:ext cx="47194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ounded Rectangle 143"/>
          <p:cNvSpPr/>
          <p:nvPr/>
        </p:nvSpPr>
        <p:spPr>
          <a:xfrm>
            <a:off x="9515885" y="3735119"/>
            <a:ext cx="2428085" cy="614752"/>
          </a:xfrm>
          <a:prstGeom prst="roundRect">
            <a:avLst>
              <a:gd name="adj" fmla="val 8406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99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5" name="Picture 42" descr="https://www.google-melange.com/archive/gsoc/2015/orgs/python/logo-20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763" y="2390098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Box 108"/>
          <p:cNvSpPr txBox="1"/>
          <p:nvPr/>
        </p:nvSpPr>
        <p:spPr bwMode="auto">
          <a:xfrm>
            <a:off x="9318029" y="42561"/>
            <a:ext cx="26898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  <a:cs typeface="Daimler CS"/>
              </a:rPr>
              <a:t>Need FUSO approval by 1/24</a:t>
            </a:r>
            <a:endParaRPr lang="en-US" sz="1600" dirty="0">
              <a:solidFill>
                <a:srgbClr val="FF0000"/>
              </a:solidFill>
              <a:cs typeface="Daimler CS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188448" y="4325823"/>
            <a:ext cx="4011108" cy="404707"/>
          </a:xfrm>
          <a:prstGeom prst="wedgeRectCallout">
            <a:avLst>
              <a:gd name="adj1" fmla="val -39618"/>
              <a:gd name="adj2" fmla="val 9135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Will be integrated with existing FUSO backend telematics data processing. No intermediate data storage to prevent any more latency in processing: Details in slide 9</a:t>
            </a:r>
            <a:endParaRPr lang="en-US" sz="800" dirty="0"/>
          </a:p>
        </p:txBody>
      </p:sp>
      <p:sp>
        <p:nvSpPr>
          <p:cNvPr id="111" name="Rectangular Callout 110"/>
          <p:cNvSpPr/>
          <p:nvPr/>
        </p:nvSpPr>
        <p:spPr>
          <a:xfrm>
            <a:off x="8823859" y="2871498"/>
            <a:ext cx="1502724" cy="543080"/>
          </a:xfrm>
          <a:prstGeom prst="wedgeRectCallout">
            <a:avLst>
              <a:gd name="adj1" fmla="val 38452"/>
              <a:gd name="adj2" fmla="val 2694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TD portal deployment architecture will follow FUSO security protocols and guidelines: Details in slide 10</a:t>
            </a:r>
            <a:endParaRPr lang="en-US" sz="900" dirty="0"/>
          </a:p>
        </p:txBody>
      </p:sp>
      <p:sp>
        <p:nvSpPr>
          <p:cNvPr id="112" name="Rectangle 111"/>
          <p:cNvSpPr/>
          <p:nvPr/>
        </p:nvSpPr>
        <p:spPr bwMode="gray">
          <a:xfrm>
            <a:off x="8295105" y="3345369"/>
            <a:ext cx="268369" cy="7439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rgbClr val="0070C0"/>
            </a:solidFill>
            <a:prstDash val="solid"/>
            <a:bevel/>
          </a:ln>
          <a:effectLst/>
        </p:spPr>
        <p:txBody>
          <a:bodyPr rtlCol="0" anchor="ctr"/>
          <a:lstStyle/>
          <a:p>
            <a:pPr algn="ctr" defTabSz="914400"/>
            <a:endParaRPr lang="en-US" sz="800" b="1" kern="0" dirty="0">
              <a:solidFill>
                <a:srgbClr val="003399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954381" y="3170544"/>
            <a:ext cx="904411" cy="14683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 defTabSz="914400"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</a:pPr>
            <a:r>
              <a:rPr lang="en-US" sz="900" b="1" kern="0" dirty="0">
                <a:solidFill>
                  <a:srgbClr val="003399">
                    <a:lumMod val="75000"/>
                  </a:srgbClr>
                </a:solidFill>
              </a:rPr>
              <a:t>SQL Interface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06" y="3791862"/>
            <a:ext cx="755068" cy="203449"/>
          </a:xfrm>
          <a:prstGeom prst="rect">
            <a:avLst/>
          </a:prstGeom>
        </p:spPr>
      </p:pic>
      <p:cxnSp>
        <p:nvCxnSpPr>
          <p:cNvPr id="142" name="Straight Arrow Connector 141"/>
          <p:cNvCxnSpPr/>
          <p:nvPr/>
        </p:nvCxnSpPr>
        <p:spPr>
          <a:xfrm>
            <a:off x="1839573" y="2544707"/>
            <a:ext cx="567270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 bwMode="auto">
          <a:xfrm rot="16200000">
            <a:off x="1234062" y="2409956"/>
            <a:ext cx="1334117" cy="2932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Frutiger 55 Roman" pitchFamily="34" charset="0"/>
              </a:rPr>
              <a:t>Landing Hub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337462" y="2311182"/>
            <a:ext cx="401127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800" b="1" dirty="0" smtClean="0"/>
              <a:t>SFTP</a:t>
            </a:r>
          </a:p>
        </p:txBody>
      </p:sp>
      <p:sp>
        <p:nvSpPr>
          <p:cNvPr id="145" name="Rectangle 144"/>
          <p:cNvSpPr/>
          <p:nvPr/>
        </p:nvSpPr>
        <p:spPr bwMode="gray">
          <a:xfrm>
            <a:off x="10851380" y="3799875"/>
            <a:ext cx="930539" cy="445262"/>
          </a:xfrm>
          <a:prstGeom prst="rect">
            <a:avLst/>
          </a:prstGeom>
          <a:solidFill>
            <a:srgbClr val="C0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00" b="1" dirty="0" smtClean="0">
                <a:solidFill>
                  <a:schemeClr val="bg1"/>
                </a:solidFill>
              </a:rPr>
              <a:t>Customer facing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0207430" y="3498546"/>
            <a:ext cx="1044993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000" b="1" dirty="0" smtClean="0"/>
              <a:t>CCP portal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7904846" y="4789981"/>
            <a:ext cx="1003938" cy="6137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>
            <a:solidFill>
              <a:srgbClr val="003399"/>
            </a:solidFill>
            <a:prstDash val="sysDot"/>
            <a:miter lim="800000"/>
            <a:headEnd/>
            <a:tailEnd/>
          </a:ln>
        </p:spPr>
        <p:txBody>
          <a:bodyPr wrap="none" anchor="t" anchorCtr="0"/>
          <a:lstStyle/>
          <a:p>
            <a:pPr algn="ctr" defTabSz="914400"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</a:pPr>
            <a:r>
              <a:rPr lang="en-US" sz="900" b="1" kern="0" dirty="0" smtClean="0">
                <a:solidFill>
                  <a:srgbClr val="003399">
                    <a:lumMod val="75000"/>
                  </a:srgbClr>
                </a:solidFill>
                <a:latin typeface="+mj-lt"/>
              </a:rPr>
              <a:t>Azure </a:t>
            </a:r>
            <a:r>
              <a:rPr lang="en-US" sz="800" b="1" kern="0" dirty="0" smtClean="0">
                <a:solidFill>
                  <a:srgbClr val="003399">
                    <a:lumMod val="75000"/>
                  </a:srgbClr>
                </a:solidFill>
                <a:latin typeface="+mj-lt"/>
              </a:rPr>
              <a:t>App</a:t>
            </a:r>
            <a:r>
              <a:rPr lang="en-US" sz="900" b="1" kern="0" dirty="0" smtClean="0">
                <a:solidFill>
                  <a:srgbClr val="003399">
                    <a:lumMod val="75000"/>
                  </a:srgbClr>
                </a:solidFill>
                <a:latin typeface="+mj-lt"/>
              </a:rPr>
              <a:t> </a:t>
            </a:r>
          </a:p>
          <a:p>
            <a:pPr algn="ctr" defTabSz="914400"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</a:pPr>
            <a:r>
              <a:rPr lang="en-US" sz="900" b="1" kern="0" dirty="0" smtClean="0">
                <a:solidFill>
                  <a:srgbClr val="003399">
                    <a:lumMod val="75000"/>
                  </a:srgbClr>
                </a:solidFill>
                <a:latin typeface="+mj-lt"/>
              </a:rPr>
              <a:t>Services</a:t>
            </a:r>
            <a:endParaRPr lang="en-US" sz="900" b="1" kern="0" dirty="0">
              <a:solidFill>
                <a:srgbClr val="003399">
                  <a:lumMod val="75000"/>
                </a:srgbClr>
              </a:solidFill>
              <a:latin typeface="+mj-lt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003781" y="4215524"/>
            <a:ext cx="587691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800" b="1" dirty="0" smtClean="0"/>
              <a:t>JDBC</a:t>
            </a:r>
          </a:p>
        </p:txBody>
      </p:sp>
      <p:cxnSp>
        <p:nvCxnSpPr>
          <p:cNvPr id="149" name="Straight Arrow Connector 148"/>
          <p:cNvCxnSpPr>
            <a:endCxn id="147" idx="0"/>
          </p:cNvCxnSpPr>
          <p:nvPr/>
        </p:nvCxnSpPr>
        <p:spPr>
          <a:xfrm>
            <a:off x="8406815" y="4075960"/>
            <a:ext cx="0" cy="714021"/>
          </a:xfrm>
          <a:prstGeom prst="straightConnector1">
            <a:avLst/>
          </a:prstGeom>
          <a:ln w="381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 bwMode="auto">
          <a:xfrm>
            <a:off x="8044909" y="5240027"/>
            <a:ext cx="87721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err="1" smtClean="0">
                <a:cs typeface="Daimler CS"/>
              </a:rPr>
              <a:t>MicroServices</a:t>
            </a:r>
            <a:endParaRPr lang="en-US" sz="800" b="1" dirty="0">
              <a:cs typeface="Daimler CS"/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56" y="5009930"/>
            <a:ext cx="386658" cy="11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49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937255" y="1093766"/>
            <a:ext cx="3780616" cy="4530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cs typeface="Daimler CS"/>
              </a:rPr>
              <a:t>SoS Option </a:t>
            </a:r>
            <a:r>
              <a:rPr lang="en-US" sz="1400" b="1" dirty="0">
                <a:solidFill>
                  <a:prstClr val="black"/>
                </a:solidFill>
                <a:cs typeface="Daimler CS"/>
              </a:rPr>
              <a:t>3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4342463" y="1093766"/>
            <a:ext cx="3514434" cy="4530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cs typeface="Daimler CS"/>
              </a:rPr>
              <a:t>SoS Option 2</a:t>
            </a:r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23" y="285983"/>
            <a:ext cx="8100679" cy="776442"/>
          </a:xfrm>
        </p:spPr>
        <p:txBody>
          <a:bodyPr/>
          <a:lstStyle/>
          <a:p>
            <a:r>
              <a:rPr lang="en-US" dirty="0" smtClean="0"/>
              <a:t>Biz Assist - TD Portal Integration (SoS)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New CS Business – Connectivity Services/ TA/STB / </a:t>
            </a:r>
            <a:r>
              <a:rPr lang="en-US" dirty="0" smtClean="0">
                <a:solidFill>
                  <a:prstClr val="black"/>
                </a:solidFill>
              </a:rPr>
              <a:t>1/19/2017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1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GB" dirty="0" smtClean="0">
                <a:solidFill>
                  <a:prstClr val="black"/>
                </a:solidFill>
              </a:rPr>
              <a:t>6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471231" y="1088112"/>
            <a:ext cx="13950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black"/>
                </a:solidFill>
                <a:cs typeface="Daimler CS"/>
              </a:rPr>
              <a:t>Service Event Status</a:t>
            </a:r>
            <a:endParaRPr lang="en-US" sz="1200" b="1" dirty="0">
              <a:solidFill>
                <a:prstClr val="black"/>
              </a:solidFill>
              <a:cs typeface="Daimler CS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929541198"/>
              </p:ext>
            </p:extLst>
          </p:nvPr>
        </p:nvGraphicFramePr>
        <p:xfrm>
          <a:off x="333812" y="1589803"/>
          <a:ext cx="1474380" cy="392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9" name="Diagram 68"/>
          <p:cNvGraphicFramePr/>
          <p:nvPr>
            <p:extLst>
              <p:ext uri="{D42A27DB-BD31-4B8C-83A1-F6EECF244321}">
                <p14:modId xmlns:p14="http://schemas.microsoft.com/office/powerpoint/2010/main" val="583993928"/>
              </p:ext>
            </p:extLst>
          </p:nvPr>
        </p:nvGraphicFramePr>
        <p:xfrm>
          <a:off x="4104917" y="1589803"/>
          <a:ext cx="1474380" cy="392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ight Arrow 12"/>
          <p:cNvSpPr/>
          <p:nvPr/>
        </p:nvSpPr>
        <p:spPr>
          <a:xfrm>
            <a:off x="5332030" y="3095731"/>
            <a:ext cx="224352" cy="221459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1" name="Diagram 70"/>
          <p:cNvGraphicFramePr/>
          <p:nvPr>
            <p:extLst>
              <p:ext uri="{D42A27DB-BD31-4B8C-83A1-F6EECF244321}">
                <p14:modId xmlns:p14="http://schemas.microsoft.com/office/powerpoint/2010/main" val="1329430852"/>
              </p:ext>
            </p:extLst>
          </p:nvPr>
        </p:nvGraphicFramePr>
        <p:xfrm>
          <a:off x="5334711" y="1589803"/>
          <a:ext cx="1474380" cy="392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0" name="Right Arrow 79"/>
          <p:cNvSpPr/>
          <p:nvPr/>
        </p:nvSpPr>
        <p:spPr>
          <a:xfrm flipH="1">
            <a:off x="5332030" y="5149865"/>
            <a:ext cx="203956" cy="221459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ight Arrow 80"/>
          <p:cNvSpPr/>
          <p:nvPr/>
        </p:nvSpPr>
        <p:spPr>
          <a:xfrm flipH="1">
            <a:off x="5332030" y="3768802"/>
            <a:ext cx="203956" cy="221459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ight Arrow 81"/>
          <p:cNvSpPr/>
          <p:nvPr/>
        </p:nvSpPr>
        <p:spPr>
          <a:xfrm flipH="1">
            <a:off x="5332030" y="4517640"/>
            <a:ext cx="203956" cy="221459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5" name="Diagram 104"/>
          <p:cNvGraphicFramePr/>
          <p:nvPr>
            <p:extLst>
              <p:ext uri="{D42A27DB-BD31-4B8C-83A1-F6EECF244321}">
                <p14:modId xmlns:p14="http://schemas.microsoft.com/office/powerpoint/2010/main" val="4103264726"/>
              </p:ext>
            </p:extLst>
          </p:nvPr>
        </p:nvGraphicFramePr>
        <p:xfrm>
          <a:off x="7768577" y="1589803"/>
          <a:ext cx="1474380" cy="392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06" name="Right Arrow 105"/>
          <p:cNvSpPr/>
          <p:nvPr/>
        </p:nvSpPr>
        <p:spPr>
          <a:xfrm flipH="1">
            <a:off x="9040077" y="3095731"/>
            <a:ext cx="224352" cy="221459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7" name="Diagram 106"/>
          <p:cNvGraphicFramePr/>
          <p:nvPr>
            <p:extLst>
              <p:ext uri="{D42A27DB-BD31-4B8C-83A1-F6EECF244321}">
                <p14:modId xmlns:p14="http://schemas.microsoft.com/office/powerpoint/2010/main" val="3957855877"/>
              </p:ext>
            </p:extLst>
          </p:nvPr>
        </p:nvGraphicFramePr>
        <p:xfrm>
          <a:off x="9042758" y="1589803"/>
          <a:ext cx="1474380" cy="392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08" name="Right Arrow 107"/>
          <p:cNvSpPr/>
          <p:nvPr/>
        </p:nvSpPr>
        <p:spPr>
          <a:xfrm>
            <a:off x="9040077" y="1714668"/>
            <a:ext cx="224352" cy="221459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ight Arrow 108"/>
          <p:cNvSpPr/>
          <p:nvPr/>
        </p:nvSpPr>
        <p:spPr>
          <a:xfrm flipH="1">
            <a:off x="9040077" y="2463506"/>
            <a:ext cx="224352" cy="221459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ight Arrow 109"/>
          <p:cNvSpPr/>
          <p:nvPr/>
        </p:nvSpPr>
        <p:spPr>
          <a:xfrm flipH="1">
            <a:off x="9040077" y="5149865"/>
            <a:ext cx="203956" cy="221459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ight Arrow 110"/>
          <p:cNvSpPr/>
          <p:nvPr/>
        </p:nvSpPr>
        <p:spPr>
          <a:xfrm flipH="1">
            <a:off x="9040077" y="3768802"/>
            <a:ext cx="203956" cy="221459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ight Arrow 111"/>
          <p:cNvSpPr/>
          <p:nvPr/>
        </p:nvSpPr>
        <p:spPr>
          <a:xfrm flipH="1">
            <a:off x="9040077" y="4517640"/>
            <a:ext cx="203956" cy="221459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 bwMode="auto">
          <a:xfrm>
            <a:off x="6515240" y="1564632"/>
            <a:ext cx="1324104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cs typeface="Daimler CS"/>
              </a:rPr>
              <a:t>Event automatically ID’d on TDP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100" dirty="0" smtClean="0">
              <a:cs typeface="Daimler CS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100" dirty="0" smtClean="0">
              <a:cs typeface="Daimler CS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cs typeface="Daimler CS"/>
              </a:rPr>
              <a:t>BizAssist uses TDP to view preliminary diagnostics 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100" dirty="0">
              <a:cs typeface="Daimler CS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cs typeface="Daimler CS"/>
              </a:rPr>
              <a:t>BizAssist uses TDP </a:t>
            </a:r>
            <a:r>
              <a:rPr lang="en-US" sz="1100" dirty="0" smtClean="0">
                <a:cs typeface="Daimler CS"/>
              </a:rPr>
              <a:t>for dealer/ISP assignment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100" dirty="0">
              <a:cs typeface="Daimler CS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cs typeface="Daimler CS"/>
              </a:rPr>
              <a:t>After assignment, BizAssist follows current process of speaking to dealer/ISP/customer/driver, captures comments in current system and closes event</a:t>
            </a:r>
            <a:endParaRPr lang="en-US" sz="1100" dirty="0">
              <a:cs typeface="Daimler CS"/>
            </a:endParaRPr>
          </a:p>
        </p:txBody>
      </p:sp>
      <p:sp>
        <p:nvSpPr>
          <p:cNvPr id="114" name="TextBox 113"/>
          <p:cNvSpPr txBox="1"/>
          <p:nvPr/>
        </p:nvSpPr>
        <p:spPr bwMode="auto">
          <a:xfrm>
            <a:off x="10230370" y="1605272"/>
            <a:ext cx="1392271" cy="389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cs typeface="Daimler CS"/>
              </a:rPr>
              <a:t>Event automatically ID’d on TDP, detailed email with preliminary diagnostics and dealer/ISP assignment screens shared with BizAssist 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100" dirty="0">
              <a:cs typeface="Daimler CS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cs typeface="Daimler CS"/>
              </a:rPr>
              <a:t>BizAssist captures all statuses in current system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100" dirty="0">
              <a:cs typeface="Daimler CS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cs typeface="Daimler CS"/>
              </a:rPr>
              <a:t>All statuses from BizAssist system fed to TDP</a:t>
            </a:r>
            <a:endParaRPr lang="en-US" sz="1100" dirty="0" smtClean="0">
              <a:solidFill>
                <a:srgbClr val="FF0000"/>
              </a:solidFill>
              <a:cs typeface="Daimler CS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100" dirty="0" smtClean="0">
              <a:cs typeface="Daimler CS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cs typeface="Daimler CS"/>
              </a:rPr>
              <a:t>All statuses </a:t>
            </a:r>
            <a:r>
              <a:rPr lang="en-US" sz="1100" dirty="0" smtClean="0">
                <a:cs typeface="Daimler CS"/>
              </a:rPr>
              <a:t>from TDP fed </a:t>
            </a:r>
            <a:r>
              <a:rPr lang="en-US" sz="1100" dirty="0">
                <a:cs typeface="Daimler CS"/>
              </a:rPr>
              <a:t>to </a:t>
            </a:r>
            <a:r>
              <a:rPr lang="en-US" sz="1100" dirty="0" smtClean="0">
                <a:cs typeface="Daimler CS"/>
              </a:rPr>
              <a:t>CCP via API</a:t>
            </a:r>
            <a:endParaRPr lang="en-US" sz="1100" dirty="0">
              <a:cs typeface="Daimler CS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100" dirty="0">
              <a:cs typeface="Daimler CS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100" dirty="0">
              <a:cs typeface="Daimler 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346270" y="5737895"/>
            <a:ext cx="3510627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Daimler CS"/>
              </a:rPr>
              <a:t>Pros: </a:t>
            </a:r>
            <a:r>
              <a:rPr lang="en-US" sz="1000" dirty="0" smtClean="0">
                <a:cs typeface="Daimler CS"/>
              </a:rPr>
              <a:t>BizAssist can access full functionality of TDP, will have full history of all FUSO trucks in single system</a:t>
            </a:r>
          </a:p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Daimler CS"/>
              </a:rPr>
              <a:t>Cons: </a:t>
            </a:r>
            <a:r>
              <a:rPr lang="en-US" sz="1000" dirty="0">
                <a:cs typeface="Daimler CS"/>
              </a:rPr>
              <a:t>BizAssist </a:t>
            </a:r>
            <a:r>
              <a:rPr lang="en-US" sz="1000" dirty="0" smtClean="0">
                <a:cs typeface="Daimler CS"/>
              </a:rPr>
              <a:t>will use two systems for FUSO trucks, additional interface </a:t>
            </a:r>
            <a:r>
              <a:rPr lang="en-US" sz="1000" dirty="0">
                <a:cs typeface="Daimler CS"/>
              </a:rPr>
              <a:t>development </a:t>
            </a:r>
            <a:r>
              <a:rPr lang="en-US" sz="1000" dirty="0" smtClean="0">
                <a:cs typeface="Daimler CS"/>
              </a:rPr>
              <a:t>time and cost</a:t>
            </a:r>
            <a:endParaRPr lang="en-US" sz="1000" dirty="0">
              <a:cs typeface="Daimler CS"/>
            </a:endParaRPr>
          </a:p>
        </p:txBody>
      </p:sp>
      <p:sp>
        <p:nvSpPr>
          <p:cNvPr id="115" name="TextBox 114"/>
          <p:cNvSpPr txBox="1"/>
          <p:nvPr/>
        </p:nvSpPr>
        <p:spPr bwMode="auto">
          <a:xfrm>
            <a:off x="7967749" y="5737895"/>
            <a:ext cx="3703879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Daimler CS"/>
              </a:rPr>
              <a:t>Pros: </a:t>
            </a:r>
            <a:r>
              <a:rPr lang="en-US" sz="1000" dirty="0" smtClean="0">
                <a:cs typeface="Daimler CS"/>
              </a:rPr>
              <a:t>BizAssist can continue using current system for all FUSO trucks, will use single system only</a:t>
            </a:r>
          </a:p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Daimler CS"/>
              </a:rPr>
              <a:t>Cons: </a:t>
            </a:r>
            <a:r>
              <a:rPr lang="en-US" sz="1000" dirty="0">
                <a:cs typeface="Daimler CS"/>
              </a:rPr>
              <a:t>BizAssist </a:t>
            </a:r>
            <a:r>
              <a:rPr lang="en-US" sz="1000" dirty="0" smtClean="0">
                <a:cs typeface="Daimler CS"/>
              </a:rPr>
              <a:t>will lose ability to access TDP functionality, additional interface development time and cost</a:t>
            </a:r>
            <a:endParaRPr lang="en-US" sz="1000" dirty="0">
              <a:cs typeface="Daimler 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910636" y="1095506"/>
            <a:ext cx="2294697" cy="4547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cs typeface="Daimler CS"/>
              </a:rPr>
              <a:t>SoS Option 1 </a:t>
            </a:r>
            <a:r>
              <a:rPr lang="en-US" sz="1400" b="1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Daimler CS"/>
              </a:rPr>
              <a:t>(Selected)</a:t>
            </a:r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1400" dirty="0"/>
          </a:p>
        </p:txBody>
      </p:sp>
      <p:graphicFrame>
        <p:nvGraphicFramePr>
          <p:cNvPr id="119" name="Diagram 118"/>
          <p:cNvGraphicFramePr/>
          <p:nvPr>
            <p:extLst>
              <p:ext uri="{D42A27DB-BD31-4B8C-83A1-F6EECF244321}">
                <p14:modId xmlns:p14="http://schemas.microsoft.com/office/powerpoint/2010/main" val="3183002432"/>
              </p:ext>
            </p:extLst>
          </p:nvPr>
        </p:nvGraphicFramePr>
        <p:xfrm>
          <a:off x="1848191" y="1589803"/>
          <a:ext cx="1474380" cy="392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20" name="TextBox 119"/>
          <p:cNvSpPr txBox="1"/>
          <p:nvPr/>
        </p:nvSpPr>
        <p:spPr bwMode="auto">
          <a:xfrm>
            <a:off x="1904678" y="5737895"/>
            <a:ext cx="2300656" cy="6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fontAlgn="base"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Daimler CS"/>
              </a:rPr>
              <a:t>Pros: </a:t>
            </a:r>
            <a:r>
              <a:rPr lang="en-US" sz="1000" dirty="0" smtClean="0">
                <a:cs typeface="Daimler CS"/>
              </a:rPr>
              <a:t>BizAssist can access full TDP functionality, no interface needed</a:t>
            </a:r>
          </a:p>
          <a:p>
            <a:pPr marL="171450" indent="-171450" fontAlgn="base"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Daimler CS"/>
              </a:rPr>
              <a:t>Cons: </a:t>
            </a:r>
            <a:r>
              <a:rPr lang="en-US" sz="1000" dirty="0">
                <a:cs typeface="Daimler CS"/>
              </a:rPr>
              <a:t>BizAssist </a:t>
            </a:r>
            <a:r>
              <a:rPr lang="en-US" sz="1000" dirty="0" smtClean="0">
                <a:cs typeface="Daimler CS"/>
              </a:rPr>
              <a:t>will use two separate systems for FUSO trucks</a:t>
            </a:r>
            <a:endParaRPr lang="en-US" sz="1000" dirty="0">
              <a:cs typeface="Daimler CS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3067199567"/>
              </p:ext>
            </p:extLst>
          </p:nvPr>
        </p:nvGraphicFramePr>
        <p:xfrm>
          <a:off x="2857002" y="1589803"/>
          <a:ext cx="1474380" cy="392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4" name="Rectangle 3"/>
          <p:cNvSpPr/>
          <p:nvPr/>
        </p:nvSpPr>
        <p:spPr>
          <a:xfrm>
            <a:off x="8973100" y="488675"/>
            <a:ext cx="836004" cy="4263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Status update made for Black Panther DTCs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9871107" y="488675"/>
            <a:ext cx="836004" cy="4263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Status update reflected for Black </a:t>
            </a:r>
            <a:r>
              <a:rPr lang="en-US" sz="800" dirty="0"/>
              <a:t>Panther DTCs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769113" y="488675"/>
            <a:ext cx="836004" cy="4263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Status update made for others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351537" y="660945"/>
            <a:ext cx="549831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cs typeface="Daimler CS"/>
              </a:rPr>
              <a:t>Legend:</a:t>
            </a:r>
            <a:endParaRPr lang="en-US" sz="1100" b="1" dirty="0">
              <a:cs typeface="Daimler CS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9318029" y="42561"/>
            <a:ext cx="26898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  <a:cs typeface="Daimler CS"/>
              </a:rPr>
              <a:t>Need FUSO approval by 1/23</a:t>
            </a:r>
            <a:endParaRPr lang="en-US" sz="1600" dirty="0">
              <a:solidFill>
                <a:srgbClr val="FF0000"/>
              </a:solidFill>
              <a:cs typeface="Daimler CS"/>
            </a:endParaRPr>
          </a:p>
        </p:txBody>
      </p:sp>
    </p:spTree>
    <p:extLst>
      <p:ext uri="{BB962C8B-B14F-4D97-AF65-F5344CB8AC3E}">
        <p14:creationId xmlns:p14="http://schemas.microsoft.com/office/powerpoint/2010/main" val="35305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Dealer - TD Portal Integration (SoS, Target State)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New CS Business – Connectivity Services/ TA/STB / </a:t>
            </a:r>
            <a:r>
              <a:rPr lang="en-US" dirty="0" smtClean="0">
                <a:solidFill>
                  <a:prstClr val="black"/>
                </a:solidFill>
              </a:rPr>
              <a:t>1/19/2017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1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GB" dirty="0" smtClean="0">
                <a:solidFill>
                  <a:prstClr val="black"/>
                </a:solidFill>
              </a:rPr>
              <a:t>7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652556" y="4311315"/>
            <a:ext cx="2772602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cs typeface="Daimler CS"/>
              </a:rPr>
              <a:t>Pros: </a:t>
            </a:r>
            <a:endParaRPr lang="en-US" sz="1000" b="1" dirty="0" smtClean="0">
              <a:cs typeface="Daimler CS"/>
            </a:endParaRPr>
          </a:p>
          <a:p>
            <a:pPr marL="628650" lvl="1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cs typeface="Daimler CS"/>
              </a:rPr>
              <a:t>Near real time update to dealer</a:t>
            </a:r>
          </a:p>
          <a:p>
            <a:pPr marL="628650" lvl="1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cs typeface="Daimler CS"/>
              </a:rPr>
              <a:t>Less chance of human error as dealer gets notified through TD Portal and updates into TD Portal</a:t>
            </a:r>
          </a:p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Daimler CS"/>
              </a:rPr>
              <a:t>Cons</a:t>
            </a:r>
            <a:r>
              <a:rPr lang="en-US" sz="1000" b="1" dirty="0">
                <a:cs typeface="Daimler CS"/>
              </a:rPr>
              <a:t>: </a:t>
            </a:r>
            <a:endParaRPr lang="en-US" sz="1000" b="1" dirty="0" smtClean="0">
              <a:cs typeface="Daimler CS"/>
            </a:endParaRPr>
          </a:p>
          <a:p>
            <a:pPr marL="628650" lvl="1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cs typeface="Daimler CS"/>
              </a:rPr>
              <a:t>High integration time/cost</a:t>
            </a:r>
          </a:p>
          <a:p>
            <a:pPr marL="628650" lvl="1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Daimler CS"/>
              </a:rPr>
              <a:t>Potential human error in capturing service action updates from dealer</a:t>
            </a:r>
          </a:p>
          <a:p>
            <a:pPr marL="628650" lvl="1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Daimler CS"/>
              </a:rPr>
              <a:t>Potential delay in capturing Service Event status from dealer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674113" y="2148396"/>
            <a:ext cx="2566343" cy="2015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cs typeface="Daimler CS"/>
              </a:rPr>
              <a:t>SoS Option 1</a:t>
            </a:r>
            <a:endParaRPr lang="en-US" sz="1400" dirty="0"/>
          </a:p>
        </p:txBody>
      </p:sp>
      <p:graphicFrame>
        <p:nvGraphicFramePr>
          <p:cNvPr id="119" name="Diagram 118"/>
          <p:cNvGraphicFramePr/>
          <p:nvPr>
            <p:extLst>
              <p:ext uri="{D42A27DB-BD31-4B8C-83A1-F6EECF244321}">
                <p14:modId xmlns:p14="http://schemas.microsoft.com/office/powerpoint/2010/main" val="3940207173"/>
              </p:ext>
            </p:extLst>
          </p:nvPr>
        </p:nvGraphicFramePr>
        <p:xfrm>
          <a:off x="2462444" y="2906074"/>
          <a:ext cx="1474380" cy="470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0" name="TextBox 119"/>
          <p:cNvSpPr txBox="1"/>
          <p:nvPr/>
        </p:nvSpPr>
        <p:spPr bwMode="auto">
          <a:xfrm>
            <a:off x="2645003" y="4311315"/>
            <a:ext cx="25066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Daimler CS"/>
              </a:rPr>
              <a:t>Pros: </a:t>
            </a:r>
          </a:p>
          <a:p>
            <a:pPr marL="628650" lvl="1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cs typeface="Daimler CS"/>
              </a:rPr>
              <a:t>Near real time update to dealer</a:t>
            </a:r>
          </a:p>
          <a:p>
            <a:pPr marL="628650" lvl="1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cs typeface="Daimler CS"/>
              </a:rPr>
              <a:t>Less </a:t>
            </a:r>
            <a:r>
              <a:rPr lang="en-US" sz="1000" dirty="0" smtClean="0">
                <a:cs typeface="Daimler CS"/>
              </a:rPr>
              <a:t>chance of </a:t>
            </a:r>
            <a:r>
              <a:rPr lang="en-US" sz="1000" dirty="0">
                <a:cs typeface="Daimler CS"/>
              </a:rPr>
              <a:t>human error </a:t>
            </a:r>
            <a:r>
              <a:rPr lang="en-US" sz="1000" dirty="0" smtClean="0">
                <a:cs typeface="Daimler CS"/>
              </a:rPr>
              <a:t>as dealer </a:t>
            </a:r>
            <a:r>
              <a:rPr lang="en-US" sz="1000" dirty="0">
                <a:cs typeface="Daimler CS"/>
              </a:rPr>
              <a:t>gets notified through TD Portal </a:t>
            </a:r>
            <a:r>
              <a:rPr lang="en-US" sz="1000" dirty="0" smtClean="0">
                <a:cs typeface="Daimler CS"/>
              </a:rPr>
              <a:t>and </a:t>
            </a:r>
            <a:r>
              <a:rPr lang="en-US" sz="1000" dirty="0">
                <a:cs typeface="Daimler CS"/>
              </a:rPr>
              <a:t>updates into TD Portal</a:t>
            </a:r>
          </a:p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Daimler CS"/>
              </a:rPr>
              <a:t>Cons: </a:t>
            </a:r>
          </a:p>
          <a:p>
            <a:pPr marL="628650" lvl="1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Daimler CS"/>
              </a:rPr>
              <a:t>High integration time/cost</a:t>
            </a:r>
          </a:p>
        </p:txBody>
      </p:sp>
      <p:sp>
        <p:nvSpPr>
          <p:cNvPr id="34" name="Freeform 765"/>
          <p:cNvSpPr>
            <a:spLocks noChangeAspect="1" noEditPoints="1"/>
          </p:cNvSpPr>
          <p:nvPr/>
        </p:nvSpPr>
        <p:spPr bwMode="auto">
          <a:xfrm>
            <a:off x="3641978" y="2430957"/>
            <a:ext cx="369676" cy="369676"/>
          </a:xfrm>
          <a:custGeom>
            <a:avLst/>
            <a:gdLst>
              <a:gd name="T0" fmla="*/ 213 w 512"/>
              <a:gd name="T1" fmla="*/ 160 h 512"/>
              <a:gd name="T2" fmla="*/ 256 w 512"/>
              <a:gd name="T3" fmla="*/ 117 h 512"/>
              <a:gd name="T4" fmla="*/ 298 w 512"/>
              <a:gd name="T5" fmla="*/ 160 h 512"/>
              <a:gd name="T6" fmla="*/ 256 w 512"/>
              <a:gd name="T7" fmla="*/ 202 h 512"/>
              <a:gd name="T8" fmla="*/ 213 w 512"/>
              <a:gd name="T9" fmla="*/ 160 h 512"/>
              <a:gd name="T10" fmla="*/ 512 w 512"/>
              <a:gd name="T11" fmla="*/ 256 h 512"/>
              <a:gd name="T12" fmla="*/ 256 w 512"/>
              <a:gd name="T13" fmla="*/ 512 h 512"/>
              <a:gd name="T14" fmla="*/ 0 w 512"/>
              <a:gd name="T15" fmla="*/ 256 h 512"/>
              <a:gd name="T16" fmla="*/ 256 w 512"/>
              <a:gd name="T17" fmla="*/ 0 h 512"/>
              <a:gd name="T18" fmla="*/ 512 w 512"/>
              <a:gd name="T19" fmla="*/ 256 h 512"/>
              <a:gd name="T20" fmla="*/ 192 w 512"/>
              <a:gd name="T21" fmla="*/ 160 h 512"/>
              <a:gd name="T22" fmla="*/ 256 w 512"/>
              <a:gd name="T23" fmla="*/ 224 h 512"/>
              <a:gd name="T24" fmla="*/ 320 w 512"/>
              <a:gd name="T25" fmla="*/ 160 h 512"/>
              <a:gd name="T26" fmla="*/ 256 w 512"/>
              <a:gd name="T27" fmla="*/ 96 h 512"/>
              <a:gd name="T28" fmla="*/ 192 w 512"/>
              <a:gd name="T29" fmla="*/ 160 h 512"/>
              <a:gd name="T30" fmla="*/ 384 w 512"/>
              <a:gd name="T31" fmla="*/ 309 h 512"/>
              <a:gd name="T32" fmla="*/ 320 w 512"/>
              <a:gd name="T33" fmla="*/ 245 h 512"/>
              <a:gd name="T34" fmla="*/ 192 w 512"/>
              <a:gd name="T35" fmla="*/ 245 h 512"/>
              <a:gd name="T36" fmla="*/ 128 w 512"/>
              <a:gd name="T37" fmla="*/ 309 h 512"/>
              <a:gd name="T38" fmla="*/ 128 w 512"/>
              <a:gd name="T39" fmla="*/ 405 h 512"/>
              <a:gd name="T40" fmla="*/ 138 w 512"/>
              <a:gd name="T41" fmla="*/ 416 h 512"/>
              <a:gd name="T42" fmla="*/ 149 w 512"/>
              <a:gd name="T43" fmla="*/ 405 h 512"/>
              <a:gd name="T44" fmla="*/ 149 w 512"/>
              <a:gd name="T45" fmla="*/ 309 h 512"/>
              <a:gd name="T46" fmla="*/ 192 w 512"/>
              <a:gd name="T47" fmla="*/ 266 h 512"/>
              <a:gd name="T48" fmla="*/ 320 w 512"/>
              <a:gd name="T49" fmla="*/ 266 h 512"/>
              <a:gd name="T50" fmla="*/ 362 w 512"/>
              <a:gd name="T51" fmla="*/ 309 h 512"/>
              <a:gd name="T52" fmla="*/ 362 w 512"/>
              <a:gd name="T53" fmla="*/ 405 h 512"/>
              <a:gd name="T54" fmla="*/ 373 w 512"/>
              <a:gd name="T55" fmla="*/ 416 h 512"/>
              <a:gd name="T56" fmla="*/ 384 w 512"/>
              <a:gd name="T57" fmla="*/ 405 h 512"/>
              <a:gd name="T58" fmla="*/ 384 w 512"/>
              <a:gd name="T59" fmla="*/ 309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12" h="512">
                <a:moveTo>
                  <a:pt x="213" y="160"/>
                </a:moveTo>
                <a:cubicBezTo>
                  <a:pt x="213" y="136"/>
                  <a:pt x="232" y="117"/>
                  <a:pt x="256" y="117"/>
                </a:cubicBezTo>
                <a:cubicBezTo>
                  <a:pt x="279" y="117"/>
                  <a:pt x="298" y="136"/>
                  <a:pt x="298" y="160"/>
                </a:cubicBezTo>
                <a:cubicBezTo>
                  <a:pt x="298" y="183"/>
                  <a:pt x="279" y="202"/>
                  <a:pt x="256" y="202"/>
                </a:cubicBezTo>
                <a:cubicBezTo>
                  <a:pt x="232" y="202"/>
                  <a:pt x="213" y="183"/>
                  <a:pt x="213" y="160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192" y="160"/>
                </a:moveTo>
                <a:cubicBezTo>
                  <a:pt x="192" y="195"/>
                  <a:pt x="220" y="224"/>
                  <a:pt x="256" y="224"/>
                </a:cubicBezTo>
                <a:cubicBezTo>
                  <a:pt x="291" y="224"/>
                  <a:pt x="320" y="195"/>
                  <a:pt x="320" y="160"/>
                </a:cubicBezTo>
                <a:cubicBezTo>
                  <a:pt x="320" y="124"/>
                  <a:pt x="291" y="96"/>
                  <a:pt x="256" y="96"/>
                </a:cubicBezTo>
                <a:cubicBezTo>
                  <a:pt x="220" y="96"/>
                  <a:pt x="192" y="124"/>
                  <a:pt x="192" y="160"/>
                </a:cubicBezTo>
                <a:close/>
                <a:moveTo>
                  <a:pt x="384" y="309"/>
                </a:moveTo>
                <a:cubicBezTo>
                  <a:pt x="384" y="274"/>
                  <a:pt x="355" y="245"/>
                  <a:pt x="320" y="245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56" y="245"/>
                  <a:pt x="128" y="274"/>
                  <a:pt x="128" y="309"/>
                </a:cubicBezTo>
                <a:cubicBezTo>
                  <a:pt x="128" y="405"/>
                  <a:pt x="128" y="405"/>
                  <a:pt x="128" y="405"/>
                </a:cubicBezTo>
                <a:cubicBezTo>
                  <a:pt x="128" y="411"/>
                  <a:pt x="132" y="416"/>
                  <a:pt x="138" y="416"/>
                </a:cubicBezTo>
                <a:cubicBezTo>
                  <a:pt x="144" y="416"/>
                  <a:pt x="149" y="411"/>
                  <a:pt x="149" y="405"/>
                </a:cubicBezTo>
                <a:cubicBezTo>
                  <a:pt x="149" y="309"/>
                  <a:pt x="149" y="309"/>
                  <a:pt x="149" y="309"/>
                </a:cubicBezTo>
                <a:cubicBezTo>
                  <a:pt x="149" y="285"/>
                  <a:pt x="168" y="266"/>
                  <a:pt x="192" y="266"/>
                </a:cubicBezTo>
                <a:cubicBezTo>
                  <a:pt x="320" y="266"/>
                  <a:pt x="320" y="266"/>
                  <a:pt x="320" y="266"/>
                </a:cubicBezTo>
                <a:cubicBezTo>
                  <a:pt x="343" y="266"/>
                  <a:pt x="362" y="285"/>
                  <a:pt x="362" y="309"/>
                </a:cubicBezTo>
                <a:cubicBezTo>
                  <a:pt x="362" y="405"/>
                  <a:pt x="362" y="405"/>
                  <a:pt x="362" y="405"/>
                </a:cubicBezTo>
                <a:cubicBezTo>
                  <a:pt x="362" y="411"/>
                  <a:pt x="367" y="416"/>
                  <a:pt x="373" y="416"/>
                </a:cubicBezTo>
                <a:cubicBezTo>
                  <a:pt x="379" y="416"/>
                  <a:pt x="384" y="411"/>
                  <a:pt x="384" y="405"/>
                </a:cubicBezTo>
                <a:lnTo>
                  <a:pt x="384" y="3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261169613"/>
              </p:ext>
            </p:extLst>
          </p:nvPr>
        </p:nvGraphicFramePr>
        <p:xfrm>
          <a:off x="4591401" y="3586579"/>
          <a:ext cx="1474380" cy="470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val="291432888"/>
              </p:ext>
            </p:extLst>
          </p:nvPr>
        </p:nvGraphicFramePr>
        <p:xfrm>
          <a:off x="3521399" y="3553637"/>
          <a:ext cx="1474380" cy="470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948874502"/>
              </p:ext>
            </p:extLst>
          </p:nvPr>
        </p:nvGraphicFramePr>
        <p:xfrm>
          <a:off x="2456293" y="3553637"/>
          <a:ext cx="1474380" cy="470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45" name="Rectangle 44"/>
          <p:cNvSpPr/>
          <p:nvPr/>
        </p:nvSpPr>
        <p:spPr>
          <a:xfrm>
            <a:off x="5623191" y="2148396"/>
            <a:ext cx="2899369" cy="2015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cs typeface="Daimler CS"/>
              </a:rPr>
              <a:t>SoS Option 2 </a:t>
            </a:r>
            <a:r>
              <a:rPr lang="en-US" sz="1400" b="1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Daimler CS"/>
              </a:rPr>
              <a:t>(Selected)</a:t>
            </a:r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2935864380"/>
              </p:ext>
            </p:extLst>
          </p:nvPr>
        </p:nvGraphicFramePr>
        <p:xfrm>
          <a:off x="5544362" y="2906074"/>
          <a:ext cx="1474380" cy="470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47" name="Freeform 765"/>
          <p:cNvSpPr>
            <a:spLocks noChangeAspect="1" noEditPoints="1"/>
          </p:cNvSpPr>
          <p:nvPr/>
        </p:nvSpPr>
        <p:spPr bwMode="auto">
          <a:xfrm>
            <a:off x="6706468" y="2430957"/>
            <a:ext cx="369676" cy="369676"/>
          </a:xfrm>
          <a:custGeom>
            <a:avLst/>
            <a:gdLst>
              <a:gd name="T0" fmla="*/ 213 w 512"/>
              <a:gd name="T1" fmla="*/ 160 h 512"/>
              <a:gd name="T2" fmla="*/ 256 w 512"/>
              <a:gd name="T3" fmla="*/ 117 h 512"/>
              <a:gd name="T4" fmla="*/ 298 w 512"/>
              <a:gd name="T5" fmla="*/ 160 h 512"/>
              <a:gd name="T6" fmla="*/ 256 w 512"/>
              <a:gd name="T7" fmla="*/ 202 h 512"/>
              <a:gd name="T8" fmla="*/ 213 w 512"/>
              <a:gd name="T9" fmla="*/ 160 h 512"/>
              <a:gd name="T10" fmla="*/ 512 w 512"/>
              <a:gd name="T11" fmla="*/ 256 h 512"/>
              <a:gd name="T12" fmla="*/ 256 w 512"/>
              <a:gd name="T13" fmla="*/ 512 h 512"/>
              <a:gd name="T14" fmla="*/ 0 w 512"/>
              <a:gd name="T15" fmla="*/ 256 h 512"/>
              <a:gd name="T16" fmla="*/ 256 w 512"/>
              <a:gd name="T17" fmla="*/ 0 h 512"/>
              <a:gd name="T18" fmla="*/ 512 w 512"/>
              <a:gd name="T19" fmla="*/ 256 h 512"/>
              <a:gd name="T20" fmla="*/ 192 w 512"/>
              <a:gd name="T21" fmla="*/ 160 h 512"/>
              <a:gd name="T22" fmla="*/ 256 w 512"/>
              <a:gd name="T23" fmla="*/ 224 h 512"/>
              <a:gd name="T24" fmla="*/ 320 w 512"/>
              <a:gd name="T25" fmla="*/ 160 h 512"/>
              <a:gd name="T26" fmla="*/ 256 w 512"/>
              <a:gd name="T27" fmla="*/ 96 h 512"/>
              <a:gd name="T28" fmla="*/ 192 w 512"/>
              <a:gd name="T29" fmla="*/ 160 h 512"/>
              <a:gd name="T30" fmla="*/ 384 w 512"/>
              <a:gd name="T31" fmla="*/ 309 h 512"/>
              <a:gd name="T32" fmla="*/ 320 w 512"/>
              <a:gd name="T33" fmla="*/ 245 h 512"/>
              <a:gd name="T34" fmla="*/ 192 w 512"/>
              <a:gd name="T35" fmla="*/ 245 h 512"/>
              <a:gd name="T36" fmla="*/ 128 w 512"/>
              <a:gd name="T37" fmla="*/ 309 h 512"/>
              <a:gd name="T38" fmla="*/ 128 w 512"/>
              <a:gd name="T39" fmla="*/ 405 h 512"/>
              <a:gd name="T40" fmla="*/ 138 w 512"/>
              <a:gd name="T41" fmla="*/ 416 h 512"/>
              <a:gd name="T42" fmla="*/ 149 w 512"/>
              <a:gd name="T43" fmla="*/ 405 h 512"/>
              <a:gd name="T44" fmla="*/ 149 w 512"/>
              <a:gd name="T45" fmla="*/ 309 h 512"/>
              <a:gd name="T46" fmla="*/ 192 w 512"/>
              <a:gd name="T47" fmla="*/ 266 h 512"/>
              <a:gd name="T48" fmla="*/ 320 w 512"/>
              <a:gd name="T49" fmla="*/ 266 h 512"/>
              <a:gd name="T50" fmla="*/ 362 w 512"/>
              <a:gd name="T51" fmla="*/ 309 h 512"/>
              <a:gd name="T52" fmla="*/ 362 w 512"/>
              <a:gd name="T53" fmla="*/ 405 h 512"/>
              <a:gd name="T54" fmla="*/ 373 w 512"/>
              <a:gd name="T55" fmla="*/ 416 h 512"/>
              <a:gd name="T56" fmla="*/ 384 w 512"/>
              <a:gd name="T57" fmla="*/ 405 h 512"/>
              <a:gd name="T58" fmla="*/ 384 w 512"/>
              <a:gd name="T59" fmla="*/ 309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12" h="512">
                <a:moveTo>
                  <a:pt x="213" y="160"/>
                </a:moveTo>
                <a:cubicBezTo>
                  <a:pt x="213" y="136"/>
                  <a:pt x="232" y="117"/>
                  <a:pt x="256" y="117"/>
                </a:cubicBezTo>
                <a:cubicBezTo>
                  <a:pt x="279" y="117"/>
                  <a:pt x="298" y="136"/>
                  <a:pt x="298" y="160"/>
                </a:cubicBezTo>
                <a:cubicBezTo>
                  <a:pt x="298" y="183"/>
                  <a:pt x="279" y="202"/>
                  <a:pt x="256" y="202"/>
                </a:cubicBezTo>
                <a:cubicBezTo>
                  <a:pt x="232" y="202"/>
                  <a:pt x="213" y="183"/>
                  <a:pt x="213" y="160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192" y="160"/>
                </a:moveTo>
                <a:cubicBezTo>
                  <a:pt x="192" y="195"/>
                  <a:pt x="220" y="224"/>
                  <a:pt x="256" y="224"/>
                </a:cubicBezTo>
                <a:cubicBezTo>
                  <a:pt x="291" y="224"/>
                  <a:pt x="320" y="195"/>
                  <a:pt x="320" y="160"/>
                </a:cubicBezTo>
                <a:cubicBezTo>
                  <a:pt x="320" y="124"/>
                  <a:pt x="291" y="96"/>
                  <a:pt x="256" y="96"/>
                </a:cubicBezTo>
                <a:cubicBezTo>
                  <a:pt x="220" y="96"/>
                  <a:pt x="192" y="124"/>
                  <a:pt x="192" y="160"/>
                </a:cubicBezTo>
                <a:close/>
                <a:moveTo>
                  <a:pt x="384" y="309"/>
                </a:moveTo>
                <a:cubicBezTo>
                  <a:pt x="384" y="274"/>
                  <a:pt x="355" y="245"/>
                  <a:pt x="320" y="245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56" y="245"/>
                  <a:pt x="128" y="274"/>
                  <a:pt x="128" y="309"/>
                </a:cubicBezTo>
                <a:cubicBezTo>
                  <a:pt x="128" y="405"/>
                  <a:pt x="128" y="405"/>
                  <a:pt x="128" y="405"/>
                </a:cubicBezTo>
                <a:cubicBezTo>
                  <a:pt x="128" y="411"/>
                  <a:pt x="132" y="416"/>
                  <a:pt x="138" y="416"/>
                </a:cubicBezTo>
                <a:cubicBezTo>
                  <a:pt x="144" y="416"/>
                  <a:pt x="149" y="411"/>
                  <a:pt x="149" y="405"/>
                </a:cubicBezTo>
                <a:cubicBezTo>
                  <a:pt x="149" y="309"/>
                  <a:pt x="149" y="309"/>
                  <a:pt x="149" y="309"/>
                </a:cubicBezTo>
                <a:cubicBezTo>
                  <a:pt x="149" y="285"/>
                  <a:pt x="168" y="266"/>
                  <a:pt x="192" y="266"/>
                </a:cubicBezTo>
                <a:cubicBezTo>
                  <a:pt x="320" y="266"/>
                  <a:pt x="320" y="266"/>
                  <a:pt x="320" y="266"/>
                </a:cubicBezTo>
                <a:cubicBezTo>
                  <a:pt x="343" y="266"/>
                  <a:pt x="362" y="285"/>
                  <a:pt x="362" y="309"/>
                </a:cubicBezTo>
                <a:cubicBezTo>
                  <a:pt x="362" y="405"/>
                  <a:pt x="362" y="405"/>
                  <a:pt x="362" y="405"/>
                </a:cubicBezTo>
                <a:cubicBezTo>
                  <a:pt x="362" y="411"/>
                  <a:pt x="367" y="416"/>
                  <a:pt x="373" y="416"/>
                </a:cubicBezTo>
                <a:cubicBezTo>
                  <a:pt x="379" y="416"/>
                  <a:pt x="384" y="411"/>
                  <a:pt x="384" y="405"/>
                </a:cubicBezTo>
                <a:lnTo>
                  <a:pt x="384" y="3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1041125566"/>
              </p:ext>
            </p:extLst>
          </p:nvPr>
        </p:nvGraphicFramePr>
        <p:xfrm>
          <a:off x="6585891" y="3553637"/>
          <a:ext cx="1474380" cy="470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50" name="Diagram 49"/>
          <p:cNvGraphicFramePr/>
          <p:nvPr>
            <p:extLst>
              <p:ext uri="{D42A27DB-BD31-4B8C-83A1-F6EECF244321}">
                <p14:modId xmlns:p14="http://schemas.microsoft.com/office/powerpoint/2010/main" val="1738826266"/>
              </p:ext>
            </p:extLst>
          </p:nvPr>
        </p:nvGraphicFramePr>
        <p:xfrm>
          <a:off x="5544362" y="3553637"/>
          <a:ext cx="1474380" cy="470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cxnSp>
        <p:nvCxnSpPr>
          <p:cNvPr id="7" name="Elbow Connector 6"/>
          <p:cNvCxnSpPr>
            <a:stCxn id="119" idx="0"/>
          </p:cNvCxnSpPr>
          <p:nvPr/>
        </p:nvCxnSpPr>
        <p:spPr bwMode="auto">
          <a:xfrm rot="5400000" flipH="1" flipV="1">
            <a:off x="3275667" y="2539763"/>
            <a:ext cx="290279" cy="442344"/>
          </a:xfrm>
          <a:prstGeom prst="bentConnector2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Elbow Connector 62"/>
          <p:cNvCxnSpPr>
            <a:endCxn id="38" idx="0"/>
          </p:cNvCxnSpPr>
          <p:nvPr/>
        </p:nvCxnSpPr>
        <p:spPr bwMode="auto">
          <a:xfrm rot="16200000" flipH="1">
            <a:off x="3666199" y="2961247"/>
            <a:ext cx="753004" cy="43177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Elbow Connector 71"/>
          <p:cNvCxnSpPr>
            <a:stCxn id="34" idx="6"/>
            <a:endCxn id="41" idx="0"/>
          </p:cNvCxnSpPr>
          <p:nvPr/>
        </p:nvCxnSpPr>
        <p:spPr bwMode="auto">
          <a:xfrm flipH="1">
            <a:off x="3193483" y="2800633"/>
            <a:ext cx="633333" cy="753004"/>
          </a:xfrm>
          <a:prstGeom prst="bentConnector4">
            <a:avLst>
              <a:gd name="adj1" fmla="val 350"/>
              <a:gd name="adj2" fmla="val 84190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Elbow Connector 82"/>
          <p:cNvCxnSpPr/>
          <p:nvPr/>
        </p:nvCxnSpPr>
        <p:spPr bwMode="auto">
          <a:xfrm rot="5400000" flipH="1" flipV="1">
            <a:off x="6344305" y="2565947"/>
            <a:ext cx="268496" cy="411759"/>
          </a:xfrm>
          <a:prstGeom prst="bentConnector2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Elbow Connector 83"/>
          <p:cNvCxnSpPr>
            <a:stCxn id="47" idx="6"/>
            <a:endCxn id="48" idx="0"/>
          </p:cNvCxnSpPr>
          <p:nvPr/>
        </p:nvCxnSpPr>
        <p:spPr bwMode="auto">
          <a:xfrm>
            <a:off x="6891306" y="2800633"/>
            <a:ext cx="431775" cy="753004"/>
          </a:xfrm>
          <a:prstGeom prst="bentConnector2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Elbow Connector 84"/>
          <p:cNvCxnSpPr>
            <a:stCxn id="47" idx="6"/>
          </p:cNvCxnSpPr>
          <p:nvPr/>
        </p:nvCxnSpPr>
        <p:spPr bwMode="auto">
          <a:xfrm flipH="1">
            <a:off x="6272674" y="2800633"/>
            <a:ext cx="618632" cy="753004"/>
          </a:xfrm>
          <a:prstGeom prst="bentConnector4">
            <a:avLst>
              <a:gd name="adj1" fmla="val -9262"/>
              <a:gd name="adj2" fmla="val 84190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 bwMode="auto">
          <a:xfrm>
            <a:off x="2902997" y="2441359"/>
            <a:ext cx="668453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cs typeface="Daimler CS"/>
              </a:rPr>
              <a:t>Notification</a:t>
            </a:r>
            <a:endParaRPr lang="en-US" sz="1050" dirty="0">
              <a:cs typeface="Daimler CS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3912687" y="2832846"/>
            <a:ext cx="96209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cs typeface="Daimler CS"/>
              </a:rPr>
              <a:t>Service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cs typeface="Daimler CS"/>
              </a:rPr>
              <a:t>Action Update</a:t>
            </a:r>
            <a:endParaRPr lang="en-US" sz="1050" dirty="0">
              <a:cs typeface="Daimler CS"/>
            </a:endParaRPr>
          </a:p>
        </p:txBody>
      </p:sp>
      <p:sp>
        <p:nvSpPr>
          <p:cNvPr id="94" name="TextBox 93"/>
          <p:cNvSpPr txBox="1"/>
          <p:nvPr/>
        </p:nvSpPr>
        <p:spPr bwMode="auto">
          <a:xfrm>
            <a:off x="6020664" y="2450994"/>
            <a:ext cx="668453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cs typeface="Daimler CS"/>
              </a:rPr>
              <a:t>Notification</a:t>
            </a:r>
            <a:endParaRPr lang="en-US" sz="1050" dirty="0">
              <a:cs typeface="Daimler CS"/>
            </a:endParaRPr>
          </a:p>
        </p:txBody>
      </p:sp>
      <p:sp>
        <p:nvSpPr>
          <p:cNvPr id="95" name="TextBox 94"/>
          <p:cNvSpPr txBox="1"/>
          <p:nvPr/>
        </p:nvSpPr>
        <p:spPr bwMode="auto">
          <a:xfrm>
            <a:off x="7410722" y="2941780"/>
            <a:ext cx="96209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cs typeface="Daimler CS"/>
              </a:rPr>
              <a:t>Service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cs typeface="Daimler CS"/>
              </a:rPr>
              <a:t>Action Update</a:t>
            </a:r>
            <a:endParaRPr lang="en-US" sz="1050" dirty="0">
              <a:cs typeface="Daimler C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734682" y="1533885"/>
            <a:ext cx="24600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000" i="1" dirty="0">
                <a:cs typeface="Daimler CS"/>
              </a:rPr>
              <a:t>Dealer </a:t>
            </a:r>
            <a:r>
              <a:rPr lang="en-US" sz="1000" i="1" dirty="0" smtClean="0">
                <a:cs typeface="Daimler CS"/>
              </a:rPr>
              <a:t>gets </a:t>
            </a:r>
            <a:r>
              <a:rPr lang="en-US" sz="1000" b="1" i="1" dirty="0" smtClean="0">
                <a:cs typeface="Daimler CS"/>
              </a:rPr>
              <a:t>notified by TD Portal </a:t>
            </a:r>
            <a:r>
              <a:rPr lang="en-US" sz="1000" i="1" dirty="0" smtClean="0">
                <a:cs typeface="Daimler CS"/>
              </a:rPr>
              <a:t>and </a:t>
            </a:r>
            <a:r>
              <a:rPr lang="en-US" sz="1000" b="1" i="1" dirty="0" smtClean="0">
                <a:cs typeface="Daimler CS"/>
              </a:rPr>
              <a:t>accesses </a:t>
            </a:r>
            <a:r>
              <a:rPr lang="en-US" sz="1000" b="1" i="1" dirty="0">
                <a:cs typeface="Daimler CS"/>
              </a:rPr>
              <a:t>TD Portal </a:t>
            </a:r>
            <a:r>
              <a:rPr lang="en-US" sz="1000" i="1" dirty="0" smtClean="0">
                <a:cs typeface="Daimler CS"/>
              </a:rPr>
              <a:t>for service updates</a:t>
            </a:r>
            <a:endParaRPr lang="en-US" sz="1000" i="1" dirty="0">
              <a:cs typeface="Daimler C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703740" y="1533885"/>
            <a:ext cx="2818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000" i="1" dirty="0">
                <a:cs typeface="Daimler CS"/>
              </a:rPr>
              <a:t>Dealer </a:t>
            </a:r>
            <a:r>
              <a:rPr lang="en-US" sz="1000" i="1" dirty="0" smtClean="0">
                <a:cs typeface="Daimler CS"/>
              </a:rPr>
              <a:t>gets notified </a:t>
            </a:r>
            <a:r>
              <a:rPr lang="en-US" sz="1000" b="1" i="1" dirty="0" smtClean="0">
                <a:cs typeface="Daimler CS"/>
              </a:rPr>
              <a:t>via TD Portal </a:t>
            </a:r>
            <a:r>
              <a:rPr lang="en-US" sz="1000" i="1" dirty="0" smtClean="0">
                <a:cs typeface="Daimler CS"/>
              </a:rPr>
              <a:t>and provides service updates offline that BizAssist captures in TD Portal</a:t>
            </a:r>
            <a:endParaRPr lang="en-US" sz="1000" i="1" dirty="0">
              <a:cs typeface="Daimler CS"/>
            </a:endParaRPr>
          </a:p>
        </p:txBody>
      </p:sp>
      <p:sp>
        <p:nvSpPr>
          <p:cNvPr id="142" name="TextBox 141"/>
          <p:cNvSpPr txBox="1"/>
          <p:nvPr/>
        </p:nvSpPr>
        <p:spPr bwMode="auto">
          <a:xfrm>
            <a:off x="8862647" y="4311315"/>
            <a:ext cx="277260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cs typeface="Daimler CS"/>
              </a:rPr>
              <a:t>Pros: </a:t>
            </a:r>
            <a:endParaRPr lang="en-US" sz="1000" b="1" dirty="0" smtClean="0">
              <a:cs typeface="Daimler CS"/>
            </a:endParaRPr>
          </a:p>
          <a:p>
            <a:pPr marL="628650" lvl="1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cs typeface="Daimler CS"/>
              </a:rPr>
              <a:t>Near real time update to dealer</a:t>
            </a:r>
          </a:p>
          <a:p>
            <a:pPr marL="628650" lvl="1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cs typeface="Daimler CS"/>
              </a:rPr>
              <a:t>Less chance of human error as dealer gets notified through TD Portal and updates into TD Portal</a:t>
            </a:r>
          </a:p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Daimler CS"/>
              </a:rPr>
              <a:t>Cons</a:t>
            </a:r>
            <a:r>
              <a:rPr lang="en-US" sz="1000" b="1" dirty="0">
                <a:cs typeface="Daimler CS"/>
              </a:rPr>
              <a:t>: </a:t>
            </a:r>
            <a:endParaRPr lang="en-US" sz="1000" b="1" dirty="0" smtClean="0">
              <a:cs typeface="Daimler CS"/>
            </a:endParaRPr>
          </a:p>
          <a:p>
            <a:pPr marL="628650" lvl="1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Daimler CS"/>
              </a:rPr>
              <a:t>High </a:t>
            </a:r>
            <a:r>
              <a:rPr lang="en-US" sz="1000" dirty="0">
                <a:cs typeface="Daimler CS"/>
              </a:rPr>
              <a:t>integration time/cost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833282" y="2148396"/>
            <a:ext cx="2899369" cy="2015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cs typeface="Daimler CS"/>
              </a:rPr>
              <a:t>Target State</a:t>
            </a:r>
            <a:endParaRPr lang="en-US" sz="1400" dirty="0"/>
          </a:p>
        </p:txBody>
      </p:sp>
      <p:graphicFrame>
        <p:nvGraphicFramePr>
          <p:cNvPr id="144" name="Diagram 143"/>
          <p:cNvGraphicFramePr/>
          <p:nvPr>
            <p:extLst>
              <p:ext uri="{D42A27DB-BD31-4B8C-83A1-F6EECF244321}">
                <p14:modId xmlns:p14="http://schemas.microsoft.com/office/powerpoint/2010/main" val="1863457776"/>
              </p:ext>
            </p:extLst>
          </p:nvPr>
        </p:nvGraphicFramePr>
        <p:xfrm>
          <a:off x="8754453" y="2906074"/>
          <a:ext cx="1474380" cy="470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sp>
        <p:nvSpPr>
          <p:cNvPr id="145" name="Freeform 765"/>
          <p:cNvSpPr>
            <a:spLocks noChangeAspect="1" noEditPoints="1"/>
          </p:cNvSpPr>
          <p:nvPr/>
        </p:nvSpPr>
        <p:spPr bwMode="auto">
          <a:xfrm>
            <a:off x="9916559" y="2430957"/>
            <a:ext cx="369676" cy="369676"/>
          </a:xfrm>
          <a:custGeom>
            <a:avLst/>
            <a:gdLst>
              <a:gd name="T0" fmla="*/ 213 w 512"/>
              <a:gd name="T1" fmla="*/ 160 h 512"/>
              <a:gd name="T2" fmla="*/ 256 w 512"/>
              <a:gd name="T3" fmla="*/ 117 h 512"/>
              <a:gd name="T4" fmla="*/ 298 w 512"/>
              <a:gd name="T5" fmla="*/ 160 h 512"/>
              <a:gd name="T6" fmla="*/ 256 w 512"/>
              <a:gd name="T7" fmla="*/ 202 h 512"/>
              <a:gd name="T8" fmla="*/ 213 w 512"/>
              <a:gd name="T9" fmla="*/ 160 h 512"/>
              <a:gd name="T10" fmla="*/ 512 w 512"/>
              <a:gd name="T11" fmla="*/ 256 h 512"/>
              <a:gd name="T12" fmla="*/ 256 w 512"/>
              <a:gd name="T13" fmla="*/ 512 h 512"/>
              <a:gd name="T14" fmla="*/ 0 w 512"/>
              <a:gd name="T15" fmla="*/ 256 h 512"/>
              <a:gd name="T16" fmla="*/ 256 w 512"/>
              <a:gd name="T17" fmla="*/ 0 h 512"/>
              <a:gd name="T18" fmla="*/ 512 w 512"/>
              <a:gd name="T19" fmla="*/ 256 h 512"/>
              <a:gd name="T20" fmla="*/ 192 w 512"/>
              <a:gd name="T21" fmla="*/ 160 h 512"/>
              <a:gd name="T22" fmla="*/ 256 w 512"/>
              <a:gd name="T23" fmla="*/ 224 h 512"/>
              <a:gd name="T24" fmla="*/ 320 w 512"/>
              <a:gd name="T25" fmla="*/ 160 h 512"/>
              <a:gd name="T26" fmla="*/ 256 w 512"/>
              <a:gd name="T27" fmla="*/ 96 h 512"/>
              <a:gd name="T28" fmla="*/ 192 w 512"/>
              <a:gd name="T29" fmla="*/ 160 h 512"/>
              <a:gd name="T30" fmla="*/ 384 w 512"/>
              <a:gd name="T31" fmla="*/ 309 h 512"/>
              <a:gd name="T32" fmla="*/ 320 w 512"/>
              <a:gd name="T33" fmla="*/ 245 h 512"/>
              <a:gd name="T34" fmla="*/ 192 w 512"/>
              <a:gd name="T35" fmla="*/ 245 h 512"/>
              <a:gd name="T36" fmla="*/ 128 w 512"/>
              <a:gd name="T37" fmla="*/ 309 h 512"/>
              <a:gd name="T38" fmla="*/ 128 w 512"/>
              <a:gd name="T39" fmla="*/ 405 h 512"/>
              <a:gd name="T40" fmla="*/ 138 w 512"/>
              <a:gd name="T41" fmla="*/ 416 h 512"/>
              <a:gd name="T42" fmla="*/ 149 w 512"/>
              <a:gd name="T43" fmla="*/ 405 h 512"/>
              <a:gd name="T44" fmla="*/ 149 w 512"/>
              <a:gd name="T45" fmla="*/ 309 h 512"/>
              <a:gd name="T46" fmla="*/ 192 w 512"/>
              <a:gd name="T47" fmla="*/ 266 h 512"/>
              <a:gd name="T48" fmla="*/ 320 w 512"/>
              <a:gd name="T49" fmla="*/ 266 h 512"/>
              <a:gd name="T50" fmla="*/ 362 w 512"/>
              <a:gd name="T51" fmla="*/ 309 h 512"/>
              <a:gd name="T52" fmla="*/ 362 w 512"/>
              <a:gd name="T53" fmla="*/ 405 h 512"/>
              <a:gd name="T54" fmla="*/ 373 w 512"/>
              <a:gd name="T55" fmla="*/ 416 h 512"/>
              <a:gd name="T56" fmla="*/ 384 w 512"/>
              <a:gd name="T57" fmla="*/ 405 h 512"/>
              <a:gd name="T58" fmla="*/ 384 w 512"/>
              <a:gd name="T59" fmla="*/ 309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12" h="512">
                <a:moveTo>
                  <a:pt x="213" y="160"/>
                </a:moveTo>
                <a:cubicBezTo>
                  <a:pt x="213" y="136"/>
                  <a:pt x="232" y="117"/>
                  <a:pt x="256" y="117"/>
                </a:cubicBezTo>
                <a:cubicBezTo>
                  <a:pt x="279" y="117"/>
                  <a:pt x="298" y="136"/>
                  <a:pt x="298" y="160"/>
                </a:cubicBezTo>
                <a:cubicBezTo>
                  <a:pt x="298" y="183"/>
                  <a:pt x="279" y="202"/>
                  <a:pt x="256" y="202"/>
                </a:cubicBezTo>
                <a:cubicBezTo>
                  <a:pt x="232" y="202"/>
                  <a:pt x="213" y="183"/>
                  <a:pt x="213" y="160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192" y="160"/>
                </a:moveTo>
                <a:cubicBezTo>
                  <a:pt x="192" y="195"/>
                  <a:pt x="220" y="224"/>
                  <a:pt x="256" y="224"/>
                </a:cubicBezTo>
                <a:cubicBezTo>
                  <a:pt x="291" y="224"/>
                  <a:pt x="320" y="195"/>
                  <a:pt x="320" y="160"/>
                </a:cubicBezTo>
                <a:cubicBezTo>
                  <a:pt x="320" y="124"/>
                  <a:pt x="291" y="96"/>
                  <a:pt x="256" y="96"/>
                </a:cubicBezTo>
                <a:cubicBezTo>
                  <a:pt x="220" y="96"/>
                  <a:pt x="192" y="124"/>
                  <a:pt x="192" y="160"/>
                </a:cubicBezTo>
                <a:close/>
                <a:moveTo>
                  <a:pt x="384" y="309"/>
                </a:moveTo>
                <a:cubicBezTo>
                  <a:pt x="384" y="274"/>
                  <a:pt x="355" y="245"/>
                  <a:pt x="320" y="245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56" y="245"/>
                  <a:pt x="128" y="274"/>
                  <a:pt x="128" y="309"/>
                </a:cubicBezTo>
                <a:cubicBezTo>
                  <a:pt x="128" y="405"/>
                  <a:pt x="128" y="405"/>
                  <a:pt x="128" y="405"/>
                </a:cubicBezTo>
                <a:cubicBezTo>
                  <a:pt x="128" y="411"/>
                  <a:pt x="132" y="416"/>
                  <a:pt x="138" y="416"/>
                </a:cubicBezTo>
                <a:cubicBezTo>
                  <a:pt x="144" y="416"/>
                  <a:pt x="149" y="411"/>
                  <a:pt x="149" y="405"/>
                </a:cubicBezTo>
                <a:cubicBezTo>
                  <a:pt x="149" y="309"/>
                  <a:pt x="149" y="309"/>
                  <a:pt x="149" y="309"/>
                </a:cubicBezTo>
                <a:cubicBezTo>
                  <a:pt x="149" y="285"/>
                  <a:pt x="168" y="266"/>
                  <a:pt x="192" y="266"/>
                </a:cubicBezTo>
                <a:cubicBezTo>
                  <a:pt x="320" y="266"/>
                  <a:pt x="320" y="266"/>
                  <a:pt x="320" y="266"/>
                </a:cubicBezTo>
                <a:cubicBezTo>
                  <a:pt x="343" y="266"/>
                  <a:pt x="362" y="285"/>
                  <a:pt x="362" y="309"/>
                </a:cubicBezTo>
                <a:cubicBezTo>
                  <a:pt x="362" y="405"/>
                  <a:pt x="362" y="405"/>
                  <a:pt x="362" y="405"/>
                </a:cubicBezTo>
                <a:cubicBezTo>
                  <a:pt x="362" y="411"/>
                  <a:pt x="367" y="416"/>
                  <a:pt x="373" y="416"/>
                </a:cubicBezTo>
                <a:cubicBezTo>
                  <a:pt x="379" y="416"/>
                  <a:pt x="384" y="411"/>
                  <a:pt x="384" y="405"/>
                </a:cubicBezTo>
                <a:lnTo>
                  <a:pt x="384" y="3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aphicFrame>
        <p:nvGraphicFramePr>
          <p:cNvPr id="146" name="Diagram 145"/>
          <p:cNvGraphicFramePr/>
          <p:nvPr>
            <p:extLst>
              <p:ext uri="{D42A27DB-BD31-4B8C-83A1-F6EECF244321}">
                <p14:modId xmlns:p14="http://schemas.microsoft.com/office/powerpoint/2010/main" val="25701036"/>
              </p:ext>
            </p:extLst>
          </p:nvPr>
        </p:nvGraphicFramePr>
        <p:xfrm>
          <a:off x="9795982" y="3553637"/>
          <a:ext cx="1474380" cy="470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cxnSp>
        <p:nvCxnSpPr>
          <p:cNvPr id="148" name="Elbow Connector 147"/>
          <p:cNvCxnSpPr/>
          <p:nvPr/>
        </p:nvCxnSpPr>
        <p:spPr bwMode="auto">
          <a:xfrm rot="5400000" flipH="1" flipV="1">
            <a:off x="9554396" y="2565947"/>
            <a:ext cx="268496" cy="411759"/>
          </a:xfrm>
          <a:prstGeom prst="bentConnector2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9" name="Elbow Connector 148"/>
          <p:cNvCxnSpPr>
            <a:stCxn id="145" idx="6"/>
            <a:endCxn id="146" idx="0"/>
          </p:cNvCxnSpPr>
          <p:nvPr/>
        </p:nvCxnSpPr>
        <p:spPr bwMode="auto">
          <a:xfrm>
            <a:off x="10101397" y="2800633"/>
            <a:ext cx="431775" cy="753004"/>
          </a:xfrm>
          <a:prstGeom prst="bentConnector2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 bwMode="auto">
          <a:xfrm>
            <a:off x="9230755" y="2450994"/>
            <a:ext cx="668453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cs typeface="Daimler CS"/>
              </a:rPr>
              <a:t>Notification</a:t>
            </a:r>
            <a:endParaRPr lang="en-US" sz="1050" dirty="0">
              <a:cs typeface="Daimler CS"/>
            </a:endParaRP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10620813" y="2941780"/>
            <a:ext cx="96209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cs typeface="Daimler CS"/>
              </a:rPr>
              <a:t>Service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cs typeface="Daimler CS"/>
              </a:rPr>
              <a:t>Action Update</a:t>
            </a:r>
            <a:endParaRPr lang="en-US" sz="1050" dirty="0">
              <a:cs typeface="Daimler CS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913831" y="1533885"/>
            <a:ext cx="31295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000" i="1" dirty="0">
                <a:cs typeface="Daimler CS"/>
              </a:rPr>
              <a:t>Dealer </a:t>
            </a:r>
            <a:r>
              <a:rPr lang="en-US" sz="1000" i="1" dirty="0" smtClean="0">
                <a:cs typeface="Daimler CS"/>
              </a:rPr>
              <a:t>gets notified </a:t>
            </a:r>
            <a:r>
              <a:rPr lang="en-US" sz="1000" b="1" i="1" dirty="0" smtClean="0">
                <a:cs typeface="Daimler CS"/>
              </a:rPr>
              <a:t>via New DMS </a:t>
            </a:r>
            <a:r>
              <a:rPr lang="en-US" sz="1000" i="1" dirty="0" smtClean="0">
                <a:cs typeface="Daimler CS"/>
              </a:rPr>
              <a:t>and updates service updates </a:t>
            </a:r>
            <a:r>
              <a:rPr lang="en-US" sz="1000" b="1" i="1" dirty="0" smtClean="0">
                <a:cs typeface="Daimler CS"/>
              </a:rPr>
              <a:t>into New DMS</a:t>
            </a:r>
            <a:endParaRPr lang="en-US" sz="1000" b="1" i="1" dirty="0">
              <a:cs typeface="Daimler 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471231" y="1088112"/>
            <a:ext cx="13950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black"/>
                </a:solidFill>
                <a:cs typeface="Daimler CS"/>
              </a:rPr>
              <a:t>Service Event Status</a:t>
            </a:r>
            <a:endParaRPr lang="en-US" sz="1200" b="1" dirty="0">
              <a:solidFill>
                <a:prstClr val="black"/>
              </a:solidFill>
              <a:cs typeface="Daimler CS"/>
            </a:endParaRPr>
          </a:p>
        </p:txBody>
      </p:sp>
      <p:graphicFrame>
        <p:nvGraphicFramePr>
          <p:cNvPr id="49" name="Diagram 48"/>
          <p:cNvGraphicFramePr/>
          <p:nvPr>
            <p:extLst>
              <p:ext uri="{D42A27DB-BD31-4B8C-83A1-F6EECF244321}">
                <p14:modId xmlns:p14="http://schemas.microsoft.com/office/powerpoint/2010/main" val="1990240311"/>
              </p:ext>
            </p:extLst>
          </p:nvPr>
        </p:nvGraphicFramePr>
        <p:xfrm>
          <a:off x="333812" y="1589803"/>
          <a:ext cx="1474380" cy="392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sp>
        <p:nvSpPr>
          <p:cNvPr id="52" name="TextBox 51"/>
          <p:cNvSpPr txBox="1"/>
          <p:nvPr/>
        </p:nvSpPr>
        <p:spPr bwMode="auto">
          <a:xfrm>
            <a:off x="9318029" y="42561"/>
            <a:ext cx="26898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  <a:cs typeface="Daimler CS"/>
              </a:rPr>
              <a:t>Need FUSO approval by 1/23</a:t>
            </a:r>
            <a:endParaRPr lang="en-US" sz="1600" dirty="0">
              <a:solidFill>
                <a:srgbClr val="FF0000"/>
              </a:solidFill>
              <a:cs typeface="Daimler CS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8673483" y="1589802"/>
            <a:ext cx="0" cy="484632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accent3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00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28323" y="5634003"/>
            <a:ext cx="10932181" cy="512961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 (Based on Lambda Architecture)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513940" y="3762328"/>
            <a:ext cx="1826423" cy="1823954"/>
            <a:chOff x="3775489" y="2173966"/>
            <a:chExt cx="2311058" cy="1933683"/>
          </a:xfrm>
        </p:grpSpPr>
        <p:sp>
          <p:nvSpPr>
            <p:cNvPr id="17" name="Rounded Rectangle 16"/>
            <p:cNvSpPr/>
            <p:nvPr/>
          </p:nvSpPr>
          <p:spPr>
            <a:xfrm>
              <a:off x="3775489" y="2562990"/>
              <a:ext cx="2311058" cy="1544659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9984" y="2173966"/>
              <a:ext cx="1899186" cy="492002"/>
            </a:xfrm>
            <a:prstGeom prst="rect">
              <a:avLst/>
            </a:prstGeom>
          </p:spPr>
          <p:txBody>
            <a:bodyPr vert="horz" wrap="none" lIns="91440" tIns="91440" rIns="91440" bIns="91440" rtlCol="0">
              <a:noAutofit/>
            </a:bodyPr>
            <a:lstStyle/>
            <a:p>
              <a:r>
                <a:rPr lang="en-US" sz="1400" dirty="0"/>
                <a:t>HDInsight: Spark</a:t>
              </a: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3739942" y="4213966"/>
            <a:ext cx="1371600" cy="54864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>
                <a:solidFill>
                  <a:schemeClr val="bg2"/>
                </a:solidFill>
              </a:rPr>
              <a:t>Spark Batch Applications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430354" y="2867598"/>
            <a:ext cx="1826423" cy="1823954"/>
            <a:chOff x="6452654" y="2139648"/>
            <a:chExt cx="1826423" cy="1823954"/>
          </a:xfrm>
        </p:grpSpPr>
        <p:grpSp>
          <p:nvGrpSpPr>
            <p:cNvPr id="13" name="Group 12"/>
            <p:cNvGrpSpPr/>
            <p:nvPr/>
          </p:nvGrpSpPr>
          <p:grpSpPr>
            <a:xfrm>
              <a:off x="6452654" y="2139648"/>
              <a:ext cx="1826423" cy="1823954"/>
              <a:chOff x="3775489" y="2173966"/>
              <a:chExt cx="2311058" cy="193368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775489" y="2562990"/>
                <a:ext cx="2311058" cy="1544659"/>
              </a:xfrm>
              <a:prstGeom prst="round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pPr algn="l"/>
                <a:endParaRPr 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969984" y="2173966"/>
                <a:ext cx="1899186" cy="492002"/>
              </a:xfrm>
              <a:prstGeom prst="rect">
                <a:avLst/>
              </a:prstGeom>
            </p:spPr>
            <p:txBody>
              <a:bodyPr vert="horz" wrap="none" lIns="91440" tIns="91440" rIns="91440" bIns="91440" rtlCol="0">
                <a:noAutofit/>
              </a:bodyPr>
              <a:lstStyle/>
              <a:p>
                <a:r>
                  <a:rPr lang="en-US" sz="1400" dirty="0"/>
                  <a:t>HDInsight: HBase</a:t>
                </a:r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701362" y="2836246"/>
              <a:ext cx="1371600" cy="68580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r>
                <a:rPr lang="en-US" sz="1200" dirty="0">
                  <a:solidFill>
                    <a:schemeClr val="bg2"/>
                  </a:solidFill>
                </a:rPr>
                <a:t>HBase (Phoenix)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851748" y="2390012"/>
            <a:ext cx="1826423" cy="1823954"/>
            <a:chOff x="9093874" y="1262268"/>
            <a:chExt cx="1826423" cy="1823954"/>
          </a:xfrm>
        </p:grpSpPr>
        <p:grpSp>
          <p:nvGrpSpPr>
            <p:cNvPr id="23" name="Group 22"/>
            <p:cNvGrpSpPr/>
            <p:nvPr/>
          </p:nvGrpSpPr>
          <p:grpSpPr>
            <a:xfrm>
              <a:off x="9093874" y="1262268"/>
              <a:ext cx="1826423" cy="1823954"/>
              <a:chOff x="3775489" y="2173966"/>
              <a:chExt cx="2311058" cy="193368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3775489" y="2562990"/>
                <a:ext cx="2311058" cy="1544659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91440" bIns="91440" rtlCol="0" anchor="t" anchorCtr="0"/>
              <a:lstStyle/>
              <a:p>
                <a:pPr algn="l"/>
                <a:endParaRPr 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897600" y="2173966"/>
                <a:ext cx="1899186" cy="492002"/>
              </a:xfrm>
              <a:prstGeom prst="rect">
                <a:avLst/>
              </a:prstGeom>
            </p:spPr>
            <p:txBody>
              <a:bodyPr vert="horz" wrap="none" lIns="91440" tIns="91440" rIns="91440" bIns="91440" rtlCol="0">
                <a:noAutofit/>
              </a:bodyPr>
              <a:lstStyle/>
              <a:p>
                <a:r>
                  <a:rPr lang="en-US" sz="1400" dirty="0"/>
                  <a:t>Azure Web Service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9247583" y="2003938"/>
              <a:ext cx="1371600" cy="68580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r>
                <a:rPr lang="en-US" sz="1200" dirty="0">
                  <a:solidFill>
                    <a:schemeClr val="bg2"/>
                  </a:solidFill>
                </a:rPr>
                <a:t>Web Application (REST APIs)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34612" y="1262268"/>
            <a:ext cx="1826423" cy="1823954"/>
            <a:chOff x="533023" y="1262268"/>
            <a:chExt cx="1826423" cy="1823954"/>
          </a:xfrm>
        </p:grpSpPr>
        <p:grpSp>
          <p:nvGrpSpPr>
            <p:cNvPr id="20" name="Group 19"/>
            <p:cNvGrpSpPr/>
            <p:nvPr/>
          </p:nvGrpSpPr>
          <p:grpSpPr>
            <a:xfrm>
              <a:off x="533023" y="1262268"/>
              <a:ext cx="1826423" cy="1823954"/>
              <a:chOff x="3775489" y="2173966"/>
              <a:chExt cx="2311058" cy="1933683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775489" y="2562990"/>
                <a:ext cx="2311058" cy="1544659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pPr algn="l"/>
                <a:endParaRPr 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69984" y="2173966"/>
                <a:ext cx="1899186" cy="492002"/>
              </a:xfrm>
              <a:prstGeom prst="rect">
                <a:avLst/>
              </a:prstGeom>
            </p:spPr>
            <p:txBody>
              <a:bodyPr vert="horz" wrap="none" lIns="91440" tIns="91440" rIns="91440" bIns="91440" rtlCol="0">
                <a:noAutofit/>
              </a:bodyPr>
              <a:lstStyle/>
              <a:p>
                <a:r>
                  <a:rPr lang="en-US" sz="1400" dirty="0"/>
                  <a:t>EventHubs: Fuso</a:t>
                </a:r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>
              <a:off x="816054" y="1796748"/>
              <a:ext cx="1371600" cy="434426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r>
                <a:rPr lang="en-US" sz="1200" dirty="0">
                  <a:solidFill>
                    <a:schemeClr val="bg2"/>
                  </a:solidFill>
                </a:rPr>
                <a:t>JSON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16054" y="2372141"/>
              <a:ext cx="1371600" cy="434426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r>
                <a:rPr lang="en-US" sz="1200" dirty="0" err="1">
                  <a:solidFill>
                    <a:schemeClr val="bg2"/>
                  </a:solidFill>
                </a:rPr>
                <a:t>ProtoBuf</a:t>
              </a:r>
              <a:r>
                <a:rPr lang="en-US" sz="1200" dirty="0">
                  <a:solidFill>
                    <a:schemeClr val="bg2"/>
                  </a:solidFill>
                </a:rPr>
                <a:t> (J1939)</a:t>
              </a: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3739942" y="4904136"/>
            <a:ext cx="1371600" cy="54864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sz="1200" dirty="0">
                <a:solidFill>
                  <a:schemeClr val="bg2"/>
                </a:solidFill>
              </a:rPr>
              <a:t>DFS (Blob Storage)</a:t>
            </a:r>
          </a:p>
        </p:txBody>
      </p:sp>
      <p:cxnSp>
        <p:nvCxnSpPr>
          <p:cNvPr id="58" name="Curved Connector 57"/>
          <p:cNvCxnSpPr>
            <a:stCxn id="27" idx="3"/>
            <a:endCxn id="28" idx="1"/>
          </p:cNvCxnSpPr>
          <p:nvPr/>
        </p:nvCxnSpPr>
        <p:spPr>
          <a:xfrm flipV="1">
            <a:off x="5111542" y="3907096"/>
            <a:ext cx="1567520" cy="58119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30" idx="1"/>
            <a:endCxn id="28" idx="3"/>
          </p:cNvCxnSpPr>
          <p:nvPr/>
        </p:nvCxnSpPr>
        <p:spPr>
          <a:xfrm rot="10800000" flipV="1">
            <a:off x="8050663" y="3474582"/>
            <a:ext cx="1954795" cy="432514"/>
          </a:xfrm>
          <a:prstGeom prst="curvedConnector3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479617" y="1281498"/>
            <a:ext cx="1826423" cy="1823954"/>
            <a:chOff x="3478028" y="1109868"/>
            <a:chExt cx="1826423" cy="1823954"/>
          </a:xfrm>
        </p:grpSpPr>
        <p:grpSp>
          <p:nvGrpSpPr>
            <p:cNvPr id="6" name="Group 5"/>
            <p:cNvGrpSpPr/>
            <p:nvPr/>
          </p:nvGrpSpPr>
          <p:grpSpPr>
            <a:xfrm>
              <a:off x="3478028" y="1109868"/>
              <a:ext cx="1826423" cy="1823954"/>
              <a:chOff x="3775489" y="2173966"/>
              <a:chExt cx="2311058" cy="1933683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775489" y="2562990"/>
                <a:ext cx="2311058" cy="1544659"/>
              </a:xfrm>
              <a:prstGeom prst="round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tIns="91440" bIns="91440" rtlCol="0" anchor="t" anchorCtr="0"/>
              <a:lstStyle/>
              <a:p>
                <a:pPr algn="l"/>
                <a:endParaRPr 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969984" y="2173966"/>
                <a:ext cx="1899186" cy="492002"/>
              </a:xfrm>
              <a:prstGeom prst="rect">
                <a:avLst/>
              </a:prstGeom>
            </p:spPr>
            <p:txBody>
              <a:bodyPr vert="horz" wrap="none" lIns="91440" tIns="91440" rIns="91440" bIns="91440" rtlCol="0">
                <a:noAutofit/>
              </a:bodyPr>
              <a:lstStyle/>
              <a:p>
                <a:r>
                  <a:rPr lang="en-US" sz="1400" dirty="0"/>
                  <a:t>HDInsight: Storm</a:t>
                </a:r>
              </a:p>
            </p:txBody>
          </p:sp>
        </p:grpSp>
        <p:sp>
          <p:nvSpPr>
            <p:cNvPr id="26" name="Rounded Rectangle 25"/>
            <p:cNvSpPr/>
            <p:nvPr/>
          </p:nvSpPr>
          <p:spPr>
            <a:xfrm>
              <a:off x="3706848" y="1591956"/>
              <a:ext cx="1371600" cy="54864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r>
                <a:rPr lang="en-US" sz="1200" dirty="0">
                  <a:solidFill>
                    <a:schemeClr val="bg2"/>
                  </a:solidFill>
                </a:rPr>
                <a:t>Storm Topology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706848" y="2231174"/>
              <a:ext cx="1371600" cy="54864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r>
                <a:rPr lang="en-US" sz="1200" dirty="0">
                  <a:solidFill>
                    <a:schemeClr val="bg2"/>
                  </a:solidFill>
                </a:rPr>
                <a:t>Storm Topology</a:t>
              </a:r>
            </a:p>
          </p:txBody>
        </p:sp>
      </p:grpSp>
      <p:cxnSp>
        <p:nvCxnSpPr>
          <p:cNvPr id="75" name="Straight Arrow Connector 74"/>
          <p:cNvCxnSpPr>
            <a:stCxn id="26" idx="1"/>
            <a:endCxn id="31" idx="3"/>
          </p:cNvCxnSpPr>
          <p:nvPr/>
        </p:nvCxnSpPr>
        <p:spPr>
          <a:xfrm flipH="1" flipV="1">
            <a:off x="2189242" y="2013962"/>
            <a:ext cx="1519194" cy="23945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6" idx="1"/>
            <a:endCxn id="32" idx="3"/>
          </p:cNvCxnSpPr>
          <p:nvPr/>
        </p:nvCxnSpPr>
        <p:spPr>
          <a:xfrm flipH="1">
            <a:off x="2189242" y="2037906"/>
            <a:ext cx="1519194" cy="551448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8" idx="1"/>
          </p:cNvCxnSpPr>
          <p:nvPr/>
        </p:nvCxnSpPr>
        <p:spPr>
          <a:xfrm flipH="1" flipV="1">
            <a:off x="2189242" y="2037906"/>
            <a:ext cx="1519194" cy="639218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8" idx="1"/>
            <a:endCxn id="32" idx="3"/>
          </p:cNvCxnSpPr>
          <p:nvPr/>
        </p:nvCxnSpPr>
        <p:spPr>
          <a:xfrm flipH="1" flipV="1">
            <a:off x="2189242" y="2589354"/>
            <a:ext cx="1519194" cy="8777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68" idx="2"/>
            <a:endCxn id="38" idx="1"/>
          </p:cNvCxnSpPr>
          <p:nvPr/>
        </p:nvCxnSpPr>
        <p:spPr>
          <a:xfrm rot="5400000">
            <a:off x="2953583" y="3737803"/>
            <a:ext cx="2227012" cy="654294"/>
          </a:xfrm>
          <a:prstGeom prst="curvedConnector4">
            <a:avLst>
              <a:gd name="adj1" fmla="val 35107"/>
              <a:gd name="adj2" fmla="val 271328"/>
            </a:avLst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095462" y="4129276"/>
            <a:ext cx="914400" cy="914400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9979220" y="5040880"/>
            <a:ext cx="914400" cy="914400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5430439" y="2551029"/>
            <a:ext cx="1510196" cy="973808"/>
            <a:chOff x="5697556" y="1064098"/>
            <a:chExt cx="1510196" cy="973808"/>
          </a:xfrm>
        </p:grpSpPr>
        <p:sp>
          <p:nvSpPr>
            <p:cNvPr id="101" name="Rounded Rectangular Callout 100"/>
            <p:cNvSpPr/>
            <p:nvPr/>
          </p:nvSpPr>
          <p:spPr>
            <a:xfrm>
              <a:off x="5697556" y="1071666"/>
              <a:ext cx="1510196" cy="966240"/>
            </a:xfrm>
            <a:prstGeom prst="wedgeRoundRectCallout">
              <a:avLst>
                <a:gd name="adj1" fmla="val -36742"/>
                <a:gd name="adj2" fmla="val 109867"/>
                <a:gd name="adj3" fmla="val 16667"/>
              </a:avLst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77641" y="1064098"/>
              <a:ext cx="1350023" cy="91440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sz="1100" dirty="0"/>
                <a:t>Upsert data into Phoenix tables using JDBC or HBase Put</a:t>
              </a: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5985167" y="1247169"/>
            <a:ext cx="914400" cy="914400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767790" y="1373030"/>
            <a:ext cx="914400" cy="914400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8340364" y="3830024"/>
            <a:ext cx="1510196" cy="973808"/>
            <a:chOff x="5697556" y="1064098"/>
            <a:chExt cx="1510196" cy="973808"/>
          </a:xfrm>
        </p:grpSpPr>
        <p:sp>
          <p:nvSpPr>
            <p:cNvPr id="107" name="Rounded Rectangular Callout 106"/>
            <p:cNvSpPr/>
            <p:nvPr/>
          </p:nvSpPr>
          <p:spPr>
            <a:xfrm>
              <a:off x="5697556" y="1071666"/>
              <a:ext cx="1510196" cy="966240"/>
            </a:xfrm>
            <a:prstGeom prst="wedgeRoundRectCallout">
              <a:avLst>
                <a:gd name="adj1" fmla="val -41288"/>
                <a:gd name="adj2" fmla="val -131704"/>
                <a:gd name="adj3" fmla="val 16667"/>
              </a:avLst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77641" y="1064098"/>
              <a:ext cx="1350023" cy="91440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sz="1100" dirty="0"/>
                <a:t>Execute queries using JDBC and merge results of on-demand and batches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566365" y="5151764"/>
            <a:ext cx="1510196" cy="973808"/>
            <a:chOff x="5697556" y="1064098"/>
            <a:chExt cx="1510196" cy="973808"/>
          </a:xfrm>
        </p:grpSpPr>
        <p:sp>
          <p:nvSpPr>
            <p:cNvPr id="110" name="Rounded Rectangular Callout 109"/>
            <p:cNvSpPr/>
            <p:nvPr/>
          </p:nvSpPr>
          <p:spPr>
            <a:xfrm>
              <a:off x="5697556" y="1071666"/>
              <a:ext cx="1510196" cy="966240"/>
            </a:xfrm>
            <a:prstGeom prst="wedgeRoundRectCallout">
              <a:avLst>
                <a:gd name="adj1" fmla="val -42803"/>
                <a:gd name="adj2" fmla="val -78416"/>
                <a:gd name="adj3" fmla="val 16667"/>
              </a:avLst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777641" y="1064098"/>
              <a:ext cx="1350023" cy="91440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sz="1100" dirty="0"/>
                <a:t>Load RDD from and store batch results to Phoenix tables</a:t>
              </a:r>
            </a:p>
          </p:txBody>
        </p:sp>
      </p:grpSp>
      <p:cxnSp>
        <p:nvCxnSpPr>
          <p:cNvPr id="50" name="Curved Connector 49"/>
          <p:cNvCxnSpPr>
            <a:stCxn id="26" idx="3"/>
            <a:endCxn id="28" idx="1"/>
          </p:cNvCxnSpPr>
          <p:nvPr/>
        </p:nvCxnSpPr>
        <p:spPr>
          <a:xfrm>
            <a:off x="5080037" y="2037906"/>
            <a:ext cx="1599025" cy="186919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943407" y="4691552"/>
            <a:ext cx="1510196" cy="973808"/>
            <a:chOff x="5697556" y="1064098"/>
            <a:chExt cx="1510196" cy="973808"/>
          </a:xfrm>
        </p:grpSpPr>
        <p:sp>
          <p:nvSpPr>
            <p:cNvPr id="113" name="Rounded Rectangular Callout 112"/>
            <p:cNvSpPr/>
            <p:nvPr/>
          </p:nvSpPr>
          <p:spPr>
            <a:xfrm>
              <a:off x="5697556" y="1071666"/>
              <a:ext cx="1510196" cy="966240"/>
            </a:xfrm>
            <a:prstGeom prst="wedgeRoundRectCallout">
              <a:avLst>
                <a:gd name="adj1" fmla="val 83713"/>
                <a:gd name="adj2" fmla="val -21575"/>
                <a:gd name="adj3" fmla="val 16667"/>
              </a:avLst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777641" y="1064098"/>
              <a:ext cx="1350023" cy="91440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sz="1100" dirty="0"/>
                <a:t>Store all raw data into Azure Blob Storage for backup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40709" y="3142845"/>
            <a:ext cx="1510196" cy="973808"/>
            <a:chOff x="5697556" y="1064098"/>
            <a:chExt cx="1510196" cy="973808"/>
          </a:xfrm>
        </p:grpSpPr>
        <p:sp>
          <p:nvSpPr>
            <p:cNvPr id="116" name="Rounded Rectangular Callout 115"/>
            <p:cNvSpPr/>
            <p:nvPr/>
          </p:nvSpPr>
          <p:spPr>
            <a:xfrm>
              <a:off x="5697556" y="1071666"/>
              <a:ext cx="1510196" cy="966240"/>
            </a:xfrm>
            <a:prstGeom prst="wedgeRoundRectCallout">
              <a:avLst>
                <a:gd name="adj1" fmla="val 39774"/>
                <a:gd name="adj2" fmla="val -73678"/>
                <a:gd name="adj3" fmla="val 16667"/>
              </a:avLst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77641" y="1064098"/>
              <a:ext cx="1350023" cy="91440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sz="1100" dirty="0"/>
                <a:t>Receive car data from device inside truck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0766147" y="4636900"/>
            <a:ext cx="1510196" cy="973808"/>
            <a:chOff x="5697556" y="1064098"/>
            <a:chExt cx="1510196" cy="973808"/>
          </a:xfrm>
        </p:grpSpPr>
        <p:sp>
          <p:nvSpPr>
            <p:cNvPr id="119" name="Rounded Rectangular Callout 118"/>
            <p:cNvSpPr/>
            <p:nvPr/>
          </p:nvSpPr>
          <p:spPr>
            <a:xfrm>
              <a:off x="5697556" y="1071666"/>
              <a:ext cx="1510196" cy="966240"/>
            </a:xfrm>
            <a:prstGeom prst="wedgeRoundRectCallout">
              <a:avLst>
                <a:gd name="adj1" fmla="val -47349"/>
                <a:gd name="adj2" fmla="val -144730"/>
                <a:gd name="adj3" fmla="val 16667"/>
              </a:avLst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77641" y="1064098"/>
              <a:ext cx="1350023" cy="914400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noAutofit/>
            </a:bodyPr>
            <a:lstStyle/>
            <a:p>
              <a:r>
                <a:rPr lang="en-US" sz="1100" dirty="0"/>
                <a:t>Provide REST API services to front-end applications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3010539" y="6601987"/>
            <a:ext cx="914400" cy="914400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endParaRPr lang="en-US" dirty="0"/>
          </a:p>
        </p:txBody>
      </p:sp>
      <p:sp>
        <p:nvSpPr>
          <p:cNvPr id="61" name="TextBox 60"/>
          <p:cNvSpPr txBox="1"/>
          <p:nvPr/>
        </p:nvSpPr>
        <p:spPr bwMode="auto">
          <a:xfrm>
            <a:off x="8148476" y="39761"/>
            <a:ext cx="40588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  <a:cs typeface="Daimler CS"/>
              </a:rPr>
              <a:t>Received from FUSO backend </a:t>
            </a:r>
            <a:r>
              <a:rPr lang="en-US" sz="1600" dirty="0" err="1">
                <a:solidFill>
                  <a:srgbClr val="FF0000"/>
                </a:solidFill>
                <a:cs typeface="Daimler CS"/>
              </a:rPr>
              <a:t>B</a:t>
            </a:r>
            <a:r>
              <a:rPr lang="en-US" sz="1600" dirty="0" err="1" smtClean="0">
                <a:solidFill>
                  <a:srgbClr val="FF0000"/>
                </a:solidFill>
                <a:cs typeface="Daimler CS"/>
              </a:rPr>
              <a:t>igData</a:t>
            </a:r>
            <a:r>
              <a:rPr lang="en-US" sz="1600" dirty="0" smtClean="0">
                <a:solidFill>
                  <a:srgbClr val="FF0000"/>
                </a:solidFill>
                <a:cs typeface="Daimler CS"/>
              </a:rPr>
              <a:t> team</a:t>
            </a:r>
            <a:endParaRPr lang="en-US" sz="1600" dirty="0">
              <a:solidFill>
                <a:srgbClr val="FF0000"/>
              </a:solidFill>
              <a:cs typeface="Daimler CS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188513" y="803082"/>
            <a:ext cx="4705107" cy="1710708"/>
            <a:chOff x="3199832" y="4578952"/>
            <a:chExt cx="4705107" cy="1710708"/>
          </a:xfrm>
        </p:grpSpPr>
        <p:sp>
          <p:nvSpPr>
            <p:cNvPr id="89" name="Rounded Rectangle 88"/>
            <p:cNvSpPr/>
            <p:nvPr/>
          </p:nvSpPr>
          <p:spPr>
            <a:xfrm>
              <a:off x="3199832" y="4892025"/>
              <a:ext cx="4604075" cy="139763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rnd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defTabSz="914400" eaLnBrk="0" fontAlgn="base" hangingPunct="0">
                <a:lnSpc>
                  <a:spcPct val="106000"/>
                </a:lnSpc>
                <a:spcBef>
                  <a:spcPct val="50000"/>
                </a:spcBef>
                <a:spcAft>
                  <a:spcPct val="0"/>
                </a:spcAft>
                <a:buSzPct val="100000"/>
                <a:buFont typeface="Wingdings 2" pitchFamily="18" charset="2"/>
                <a:buNone/>
              </a:pPr>
              <a:r>
                <a:rPr lang="en-US" sz="900" b="1" kern="0" dirty="0" smtClean="0">
                  <a:solidFill>
                    <a:srgbClr val="003399">
                      <a:lumMod val="75000"/>
                    </a:srgbClr>
                  </a:solidFill>
                  <a:latin typeface="+mj-lt"/>
                </a:rPr>
                <a:t>Real Time Processing</a:t>
              </a:r>
              <a:endParaRPr lang="en-US" sz="900" b="1" kern="0" dirty="0">
                <a:solidFill>
                  <a:srgbClr val="003399">
                    <a:lumMod val="75000"/>
                  </a:srgbClr>
                </a:solidFill>
                <a:latin typeface="+mj-lt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1076" y="4930927"/>
              <a:ext cx="1219202" cy="445009"/>
            </a:xfrm>
            <a:prstGeom prst="rect">
              <a:avLst/>
            </a:prstGeom>
          </p:spPr>
        </p:pic>
        <p:cxnSp>
          <p:nvCxnSpPr>
            <p:cNvPr id="91" name="Straight Arrow Connector 90"/>
            <p:cNvCxnSpPr>
              <a:stCxn id="123" idx="0"/>
            </p:cNvCxnSpPr>
            <p:nvPr/>
          </p:nvCxnSpPr>
          <p:spPr>
            <a:xfrm flipV="1">
              <a:off x="5716444" y="4578952"/>
              <a:ext cx="0" cy="501971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3399393" y="5080923"/>
              <a:ext cx="4505546" cy="957178"/>
              <a:chOff x="3399393" y="4855838"/>
              <a:chExt cx="4505546" cy="957178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3399393" y="5462517"/>
                <a:ext cx="742990" cy="350499"/>
              </a:xfrm>
              <a:prstGeom prst="roundRect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Event-Hub Spout</a:t>
                </a: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6314901" y="5451886"/>
                <a:ext cx="742990" cy="350499"/>
              </a:xfrm>
              <a:prstGeom prst="roundRect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Bolt 4</a:t>
                </a: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369345" y="5451886"/>
                <a:ext cx="742990" cy="350498"/>
              </a:xfrm>
              <a:prstGeom prst="roundRect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Bolt 1</a:t>
                </a:r>
              </a:p>
            </p:txBody>
          </p:sp>
          <p:sp>
            <p:nvSpPr>
              <p:cNvPr id="99" name="Flowchart: Document 98"/>
              <p:cNvSpPr/>
              <p:nvPr/>
            </p:nvSpPr>
            <p:spPr>
              <a:xfrm>
                <a:off x="4374987" y="5057100"/>
                <a:ext cx="680462" cy="347457"/>
              </a:xfrm>
              <a:prstGeom prst="flowChartDocument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Business Rules</a:t>
                </a: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5344949" y="5462518"/>
                <a:ext cx="742990" cy="350498"/>
              </a:xfrm>
              <a:prstGeom prst="roundRect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b="1" kern="0" dirty="0" smtClean="0">
                    <a:solidFill>
                      <a:srgbClr val="003399">
                        <a:lumMod val="75000"/>
                      </a:srgbClr>
                    </a:solidFill>
                    <a:latin typeface="Arial"/>
                  </a:rPr>
                  <a:t>Bolt 2</a:t>
                </a:r>
                <a:endPara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3" name="Rounded Rectangle 122"/>
              <p:cNvSpPr/>
              <p:nvPr/>
            </p:nvSpPr>
            <p:spPr>
              <a:xfrm>
                <a:off x="5344949" y="4855838"/>
                <a:ext cx="742990" cy="350499"/>
              </a:xfrm>
              <a:prstGeom prst="roundRect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Bolt 3</a:t>
                </a:r>
              </a:p>
            </p:txBody>
          </p:sp>
          <p:cxnSp>
            <p:nvCxnSpPr>
              <p:cNvPr id="124" name="Straight Arrow Connector 123"/>
              <p:cNvCxnSpPr>
                <a:stCxn id="96" idx="3"/>
                <a:endCxn id="98" idx="1"/>
              </p:cNvCxnSpPr>
              <p:nvPr/>
            </p:nvCxnSpPr>
            <p:spPr>
              <a:xfrm flipV="1">
                <a:off x="4142383" y="5627135"/>
                <a:ext cx="226962" cy="0"/>
              </a:xfrm>
              <a:prstGeom prst="straightConnector1">
                <a:avLst/>
              </a:prstGeom>
              <a:ln w="127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5128850" y="5640870"/>
                <a:ext cx="226962" cy="0"/>
              </a:xfrm>
              <a:prstGeom prst="straightConnector1">
                <a:avLst/>
              </a:prstGeom>
              <a:ln w="127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 flipV="1">
                <a:off x="6073860" y="5620850"/>
                <a:ext cx="226962" cy="0"/>
              </a:xfrm>
              <a:prstGeom prst="straightConnector1">
                <a:avLst/>
              </a:prstGeom>
              <a:ln w="127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7057692" y="5643521"/>
                <a:ext cx="847247" cy="0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22" idx="0"/>
              </p:cNvCxnSpPr>
              <p:nvPr/>
            </p:nvCxnSpPr>
            <p:spPr>
              <a:xfrm flipH="1" flipV="1">
                <a:off x="5716443" y="5205458"/>
                <a:ext cx="1" cy="257060"/>
              </a:xfrm>
              <a:prstGeom prst="straightConnector1">
                <a:avLst/>
              </a:prstGeom>
              <a:ln w="127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Freeform 983"/>
            <p:cNvSpPr>
              <a:spLocks noChangeAspect="1" noEditPoints="1"/>
            </p:cNvSpPr>
            <p:nvPr/>
          </p:nvSpPr>
          <p:spPr bwMode="auto">
            <a:xfrm>
              <a:off x="4844288" y="4937764"/>
              <a:ext cx="319344" cy="318408"/>
            </a:xfrm>
            <a:custGeom>
              <a:avLst/>
              <a:gdLst>
                <a:gd name="T0" fmla="*/ 0 w 512"/>
                <a:gd name="T1" fmla="*/ 256 h 512"/>
                <a:gd name="T2" fmla="*/ 512 w 512"/>
                <a:gd name="T3" fmla="*/ 256 h 512"/>
                <a:gd name="T4" fmla="*/ 352 w 512"/>
                <a:gd name="T5" fmla="*/ 192 h 512"/>
                <a:gd name="T6" fmla="*/ 275 w 512"/>
                <a:gd name="T7" fmla="*/ 251 h 512"/>
                <a:gd name="T8" fmla="*/ 275 w 512"/>
                <a:gd name="T9" fmla="*/ 262 h 512"/>
                <a:gd name="T10" fmla="*/ 352 w 512"/>
                <a:gd name="T11" fmla="*/ 320 h 512"/>
                <a:gd name="T12" fmla="*/ 355 w 512"/>
                <a:gd name="T13" fmla="*/ 296 h 512"/>
                <a:gd name="T14" fmla="*/ 370 w 512"/>
                <a:gd name="T15" fmla="*/ 281 h 512"/>
                <a:gd name="T16" fmla="*/ 415 w 512"/>
                <a:gd name="T17" fmla="*/ 327 h 512"/>
                <a:gd name="T18" fmla="*/ 413 w 512"/>
                <a:gd name="T19" fmla="*/ 339 h 512"/>
                <a:gd name="T20" fmla="*/ 363 w 512"/>
                <a:gd name="T21" fmla="*/ 384 h 512"/>
                <a:gd name="T22" fmla="*/ 355 w 512"/>
                <a:gd name="T23" fmla="*/ 366 h 512"/>
                <a:gd name="T24" fmla="*/ 352 w 512"/>
                <a:gd name="T25" fmla="*/ 342 h 512"/>
                <a:gd name="T26" fmla="*/ 259 w 512"/>
                <a:gd name="T27" fmla="*/ 276 h 512"/>
                <a:gd name="T28" fmla="*/ 253 w 512"/>
                <a:gd name="T29" fmla="*/ 276 h 512"/>
                <a:gd name="T30" fmla="*/ 160 w 512"/>
                <a:gd name="T31" fmla="*/ 342 h 512"/>
                <a:gd name="T32" fmla="*/ 96 w 512"/>
                <a:gd name="T33" fmla="*/ 331 h 512"/>
                <a:gd name="T34" fmla="*/ 160 w 512"/>
                <a:gd name="T35" fmla="*/ 320 h 512"/>
                <a:gd name="T36" fmla="*/ 237 w 512"/>
                <a:gd name="T37" fmla="*/ 261 h 512"/>
                <a:gd name="T38" fmla="*/ 237 w 512"/>
                <a:gd name="T39" fmla="*/ 251 h 512"/>
                <a:gd name="T40" fmla="*/ 160 w 512"/>
                <a:gd name="T41" fmla="*/ 192 h 512"/>
                <a:gd name="T42" fmla="*/ 96 w 512"/>
                <a:gd name="T43" fmla="*/ 182 h 512"/>
                <a:gd name="T44" fmla="*/ 160 w 512"/>
                <a:gd name="T45" fmla="*/ 171 h 512"/>
                <a:gd name="T46" fmla="*/ 253 w 512"/>
                <a:gd name="T47" fmla="*/ 237 h 512"/>
                <a:gd name="T48" fmla="*/ 259 w 512"/>
                <a:gd name="T49" fmla="*/ 237 h 512"/>
                <a:gd name="T50" fmla="*/ 352 w 512"/>
                <a:gd name="T51" fmla="*/ 171 h 512"/>
                <a:gd name="T52" fmla="*/ 355 w 512"/>
                <a:gd name="T53" fmla="*/ 147 h 512"/>
                <a:gd name="T54" fmla="*/ 370 w 512"/>
                <a:gd name="T55" fmla="*/ 131 h 512"/>
                <a:gd name="T56" fmla="*/ 415 w 512"/>
                <a:gd name="T57" fmla="*/ 178 h 512"/>
                <a:gd name="T58" fmla="*/ 413 w 512"/>
                <a:gd name="T59" fmla="*/ 189 h 512"/>
                <a:gd name="T60" fmla="*/ 363 w 512"/>
                <a:gd name="T61" fmla="*/ 235 h 512"/>
                <a:gd name="T62" fmla="*/ 355 w 512"/>
                <a:gd name="T63" fmla="*/ 217 h 512"/>
                <a:gd name="T64" fmla="*/ 352 w 512"/>
                <a:gd name="T65" fmla="*/ 19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  <a:moveTo>
                    <a:pt x="352" y="192"/>
                  </a:moveTo>
                  <a:cubicBezTo>
                    <a:pt x="321" y="192"/>
                    <a:pt x="303" y="216"/>
                    <a:pt x="287" y="237"/>
                  </a:cubicBezTo>
                  <a:cubicBezTo>
                    <a:pt x="282" y="242"/>
                    <a:pt x="278" y="247"/>
                    <a:pt x="275" y="251"/>
                  </a:cubicBezTo>
                  <a:cubicBezTo>
                    <a:pt x="270" y="256"/>
                    <a:pt x="270" y="256"/>
                    <a:pt x="270" y="256"/>
                  </a:cubicBezTo>
                  <a:cubicBezTo>
                    <a:pt x="275" y="262"/>
                    <a:pt x="275" y="262"/>
                    <a:pt x="275" y="262"/>
                  </a:cubicBezTo>
                  <a:cubicBezTo>
                    <a:pt x="278" y="266"/>
                    <a:pt x="282" y="271"/>
                    <a:pt x="287" y="276"/>
                  </a:cubicBezTo>
                  <a:cubicBezTo>
                    <a:pt x="303" y="297"/>
                    <a:pt x="321" y="320"/>
                    <a:pt x="352" y="320"/>
                  </a:cubicBezTo>
                  <a:cubicBezTo>
                    <a:pt x="380" y="320"/>
                    <a:pt x="380" y="320"/>
                    <a:pt x="380" y="320"/>
                  </a:cubicBezTo>
                  <a:cubicBezTo>
                    <a:pt x="355" y="296"/>
                    <a:pt x="355" y="296"/>
                    <a:pt x="355" y="296"/>
                  </a:cubicBezTo>
                  <a:cubicBezTo>
                    <a:pt x="351" y="292"/>
                    <a:pt x="351" y="285"/>
                    <a:pt x="355" y="281"/>
                  </a:cubicBezTo>
                  <a:cubicBezTo>
                    <a:pt x="359" y="277"/>
                    <a:pt x="366" y="277"/>
                    <a:pt x="370" y="281"/>
                  </a:cubicBezTo>
                  <a:cubicBezTo>
                    <a:pt x="413" y="323"/>
                    <a:pt x="413" y="323"/>
                    <a:pt x="413" y="323"/>
                  </a:cubicBezTo>
                  <a:cubicBezTo>
                    <a:pt x="414" y="324"/>
                    <a:pt x="415" y="326"/>
                    <a:pt x="415" y="327"/>
                  </a:cubicBezTo>
                  <a:cubicBezTo>
                    <a:pt x="416" y="330"/>
                    <a:pt x="416" y="332"/>
                    <a:pt x="415" y="335"/>
                  </a:cubicBezTo>
                  <a:cubicBezTo>
                    <a:pt x="415" y="336"/>
                    <a:pt x="414" y="338"/>
                    <a:pt x="413" y="339"/>
                  </a:cubicBezTo>
                  <a:cubicBezTo>
                    <a:pt x="370" y="381"/>
                    <a:pt x="370" y="381"/>
                    <a:pt x="370" y="381"/>
                  </a:cubicBezTo>
                  <a:cubicBezTo>
                    <a:pt x="368" y="383"/>
                    <a:pt x="365" y="384"/>
                    <a:pt x="363" y="384"/>
                  </a:cubicBezTo>
                  <a:cubicBezTo>
                    <a:pt x="360" y="384"/>
                    <a:pt x="357" y="383"/>
                    <a:pt x="355" y="381"/>
                  </a:cubicBezTo>
                  <a:cubicBezTo>
                    <a:pt x="351" y="377"/>
                    <a:pt x="351" y="370"/>
                    <a:pt x="355" y="366"/>
                  </a:cubicBezTo>
                  <a:cubicBezTo>
                    <a:pt x="380" y="342"/>
                    <a:pt x="380" y="342"/>
                    <a:pt x="380" y="342"/>
                  </a:cubicBezTo>
                  <a:cubicBezTo>
                    <a:pt x="352" y="342"/>
                    <a:pt x="352" y="342"/>
                    <a:pt x="352" y="342"/>
                  </a:cubicBezTo>
                  <a:cubicBezTo>
                    <a:pt x="311" y="342"/>
                    <a:pt x="287" y="311"/>
                    <a:pt x="270" y="289"/>
                  </a:cubicBezTo>
                  <a:cubicBezTo>
                    <a:pt x="266" y="284"/>
                    <a:pt x="262" y="280"/>
                    <a:pt x="259" y="276"/>
                  </a:cubicBezTo>
                  <a:cubicBezTo>
                    <a:pt x="256" y="273"/>
                    <a:pt x="256" y="273"/>
                    <a:pt x="256" y="273"/>
                  </a:cubicBezTo>
                  <a:cubicBezTo>
                    <a:pt x="253" y="276"/>
                    <a:pt x="253" y="276"/>
                    <a:pt x="253" y="276"/>
                  </a:cubicBezTo>
                  <a:cubicBezTo>
                    <a:pt x="250" y="280"/>
                    <a:pt x="246" y="284"/>
                    <a:pt x="242" y="289"/>
                  </a:cubicBezTo>
                  <a:cubicBezTo>
                    <a:pt x="225" y="311"/>
                    <a:pt x="201" y="342"/>
                    <a:pt x="160" y="342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1" y="342"/>
                    <a:pt x="96" y="337"/>
                    <a:pt x="96" y="331"/>
                  </a:cubicBezTo>
                  <a:cubicBezTo>
                    <a:pt x="96" y="325"/>
                    <a:pt x="101" y="320"/>
                    <a:pt x="107" y="320"/>
                  </a:cubicBezTo>
                  <a:cubicBezTo>
                    <a:pt x="160" y="320"/>
                    <a:pt x="160" y="320"/>
                    <a:pt x="160" y="320"/>
                  </a:cubicBezTo>
                  <a:cubicBezTo>
                    <a:pt x="191" y="320"/>
                    <a:pt x="209" y="297"/>
                    <a:pt x="225" y="276"/>
                  </a:cubicBezTo>
                  <a:cubicBezTo>
                    <a:pt x="230" y="271"/>
                    <a:pt x="234" y="266"/>
                    <a:pt x="237" y="261"/>
                  </a:cubicBezTo>
                  <a:cubicBezTo>
                    <a:pt x="242" y="256"/>
                    <a:pt x="242" y="256"/>
                    <a:pt x="242" y="256"/>
                  </a:cubicBezTo>
                  <a:cubicBezTo>
                    <a:pt x="237" y="251"/>
                    <a:pt x="237" y="251"/>
                    <a:pt x="237" y="251"/>
                  </a:cubicBezTo>
                  <a:cubicBezTo>
                    <a:pt x="234" y="247"/>
                    <a:pt x="230" y="242"/>
                    <a:pt x="225" y="237"/>
                  </a:cubicBezTo>
                  <a:cubicBezTo>
                    <a:pt x="209" y="216"/>
                    <a:pt x="191" y="192"/>
                    <a:pt x="160" y="192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01" y="192"/>
                    <a:pt x="96" y="188"/>
                    <a:pt x="96" y="182"/>
                  </a:cubicBezTo>
                  <a:cubicBezTo>
                    <a:pt x="96" y="176"/>
                    <a:pt x="101" y="171"/>
                    <a:pt x="107" y="171"/>
                  </a:cubicBezTo>
                  <a:cubicBezTo>
                    <a:pt x="160" y="171"/>
                    <a:pt x="160" y="171"/>
                    <a:pt x="160" y="171"/>
                  </a:cubicBezTo>
                  <a:cubicBezTo>
                    <a:pt x="201" y="171"/>
                    <a:pt x="225" y="201"/>
                    <a:pt x="242" y="223"/>
                  </a:cubicBezTo>
                  <a:cubicBezTo>
                    <a:pt x="246" y="228"/>
                    <a:pt x="250" y="233"/>
                    <a:pt x="253" y="237"/>
                  </a:cubicBezTo>
                  <a:cubicBezTo>
                    <a:pt x="256" y="240"/>
                    <a:pt x="256" y="240"/>
                    <a:pt x="256" y="240"/>
                  </a:cubicBezTo>
                  <a:cubicBezTo>
                    <a:pt x="259" y="237"/>
                    <a:pt x="259" y="237"/>
                    <a:pt x="259" y="237"/>
                  </a:cubicBezTo>
                  <a:cubicBezTo>
                    <a:pt x="262" y="233"/>
                    <a:pt x="266" y="228"/>
                    <a:pt x="270" y="223"/>
                  </a:cubicBezTo>
                  <a:cubicBezTo>
                    <a:pt x="287" y="201"/>
                    <a:pt x="311" y="171"/>
                    <a:pt x="352" y="171"/>
                  </a:cubicBezTo>
                  <a:cubicBezTo>
                    <a:pt x="380" y="171"/>
                    <a:pt x="380" y="171"/>
                    <a:pt x="380" y="171"/>
                  </a:cubicBezTo>
                  <a:cubicBezTo>
                    <a:pt x="355" y="147"/>
                    <a:pt x="355" y="147"/>
                    <a:pt x="355" y="147"/>
                  </a:cubicBezTo>
                  <a:cubicBezTo>
                    <a:pt x="351" y="142"/>
                    <a:pt x="351" y="136"/>
                    <a:pt x="355" y="131"/>
                  </a:cubicBezTo>
                  <a:cubicBezTo>
                    <a:pt x="359" y="127"/>
                    <a:pt x="366" y="127"/>
                    <a:pt x="370" y="131"/>
                  </a:cubicBezTo>
                  <a:cubicBezTo>
                    <a:pt x="413" y="174"/>
                    <a:pt x="413" y="174"/>
                    <a:pt x="413" y="174"/>
                  </a:cubicBezTo>
                  <a:cubicBezTo>
                    <a:pt x="414" y="175"/>
                    <a:pt x="415" y="176"/>
                    <a:pt x="415" y="178"/>
                  </a:cubicBezTo>
                  <a:cubicBezTo>
                    <a:pt x="416" y="180"/>
                    <a:pt x="416" y="183"/>
                    <a:pt x="415" y="186"/>
                  </a:cubicBezTo>
                  <a:cubicBezTo>
                    <a:pt x="415" y="187"/>
                    <a:pt x="414" y="188"/>
                    <a:pt x="413" y="189"/>
                  </a:cubicBezTo>
                  <a:cubicBezTo>
                    <a:pt x="370" y="232"/>
                    <a:pt x="370" y="232"/>
                    <a:pt x="370" y="232"/>
                  </a:cubicBezTo>
                  <a:cubicBezTo>
                    <a:pt x="368" y="234"/>
                    <a:pt x="365" y="235"/>
                    <a:pt x="363" y="235"/>
                  </a:cubicBezTo>
                  <a:cubicBezTo>
                    <a:pt x="360" y="235"/>
                    <a:pt x="357" y="234"/>
                    <a:pt x="355" y="232"/>
                  </a:cubicBezTo>
                  <a:cubicBezTo>
                    <a:pt x="351" y="228"/>
                    <a:pt x="351" y="221"/>
                    <a:pt x="355" y="217"/>
                  </a:cubicBezTo>
                  <a:cubicBezTo>
                    <a:pt x="380" y="192"/>
                    <a:pt x="380" y="192"/>
                    <a:pt x="380" y="192"/>
                  </a:cubicBezTo>
                  <a:lnTo>
                    <a:pt x="352" y="192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cxnSp>
        <p:nvCxnSpPr>
          <p:cNvPr id="129" name="Curved Connector 128"/>
          <p:cNvCxnSpPr/>
          <p:nvPr/>
        </p:nvCxnSpPr>
        <p:spPr>
          <a:xfrm>
            <a:off x="5121605" y="2025934"/>
            <a:ext cx="1199856" cy="61048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10542290" y="796346"/>
            <a:ext cx="1411606" cy="238274"/>
          </a:xfrm>
          <a:prstGeom prst="roundRect">
            <a:avLst/>
          </a:prstGeom>
          <a:ln w="28575">
            <a:solidFill>
              <a:srgbClr val="00B0F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 anchorCtr="0"/>
          <a:lstStyle/>
          <a:p>
            <a:pPr algn="ctr" defTabSz="914400"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</a:pPr>
            <a:r>
              <a:rPr lang="en-US" sz="900" b="1" kern="0" dirty="0" smtClean="0">
                <a:solidFill>
                  <a:srgbClr val="003399">
                    <a:lumMod val="75000"/>
                  </a:srgbClr>
                </a:solidFill>
              </a:rPr>
              <a:t>Deloitte Scope</a:t>
            </a:r>
            <a:endParaRPr lang="en-US" sz="900" b="1" kern="0" dirty="0">
              <a:solidFill>
                <a:srgbClr val="003399">
                  <a:lumMod val="75000"/>
                </a:srgbClr>
              </a:solidFill>
            </a:endParaRPr>
          </a:p>
        </p:txBody>
      </p:sp>
      <p:sp>
        <p:nvSpPr>
          <p:cNvPr id="131" name="Rectangular Callout 130"/>
          <p:cNvSpPr/>
          <p:nvPr/>
        </p:nvSpPr>
        <p:spPr>
          <a:xfrm>
            <a:off x="4269199" y="899238"/>
            <a:ext cx="1874635" cy="407981"/>
          </a:xfrm>
          <a:prstGeom prst="wedgeRectCallout">
            <a:avLst>
              <a:gd name="adj1" fmla="val 22224"/>
              <a:gd name="adj2" fmla="val 22990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No intermediate storage, will receive data from FUSO storm bolt</a:t>
            </a:r>
            <a:endParaRPr lang="en-US" sz="900" dirty="0"/>
          </a:p>
        </p:txBody>
      </p:sp>
      <p:sp>
        <p:nvSpPr>
          <p:cNvPr id="132" name="TextBox 131"/>
          <p:cNvSpPr txBox="1"/>
          <p:nvPr/>
        </p:nvSpPr>
        <p:spPr bwMode="auto">
          <a:xfrm>
            <a:off x="7219585" y="5312039"/>
            <a:ext cx="4140327" cy="1072634"/>
          </a:xfrm>
          <a:prstGeom prst="round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b="1" kern="0" dirty="0" smtClean="0">
                <a:solidFill>
                  <a:srgbClr val="003399">
                    <a:lumMod val="75000"/>
                  </a:srgbClr>
                </a:solidFill>
              </a:rPr>
              <a:t>Possibility is explored for using the same STORM server used by the FUSO backend  telematics data processing team</a:t>
            </a:r>
          </a:p>
          <a:p>
            <a:pPr marL="171450" indent="-171450"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b="1" kern="0" dirty="0" smtClean="0">
                <a:solidFill>
                  <a:srgbClr val="003399">
                    <a:lumMod val="75000"/>
                  </a:srgbClr>
                </a:solidFill>
                <a:cs typeface="Daimler CS"/>
              </a:rPr>
              <a:t>Deloitte team will develop processing algorithms for TD portal</a:t>
            </a:r>
          </a:p>
          <a:p>
            <a:pPr marL="171450" indent="-171450"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b="1" kern="0" dirty="0" smtClean="0">
                <a:solidFill>
                  <a:srgbClr val="003399">
                    <a:lumMod val="75000"/>
                  </a:srgbClr>
                </a:solidFill>
                <a:cs typeface="Daimler CS"/>
              </a:rPr>
              <a:t>This avoids intermediate storage of data that will cause latency in processing</a:t>
            </a:r>
            <a:endParaRPr lang="en-US" sz="1000" dirty="0">
              <a:cs typeface="Daimler CS"/>
            </a:endParaRPr>
          </a:p>
        </p:txBody>
      </p:sp>
    </p:spTree>
    <p:extLst>
      <p:ext uri="{BB962C8B-B14F-4D97-AF65-F5344CB8AC3E}">
        <p14:creationId xmlns:p14="http://schemas.microsoft.com/office/powerpoint/2010/main" val="681665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08955_Daimler_Trucks_Asia_New_CI">
  <a:themeElements>
    <a:clrScheme name="DAIMLER PPT">
      <a:dk1>
        <a:sysClr val="windowText" lastClr="000000"/>
      </a:dk1>
      <a:lt1>
        <a:sysClr val="window" lastClr="FFFFFF"/>
      </a:lt1>
      <a:dk2>
        <a:srgbClr val="E6E6E6"/>
      </a:dk2>
      <a:lt2>
        <a:srgbClr val="71180C"/>
      </a:lt2>
      <a:accent1>
        <a:srgbClr val="004355"/>
      </a:accent1>
      <a:accent2>
        <a:srgbClr val="00677F"/>
      </a:accent2>
      <a:accent3>
        <a:srgbClr val="007A93"/>
      </a:accent3>
      <a:accent4>
        <a:srgbClr val="A6CAD8"/>
      </a:accent4>
      <a:accent5>
        <a:srgbClr val="444444"/>
      </a:accent5>
      <a:accent6>
        <a:srgbClr val="9E9E9E"/>
      </a:accent6>
      <a:hlink>
        <a:srgbClr val="000000"/>
      </a:hlink>
      <a:folHlink>
        <a:srgbClr val="000000"/>
      </a:folHlink>
    </a:clrScheme>
    <a:fontScheme name="DAIMLER alte Schriften">
      <a:majorFont>
        <a:latin typeface="CorpoS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 anchor="t" anchorCtr="0"/>
      <a:lstStyle>
        <a:defPPr fontAlgn="base">
          <a:spcBef>
            <a:spcPct val="0"/>
          </a:spcBef>
          <a:spcAft>
            <a:spcPct val="0"/>
          </a:spcAft>
          <a:defRPr sz="1600" dirty="0">
            <a:cs typeface="Daimler CS"/>
          </a:defRPr>
        </a:defPPr>
      </a:lstStyle>
    </a:txDef>
  </a:objectDefaults>
  <a:extraClrSchemeLst/>
  <a:custClrLst>
    <a:custClr name="Light Grey 100%">
      <a:srgbClr val="E6E6E6"/>
    </a:custClr>
    <a:custClr name="Light Grey 1">
      <a:srgbClr val="C8C8C8"/>
    </a:custClr>
    <a:custClr name="Light Grey 2">
      <a:srgbClr val="9E9E9E"/>
    </a:custClr>
    <a:custClr name="Light Grey 3">
      <a:srgbClr val="707070"/>
    </a:custClr>
    <a:custClr name="Light Grey 4">
      <a:srgbClr val="444444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etrol 100%">
      <a:srgbClr val="00677F"/>
    </a:custClr>
    <a:custClr name="Petrol 1">
      <a:srgbClr val="A6CAD8"/>
    </a:custClr>
    <a:custClr name="Petrol 2">
      <a:srgbClr val="79AEBF"/>
    </a:custClr>
    <a:custClr name="Petrol 3">
      <a:srgbClr val="5097AB"/>
    </a:custClr>
    <a:custClr name="Petrol 4">
      <a:srgbClr val="007A93"/>
    </a:custClr>
    <a:custClr name="Petrol 5">
      <a:srgbClr val="00566A"/>
    </a:custClr>
    <a:custClr name="Petrol 6">
      <a:srgbClr val="004355"/>
    </a:custClr>
    <a:custClr>
      <a:srgbClr val="FFFFFF"/>
    </a:custClr>
    <a:custClr>
      <a:srgbClr val="FFFFFF"/>
    </a:custClr>
    <a:custClr>
      <a:srgbClr val="FFFFFF"/>
    </a:custClr>
    <a:custClr name="Deep Red 100%">
      <a:srgbClr val="71180C"/>
    </a:custClr>
    <a:custClr name="Deep Red 1">
      <a:srgbClr val="5A130A"/>
    </a:custClr>
    <a:custClr name="Deep Red 2">
      <a:srgbClr val="440E0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DAIMLER_PPT_CorpoS_01.potx" id="{EC543FD7-5EC4-4BA6-8D46-55751DB26C9A}" vid="{AC52DE23-0984-469A-AEB4-5459A6B76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7134</TotalTime>
  <Words>1787</Words>
  <Application>Microsoft Office PowerPoint</Application>
  <PresentationFormat>Widescreen</PresentationFormat>
  <Paragraphs>474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Calibri</vt:lpstr>
      <vt:lpstr>CorpoS</vt:lpstr>
      <vt:lpstr>Daimler CS</vt:lpstr>
      <vt:lpstr>Frutiger 55 Roman</vt:lpstr>
      <vt:lpstr>Times New Roman</vt:lpstr>
      <vt:lpstr>Wingdings 2</vt:lpstr>
      <vt:lpstr>2708955_Daimler_Trucks_Asia_New_CI</vt:lpstr>
      <vt:lpstr>Daimler Trucks Asia Telediagnostics portal technical architecture   January, 2017  </vt:lpstr>
      <vt:lpstr>FUSO Telediagnostics - Technical Architecture Roadmap</vt:lpstr>
      <vt:lpstr>Target State Logical Architecture</vt:lpstr>
      <vt:lpstr>SoS Logical Architecture</vt:lpstr>
      <vt:lpstr>SoS Solution Architecture</vt:lpstr>
      <vt:lpstr>Biz Assist - TD Portal Integration (SoS)</vt:lpstr>
      <vt:lpstr>Dealer - TD Portal Integration (SoS, Target State)</vt:lpstr>
      <vt:lpstr>Appendix</vt:lpstr>
      <vt:lpstr>System Overview (Based on Lambda Architecture)</vt:lpstr>
      <vt:lpstr>CCP Portal Architecture</vt:lpstr>
      <vt:lpstr>Biz Assist - As Is Technical Architecture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Sukumaran Nair, Abhilash</dc:creator>
  <cp:lastModifiedBy>Sukumaran Nair, Abhilash</cp:lastModifiedBy>
  <cp:revision>487</cp:revision>
  <dcterms:created xsi:type="dcterms:W3CDTF">2016-12-09T05:26:07Z</dcterms:created>
  <dcterms:modified xsi:type="dcterms:W3CDTF">2017-06-08T04:43:39Z</dcterms:modified>
</cp:coreProperties>
</file>