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A9D-BBA8-4089-9D44-6DD8955318D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EE7-FDCA-4FE4-9438-E10AA442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A9D-BBA8-4089-9D44-6DD8955318D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EE7-FDCA-4FE4-9438-E10AA442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3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A9D-BBA8-4089-9D44-6DD8955318D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EE7-FDCA-4FE4-9438-E10AA442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4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A9D-BBA8-4089-9D44-6DD8955318D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EE7-FDCA-4FE4-9438-E10AA442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6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A9D-BBA8-4089-9D44-6DD8955318D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EE7-FDCA-4FE4-9438-E10AA442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A9D-BBA8-4089-9D44-6DD8955318D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EE7-FDCA-4FE4-9438-E10AA442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A9D-BBA8-4089-9D44-6DD8955318D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EE7-FDCA-4FE4-9438-E10AA442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A9D-BBA8-4089-9D44-6DD8955318D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EE7-FDCA-4FE4-9438-E10AA442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6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A9D-BBA8-4089-9D44-6DD8955318D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EE7-FDCA-4FE4-9438-E10AA442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3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A9D-BBA8-4089-9D44-6DD8955318D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EE7-FDCA-4FE4-9438-E10AA442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8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A9D-BBA8-4089-9D44-6DD8955318D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EE7-FDCA-4FE4-9438-E10AA442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35A9D-BBA8-4089-9D44-6DD8955318D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DEEE7-FDCA-4FE4-9438-E10AA442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8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7311" y="899770"/>
            <a:ext cx="11000980" cy="5401147"/>
            <a:chOff x="206460" y="963786"/>
            <a:chExt cx="11170699" cy="5433963"/>
          </a:xfrm>
        </p:grpSpPr>
        <p:sp>
          <p:nvSpPr>
            <p:cNvPr id="3" name="Rectangle 2"/>
            <p:cNvSpPr/>
            <p:nvPr/>
          </p:nvSpPr>
          <p:spPr>
            <a:xfrm>
              <a:off x="2084202" y="1621686"/>
              <a:ext cx="9001639" cy="1375711"/>
            </a:xfrm>
            <a:prstGeom prst="rect">
              <a:avLst/>
            </a:prstGeom>
            <a:solidFill>
              <a:srgbClr val="8C8C8C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 (Body)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084199" y="3086960"/>
              <a:ext cx="9001640" cy="787885"/>
            </a:xfrm>
            <a:prstGeom prst="rect">
              <a:avLst/>
            </a:prstGeom>
            <a:solidFill>
              <a:srgbClr val="8C8C8C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 (Body)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84202" y="3964410"/>
              <a:ext cx="9001637" cy="1194715"/>
            </a:xfrm>
            <a:prstGeom prst="rect">
              <a:avLst/>
            </a:prstGeom>
            <a:solidFill>
              <a:srgbClr val="8C8C8C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 (Body)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84202" y="963786"/>
              <a:ext cx="9001638" cy="594360"/>
            </a:xfrm>
            <a:prstGeom prst="rect">
              <a:avLst/>
            </a:prstGeom>
            <a:solidFill>
              <a:srgbClr val="8C8C8C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 (Body)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690" y="963786"/>
              <a:ext cx="1673277" cy="59436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857" tIns="45857" rIns="45857" bIns="45857" rtlCol="0" anchor="ctr"/>
            <a:lstStyle/>
            <a:p>
              <a:pPr algn="ctr"/>
              <a:r>
                <a:rPr lang="en-US" sz="1100" b="1" dirty="0">
                  <a:solidFill>
                    <a:schemeClr val="lt1"/>
                  </a:solidFill>
                  <a:latin typeface="CorpoS (Body)"/>
                </a:rPr>
                <a:t>Presentation Layer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5690" y="1694670"/>
              <a:ext cx="1673277" cy="130272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857" tIns="45857" rIns="45857" bIns="45857" rtlCol="0" anchor="ctr"/>
            <a:lstStyle/>
            <a:p>
              <a:pPr algn="ctr"/>
              <a:r>
                <a:rPr lang="en-US" sz="1100" b="1" dirty="0" smtClean="0">
                  <a:solidFill>
                    <a:schemeClr val="lt1"/>
                  </a:solidFill>
                  <a:latin typeface="CorpoS (Body)"/>
                </a:rPr>
                <a:t>Analytics Layer</a:t>
              </a:r>
            </a:p>
            <a:p>
              <a:pPr algn="ctr"/>
              <a:r>
                <a:rPr lang="en-US" sz="1100" b="1" dirty="0" smtClean="0">
                  <a:latin typeface="CorpoS (Body)"/>
                </a:rPr>
                <a:t>&amp; Functional Repositories</a:t>
              </a:r>
              <a:endParaRPr lang="en-US" sz="1100" b="1" dirty="0">
                <a:solidFill>
                  <a:schemeClr val="lt1"/>
                </a:solidFill>
                <a:latin typeface="CorpoS (Body)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6460" y="3086960"/>
              <a:ext cx="1675035" cy="730884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857" tIns="45857" rIns="45857" bIns="45857" rtlCol="0" anchor="ctr"/>
            <a:lstStyle/>
            <a:p>
              <a:pPr algn="ctr"/>
              <a:r>
                <a:rPr lang="en-US" sz="1204" b="1" dirty="0">
                  <a:solidFill>
                    <a:schemeClr val="lt1"/>
                  </a:solidFill>
                  <a:latin typeface="CorpoS (Body)"/>
                </a:rPr>
                <a:t>Data Storage Layer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3025" y="3964411"/>
              <a:ext cx="1675357" cy="1194715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857" tIns="45857" rIns="45857" bIns="45857" rtlCol="0" anchor="ctr"/>
            <a:lstStyle/>
            <a:p>
              <a:pPr algn="ctr"/>
              <a:r>
                <a:rPr lang="en-US" sz="1204" b="1" dirty="0">
                  <a:solidFill>
                    <a:schemeClr val="lt1"/>
                  </a:solidFill>
                  <a:latin typeface="CorpoS (Body)"/>
                </a:rPr>
                <a:t>Data Ingestion Layer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814356" y="5618890"/>
              <a:ext cx="15628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00A0DE"/>
                  </a:solidFill>
                </a:defRPr>
              </a:lvl1pPr>
            </a:lstStyle>
            <a:p>
              <a:pPr defTabSz="914400"/>
              <a:r>
                <a:rPr lang="en-US" sz="1200" b="1" dirty="0">
                  <a:solidFill>
                    <a:prstClr val="white"/>
                  </a:solidFill>
                  <a:latin typeface="CorpoS (Body)"/>
                </a:rPr>
                <a:t>Master Data Management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84202" y="5248689"/>
              <a:ext cx="9001637" cy="1133433"/>
            </a:xfrm>
            <a:prstGeom prst="rect">
              <a:avLst/>
            </a:prstGeom>
            <a:solidFill>
              <a:srgbClr val="8C8C8C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 (Body)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5690" y="5248689"/>
              <a:ext cx="1661037" cy="114906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857" tIns="45857" rIns="45857" bIns="45857" rtlCol="0" anchor="ctr"/>
            <a:lstStyle/>
            <a:p>
              <a:pPr algn="ctr"/>
              <a:r>
                <a:rPr lang="en-US" sz="1204" b="1" dirty="0">
                  <a:solidFill>
                    <a:schemeClr val="lt1"/>
                  </a:solidFill>
                  <a:latin typeface="CorpoS (Body)"/>
                </a:rPr>
                <a:t>Data </a:t>
              </a:r>
            </a:p>
            <a:p>
              <a:pPr algn="ctr"/>
              <a:r>
                <a:rPr lang="en-US" sz="1204" b="1" dirty="0">
                  <a:solidFill>
                    <a:schemeClr val="lt1"/>
                  </a:solidFill>
                  <a:latin typeface="CorpoS (Body)"/>
                </a:rPr>
                <a:t>Sources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1031" y="1039948"/>
              <a:ext cx="3190384" cy="388508"/>
            </a:xfrm>
            <a:prstGeom prst="roundRect">
              <a:avLst/>
            </a:prstGeom>
            <a:solidFill>
              <a:srgbClr val="81BC00">
                <a:lumMod val="20000"/>
                <a:lumOff val="80000"/>
                <a:alpha val="90000"/>
              </a:srgbClr>
            </a:solidFill>
            <a:ln w="3175" cap="flat" cmpd="sng" algn="ctr">
              <a:noFill/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730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S (Body)"/>
                </a:rPr>
                <a:t>Internal and External Web/Applications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756212" y="1045522"/>
              <a:ext cx="2202789" cy="388508"/>
            </a:xfrm>
            <a:prstGeom prst="roundRect">
              <a:avLst/>
            </a:prstGeom>
            <a:solidFill>
              <a:srgbClr val="81BC00">
                <a:lumMod val="20000"/>
                <a:lumOff val="80000"/>
                <a:alpha val="90000"/>
              </a:srgbClr>
            </a:solidFill>
            <a:ln w="3175" cap="flat" cmpd="sng" algn="ctr">
              <a:noFill/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730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S (Body)"/>
                </a:rPr>
                <a:t>Reporting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63797" y="1039948"/>
              <a:ext cx="2498212" cy="391722"/>
            </a:xfrm>
            <a:prstGeom prst="roundRect">
              <a:avLst/>
            </a:prstGeom>
            <a:solidFill>
              <a:srgbClr val="81BC00">
                <a:lumMod val="20000"/>
                <a:lumOff val="80000"/>
                <a:alpha val="90000"/>
              </a:srgbClr>
            </a:solidFill>
            <a:ln w="3175" cap="flat" cmpd="sng" algn="ctr">
              <a:noFill/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730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S (Body)"/>
                </a:rPr>
                <a:t>Visualization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937842" y="3706111"/>
              <a:ext cx="0" cy="451529"/>
            </a:xfrm>
            <a:prstGeom prst="straightConnector1">
              <a:avLst/>
            </a:prstGeom>
            <a:noFill/>
            <a:ln w="25400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5937842" y="3118870"/>
              <a:ext cx="2" cy="187764"/>
            </a:xfrm>
            <a:prstGeom prst="straightConnector1">
              <a:avLst/>
            </a:prstGeom>
            <a:noFill/>
            <a:ln w="25400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34" name="Rounded Rectangle 33"/>
            <p:cNvSpPr/>
            <p:nvPr/>
          </p:nvSpPr>
          <p:spPr>
            <a:xfrm>
              <a:off x="2534392" y="4049950"/>
              <a:ext cx="8254328" cy="1004659"/>
            </a:xfrm>
            <a:prstGeom prst="roundRect">
              <a:avLst/>
            </a:prstGeom>
            <a:solidFill>
              <a:srgbClr val="81BC00">
                <a:lumMod val="20000"/>
                <a:lumOff val="80000"/>
                <a:alpha val="90000"/>
              </a:srgbClr>
            </a:solidFill>
            <a:ln w="3175" cap="flat" cmpd="sng" algn="ctr">
              <a:noFill/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730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S (Body)"/>
                </a:rPr>
                <a:t>Data Integration</a:t>
              </a:r>
              <a:r>
                <a:rPr lang="en-US" sz="1800" kern="0" noProof="0" dirty="0">
                  <a:solidFill>
                    <a:prstClr val="black"/>
                  </a:solidFill>
                  <a:latin typeface="CorpoS (Body)"/>
                </a:rPr>
                <a:t> </a:t>
              </a:r>
              <a:endParaRPr lang="en-US" sz="1800" kern="0" noProof="0" dirty="0" smtClean="0">
                <a:solidFill>
                  <a:prstClr val="black"/>
                </a:solidFill>
                <a:latin typeface="CorpoS (Body)"/>
              </a:endParaRPr>
            </a:p>
            <a:p>
              <a:pPr marL="0" marR="0" lvl="0" indent="0" algn="ctr" defTabSz="730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dirty="0" smtClean="0">
                  <a:solidFill>
                    <a:prstClr val="black"/>
                  </a:solidFill>
                  <a:latin typeface="CorpoS (Body)"/>
                </a:rPr>
                <a:t>Integrates </a:t>
              </a: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S (Body)"/>
                </a:rPr>
                <a:t>various</a:t>
              </a:r>
              <a:r>
                <a:rPr kumimoji="0" lang="en-US" sz="105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S (Body)"/>
                </a:rPr>
                <a:t> source data based on business rules</a:t>
              </a:r>
            </a:p>
            <a:p>
              <a:pPr marL="0" marR="0" lvl="0" indent="0" algn="ctr" defTabSz="730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 (Body)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616050" y="3102120"/>
              <a:ext cx="5127296" cy="627138"/>
            </a:xfrm>
            <a:prstGeom prst="roundRect">
              <a:avLst/>
            </a:prstGeom>
            <a:solidFill>
              <a:srgbClr val="81BC00">
                <a:lumMod val="20000"/>
                <a:lumOff val="80000"/>
                <a:alpha val="90000"/>
              </a:srgbClr>
            </a:solidFill>
            <a:ln w="3175" cap="flat" cmpd="sng" algn="ctr">
              <a:noFill/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730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S (Body)"/>
                </a:rPr>
                <a:t>Data Lake</a:t>
              </a:r>
            </a:p>
            <a:p>
              <a:pPr marL="0" marR="0" lvl="0" indent="0" algn="ctr" defTabSz="730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dirty="0" smtClean="0">
                  <a:solidFill>
                    <a:prstClr val="black"/>
                  </a:solidFill>
                  <a:latin typeface="CorpoS (Body)"/>
                </a:rPr>
                <a:t>Stores the processed data and provides back up and recovery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 (Body)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29273" y="1647131"/>
              <a:ext cx="8299657" cy="1210940"/>
            </a:xfrm>
            <a:prstGeom prst="roundRect">
              <a:avLst/>
            </a:prstGeom>
            <a:solidFill>
              <a:srgbClr val="81BC00">
                <a:lumMod val="20000"/>
                <a:lumOff val="80000"/>
                <a:alpha val="90000"/>
              </a:srgbClr>
            </a:solidFill>
            <a:ln w="3175" cap="flat" cmpd="sng" algn="ctr">
              <a:noFill/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2880" tIns="0" rIns="91440" bIns="0" rtlCol="0" anchor="t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 (Body)"/>
              </a:endParaRPr>
            </a:p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50" kern="0" dirty="0" smtClean="0">
                <a:solidFill>
                  <a:prstClr val="black"/>
                </a:solidFill>
                <a:latin typeface="CorpoS (Body)"/>
              </a:endParaRPr>
            </a:p>
          </p:txBody>
        </p:sp>
        <p:sp>
          <p:nvSpPr>
            <p:cNvPr id="37" name="Freeform 87"/>
            <p:cNvSpPr>
              <a:spLocks noChangeAspect="1"/>
            </p:cNvSpPr>
            <p:nvPr/>
          </p:nvSpPr>
          <p:spPr bwMode="auto">
            <a:xfrm>
              <a:off x="8317654" y="3283840"/>
              <a:ext cx="307992" cy="304607"/>
            </a:xfrm>
            <a:custGeom>
              <a:avLst/>
              <a:gdLst>
                <a:gd name="T0" fmla="*/ 81 w 86"/>
                <a:gd name="T1" fmla="*/ 35 h 85"/>
                <a:gd name="T2" fmla="*/ 50 w 86"/>
                <a:gd name="T3" fmla="*/ 35 h 85"/>
                <a:gd name="T4" fmla="*/ 50 w 86"/>
                <a:gd name="T5" fmla="*/ 4 h 85"/>
                <a:gd name="T6" fmla="*/ 43 w 86"/>
                <a:gd name="T7" fmla="*/ 0 h 85"/>
                <a:gd name="T8" fmla="*/ 36 w 86"/>
                <a:gd name="T9" fmla="*/ 4 h 85"/>
                <a:gd name="T10" fmla="*/ 36 w 86"/>
                <a:gd name="T11" fmla="*/ 35 h 85"/>
                <a:gd name="T12" fmla="*/ 5 w 86"/>
                <a:gd name="T13" fmla="*/ 35 h 85"/>
                <a:gd name="T14" fmla="*/ 0 w 86"/>
                <a:gd name="T15" fmla="*/ 42 h 85"/>
                <a:gd name="T16" fmla="*/ 5 w 86"/>
                <a:gd name="T17" fmla="*/ 50 h 85"/>
                <a:gd name="T18" fmla="*/ 36 w 86"/>
                <a:gd name="T19" fmla="*/ 50 h 85"/>
                <a:gd name="T20" fmla="*/ 36 w 86"/>
                <a:gd name="T21" fmla="*/ 81 h 85"/>
                <a:gd name="T22" fmla="*/ 43 w 86"/>
                <a:gd name="T23" fmla="*/ 85 h 85"/>
                <a:gd name="T24" fmla="*/ 50 w 86"/>
                <a:gd name="T25" fmla="*/ 81 h 85"/>
                <a:gd name="T26" fmla="*/ 50 w 86"/>
                <a:gd name="T27" fmla="*/ 50 h 85"/>
                <a:gd name="T28" fmla="*/ 81 w 86"/>
                <a:gd name="T29" fmla="*/ 50 h 85"/>
                <a:gd name="T30" fmla="*/ 86 w 86"/>
                <a:gd name="T31" fmla="*/ 42 h 85"/>
                <a:gd name="T32" fmla="*/ 81 w 86"/>
                <a:gd name="T33" fmla="*/ 3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85">
                  <a:moveTo>
                    <a:pt x="81" y="35"/>
                  </a:moveTo>
                  <a:cubicBezTo>
                    <a:pt x="50" y="35"/>
                    <a:pt x="50" y="35"/>
                    <a:pt x="50" y="35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0"/>
                    <a:pt x="47" y="0"/>
                    <a:pt x="43" y="0"/>
                  </a:cubicBezTo>
                  <a:cubicBezTo>
                    <a:pt x="39" y="0"/>
                    <a:pt x="36" y="0"/>
                    <a:pt x="36" y="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1" y="35"/>
                    <a:pt x="0" y="38"/>
                    <a:pt x="0" y="42"/>
                  </a:cubicBezTo>
                  <a:cubicBezTo>
                    <a:pt x="0" y="47"/>
                    <a:pt x="1" y="50"/>
                    <a:pt x="5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5"/>
                    <a:pt x="39" y="85"/>
                    <a:pt x="43" y="85"/>
                  </a:cubicBezTo>
                  <a:cubicBezTo>
                    <a:pt x="47" y="85"/>
                    <a:pt x="50" y="85"/>
                    <a:pt x="50" y="81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5" y="50"/>
                    <a:pt x="86" y="47"/>
                    <a:pt x="86" y="42"/>
                  </a:cubicBezTo>
                  <a:cubicBezTo>
                    <a:pt x="86" y="38"/>
                    <a:pt x="85" y="35"/>
                    <a:pt x="81" y="35"/>
                  </a:cubicBezTo>
                  <a:close/>
                </a:path>
              </a:pathLst>
            </a:custGeom>
            <a:solidFill>
              <a:srgbClr val="007A93"/>
            </a:solidFill>
            <a:ln w="25400" cap="flat" cmpd="sng" algn="ctr">
              <a:noFill/>
              <a:prstDash val="solid"/>
              <a:tailEnd type="triangle"/>
            </a:ln>
            <a:effectLst/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9199954" y="3075206"/>
              <a:ext cx="955146" cy="627138"/>
            </a:xfrm>
            <a:prstGeom prst="roundRect">
              <a:avLst/>
            </a:prstGeom>
            <a:solidFill>
              <a:srgbClr val="81BC00">
                <a:lumMod val="20000"/>
                <a:lumOff val="80000"/>
                <a:alpha val="90000"/>
              </a:srgbClr>
            </a:solidFill>
            <a:ln w="3175" cap="flat" cmpd="sng" algn="ctr">
              <a:noFill/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730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S (Body)"/>
                </a:rPr>
                <a:t>Data</a:t>
              </a:r>
              <a:endParaRPr lang="en-US" sz="1200" kern="0" dirty="0" smtClean="0">
                <a:solidFill>
                  <a:prstClr val="black"/>
                </a:solidFill>
                <a:latin typeface="CorpoS (Body)"/>
              </a:endParaRPr>
            </a:p>
            <a:p>
              <a:pPr marL="0" marR="0" lvl="0" indent="0" algn="ctr" defTabSz="730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S (Body)"/>
                </a:rPr>
                <a:t>Archival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78059" y="1710652"/>
              <a:ext cx="2967368" cy="631185"/>
            </a:xfrm>
            <a:prstGeom prst="rect">
              <a:avLst/>
            </a:prstGeom>
            <a:solidFill>
              <a:srgbClr val="007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Predictive Analytics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02338" y="1725639"/>
              <a:ext cx="3094566" cy="613095"/>
            </a:xfrm>
            <a:prstGeom prst="rect">
              <a:avLst/>
            </a:prstGeom>
            <a:solidFill>
              <a:srgbClr val="007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Natural Language Processing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939164" y="4304661"/>
              <a:ext cx="1953537" cy="450768"/>
            </a:xfrm>
            <a:prstGeom prst="roundRect">
              <a:avLst/>
            </a:prstGeom>
            <a:solidFill>
              <a:srgbClr val="007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Data Quality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656142" y="4755428"/>
              <a:ext cx="1645920" cy="237133"/>
            </a:xfrm>
            <a:prstGeom prst="roundRect">
              <a:avLst/>
            </a:prstGeom>
            <a:solidFill>
              <a:srgbClr val="007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Data Transformation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449621" y="4304661"/>
              <a:ext cx="1920240" cy="450768"/>
            </a:xfrm>
            <a:prstGeom prst="roundRect">
              <a:avLst/>
            </a:prstGeom>
            <a:solidFill>
              <a:srgbClr val="007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Master Data Management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71522" y="2404634"/>
              <a:ext cx="1203078" cy="365760"/>
            </a:xfrm>
            <a:prstGeom prst="rect">
              <a:avLst/>
            </a:prstGeom>
            <a:solidFill>
              <a:srgbClr val="007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Function-Specific Repositories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55903" y="2402273"/>
              <a:ext cx="1611304" cy="365760"/>
            </a:xfrm>
            <a:prstGeom prst="rect">
              <a:avLst/>
            </a:prstGeom>
            <a:solidFill>
              <a:srgbClr val="007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Statistical Models</a:t>
              </a:r>
              <a:endParaRPr lang="en-US" sz="12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544523" y="2405827"/>
              <a:ext cx="1338965" cy="365760"/>
            </a:xfrm>
            <a:prstGeom prst="rect">
              <a:avLst/>
            </a:prstGeom>
            <a:solidFill>
              <a:srgbClr val="007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Data Mining</a:t>
              </a:r>
              <a:endParaRPr lang="en-US" sz="1200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5923465" y="5033648"/>
              <a:ext cx="14377" cy="232428"/>
            </a:xfrm>
            <a:prstGeom prst="straightConnector1">
              <a:avLst/>
            </a:prstGeom>
            <a:noFill/>
            <a:ln w="25400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>
            <a:xfrm flipV="1">
              <a:off x="7927853" y="5083193"/>
              <a:ext cx="0" cy="182880"/>
            </a:xfrm>
            <a:prstGeom prst="straightConnector1">
              <a:avLst/>
            </a:prstGeom>
            <a:noFill/>
            <a:ln w="25400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>
            <a:xfrm flipV="1">
              <a:off x="3973061" y="5095695"/>
              <a:ext cx="0" cy="182880"/>
            </a:xfrm>
            <a:prstGeom prst="straightConnector1">
              <a:avLst/>
            </a:prstGeom>
            <a:noFill/>
            <a:ln w="25400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33" y="5202890"/>
            <a:ext cx="764591" cy="76459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125" y="5209215"/>
            <a:ext cx="759664" cy="75966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950" y="5200301"/>
            <a:ext cx="748762" cy="7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3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CorpoS (Body)</vt:lpstr>
      <vt:lpstr>Office Theme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Dias, Denver</dc:creator>
  <cp:lastModifiedBy>Dias, Denver</cp:lastModifiedBy>
  <cp:revision>6</cp:revision>
  <dcterms:created xsi:type="dcterms:W3CDTF">2017-06-08T07:11:20Z</dcterms:created>
  <dcterms:modified xsi:type="dcterms:W3CDTF">2017-06-08T07:29:03Z</dcterms:modified>
</cp:coreProperties>
</file>