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773" r:id="rId2"/>
    <p:sldId id="261" r:id="rId3"/>
    <p:sldId id="779" r:id="rId4"/>
    <p:sldId id="781" r:id="rId5"/>
    <p:sldId id="782" r:id="rId6"/>
    <p:sldId id="784" r:id="rId7"/>
    <p:sldId id="787" r:id="rId8"/>
    <p:sldId id="785" r:id="rId9"/>
  </p:sldIdLst>
  <p:sldSz cx="9144000" cy="6858000" type="screen4x3"/>
  <p:notesSz cx="7315200" cy="96012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os="448" userDrawn="1">
          <p15:clr>
            <a:srgbClr val="A4A3A4"/>
          </p15:clr>
        </p15:guide>
        <p15:guide id="11" orient="horz" pos="2160">
          <p15:clr>
            <a:srgbClr val="A4A3A4"/>
          </p15:clr>
        </p15:guide>
        <p15:guide id="12" orient="horz" pos="3363" userDrawn="1">
          <p15:clr>
            <a:srgbClr val="A4A3A4"/>
          </p15:clr>
        </p15:guide>
        <p15:guide id="13" orient="horz" pos="1392" userDrawn="1">
          <p15:clr>
            <a:srgbClr val="A4A3A4"/>
          </p15:clr>
        </p15:guide>
        <p15:guide id="14" pos="2640" userDrawn="1">
          <p15:clr>
            <a:srgbClr val="A4A3A4"/>
          </p15:clr>
        </p15:guide>
        <p15:guide id="15" pos="3216" userDrawn="1">
          <p15:clr>
            <a:srgbClr val="A4A3A4"/>
          </p15:clr>
        </p15:guide>
        <p15:guide id="16" pos="5568" userDrawn="1">
          <p15:clr>
            <a:srgbClr val="A4A3A4"/>
          </p15:clr>
        </p15:guide>
        <p15:guide id="17" orient="horz" pos="3301" userDrawn="1">
          <p15:clr>
            <a:srgbClr val="A4A3A4"/>
          </p15:clr>
        </p15:guide>
        <p15:guide id="18" orient="horz" pos="3528" userDrawn="1">
          <p15:clr>
            <a:srgbClr val="A4A3A4"/>
          </p15:clr>
        </p15:guide>
        <p15:guide id="19" orient="horz" pos="2760" userDrawn="1">
          <p15:clr>
            <a:srgbClr val="A4A3A4"/>
          </p15:clr>
        </p15:guide>
        <p15:guide id="20" orient="horz" pos="1320" userDrawn="1">
          <p15:clr>
            <a:srgbClr val="A4A3A4"/>
          </p15:clr>
        </p15:guide>
        <p15:guide id="21" orient="horz" pos="912" userDrawn="1">
          <p15:clr>
            <a:srgbClr val="A4A3A4"/>
          </p15:clr>
        </p15:guide>
        <p15:guide id="22" orient="horz" pos="15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6E6"/>
    <a:srgbClr val="D9D9D9"/>
    <a:srgbClr val="595959"/>
    <a:srgbClr val="86BC25"/>
    <a:srgbClr val="ED8B00"/>
    <a:srgbClr val="53565A"/>
    <a:srgbClr val="08DA71"/>
    <a:srgbClr val="77A721"/>
    <a:srgbClr val="79AA22"/>
    <a:srgbClr val="069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53" autoAdjust="0"/>
  </p:normalViewPr>
  <p:slideViewPr>
    <p:cSldViewPr snapToGrid="0" showGuides="1">
      <p:cViewPr varScale="1">
        <p:scale>
          <a:sx n="69" d="100"/>
          <a:sy n="69" d="100"/>
        </p:scale>
        <p:origin x="1224" y="44"/>
      </p:cViewPr>
      <p:guideLst>
        <p:guide pos="448"/>
        <p:guide orient="horz" pos="2160"/>
        <p:guide orient="horz" pos="3363"/>
        <p:guide orient="horz" pos="1392"/>
        <p:guide pos="2640"/>
        <p:guide pos="3216"/>
        <p:guide pos="5568"/>
        <p:guide orient="horz" pos="3301"/>
        <p:guide orient="horz" pos="3528"/>
        <p:guide orient="horz" pos="2760"/>
        <p:guide orient="horz" pos="1320"/>
        <p:guide orient="horz" pos="912"/>
        <p:guide orient="horz" pos="158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102" d="100"/>
        <a:sy n="102"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5/25/2017</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5/25/2017</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1897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3</a:t>
            </a:fld>
            <a:endParaRPr lang="en-US" smtClean="0"/>
          </a:p>
        </p:txBody>
      </p:sp>
    </p:spTree>
    <p:extLst>
      <p:ext uri="{BB962C8B-B14F-4D97-AF65-F5344CB8AC3E}">
        <p14:creationId xmlns:p14="http://schemas.microsoft.com/office/powerpoint/2010/main" val="335441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1000">
                <a:solidFill>
                  <a:schemeClr val="tx1"/>
                </a:solidFill>
                <a:latin typeface="Arial" pitchFamily="34" charset="0"/>
                <a:ea typeface="MS PGothic" pitchFamily="34" charset="-128"/>
              </a:defRPr>
            </a:lvl1pPr>
            <a:lvl2pPr marL="742950" indent="-285750" defTabSz="909638">
              <a:defRPr sz="1000">
                <a:solidFill>
                  <a:schemeClr val="tx1"/>
                </a:solidFill>
                <a:latin typeface="Arial" pitchFamily="34" charset="0"/>
                <a:ea typeface="MS PGothic" pitchFamily="34" charset="-128"/>
              </a:defRPr>
            </a:lvl2pPr>
            <a:lvl3pPr marL="1143000" indent="-228600" defTabSz="909638">
              <a:defRPr sz="1000">
                <a:solidFill>
                  <a:schemeClr val="tx1"/>
                </a:solidFill>
                <a:latin typeface="Arial" pitchFamily="34" charset="0"/>
                <a:ea typeface="MS PGothic" pitchFamily="34" charset="-128"/>
              </a:defRPr>
            </a:lvl3pPr>
            <a:lvl4pPr marL="1600200" indent="-228600" defTabSz="909638">
              <a:defRPr sz="1000">
                <a:solidFill>
                  <a:schemeClr val="tx1"/>
                </a:solidFill>
                <a:latin typeface="Arial" pitchFamily="34" charset="0"/>
                <a:ea typeface="MS PGothic" pitchFamily="34" charset="-128"/>
              </a:defRPr>
            </a:lvl4pPr>
            <a:lvl5pPr marL="2057400" indent="-228600" defTabSz="909638">
              <a:defRPr sz="1000">
                <a:solidFill>
                  <a:schemeClr val="tx1"/>
                </a:solidFill>
                <a:latin typeface="Arial" pitchFamily="34" charset="0"/>
                <a:ea typeface="MS PGothic" pitchFamily="34" charset="-128"/>
              </a:defRPr>
            </a:lvl5pPr>
            <a:lvl6pPr marL="25146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6pPr>
            <a:lvl7pPr marL="29718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7pPr>
            <a:lvl8pPr marL="34290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8pPr>
            <a:lvl9pPr marL="38862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9pPr>
          </a:lstStyle>
          <a:p>
            <a:fld id="{54DB9787-755A-464C-A9DF-BA974FF277B5}" type="slidenum">
              <a:rPr lang="en-US" sz="1800">
                <a:solidFill>
                  <a:prstClr val="black"/>
                </a:solidFill>
              </a:rPr>
              <a:pPr/>
              <a:t>4</a:t>
            </a:fld>
            <a:endParaRPr lang="en-US" sz="1800">
              <a:solidFill>
                <a:prstClr val="black"/>
              </a:solidFill>
            </a:endParaRPr>
          </a:p>
        </p:txBody>
      </p:sp>
      <p:sp>
        <p:nvSpPr>
          <p:cNvPr id="491523" name="Rectangle 2"/>
          <p:cNvSpPr>
            <a:spLocks noGrp="1" noRot="1" noChangeAspect="1" noChangeArrowheads="1" noTextEdit="1"/>
          </p:cNvSpPr>
          <p:nvPr>
            <p:ph type="sldImg"/>
          </p:nvPr>
        </p:nvSpPr>
        <p:spPr>
          <a:xfrm>
            <a:off x="1195388" y="693738"/>
            <a:ext cx="4619625" cy="3463925"/>
          </a:xfrm>
          <a:ln/>
        </p:spPr>
      </p:sp>
      <p:sp>
        <p:nvSpPr>
          <p:cNvPr id="491524" name="Rectangle 3"/>
          <p:cNvSpPr>
            <a:spLocks noGrp="1" noChangeArrowheads="1"/>
          </p:cNvSpPr>
          <p:nvPr>
            <p:ph type="body" idx="1"/>
          </p:nvPr>
        </p:nvSpPr>
        <p:spPr>
          <a:xfrm>
            <a:off x="700323" y="4385882"/>
            <a:ext cx="5609757" cy="41558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18102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1000">
                <a:solidFill>
                  <a:schemeClr val="tx1"/>
                </a:solidFill>
                <a:latin typeface="Arial" pitchFamily="34" charset="0"/>
                <a:ea typeface="MS PGothic" pitchFamily="34" charset="-128"/>
              </a:defRPr>
            </a:lvl1pPr>
            <a:lvl2pPr marL="742950" indent="-285750" defTabSz="909638">
              <a:defRPr sz="1000">
                <a:solidFill>
                  <a:schemeClr val="tx1"/>
                </a:solidFill>
                <a:latin typeface="Arial" pitchFamily="34" charset="0"/>
                <a:ea typeface="MS PGothic" pitchFamily="34" charset="-128"/>
              </a:defRPr>
            </a:lvl2pPr>
            <a:lvl3pPr marL="1143000" indent="-228600" defTabSz="909638">
              <a:defRPr sz="1000">
                <a:solidFill>
                  <a:schemeClr val="tx1"/>
                </a:solidFill>
                <a:latin typeface="Arial" pitchFamily="34" charset="0"/>
                <a:ea typeface="MS PGothic" pitchFamily="34" charset="-128"/>
              </a:defRPr>
            </a:lvl3pPr>
            <a:lvl4pPr marL="1600200" indent="-228600" defTabSz="909638">
              <a:defRPr sz="1000">
                <a:solidFill>
                  <a:schemeClr val="tx1"/>
                </a:solidFill>
                <a:latin typeface="Arial" pitchFamily="34" charset="0"/>
                <a:ea typeface="MS PGothic" pitchFamily="34" charset="-128"/>
              </a:defRPr>
            </a:lvl4pPr>
            <a:lvl5pPr marL="2057400" indent="-228600" defTabSz="909638">
              <a:defRPr sz="1000">
                <a:solidFill>
                  <a:schemeClr val="tx1"/>
                </a:solidFill>
                <a:latin typeface="Arial" pitchFamily="34" charset="0"/>
                <a:ea typeface="MS PGothic" pitchFamily="34" charset="-128"/>
              </a:defRPr>
            </a:lvl5pPr>
            <a:lvl6pPr marL="25146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6pPr>
            <a:lvl7pPr marL="29718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7pPr>
            <a:lvl8pPr marL="34290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8pPr>
            <a:lvl9pPr marL="38862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9pPr>
          </a:lstStyle>
          <a:p>
            <a:fld id="{54DB9787-755A-464C-A9DF-BA974FF277B5}" type="slidenum">
              <a:rPr lang="en-US" sz="1800">
                <a:solidFill>
                  <a:prstClr val="black"/>
                </a:solidFill>
              </a:rPr>
              <a:pPr/>
              <a:t>5</a:t>
            </a:fld>
            <a:endParaRPr lang="en-US" sz="1800">
              <a:solidFill>
                <a:prstClr val="black"/>
              </a:solidFill>
            </a:endParaRPr>
          </a:p>
        </p:txBody>
      </p:sp>
      <p:sp>
        <p:nvSpPr>
          <p:cNvPr id="491523" name="Rectangle 2"/>
          <p:cNvSpPr>
            <a:spLocks noGrp="1" noRot="1" noChangeAspect="1" noChangeArrowheads="1" noTextEdit="1"/>
          </p:cNvSpPr>
          <p:nvPr>
            <p:ph type="sldImg"/>
          </p:nvPr>
        </p:nvSpPr>
        <p:spPr>
          <a:xfrm>
            <a:off x="1195388" y="693738"/>
            <a:ext cx="4619625" cy="3463925"/>
          </a:xfrm>
          <a:ln/>
        </p:spPr>
      </p:sp>
      <p:sp>
        <p:nvSpPr>
          <p:cNvPr id="491524" name="Rectangle 3"/>
          <p:cNvSpPr>
            <a:spLocks noGrp="1" noChangeArrowheads="1"/>
          </p:cNvSpPr>
          <p:nvPr>
            <p:ph type="body" idx="1"/>
          </p:nvPr>
        </p:nvSpPr>
        <p:spPr>
          <a:xfrm>
            <a:off x="700323" y="4385882"/>
            <a:ext cx="5609757" cy="41558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34105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0434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Edit Master text styles</a:t>
            </a:r>
          </a:p>
        </p:txBody>
      </p:sp>
    </p:spTree>
    <p:extLst>
      <p:ext uri="{BB962C8B-B14F-4D97-AF65-F5344CB8AC3E}">
        <p14:creationId xmlns:p14="http://schemas.microsoft.com/office/powerpoint/2010/main"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Edit Master text styles</a:t>
            </a:r>
          </a:p>
        </p:txBody>
      </p:sp>
    </p:spTree>
    <p:extLst>
      <p:ext uri="{BB962C8B-B14F-4D97-AF65-F5344CB8AC3E}">
        <p14:creationId xmlns:p14="http://schemas.microsoft.com/office/powerpoint/2010/main"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31"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Edit Master text styles</a:t>
            </a:r>
          </a:p>
        </p:txBody>
      </p:sp>
    </p:spTree>
    <p:extLst>
      <p:ext uri="{BB962C8B-B14F-4D97-AF65-F5344CB8AC3E}">
        <p14:creationId xmlns:p14="http://schemas.microsoft.com/office/powerpoint/2010/main"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659625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smtClean="0"/>
              <a:t>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smtClean="0"/>
              <a:t>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935664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5"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7"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8164423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56"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marR="0" lvl="0" indent="0" algn="r" defTabSz="914400" rtl="0" eaLnBrk="1" fontAlgn="auto" latinLnBrk="0" hangingPunct="1">
              <a:lnSpc>
                <a:spcPct val="100000"/>
              </a:lnSpc>
              <a:spcBef>
                <a:spcPts val="0"/>
              </a:spcBef>
              <a:spcAft>
                <a:spcPts val="0"/>
              </a:spcAft>
              <a:buClrTx/>
              <a:buSzPct val="100000"/>
              <a:buFontTx/>
              <a:buNone/>
              <a:tabLst/>
              <a:defRPr/>
            </a:pPr>
            <a:r>
              <a:rPr lang="en-US" sz="800" dirty="0" smtClean="0"/>
              <a:t>An NLP Framework</a:t>
            </a:r>
          </a:p>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8" r:id="rId33"/>
    <p:sldLayoutId id="2147483751" r:id="rId34"/>
    <p:sldLayoutId id="2147483724" r:id="rId35"/>
    <p:sldLayoutId id="2147483725" r:id="rId36"/>
    <p:sldLayoutId id="2147483726" r:id="rId37"/>
    <p:sldLayoutId id="2147483727" r:id="rId38"/>
    <p:sldLayoutId id="2147483698" r:id="rId39"/>
    <p:sldLayoutId id="2147483752" r:id="rId40"/>
    <p:sldLayoutId id="2147483696" r:id="rId41"/>
    <p:sldLayoutId id="2147483759" r:id="rId4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loitte.com/about" TargetMode="Externa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6723" r="16723"/>
          <a:stretch>
            <a:fillRect/>
          </a:stretch>
        </p:blipFill>
        <p:spPr>
          <a:xfrm>
            <a:off x="0" y="773380"/>
            <a:ext cx="9144000" cy="5400000"/>
          </a:xfrm>
        </p:spPr>
      </p:pic>
      <p:sp>
        <p:nvSpPr>
          <p:cNvPr id="3" name="Subtitle 2"/>
          <p:cNvSpPr>
            <a:spLocks noGrp="1"/>
          </p:cNvSpPr>
          <p:nvPr>
            <p:ph type="subTitle" idx="1"/>
          </p:nvPr>
        </p:nvSpPr>
        <p:spPr>
          <a:xfrm>
            <a:off x="376238" y="6076657"/>
            <a:ext cx="4195761" cy="505645"/>
          </a:xfrm>
        </p:spPr>
        <p:txBody>
          <a:bodyPr/>
          <a:lstStyle/>
          <a:p>
            <a:r>
              <a:rPr lang="en-US" dirty="0" smtClean="0"/>
              <a:t>An NLP Framework</a:t>
            </a:r>
            <a:endParaRPr lang="en-US" dirty="0"/>
          </a:p>
        </p:txBody>
      </p:sp>
    </p:spTree>
    <p:extLst>
      <p:ext uri="{BB962C8B-B14F-4D97-AF65-F5344CB8AC3E}">
        <p14:creationId xmlns:p14="http://schemas.microsoft.com/office/powerpoint/2010/main" val="1445341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Natural Language Processing (NLP)</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67" y="1104900"/>
            <a:ext cx="2085975" cy="1600200"/>
          </a:xfrm>
          <a:prstGeom prst="rect">
            <a:avLst/>
          </a:prstGeom>
        </p:spPr>
      </p:pic>
      <p:sp>
        <p:nvSpPr>
          <p:cNvPr id="10" name="TextBox 9"/>
          <p:cNvSpPr txBox="1"/>
          <p:nvPr/>
        </p:nvSpPr>
        <p:spPr>
          <a:xfrm>
            <a:off x="3306620" y="1249403"/>
            <a:ext cx="5294890" cy="1318310"/>
          </a:xfrm>
          <a:prstGeom prst="rect">
            <a:avLst/>
          </a:prstGeom>
          <a:noFill/>
        </p:spPr>
        <p:txBody>
          <a:bodyPr vert="horz" wrap="square" lIns="0" tIns="0" rIns="0" bIns="0" rtlCol="0">
            <a:spAutoFit/>
          </a:bodyPr>
          <a:lstStyle/>
          <a:p>
            <a:pPr algn="just">
              <a:spcBef>
                <a:spcPts val="200"/>
              </a:spcBef>
              <a:buSzPct val="100000"/>
            </a:pPr>
            <a:r>
              <a:rPr lang="en-US" sz="1400" dirty="0">
                <a:latin typeface="Arial" panose="020B0604020202020204" pitchFamily="34" charset="0"/>
                <a:cs typeface="Arial" panose="020B0604020202020204" pitchFamily="34" charset="0"/>
              </a:rPr>
              <a:t>NLP is a branch of data science that consists of systematic processes for analyzing, understanding, and deriving </a:t>
            </a:r>
            <a:r>
              <a:rPr lang="en-US" sz="1400" b="1" dirty="0">
                <a:latin typeface="Arial" panose="020B0604020202020204" pitchFamily="34" charset="0"/>
                <a:cs typeface="Arial" panose="020B0604020202020204" pitchFamily="34" charset="0"/>
              </a:rPr>
              <a:t>information from the text data </a:t>
            </a:r>
            <a:r>
              <a:rPr lang="en-US" sz="1400" dirty="0">
                <a:latin typeface="Arial" panose="020B0604020202020204" pitchFamily="34" charset="0"/>
                <a:cs typeface="Arial" panose="020B0604020202020204" pitchFamily="34" charset="0"/>
              </a:rPr>
              <a:t>in a smart and efficient manner</a:t>
            </a:r>
            <a:r>
              <a:rPr lang="en-US" sz="1400" dirty="0" smtClean="0">
                <a:latin typeface="Arial" panose="020B0604020202020204" pitchFamily="34" charset="0"/>
                <a:cs typeface="Arial" panose="020B0604020202020204" pitchFamily="34" charset="0"/>
              </a:rPr>
              <a:t>.</a:t>
            </a:r>
          </a:p>
          <a:p>
            <a:pPr algn="just">
              <a:spcBef>
                <a:spcPts val="200"/>
              </a:spcBef>
              <a:buSzPct val="100000"/>
            </a:pPr>
            <a:r>
              <a:rPr lang="en-US" sz="1400" dirty="0" smtClean="0">
                <a:latin typeface="Arial" panose="020B0604020202020204" pitchFamily="34" charset="0"/>
                <a:cs typeface="Arial" panose="020B0604020202020204" pitchFamily="34" charset="0"/>
              </a:rPr>
              <a:t>By </a:t>
            </a:r>
            <a:r>
              <a:rPr lang="en-US" sz="1400" dirty="0">
                <a:latin typeface="Arial" panose="020B0604020202020204" pitchFamily="34" charset="0"/>
                <a:cs typeface="Arial" panose="020B0604020202020204" pitchFamily="34" charset="0"/>
              </a:rPr>
              <a:t>utilizing NLP and its components, one can </a:t>
            </a:r>
            <a:r>
              <a:rPr lang="en-US" sz="1400" b="1" dirty="0">
                <a:latin typeface="Arial" panose="020B0604020202020204" pitchFamily="34" charset="0"/>
                <a:cs typeface="Arial" panose="020B0604020202020204" pitchFamily="34" charset="0"/>
              </a:rPr>
              <a:t>organize the massive chunks of text data</a:t>
            </a:r>
            <a:r>
              <a:rPr lang="en-US" sz="1400" dirty="0">
                <a:latin typeface="Arial" panose="020B0604020202020204" pitchFamily="34" charset="0"/>
                <a:cs typeface="Arial" panose="020B0604020202020204" pitchFamily="34" charset="0"/>
              </a:rPr>
              <a:t>, perform numerous automated tasks and solve a wide range of </a:t>
            </a:r>
            <a:r>
              <a:rPr lang="en-US" sz="1400" dirty="0" smtClean="0">
                <a:latin typeface="Arial" panose="020B0604020202020204" pitchFamily="34" charset="0"/>
                <a:cs typeface="Arial" panose="020B0604020202020204" pitchFamily="34" charset="0"/>
              </a:rPr>
              <a:t>problems.</a:t>
            </a:r>
          </a:p>
        </p:txBody>
      </p:sp>
      <p:grpSp>
        <p:nvGrpSpPr>
          <p:cNvPr id="95" name="Group 94"/>
          <p:cNvGrpSpPr/>
          <p:nvPr/>
        </p:nvGrpSpPr>
        <p:grpSpPr>
          <a:xfrm>
            <a:off x="283876" y="2862123"/>
            <a:ext cx="4574452" cy="1917669"/>
            <a:chOff x="283876" y="2945247"/>
            <a:chExt cx="4574452" cy="1917669"/>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76" y="2945247"/>
              <a:ext cx="1371600" cy="1371600"/>
            </a:xfrm>
            <a:prstGeom prst="rect">
              <a:avLst/>
            </a:prstGeom>
          </p:spPr>
        </p:pic>
        <p:sp>
          <p:nvSpPr>
            <p:cNvPr id="99" name="TextBox 98"/>
            <p:cNvSpPr txBox="1"/>
            <p:nvPr/>
          </p:nvSpPr>
          <p:spPr>
            <a:xfrm>
              <a:off x="1565566" y="3636939"/>
              <a:ext cx="3292762" cy="1225977"/>
            </a:xfrm>
            <a:prstGeom prst="rect">
              <a:avLst/>
            </a:prstGeom>
            <a:noFill/>
          </p:spPr>
          <p:txBody>
            <a:bodyPr vert="horz" wrap="square" lIns="0" tIns="0" rIns="0" bIns="0" rtlCol="0">
              <a:spAutoFit/>
            </a:bodyPr>
            <a:lstStyle/>
            <a:p>
              <a:pPr algn="just">
                <a:spcBef>
                  <a:spcPts val="200"/>
                </a:spcBef>
                <a:buSzPct val="100000"/>
              </a:pPr>
              <a:r>
                <a:rPr lang="en-US" sz="1300" i="1" dirty="0">
                  <a:latin typeface="Arial" panose="020B0604020202020204" pitchFamily="34" charset="0"/>
                  <a:cs typeface="Arial" panose="020B0604020202020204" pitchFamily="34" charset="0"/>
                </a:rPr>
                <a:t>Imagine a future that looks like Star Trek or The Jetsons, where people are constantly talking to their house (or space ship), requesting information, giving commands, and so on. That future is not far </a:t>
              </a:r>
              <a:r>
                <a:rPr lang="en-US" sz="1300" i="1" dirty="0" smtClean="0">
                  <a:latin typeface="Arial" panose="020B0604020202020204" pitchFamily="34" charset="0"/>
                  <a:cs typeface="Arial" panose="020B0604020202020204" pitchFamily="34" charset="0"/>
                </a:rPr>
                <a:t>off …</a:t>
              </a:r>
            </a:p>
            <a:p>
              <a:pPr algn="r">
                <a:spcBef>
                  <a:spcPts val="200"/>
                </a:spcBef>
                <a:buSzPct val="100000"/>
              </a:pPr>
              <a:r>
                <a:rPr lang="en-US" sz="1300" b="1" i="1" dirty="0" smtClean="0">
                  <a:latin typeface="Arial" panose="020B0604020202020204" pitchFamily="34" charset="0"/>
                  <a:cs typeface="Arial" panose="020B0604020202020204" pitchFamily="34" charset="0"/>
                </a:rPr>
                <a:t>Bernard </a:t>
              </a:r>
              <a:r>
                <a:rPr lang="en-US" sz="1300" b="1" i="1" dirty="0">
                  <a:latin typeface="Arial" panose="020B0604020202020204" pitchFamily="34" charset="0"/>
                  <a:cs typeface="Arial" panose="020B0604020202020204" pitchFamily="34" charset="0"/>
                </a:rPr>
                <a:t>Marr</a:t>
              </a:r>
              <a:endParaRPr lang="en-US" sz="1300" b="1" i="1" dirty="0" smtClean="0">
                <a:latin typeface="Arial" panose="020B0604020202020204" pitchFamily="34" charset="0"/>
                <a:cs typeface="Arial" panose="020B0604020202020204" pitchFamily="34" charset="0"/>
              </a:endParaRPr>
            </a:p>
          </p:txBody>
        </p:sp>
      </p:grpSp>
      <p:grpSp>
        <p:nvGrpSpPr>
          <p:cNvPr id="101" name="Group 100"/>
          <p:cNvGrpSpPr/>
          <p:nvPr/>
        </p:nvGrpSpPr>
        <p:grpSpPr>
          <a:xfrm>
            <a:off x="3971640" y="4537327"/>
            <a:ext cx="4574452" cy="1716537"/>
            <a:chOff x="4110184" y="4251004"/>
            <a:chExt cx="4574452" cy="1716537"/>
          </a:xfrm>
        </p:grpSpPr>
        <p:sp>
          <p:nvSpPr>
            <p:cNvPr id="100" name="TextBox 99"/>
            <p:cNvSpPr txBox="1"/>
            <p:nvPr/>
          </p:nvSpPr>
          <p:spPr>
            <a:xfrm>
              <a:off x="4110184" y="4941619"/>
              <a:ext cx="3292762" cy="1025922"/>
            </a:xfrm>
            <a:prstGeom prst="rect">
              <a:avLst/>
            </a:prstGeom>
            <a:noFill/>
          </p:spPr>
          <p:txBody>
            <a:bodyPr vert="horz" wrap="square" lIns="0" tIns="0" rIns="0" bIns="0" rtlCol="0">
              <a:spAutoFit/>
            </a:bodyPr>
            <a:lstStyle/>
            <a:p>
              <a:pPr algn="just">
                <a:spcBef>
                  <a:spcPts val="200"/>
                </a:spcBef>
                <a:buSzPct val="100000"/>
              </a:pPr>
              <a:r>
                <a:rPr lang="en-US" sz="1300" i="1" dirty="0">
                  <a:latin typeface="Arial" panose="020B0604020202020204" pitchFamily="34" charset="0"/>
                  <a:cs typeface="Arial" panose="020B0604020202020204" pitchFamily="34" charset="0"/>
                </a:rPr>
                <a:t>Until now, we have been interacting with computers in a way that they understand, rather than us. We have learnt their </a:t>
              </a:r>
              <a:r>
                <a:rPr lang="en-US" sz="1300" i="1" dirty="0" smtClean="0">
                  <a:latin typeface="Arial" panose="020B0604020202020204" pitchFamily="34" charset="0"/>
                  <a:cs typeface="Arial" panose="020B0604020202020204" pitchFamily="34" charset="0"/>
                </a:rPr>
                <a:t>language. But </a:t>
              </a:r>
              <a:r>
                <a:rPr lang="en-US" sz="1300" i="1" dirty="0">
                  <a:latin typeface="Arial" panose="020B0604020202020204" pitchFamily="34" charset="0"/>
                  <a:cs typeface="Arial" panose="020B0604020202020204" pitchFamily="34" charset="0"/>
                </a:rPr>
                <a:t>now they’re learning </a:t>
              </a:r>
              <a:r>
                <a:rPr lang="en-US" sz="1300" i="1" dirty="0" smtClean="0">
                  <a:latin typeface="Arial" panose="020B0604020202020204" pitchFamily="34" charset="0"/>
                  <a:cs typeface="Arial" panose="020B0604020202020204" pitchFamily="34" charset="0"/>
                </a:rPr>
                <a:t>ours…</a:t>
              </a:r>
              <a:endParaRPr lang="en-US" sz="1300" i="1" dirty="0">
                <a:latin typeface="Arial" panose="020B0604020202020204" pitchFamily="34" charset="0"/>
                <a:cs typeface="Arial" panose="020B0604020202020204" pitchFamily="34" charset="0"/>
              </a:endParaRPr>
            </a:p>
            <a:p>
              <a:pPr algn="r">
                <a:spcBef>
                  <a:spcPts val="200"/>
                </a:spcBef>
                <a:buSzPct val="100000"/>
              </a:pPr>
              <a:r>
                <a:rPr lang="en-US" sz="1300" b="1" i="1" dirty="0" smtClean="0">
                  <a:latin typeface="Arial" panose="020B0604020202020204" pitchFamily="34" charset="0"/>
                  <a:cs typeface="Arial" panose="020B0604020202020204" pitchFamily="34" charset="0"/>
                </a:rPr>
                <a:t>Gur </a:t>
              </a:r>
              <a:r>
                <a:rPr lang="en-US" sz="1300" b="1" i="1" dirty="0" err="1">
                  <a:latin typeface="Arial" panose="020B0604020202020204" pitchFamily="34" charset="0"/>
                  <a:cs typeface="Arial" panose="020B0604020202020204" pitchFamily="34" charset="0"/>
                </a:rPr>
                <a:t>Tirosh</a:t>
              </a:r>
              <a:endParaRPr lang="en-US" sz="1300" b="1" i="1" dirty="0" smtClean="0">
                <a:latin typeface="Arial" panose="020B0604020202020204" pitchFamily="34" charset="0"/>
                <a:cs typeface="Arial" panose="020B0604020202020204" pitchFamily="34" charset="0"/>
              </a:endParaRPr>
            </a:p>
          </p:txBody>
        </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3036" y="4251004"/>
              <a:ext cx="1371600" cy="1371600"/>
            </a:xfrm>
            <a:prstGeom prst="rect">
              <a:avLst/>
            </a:prstGeom>
          </p:spPr>
        </p:pic>
      </p:grpSp>
    </p:spTree>
    <p:extLst>
      <p:ext uri="{BB962C8B-B14F-4D97-AF65-F5344CB8AC3E}">
        <p14:creationId xmlns:p14="http://schemas.microsoft.com/office/powerpoint/2010/main" val="1886603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itle 1"/>
          <p:cNvSpPr>
            <a:spLocks noGrp="1"/>
          </p:cNvSpPr>
          <p:nvPr>
            <p:ph type="title"/>
          </p:nvPr>
        </p:nvSpPr>
        <p:spPr/>
        <p:txBody>
          <a:bodyPr/>
          <a:lstStyle/>
          <a:p>
            <a:r>
              <a:rPr lang="en-US" altLang="ja-JP" dirty="0" smtClean="0"/>
              <a:t>NLP Process Overview</a:t>
            </a:r>
            <a:endParaRPr lang="en-US" dirty="0" smtClean="0"/>
          </a:p>
        </p:txBody>
      </p:sp>
      <p:grpSp>
        <p:nvGrpSpPr>
          <p:cNvPr id="3" name="Group 2"/>
          <p:cNvGrpSpPr/>
          <p:nvPr/>
        </p:nvGrpSpPr>
        <p:grpSpPr>
          <a:xfrm>
            <a:off x="79673" y="1510782"/>
            <a:ext cx="8412480" cy="4452689"/>
            <a:chOff x="532245" y="1510782"/>
            <a:chExt cx="8412480" cy="4452689"/>
          </a:xfrm>
        </p:grpSpPr>
        <p:sp>
          <p:nvSpPr>
            <p:cNvPr id="127" name="Rectangle 126"/>
            <p:cNvSpPr/>
            <p:nvPr/>
          </p:nvSpPr>
          <p:spPr>
            <a:xfrm>
              <a:off x="532245" y="1621271"/>
              <a:ext cx="1317942" cy="69342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28" name="Rectangle 127"/>
            <p:cNvSpPr/>
            <p:nvPr/>
          </p:nvSpPr>
          <p:spPr>
            <a:xfrm>
              <a:off x="532245" y="2535671"/>
              <a:ext cx="1317942" cy="69342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29" name="Rectangle 128"/>
            <p:cNvSpPr/>
            <p:nvPr/>
          </p:nvSpPr>
          <p:spPr>
            <a:xfrm>
              <a:off x="532245" y="3434831"/>
              <a:ext cx="1317942" cy="6934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30" name="Rectangle 129"/>
            <p:cNvSpPr/>
            <p:nvPr/>
          </p:nvSpPr>
          <p:spPr>
            <a:xfrm>
              <a:off x="532245" y="4349231"/>
              <a:ext cx="1317942" cy="69342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32" name="Isosceles Triangle 131"/>
            <p:cNvSpPr/>
            <p:nvPr/>
          </p:nvSpPr>
          <p:spPr>
            <a:xfrm rot="16200000">
              <a:off x="1471887" y="3749949"/>
              <a:ext cx="246381" cy="510222"/>
            </a:xfrm>
            <a:prstGeom prst="triangle">
              <a:avLst/>
            </a:prstGeom>
            <a:solidFill>
              <a:schemeClr val="accent4">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33" name="Round Same Side Corner Rectangle 132"/>
            <p:cNvSpPr/>
            <p:nvPr/>
          </p:nvSpPr>
          <p:spPr>
            <a:xfrm rot="5400000">
              <a:off x="4157286" y="498131"/>
              <a:ext cx="673101" cy="6307744"/>
            </a:xfrm>
            <a:prstGeom prst="round2SameRect">
              <a:avLst>
                <a:gd name="adj1" fmla="val 50000"/>
                <a:gd name="adj2" fmla="val 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34" name="Isosceles Triangle 133"/>
            <p:cNvSpPr/>
            <p:nvPr/>
          </p:nvSpPr>
          <p:spPr>
            <a:xfrm rot="16200000">
              <a:off x="1457601" y="4650063"/>
              <a:ext cx="274956" cy="510222"/>
            </a:xfrm>
            <a:prstGeom prst="triangle">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35" name="Round Same Side Corner Rectangle 134"/>
            <p:cNvSpPr/>
            <p:nvPr/>
          </p:nvSpPr>
          <p:spPr>
            <a:xfrm rot="5400000">
              <a:off x="4805794" y="751959"/>
              <a:ext cx="673101" cy="7604760"/>
            </a:xfrm>
            <a:prstGeom prst="round2SameRect">
              <a:avLst>
                <a:gd name="adj1" fmla="val 50000"/>
                <a:gd name="adj2" fmla="val 0"/>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38" name="Isosceles Triangle 137"/>
            <p:cNvSpPr/>
            <p:nvPr/>
          </p:nvSpPr>
          <p:spPr>
            <a:xfrm rot="16200000">
              <a:off x="1471888" y="2850789"/>
              <a:ext cx="246381" cy="510222"/>
            </a:xfrm>
            <a:prstGeom prst="triangle">
              <a:avLst/>
            </a:prstGeom>
            <a:solidFill>
              <a:srgbClr val="0079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39" name="Round Same Side Corner Rectangle 138"/>
            <p:cNvSpPr/>
            <p:nvPr/>
          </p:nvSpPr>
          <p:spPr>
            <a:xfrm rot="5400000">
              <a:off x="4157286" y="-404204"/>
              <a:ext cx="673101" cy="6307744"/>
            </a:xfrm>
            <a:prstGeom prst="round2SameRect">
              <a:avLst>
                <a:gd name="adj1" fmla="val 50000"/>
                <a:gd name="adj2" fmla="val 0"/>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40" name="Isosceles Triangle 139"/>
            <p:cNvSpPr/>
            <p:nvPr/>
          </p:nvSpPr>
          <p:spPr>
            <a:xfrm rot="16200000">
              <a:off x="1471889" y="1936389"/>
              <a:ext cx="246381" cy="510222"/>
            </a:xfrm>
            <a:prstGeom prst="triangle">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41" name="Round Same Side Corner Rectangle 140"/>
            <p:cNvSpPr/>
            <p:nvPr/>
          </p:nvSpPr>
          <p:spPr>
            <a:xfrm rot="5400000">
              <a:off x="4157286" y="-1306539"/>
              <a:ext cx="673101" cy="6307744"/>
            </a:xfrm>
            <a:prstGeom prst="round2SameRect">
              <a:avLst>
                <a:gd name="adj1" fmla="val 50000"/>
                <a:gd name="adj2" fmla="val 0"/>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42" name="TextBox 141"/>
            <p:cNvSpPr txBox="1"/>
            <p:nvPr/>
          </p:nvSpPr>
          <p:spPr>
            <a:xfrm>
              <a:off x="591131" y="1584823"/>
              <a:ext cx="691028" cy="738664"/>
            </a:xfrm>
            <a:prstGeom prst="rect">
              <a:avLst/>
            </a:prstGeom>
            <a:noFill/>
          </p:spPr>
          <p:txBody>
            <a:bodyPr wrap="square" lIns="0" tIns="0" rIns="0" bIns="0" rtlCol="0">
              <a:spAutoFit/>
            </a:bodyPr>
            <a:lstStyle/>
            <a:p>
              <a:pPr algn="ctr"/>
              <a:r>
                <a:rPr lang="en-US" sz="4800" b="1" dirty="0" smtClean="0">
                  <a:solidFill>
                    <a:schemeClr val="bg1"/>
                  </a:solidFill>
                </a:rPr>
                <a:t>1</a:t>
              </a:r>
            </a:p>
          </p:txBody>
        </p:sp>
        <p:sp>
          <p:nvSpPr>
            <p:cNvPr id="143" name="TextBox 142"/>
            <p:cNvSpPr txBox="1"/>
            <p:nvPr/>
          </p:nvSpPr>
          <p:spPr>
            <a:xfrm>
              <a:off x="591131" y="2513273"/>
              <a:ext cx="691028" cy="738664"/>
            </a:xfrm>
            <a:prstGeom prst="rect">
              <a:avLst/>
            </a:prstGeom>
            <a:noFill/>
          </p:spPr>
          <p:txBody>
            <a:bodyPr wrap="square" lIns="0" tIns="0" rIns="0" bIns="0" rtlCol="0">
              <a:spAutoFit/>
            </a:bodyPr>
            <a:lstStyle/>
            <a:p>
              <a:pPr algn="ctr"/>
              <a:r>
                <a:rPr lang="en-US" sz="4800" b="1" dirty="0" smtClean="0">
                  <a:solidFill>
                    <a:schemeClr val="bg1"/>
                  </a:solidFill>
                </a:rPr>
                <a:t>2</a:t>
              </a:r>
            </a:p>
          </p:txBody>
        </p:sp>
        <p:sp>
          <p:nvSpPr>
            <p:cNvPr id="144" name="TextBox 143"/>
            <p:cNvSpPr txBox="1"/>
            <p:nvPr/>
          </p:nvSpPr>
          <p:spPr>
            <a:xfrm>
              <a:off x="591131" y="3412433"/>
              <a:ext cx="691028" cy="738664"/>
            </a:xfrm>
            <a:prstGeom prst="rect">
              <a:avLst/>
            </a:prstGeom>
            <a:noFill/>
          </p:spPr>
          <p:txBody>
            <a:bodyPr wrap="square" lIns="0" tIns="0" rIns="0" bIns="0" rtlCol="0">
              <a:spAutoFit/>
            </a:bodyPr>
            <a:lstStyle/>
            <a:p>
              <a:pPr algn="ctr"/>
              <a:r>
                <a:rPr lang="en-US" sz="4800" b="1" smtClean="0">
                  <a:solidFill>
                    <a:schemeClr val="bg1"/>
                  </a:solidFill>
                </a:rPr>
                <a:t>3</a:t>
              </a:r>
            </a:p>
          </p:txBody>
        </p:sp>
        <p:sp>
          <p:nvSpPr>
            <p:cNvPr id="145" name="TextBox 144"/>
            <p:cNvSpPr txBox="1"/>
            <p:nvPr/>
          </p:nvSpPr>
          <p:spPr>
            <a:xfrm>
              <a:off x="591131" y="4326833"/>
              <a:ext cx="691028" cy="738664"/>
            </a:xfrm>
            <a:prstGeom prst="rect">
              <a:avLst/>
            </a:prstGeom>
            <a:noFill/>
          </p:spPr>
          <p:txBody>
            <a:bodyPr wrap="square" lIns="0" tIns="0" rIns="0" bIns="0" rtlCol="0">
              <a:spAutoFit/>
            </a:bodyPr>
            <a:lstStyle/>
            <a:p>
              <a:pPr algn="ctr"/>
              <a:r>
                <a:rPr lang="en-US" sz="4800" b="1" smtClean="0">
                  <a:solidFill>
                    <a:schemeClr val="bg1"/>
                  </a:solidFill>
                </a:rPr>
                <a:t>4</a:t>
              </a:r>
            </a:p>
          </p:txBody>
        </p:sp>
        <p:sp>
          <p:nvSpPr>
            <p:cNvPr id="146" name="TextBox 145"/>
            <p:cNvSpPr txBox="1"/>
            <p:nvPr/>
          </p:nvSpPr>
          <p:spPr>
            <a:xfrm>
              <a:off x="591131" y="5224807"/>
              <a:ext cx="691028" cy="738664"/>
            </a:xfrm>
            <a:prstGeom prst="rect">
              <a:avLst/>
            </a:prstGeom>
            <a:noFill/>
          </p:spPr>
          <p:txBody>
            <a:bodyPr wrap="square" lIns="0" tIns="0" rIns="0" bIns="0" rtlCol="0">
              <a:spAutoFit/>
            </a:bodyPr>
            <a:lstStyle/>
            <a:p>
              <a:pPr algn="ctr"/>
              <a:r>
                <a:rPr lang="en-US" sz="4800" b="1" smtClean="0">
                  <a:solidFill>
                    <a:schemeClr val="bg1"/>
                  </a:solidFill>
                </a:rPr>
                <a:t>5</a:t>
              </a:r>
            </a:p>
          </p:txBody>
        </p:sp>
        <p:sp>
          <p:nvSpPr>
            <p:cNvPr id="147" name="Rectangle 146"/>
            <p:cNvSpPr/>
            <p:nvPr/>
          </p:nvSpPr>
          <p:spPr>
            <a:xfrm>
              <a:off x="1509510" y="1547866"/>
              <a:ext cx="5838460" cy="615553"/>
            </a:xfrm>
            <a:prstGeom prst="rect">
              <a:avLst/>
            </a:prstGeom>
          </p:spPr>
          <p:txBody>
            <a:bodyPr wrap="square" lIns="0" tIns="0" rIns="0" bIns="0">
              <a:spAutoFit/>
            </a:bodyPr>
            <a:lstStyle/>
            <a:p>
              <a:r>
                <a:rPr lang="en-US" sz="1000" b="1" dirty="0" smtClean="0">
                  <a:solidFill>
                    <a:schemeClr val="bg1"/>
                  </a:solidFill>
                </a:rPr>
                <a:t>Noise Removal</a:t>
              </a:r>
            </a:p>
            <a:p>
              <a:r>
                <a:rPr lang="en-US" sz="1000" dirty="0">
                  <a:solidFill>
                    <a:schemeClr val="bg1"/>
                  </a:solidFill>
                </a:rPr>
                <a:t>Any piece of text which is </a:t>
              </a:r>
              <a:r>
                <a:rPr lang="en-US" sz="1000" b="1" dirty="0">
                  <a:solidFill>
                    <a:schemeClr val="bg1"/>
                  </a:solidFill>
                </a:rPr>
                <a:t>not relevant </a:t>
              </a:r>
              <a:r>
                <a:rPr lang="en-US" sz="1000" dirty="0">
                  <a:solidFill>
                    <a:schemeClr val="bg1"/>
                  </a:solidFill>
                </a:rPr>
                <a:t>to the context of the data and the end-output is specified as the noise. Noise can be eliminated either by creating a </a:t>
              </a:r>
              <a:r>
                <a:rPr lang="en-US" sz="1000" b="1" dirty="0">
                  <a:solidFill>
                    <a:schemeClr val="bg1"/>
                  </a:solidFill>
                </a:rPr>
                <a:t>dictionary of noisy entities</a:t>
              </a:r>
              <a:r>
                <a:rPr lang="en-US" sz="1000" dirty="0">
                  <a:solidFill>
                    <a:schemeClr val="bg1"/>
                  </a:solidFill>
                </a:rPr>
                <a:t> or with the </a:t>
              </a:r>
              <a:r>
                <a:rPr lang="en-US" sz="1000" b="1" dirty="0">
                  <a:solidFill>
                    <a:schemeClr val="bg1"/>
                  </a:solidFill>
                </a:rPr>
                <a:t>use of “regular expressions</a:t>
              </a:r>
              <a:r>
                <a:rPr lang="en-US" sz="1000" b="1" dirty="0" smtClean="0">
                  <a:solidFill>
                    <a:schemeClr val="bg1"/>
                  </a:solidFill>
                </a:rPr>
                <a:t>”</a:t>
              </a:r>
              <a:r>
                <a:rPr lang="en-US" sz="1000" dirty="0" smtClean="0">
                  <a:solidFill>
                    <a:schemeClr val="bg1"/>
                  </a:solidFill>
                </a:rPr>
                <a:t>.</a:t>
              </a:r>
              <a:endParaRPr lang="en-US" sz="1000" dirty="0">
                <a:solidFill>
                  <a:schemeClr val="bg1"/>
                </a:solidFill>
              </a:endParaRPr>
            </a:p>
          </p:txBody>
        </p:sp>
        <p:sp>
          <p:nvSpPr>
            <p:cNvPr id="148" name="Rectangle 147"/>
            <p:cNvSpPr/>
            <p:nvPr/>
          </p:nvSpPr>
          <p:spPr>
            <a:xfrm>
              <a:off x="1509510" y="2445431"/>
              <a:ext cx="5838460" cy="615553"/>
            </a:xfrm>
            <a:prstGeom prst="rect">
              <a:avLst/>
            </a:prstGeom>
          </p:spPr>
          <p:txBody>
            <a:bodyPr wrap="square" lIns="0" tIns="0" rIns="0" bIns="0">
              <a:spAutoFit/>
            </a:bodyPr>
            <a:lstStyle/>
            <a:p>
              <a:r>
                <a:rPr lang="en-US" sz="1000" b="1" dirty="0">
                  <a:solidFill>
                    <a:schemeClr val="bg1"/>
                  </a:solidFill>
                </a:rPr>
                <a:t>Lexicon </a:t>
              </a:r>
              <a:r>
                <a:rPr lang="en-US" sz="1000" b="1" dirty="0" smtClean="0">
                  <a:solidFill>
                    <a:schemeClr val="bg1"/>
                  </a:solidFill>
                </a:rPr>
                <a:t>Normalization</a:t>
              </a:r>
            </a:p>
            <a:p>
              <a:r>
                <a:rPr lang="en-US" sz="1000" dirty="0">
                  <a:solidFill>
                    <a:schemeClr val="bg1"/>
                  </a:solidFill>
                </a:rPr>
                <a:t>This step converts all the disparities of a word into their </a:t>
              </a:r>
              <a:r>
                <a:rPr lang="en-US" sz="1000" b="1" dirty="0">
                  <a:solidFill>
                    <a:schemeClr val="bg1"/>
                  </a:solidFill>
                </a:rPr>
                <a:t>normalized form </a:t>
              </a:r>
              <a:r>
                <a:rPr lang="en-US" sz="1000" dirty="0">
                  <a:solidFill>
                    <a:schemeClr val="bg1"/>
                  </a:solidFill>
                </a:rPr>
                <a:t>(also known as lemma). The most common lexicon normalization practices are: </a:t>
              </a:r>
              <a:r>
                <a:rPr lang="en-US" sz="1000" b="1" dirty="0">
                  <a:solidFill>
                    <a:schemeClr val="bg1"/>
                  </a:solidFill>
                </a:rPr>
                <a:t>Stemming, and </a:t>
              </a:r>
              <a:r>
                <a:rPr lang="en-US" sz="1000" b="1" dirty="0" smtClean="0">
                  <a:solidFill>
                    <a:schemeClr val="bg1"/>
                  </a:solidFill>
                </a:rPr>
                <a:t>Lemmatization</a:t>
              </a:r>
              <a:r>
                <a:rPr lang="en-US" sz="1000" dirty="0" smtClean="0">
                  <a:solidFill>
                    <a:schemeClr val="bg1"/>
                  </a:solidFill>
                </a:rPr>
                <a:t>.</a:t>
              </a:r>
              <a:endParaRPr lang="en-US" sz="1000" dirty="0">
                <a:solidFill>
                  <a:schemeClr val="bg1"/>
                </a:solidFill>
              </a:endParaRPr>
            </a:p>
          </p:txBody>
        </p:sp>
        <p:sp>
          <p:nvSpPr>
            <p:cNvPr id="149" name="Rectangle 148"/>
            <p:cNvSpPr/>
            <p:nvPr/>
          </p:nvSpPr>
          <p:spPr>
            <a:xfrm>
              <a:off x="1509510" y="3340839"/>
              <a:ext cx="5838460" cy="615553"/>
            </a:xfrm>
            <a:prstGeom prst="rect">
              <a:avLst/>
            </a:prstGeom>
          </p:spPr>
          <p:txBody>
            <a:bodyPr wrap="square" lIns="0" tIns="0" rIns="0" bIns="0">
              <a:spAutoFit/>
            </a:bodyPr>
            <a:lstStyle/>
            <a:p>
              <a:r>
                <a:rPr lang="en-US" sz="1000" b="1" dirty="0">
                  <a:solidFill>
                    <a:schemeClr val="bg1"/>
                  </a:solidFill>
                </a:rPr>
                <a:t>Object </a:t>
              </a:r>
              <a:r>
                <a:rPr lang="en-US" sz="1000" b="1" dirty="0" smtClean="0">
                  <a:solidFill>
                    <a:schemeClr val="bg1"/>
                  </a:solidFill>
                </a:rPr>
                <a:t>Standardization</a:t>
              </a:r>
            </a:p>
            <a:p>
              <a:r>
                <a:rPr lang="en-US" sz="1000" dirty="0">
                  <a:solidFill>
                    <a:schemeClr val="bg1"/>
                  </a:solidFill>
                </a:rPr>
                <a:t>Text data often contains words or phrases which are </a:t>
              </a:r>
              <a:r>
                <a:rPr lang="en-US" sz="1000" b="1" dirty="0">
                  <a:solidFill>
                    <a:schemeClr val="bg1"/>
                  </a:solidFill>
                </a:rPr>
                <a:t>not present in any standard lexical dictionaries </a:t>
              </a:r>
              <a:r>
                <a:rPr lang="en-US" sz="1000" dirty="0">
                  <a:solidFill>
                    <a:schemeClr val="bg1"/>
                  </a:solidFill>
                </a:rPr>
                <a:t>such as social media slangs. This type of noise can be fixed with the help of regular expressions and manually prepared data </a:t>
              </a:r>
              <a:r>
                <a:rPr lang="en-US" sz="1000" dirty="0" smtClean="0">
                  <a:solidFill>
                    <a:schemeClr val="bg1"/>
                  </a:solidFill>
                </a:rPr>
                <a:t>dictionaries.</a:t>
              </a:r>
              <a:endParaRPr lang="en-US" sz="1000" dirty="0">
                <a:solidFill>
                  <a:schemeClr val="bg1"/>
                </a:solidFill>
              </a:endParaRPr>
            </a:p>
          </p:txBody>
        </p:sp>
        <p:sp>
          <p:nvSpPr>
            <p:cNvPr id="150" name="Rectangle 149"/>
            <p:cNvSpPr/>
            <p:nvPr/>
          </p:nvSpPr>
          <p:spPr>
            <a:xfrm>
              <a:off x="1509509" y="4257720"/>
              <a:ext cx="7038981" cy="615553"/>
            </a:xfrm>
            <a:prstGeom prst="rect">
              <a:avLst/>
            </a:prstGeom>
          </p:spPr>
          <p:txBody>
            <a:bodyPr wrap="square" lIns="0" tIns="0" rIns="0" bIns="0">
              <a:spAutoFit/>
            </a:bodyPr>
            <a:lstStyle/>
            <a:p>
              <a:r>
                <a:rPr lang="en-US" sz="1000" b="1" dirty="0">
                  <a:solidFill>
                    <a:schemeClr val="bg1"/>
                  </a:solidFill>
                </a:rPr>
                <a:t>Feature Engineering </a:t>
              </a:r>
              <a:endParaRPr lang="en-US" sz="1000" b="1" dirty="0" smtClean="0">
                <a:solidFill>
                  <a:schemeClr val="bg1"/>
                </a:solidFill>
              </a:endParaRPr>
            </a:p>
            <a:p>
              <a:r>
                <a:rPr lang="en-US" sz="1000" dirty="0">
                  <a:solidFill>
                    <a:schemeClr val="bg1"/>
                  </a:solidFill>
                </a:rPr>
                <a:t>Depending upon the usage, </a:t>
              </a:r>
              <a:r>
                <a:rPr lang="en-US" sz="1000" b="1" dirty="0">
                  <a:solidFill>
                    <a:schemeClr val="bg1"/>
                  </a:solidFill>
                </a:rPr>
                <a:t>text features can be constructed</a:t>
              </a:r>
              <a:r>
                <a:rPr lang="en-US" sz="1000" dirty="0">
                  <a:solidFill>
                    <a:schemeClr val="bg1"/>
                  </a:solidFill>
                </a:rPr>
                <a:t> using assorted techniques such as </a:t>
              </a:r>
              <a:r>
                <a:rPr lang="en-US" sz="1000" b="1" dirty="0">
                  <a:solidFill>
                    <a:schemeClr val="bg1"/>
                  </a:solidFill>
                </a:rPr>
                <a:t>syntactical parsing</a:t>
              </a:r>
              <a:r>
                <a:rPr lang="en-US" sz="1000" dirty="0">
                  <a:solidFill>
                    <a:schemeClr val="bg1"/>
                  </a:solidFill>
                </a:rPr>
                <a:t>, </a:t>
              </a:r>
              <a:r>
                <a:rPr lang="en-US" sz="1000" b="1" dirty="0" smtClean="0">
                  <a:solidFill>
                    <a:schemeClr val="bg1"/>
                  </a:solidFill>
                </a:rPr>
                <a:t>entities/n-grams/word-based </a:t>
              </a:r>
              <a:r>
                <a:rPr lang="en-US" sz="1000" b="1" dirty="0">
                  <a:solidFill>
                    <a:schemeClr val="bg1"/>
                  </a:solidFill>
                </a:rPr>
                <a:t>features</a:t>
              </a:r>
              <a:r>
                <a:rPr lang="en-US" sz="1000" dirty="0">
                  <a:solidFill>
                    <a:schemeClr val="bg1"/>
                  </a:solidFill>
                </a:rPr>
                <a:t>, </a:t>
              </a:r>
              <a:r>
                <a:rPr lang="en-US" sz="1000" b="1" dirty="0" smtClean="0">
                  <a:solidFill>
                    <a:schemeClr val="bg1"/>
                  </a:solidFill>
                </a:rPr>
                <a:t>statistical </a:t>
              </a:r>
              <a:r>
                <a:rPr lang="en-US" sz="1000" b="1" dirty="0">
                  <a:solidFill>
                    <a:schemeClr val="bg1"/>
                  </a:solidFill>
                </a:rPr>
                <a:t>features</a:t>
              </a:r>
              <a:r>
                <a:rPr lang="en-US" sz="1000" dirty="0">
                  <a:solidFill>
                    <a:schemeClr val="bg1"/>
                  </a:solidFill>
                </a:rPr>
                <a:t>, and </a:t>
              </a:r>
              <a:r>
                <a:rPr lang="en-US" sz="1000" b="1" dirty="0">
                  <a:solidFill>
                    <a:schemeClr val="bg1"/>
                  </a:solidFill>
                </a:rPr>
                <a:t>word </a:t>
              </a:r>
              <a:r>
                <a:rPr lang="en-US" sz="1000" b="1" dirty="0" err="1" smtClean="0">
                  <a:solidFill>
                    <a:schemeClr val="bg1"/>
                  </a:solidFill>
                </a:rPr>
                <a:t>embeddings</a:t>
              </a:r>
              <a:r>
                <a:rPr lang="en-US" sz="1000" dirty="0" smtClean="0">
                  <a:solidFill>
                    <a:schemeClr val="bg1"/>
                  </a:solidFill>
                </a:rPr>
                <a:t>.</a:t>
              </a:r>
              <a:endParaRPr lang="en-US" sz="1000" dirty="0">
                <a:solidFill>
                  <a:schemeClr val="bg1"/>
                </a:solidFill>
              </a:endParaRPr>
            </a:p>
          </p:txBody>
        </p:sp>
        <p:sp>
          <p:nvSpPr>
            <p:cNvPr id="30" name="AutoShape 15"/>
            <p:cNvSpPr>
              <a:spLocks noChangeArrowheads="1"/>
            </p:cNvSpPr>
            <p:nvPr/>
          </p:nvSpPr>
          <p:spPr bwMode="auto">
            <a:xfrm>
              <a:off x="532245" y="5383249"/>
              <a:ext cx="8412480" cy="548640"/>
            </a:xfrm>
            <a:prstGeom prst="homePlate">
              <a:avLst>
                <a:gd name="adj" fmla="val 50010"/>
              </a:avLst>
            </a:prstGeom>
            <a:solidFill>
              <a:schemeClr val="bg2">
                <a:lumMod val="50000"/>
              </a:schemeClr>
            </a:solidFill>
            <a:ln w="6350" algn="ctr">
              <a:noFill/>
              <a:miter lim="800000"/>
              <a:headEnd type="none" w="sm" len="sm"/>
              <a:tailEnd type="none" w="sm" len="sm"/>
            </a:ln>
          </p:spPr>
          <p:txBody>
            <a:bodyPr lIns="88900" tIns="88900" rIns="88900" bIns="88900" anchor="ctr"/>
            <a:lstStyle/>
            <a:p>
              <a:pPr eaLnBrk="1" hangingPunct="1">
                <a:spcBef>
                  <a:spcPts val="0"/>
                </a:spcBef>
                <a:buClr>
                  <a:schemeClr val="bg1"/>
                </a:buClr>
                <a:defRPr/>
              </a:pPr>
              <a:r>
                <a:rPr lang="en-GB" altLang="ja-JP" sz="1200" b="1" dirty="0" smtClean="0">
                  <a:solidFill>
                    <a:schemeClr val="bg1"/>
                  </a:solidFill>
                  <a:latin typeface="+mj-lt"/>
                  <a:ea typeface="ＭＳ Ｐゴシック" pitchFamily="50" charset="-128"/>
                  <a:cs typeface="Arial" pitchFamily="34" charset="0"/>
                </a:rPr>
                <a:t>Features created from the processed text can be utilized in multiple ways depending upon the use-case being implemented.</a:t>
              </a:r>
              <a:endParaRPr lang="en-GB" altLang="ja-JP" sz="1200" b="1" dirty="0">
                <a:solidFill>
                  <a:schemeClr val="bg1"/>
                </a:solidFill>
                <a:latin typeface="+mj-lt"/>
                <a:ea typeface="ＭＳ Ｐゴシック" pitchFamily="50" charset="-128"/>
                <a:cs typeface="Arial" pitchFamily="34" charset="0"/>
              </a:endParaRPr>
            </a:p>
          </p:txBody>
        </p:sp>
      </p:grpSp>
      <p:sp>
        <p:nvSpPr>
          <p:cNvPr id="4" name="Right Brace 3"/>
          <p:cNvSpPr/>
          <p:nvPr/>
        </p:nvSpPr>
        <p:spPr>
          <a:xfrm>
            <a:off x="7185895" y="1529254"/>
            <a:ext cx="274320" cy="2445610"/>
          </a:xfrm>
          <a:prstGeom prst="righ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543340" y="1991218"/>
            <a:ext cx="1536006" cy="1549142"/>
          </a:xfrm>
          <a:prstGeom prst="rect">
            <a:avLst/>
          </a:prstGeom>
          <a:noFill/>
        </p:spPr>
        <p:txBody>
          <a:bodyPr vert="horz" wrap="square" lIns="0" tIns="0" rIns="0" bIns="0" rtlCol="0">
            <a:spAutoFit/>
          </a:bodyPr>
          <a:lstStyle/>
          <a:p>
            <a:pPr>
              <a:spcBef>
                <a:spcPts val="200"/>
              </a:spcBef>
              <a:buSzPct val="100000"/>
            </a:pPr>
            <a:r>
              <a:rPr lang="en-US" sz="1100" b="1" i="1" dirty="0" smtClean="0"/>
              <a:t>Standard text preprocessing steps.</a:t>
            </a:r>
          </a:p>
          <a:p>
            <a:pPr>
              <a:spcBef>
                <a:spcPts val="200"/>
              </a:spcBef>
              <a:buSzPct val="100000"/>
            </a:pPr>
            <a:r>
              <a:rPr lang="en-US" sz="1100" b="1" i="1" dirty="0" smtClean="0"/>
              <a:t>Others </a:t>
            </a:r>
            <a:r>
              <a:rPr lang="en-US" sz="1100" b="1" i="1" dirty="0"/>
              <a:t>include encoding-decoding noise, grammar checker, and spelling correction etc.</a:t>
            </a:r>
            <a:endParaRPr lang="en-US" sz="1100" b="1" i="1" dirty="0" smtClean="0"/>
          </a:p>
        </p:txBody>
      </p:sp>
    </p:spTree>
    <p:extLst>
      <p:ext uri="{BB962C8B-B14F-4D97-AF65-F5344CB8AC3E}">
        <p14:creationId xmlns:p14="http://schemas.microsoft.com/office/powerpoint/2010/main" val="19359371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ja-JP" dirty="0" smtClean="0"/>
              <a:t>Use Cases for NLP</a:t>
            </a:r>
          </a:p>
        </p:txBody>
      </p:sp>
      <p:sp>
        <p:nvSpPr>
          <p:cNvPr id="177186" name="Freeform 4"/>
          <p:cNvSpPr>
            <a:spLocks/>
          </p:cNvSpPr>
          <p:nvPr/>
        </p:nvSpPr>
        <p:spPr bwMode="auto">
          <a:xfrm>
            <a:off x="5825583" y="2160221"/>
            <a:ext cx="2716212" cy="1231900"/>
          </a:xfrm>
          <a:custGeom>
            <a:avLst/>
            <a:gdLst>
              <a:gd name="T0" fmla="*/ 0 w 1853"/>
              <a:gd name="T1" fmla="*/ 0 h 776"/>
              <a:gd name="T2" fmla="*/ 0 w 1853"/>
              <a:gd name="T3" fmla="*/ 362 h 776"/>
              <a:gd name="T4" fmla="*/ 23 w 1853"/>
              <a:gd name="T5" fmla="*/ 537 h 776"/>
              <a:gd name="T6" fmla="*/ 40 w 1853"/>
              <a:gd name="T7" fmla="*/ 615 h 776"/>
              <a:gd name="T8" fmla="*/ 65 w 1853"/>
              <a:gd name="T9" fmla="*/ 682 h 776"/>
              <a:gd name="T10" fmla="*/ 100 w 1853"/>
              <a:gd name="T11" fmla="*/ 725 h 776"/>
              <a:gd name="T12" fmla="*/ 150 w 1853"/>
              <a:gd name="T13" fmla="*/ 775 h 776"/>
              <a:gd name="T14" fmla="*/ 1852 w 1853"/>
              <a:gd name="T15" fmla="*/ 775 h 776"/>
              <a:gd name="T16" fmla="*/ 1802 w 1853"/>
              <a:gd name="T17" fmla="*/ 716 h 776"/>
              <a:gd name="T18" fmla="*/ 1770 w 1853"/>
              <a:gd name="T19" fmla="*/ 670 h 776"/>
              <a:gd name="T20" fmla="*/ 1752 w 1853"/>
              <a:gd name="T21" fmla="*/ 620 h 776"/>
              <a:gd name="T22" fmla="*/ 1732 w 1853"/>
              <a:gd name="T23" fmla="*/ 553 h 776"/>
              <a:gd name="T24" fmla="*/ 1702 w 1853"/>
              <a:gd name="T25" fmla="*/ 362 h 776"/>
              <a:gd name="T26" fmla="*/ 1702 w 1853"/>
              <a:gd name="T27" fmla="*/ 0 h 776"/>
              <a:gd name="T28" fmla="*/ 0 w 1853"/>
              <a:gd name="T29" fmla="*/ 0 h 7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3"/>
              <a:gd name="T46" fmla="*/ 0 h 776"/>
              <a:gd name="T47" fmla="*/ 1853 w 1853"/>
              <a:gd name="T48" fmla="*/ 776 h 7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3" h="776">
                <a:moveTo>
                  <a:pt x="0" y="0"/>
                </a:moveTo>
                <a:lnTo>
                  <a:pt x="0" y="362"/>
                </a:lnTo>
                <a:lnTo>
                  <a:pt x="23" y="537"/>
                </a:lnTo>
                <a:lnTo>
                  <a:pt x="40" y="615"/>
                </a:lnTo>
                <a:lnTo>
                  <a:pt x="65" y="682"/>
                </a:lnTo>
                <a:lnTo>
                  <a:pt x="100" y="725"/>
                </a:lnTo>
                <a:lnTo>
                  <a:pt x="150" y="775"/>
                </a:lnTo>
                <a:lnTo>
                  <a:pt x="1852" y="775"/>
                </a:lnTo>
                <a:lnTo>
                  <a:pt x="1802" y="716"/>
                </a:lnTo>
                <a:lnTo>
                  <a:pt x="1770" y="670"/>
                </a:lnTo>
                <a:lnTo>
                  <a:pt x="1752" y="620"/>
                </a:lnTo>
                <a:lnTo>
                  <a:pt x="1732" y="553"/>
                </a:lnTo>
                <a:lnTo>
                  <a:pt x="1702" y="362"/>
                </a:lnTo>
                <a:lnTo>
                  <a:pt x="170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Price and demand    forecasting</a:t>
            </a:r>
            <a:endParaRPr lang="en-US" sz="1100" dirty="0"/>
          </a:p>
        </p:txBody>
      </p:sp>
      <p:sp>
        <p:nvSpPr>
          <p:cNvPr id="177187" name="Freeform 5"/>
          <p:cNvSpPr>
            <a:spLocks/>
          </p:cNvSpPr>
          <p:nvPr/>
        </p:nvSpPr>
        <p:spPr bwMode="auto">
          <a:xfrm>
            <a:off x="5825583" y="2160221"/>
            <a:ext cx="2499267" cy="457200"/>
          </a:xfrm>
          <a:custGeom>
            <a:avLst/>
            <a:gdLst>
              <a:gd name="T0" fmla="*/ 0 w 1705"/>
              <a:gd name="T1" fmla="*/ 0 h 306"/>
              <a:gd name="T2" fmla="*/ 0 w 1705"/>
              <a:gd name="T3" fmla="*/ 305 h 306"/>
              <a:gd name="T4" fmla="*/ 1704 w 1705"/>
              <a:gd name="T5" fmla="*/ 305 h 306"/>
              <a:gd name="T6" fmla="*/ 1704 w 1705"/>
              <a:gd name="T7" fmla="*/ 0 h 306"/>
              <a:gd name="T8" fmla="*/ 0 w 1705"/>
              <a:gd name="T9" fmla="*/ 0 h 306"/>
              <a:gd name="T10" fmla="*/ 0 60000 65536"/>
              <a:gd name="T11" fmla="*/ 0 60000 65536"/>
              <a:gd name="T12" fmla="*/ 0 60000 65536"/>
              <a:gd name="T13" fmla="*/ 0 60000 65536"/>
              <a:gd name="T14" fmla="*/ 0 60000 65536"/>
              <a:gd name="T15" fmla="*/ 0 w 1705"/>
              <a:gd name="T16" fmla="*/ 0 h 306"/>
              <a:gd name="T17" fmla="*/ 1705 w 1705"/>
              <a:gd name="T18" fmla="*/ 306 h 306"/>
            </a:gdLst>
            <a:ahLst/>
            <a:cxnLst>
              <a:cxn ang="T10">
                <a:pos x="T0" y="T1"/>
              </a:cxn>
              <a:cxn ang="T11">
                <a:pos x="T2" y="T3"/>
              </a:cxn>
              <a:cxn ang="T12">
                <a:pos x="T4" y="T5"/>
              </a:cxn>
              <a:cxn ang="T13">
                <a:pos x="T6" y="T7"/>
              </a:cxn>
              <a:cxn ang="T14">
                <a:pos x="T8" y="T9"/>
              </a:cxn>
            </a:cxnLst>
            <a:rect l="T15" t="T16" r="T17" b="T18"/>
            <a:pathLst>
              <a:path w="1705" h="306">
                <a:moveTo>
                  <a:pt x="0" y="0"/>
                </a:moveTo>
                <a:lnTo>
                  <a:pt x="0" y="305"/>
                </a:lnTo>
                <a:lnTo>
                  <a:pt x="1704" y="305"/>
                </a:lnTo>
                <a:lnTo>
                  <a:pt x="1704" y="0"/>
                </a:lnTo>
                <a:lnTo>
                  <a:pt x="0" y="0"/>
                </a:lnTo>
              </a:path>
            </a:pathLst>
          </a:custGeom>
          <a:solidFill>
            <a:schemeClr val="accent4"/>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Energy</a:t>
            </a:r>
            <a:endParaRPr lang="de-DE" sz="1200" b="1" dirty="0">
              <a:solidFill>
                <a:schemeClr val="bg1"/>
              </a:solidFill>
            </a:endParaRPr>
          </a:p>
        </p:txBody>
      </p:sp>
      <p:grpSp>
        <p:nvGrpSpPr>
          <p:cNvPr id="9" name="Group 8"/>
          <p:cNvGrpSpPr/>
          <p:nvPr/>
        </p:nvGrpSpPr>
        <p:grpSpPr>
          <a:xfrm>
            <a:off x="7074483" y="1952259"/>
            <a:ext cx="164175" cy="269876"/>
            <a:chOff x="7074483" y="2262188"/>
            <a:chExt cx="164175" cy="269876"/>
          </a:xfrm>
          <a:solidFill>
            <a:schemeClr val="bg1">
              <a:lumMod val="50000"/>
            </a:schemeClr>
          </a:solidFill>
        </p:grpSpPr>
        <p:sp>
          <p:nvSpPr>
            <p:cNvPr id="177190" name="Freeform 8"/>
            <p:cNvSpPr>
              <a:spLocks/>
            </p:cNvSpPr>
            <p:nvPr/>
          </p:nvSpPr>
          <p:spPr bwMode="auto">
            <a:xfrm>
              <a:off x="7074483" y="2330451"/>
              <a:ext cx="114336"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91" name="Oval 9"/>
            <p:cNvSpPr>
              <a:spLocks noChangeArrowheads="1"/>
            </p:cNvSpPr>
            <p:nvPr/>
          </p:nvSpPr>
          <p:spPr bwMode="auto">
            <a:xfrm rot="1920000">
              <a:off x="7103800" y="2262188"/>
              <a:ext cx="13485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80" name="Freeform 11"/>
          <p:cNvSpPr>
            <a:spLocks/>
          </p:cNvSpPr>
          <p:nvPr/>
        </p:nvSpPr>
        <p:spPr bwMode="auto">
          <a:xfrm>
            <a:off x="3112722" y="1414097"/>
            <a:ext cx="2951565" cy="2516188"/>
          </a:xfrm>
          <a:custGeom>
            <a:avLst/>
            <a:gdLst>
              <a:gd name="T0" fmla="*/ 0 w 2017"/>
              <a:gd name="T1" fmla="*/ 0 h 1585"/>
              <a:gd name="T2" fmla="*/ 0 w 2017"/>
              <a:gd name="T3" fmla="*/ 672 h 1585"/>
              <a:gd name="T4" fmla="*/ 23 w 2017"/>
              <a:gd name="T5" fmla="*/ 1167 h 1585"/>
              <a:gd name="T6" fmla="*/ 36 w 2017"/>
              <a:gd name="T7" fmla="*/ 1269 h 1585"/>
              <a:gd name="T8" fmla="*/ 52 w 2017"/>
              <a:gd name="T9" fmla="*/ 1353 h 1585"/>
              <a:gd name="T10" fmla="*/ 74 w 2017"/>
              <a:gd name="T11" fmla="*/ 1437 h 1585"/>
              <a:gd name="T12" fmla="*/ 103 w 2017"/>
              <a:gd name="T13" fmla="*/ 1500 h 1585"/>
              <a:gd name="T14" fmla="*/ 142 w 2017"/>
              <a:gd name="T15" fmla="*/ 1551 h 1585"/>
              <a:gd name="T16" fmla="*/ 207 w 2017"/>
              <a:gd name="T17" fmla="*/ 1584 h 1585"/>
              <a:gd name="T18" fmla="*/ 2016 w 2017"/>
              <a:gd name="T19" fmla="*/ 1584 h 1585"/>
              <a:gd name="T20" fmla="*/ 1919 w 2017"/>
              <a:gd name="T21" fmla="*/ 1515 h 1585"/>
              <a:gd name="T22" fmla="*/ 1880 w 2017"/>
              <a:gd name="T23" fmla="*/ 1482 h 1585"/>
              <a:gd name="T24" fmla="*/ 1842 w 2017"/>
              <a:gd name="T25" fmla="*/ 1437 h 1585"/>
              <a:gd name="T26" fmla="*/ 1816 w 2017"/>
              <a:gd name="T27" fmla="*/ 1392 h 1585"/>
              <a:gd name="T28" fmla="*/ 1796 w 2017"/>
              <a:gd name="T29" fmla="*/ 1317 h 1585"/>
              <a:gd name="T30" fmla="*/ 1780 w 2017"/>
              <a:gd name="T31" fmla="*/ 1254 h 1585"/>
              <a:gd name="T32" fmla="*/ 1774 w 2017"/>
              <a:gd name="T33" fmla="*/ 1155 h 1585"/>
              <a:gd name="T34" fmla="*/ 1758 w 2017"/>
              <a:gd name="T35" fmla="*/ 336 h 1585"/>
              <a:gd name="T36" fmla="*/ 1758 w 2017"/>
              <a:gd name="T37" fmla="*/ 0 h 1585"/>
              <a:gd name="T38" fmla="*/ 0 w 2017"/>
              <a:gd name="T39" fmla="*/ 0 h 15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7"/>
              <a:gd name="T61" fmla="*/ 0 h 1585"/>
              <a:gd name="T62" fmla="*/ 2017 w 2017"/>
              <a:gd name="T63" fmla="*/ 1585 h 15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7" h="1585">
                <a:moveTo>
                  <a:pt x="0" y="0"/>
                </a:moveTo>
                <a:lnTo>
                  <a:pt x="0" y="672"/>
                </a:lnTo>
                <a:lnTo>
                  <a:pt x="23" y="1167"/>
                </a:lnTo>
                <a:lnTo>
                  <a:pt x="36" y="1269"/>
                </a:lnTo>
                <a:lnTo>
                  <a:pt x="52" y="1353"/>
                </a:lnTo>
                <a:lnTo>
                  <a:pt x="74" y="1437"/>
                </a:lnTo>
                <a:lnTo>
                  <a:pt x="103" y="1500"/>
                </a:lnTo>
                <a:lnTo>
                  <a:pt x="142" y="1551"/>
                </a:lnTo>
                <a:lnTo>
                  <a:pt x="207" y="1584"/>
                </a:lnTo>
                <a:lnTo>
                  <a:pt x="2016" y="1584"/>
                </a:lnTo>
                <a:lnTo>
                  <a:pt x="1919" y="1515"/>
                </a:lnTo>
                <a:lnTo>
                  <a:pt x="1880" y="1482"/>
                </a:lnTo>
                <a:lnTo>
                  <a:pt x="1842" y="1437"/>
                </a:lnTo>
                <a:lnTo>
                  <a:pt x="1816" y="1392"/>
                </a:lnTo>
                <a:lnTo>
                  <a:pt x="1796" y="1317"/>
                </a:lnTo>
                <a:lnTo>
                  <a:pt x="1780" y="1254"/>
                </a:lnTo>
                <a:lnTo>
                  <a:pt x="1774" y="1155"/>
                </a:lnTo>
                <a:lnTo>
                  <a:pt x="1758" y="336"/>
                </a:lnTo>
                <a:lnTo>
                  <a:pt x="1758"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Sentiment of customer   interactions</a:t>
            </a:r>
          </a:p>
          <a:p>
            <a:pPr marL="114300" lvl="1" indent="-114300">
              <a:spcBef>
                <a:spcPts val="600"/>
              </a:spcBef>
              <a:buSzPct val="100000"/>
              <a:buFont typeface="Arial"/>
              <a:buChar char="•"/>
            </a:pPr>
            <a:r>
              <a:rPr lang="en-US" sz="1200" dirty="0" smtClean="0"/>
              <a:t>Problem topics identification</a:t>
            </a:r>
          </a:p>
          <a:p>
            <a:pPr marL="114300" lvl="1" indent="-114300">
              <a:spcBef>
                <a:spcPts val="600"/>
              </a:spcBef>
              <a:buSzPct val="100000"/>
              <a:buFont typeface="Arial"/>
              <a:buChar char="•"/>
            </a:pPr>
            <a:r>
              <a:rPr lang="en-US" sz="1200" dirty="0" smtClean="0"/>
              <a:t>Claim adjuster notes      extraction</a:t>
            </a:r>
            <a:endParaRPr lang="en-US" sz="1200" dirty="0"/>
          </a:p>
        </p:txBody>
      </p:sp>
      <p:sp>
        <p:nvSpPr>
          <p:cNvPr id="177181" name="Freeform 12"/>
          <p:cNvSpPr>
            <a:spLocks/>
          </p:cNvSpPr>
          <p:nvPr/>
        </p:nvSpPr>
        <p:spPr bwMode="auto">
          <a:xfrm>
            <a:off x="3112722" y="1414097"/>
            <a:ext cx="2579609" cy="457200"/>
          </a:xfrm>
          <a:custGeom>
            <a:avLst/>
            <a:gdLst>
              <a:gd name="T0" fmla="*/ 0 w 1760"/>
              <a:gd name="T1" fmla="*/ 0 h 315"/>
              <a:gd name="T2" fmla="*/ 0 w 1760"/>
              <a:gd name="T3" fmla="*/ 314 h 315"/>
              <a:gd name="T4" fmla="*/ 1759 w 1760"/>
              <a:gd name="T5" fmla="*/ 314 h 315"/>
              <a:gd name="T6" fmla="*/ 1759 w 1760"/>
              <a:gd name="T7" fmla="*/ 0 h 315"/>
              <a:gd name="T8" fmla="*/ 0 w 1760"/>
              <a:gd name="T9" fmla="*/ 0 h 315"/>
              <a:gd name="T10" fmla="*/ 0 60000 65536"/>
              <a:gd name="T11" fmla="*/ 0 60000 65536"/>
              <a:gd name="T12" fmla="*/ 0 60000 65536"/>
              <a:gd name="T13" fmla="*/ 0 60000 65536"/>
              <a:gd name="T14" fmla="*/ 0 60000 65536"/>
              <a:gd name="T15" fmla="*/ 0 w 1760"/>
              <a:gd name="T16" fmla="*/ 0 h 315"/>
              <a:gd name="T17" fmla="*/ 1760 w 1760"/>
              <a:gd name="T18" fmla="*/ 315 h 315"/>
            </a:gdLst>
            <a:ahLst/>
            <a:cxnLst>
              <a:cxn ang="T10">
                <a:pos x="T0" y="T1"/>
              </a:cxn>
              <a:cxn ang="T11">
                <a:pos x="T2" y="T3"/>
              </a:cxn>
              <a:cxn ang="T12">
                <a:pos x="T4" y="T5"/>
              </a:cxn>
              <a:cxn ang="T13">
                <a:pos x="T6" y="T7"/>
              </a:cxn>
              <a:cxn ang="T14">
                <a:pos x="T8" y="T9"/>
              </a:cxn>
            </a:cxnLst>
            <a:rect l="T15" t="T16" r="T17" b="T18"/>
            <a:pathLst>
              <a:path w="1760" h="315">
                <a:moveTo>
                  <a:pt x="0" y="0"/>
                </a:moveTo>
                <a:lnTo>
                  <a:pt x="0" y="314"/>
                </a:lnTo>
                <a:lnTo>
                  <a:pt x="1759" y="314"/>
                </a:lnTo>
                <a:lnTo>
                  <a:pt x="1759" y="0"/>
                </a:lnTo>
                <a:lnTo>
                  <a:pt x="0" y="0"/>
                </a:lnTo>
              </a:path>
            </a:pathLst>
          </a:custGeom>
          <a:solidFill>
            <a:schemeClr val="accent3"/>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Insurance</a:t>
            </a:r>
            <a:endParaRPr lang="de-DE" sz="1400" b="1" dirty="0">
              <a:solidFill>
                <a:schemeClr val="bg1"/>
              </a:solidFill>
            </a:endParaRPr>
          </a:p>
        </p:txBody>
      </p:sp>
      <p:grpSp>
        <p:nvGrpSpPr>
          <p:cNvPr id="8" name="Group 7"/>
          <p:cNvGrpSpPr/>
          <p:nvPr/>
        </p:nvGrpSpPr>
        <p:grpSpPr>
          <a:xfrm>
            <a:off x="4204659" y="1206134"/>
            <a:ext cx="165623" cy="269876"/>
            <a:chOff x="4204659" y="1516063"/>
            <a:chExt cx="165623" cy="269876"/>
          </a:xfrm>
          <a:solidFill>
            <a:schemeClr val="bg1">
              <a:lumMod val="50000"/>
            </a:schemeClr>
          </a:solidFill>
        </p:grpSpPr>
        <p:sp>
          <p:nvSpPr>
            <p:cNvPr id="177184" name="Freeform 15"/>
            <p:cNvSpPr>
              <a:spLocks/>
            </p:cNvSpPr>
            <p:nvPr/>
          </p:nvSpPr>
          <p:spPr bwMode="auto">
            <a:xfrm>
              <a:off x="4255958" y="1584326"/>
              <a:ext cx="114324"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85" name="Oval 16"/>
            <p:cNvSpPr>
              <a:spLocks noChangeArrowheads="1"/>
            </p:cNvSpPr>
            <p:nvPr/>
          </p:nvSpPr>
          <p:spPr bwMode="auto">
            <a:xfrm rot="19680000" flipH="1">
              <a:off x="4204659" y="1516063"/>
              <a:ext cx="134844"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77" name="Freeform 19"/>
          <p:cNvSpPr>
            <a:spLocks/>
          </p:cNvSpPr>
          <p:nvPr/>
        </p:nvSpPr>
        <p:spPr bwMode="auto">
          <a:xfrm>
            <a:off x="584200" y="1550621"/>
            <a:ext cx="2814638" cy="3201988"/>
          </a:xfrm>
          <a:custGeom>
            <a:avLst/>
            <a:gdLst>
              <a:gd name="T0" fmla="*/ 0 w 1921"/>
              <a:gd name="T1" fmla="*/ 0 h 2017"/>
              <a:gd name="T2" fmla="*/ 0 w 1921"/>
              <a:gd name="T3" fmla="*/ 1462 h 2017"/>
              <a:gd name="T4" fmla="*/ 12 w 1921"/>
              <a:gd name="T5" fmla="*/ 1771 h 2017"/>
              <a:gd name="T6" fmla="*/ 14 w 1921"/>
              <a:gd name="T7" fmla="*/ 1840 h 2017"/>
              <a:gd name="T8" fmla="*/ 29 w 1921"/>
              <a:gd name="T9" fmla="*/ 1910 h 2017"/>
              <a:gd name="T10" fmla="*/ 48 w 1921"/>
              <a:gd name="T11" fmla="*/ 1966 h 2017"/>
              <a:gd name="T12" fmla="*/ 72 w 1921"/>
              <a:gd name="T13" fmla="*/ 1998 h 2017"/>
              <a:gd name="T14" fmla="*/ 96 w 1921"/>
              <a:gd name="T15" fmla="*/ 2016 h 2017"/>
              <a:gd name="T16" fmla="*/ 1920 w 1921"/>
              <a:gd name="T17" fmla="*/ 2016 h 2017"/>
              <a:gd name="T18" fmla="*/ 1815 w 1921"/>
              <a:gd name="T19" fmla="*/ 1928 h 2017"/>
              <a:gd name="T20" fmla="*/ 1773 w 1921"/>
              <a:gd name="T21" fmla="*/ 1877 h 2017"/>
              <a:gd name="T22" fmla="*/ 1740 w 1921"/>
              <a:gd name="T23" fmla="*/ 1824 h 2017"/>
              <a:gd name="T24" fmla="*/ 1707 w 1921"/>
              <a:gd name="T25" fmla="*/ 1755 h 2017"/>
              <a:gd name="T26" fmla="*/ 1686 w 1921"/>
              <a:gd name="T27" fmla="*/ 1670 h 2017"/>
              <a:gd name="T28" fmla="*/ 1668 w 1921"/>
              <a:gd name="T29" fmla="*/ 1588 h 2017"/>
              <a:gd name="T30" fmla="*/ 1650 w 1921"/>
              <a:gd name="T31" fmla="*/ 1471 h 2017"/>
              <a:gd name="T32" fmla="*/ 1641 w 1921"/>
              <a:gd name="T33" fmla="*/ 1329 h 2017"/>
              <a:gd name="T34" fmla="*/ 1632 w 1921"/>
              <a:gd name="T35" fmla="*/ 1109 h 2017"/>
              <a:gd name="T36" fmla="*/ 1632 w 1921"/>
              <a:gd name="T37" fmla="*/ 0 h 2017"/>
              <a:gd name="T38" fmla="*/ 0 w 1921"/>
              <a:gd name="T39" fmla="*/ 0 h 20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21"/>
              <a:gd name="T61" fmla="*/ 0 h 2017"/>
              <a:gd name="T62" fmla="*/ 1921 w 1921"/>
              <a:gd name="T63" fmla="*/ 2017 h 20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21" h="2017">
                <a:moveTo>
                  <a:pt x="0" y="0"/>
                </a:moveTo>
                <a:lnTo>
                  <a:pt x="0" y="1462"/>
                </a:lnTo>
                <a:lnTo>
                  <a:pt x="12" y="1771"/>
                </a:lnTo>
                <a:lnTo>
                  <a:pt x="14" y="1840"/>
                </a:lnTo>
                <a:lnTo>
                  <a:pt x="29" y="1910"/>
                </a:lnTo>
                <a:lnTo>
                  <a:pt x="48" y="1966"/>
                </a:lnTo>
                <a:lnTo>
                  <a:pt x="72" y="1998"/>
                </a:lnTo>
                <a:lnTo>
                  <a:pt x="96" y="2016"/>
                </a:lnTo>
                <a:lnTo>
                  <a:pt x="1920" y="2016"/>
                </a:lnTo>
                <a:lnTo>
                  <a:pt x="1815" y="1928"/>
                </a:lnTo>
                <a:lnTo>
                  <a:pt x="1773" y="1877"/>
                </a:lnTo>
                <a:lnTo>
                  <a:pt x="1740" y="1824"/>
                </a:lnTo>
                <a:lnTo>
                  <a:pt x="1707" y="1755"/>
                </a:lnTo>
                <a:lnTo>
                  <a:pt x="1686" y="1670"/>
                </a:lnTo>
                <a:lnTo>
                  <a:pt x="1668" y="1588"/>
                </a:lnTo>
                <a:lnTo>
                  <a:pt x="1650" y="1471"/>
                </a:lnTo>
                <a:lnTo>
                  <a:pt x="1641" y="1329"/>
                </a:lnTo>
                <a:lnTo>
                  <a:pt x="1632" y="1109"/>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Search</a:t>
            </a:r>
          </a:p>
          <a:p>
            <a:pPr marL="114300" lvl="1" indent="-114300">
              <a:spcBef>
                <a:spcPts val="600"/>
              </a:spcBef>
              <a:buSzPct val="100000"/>
              <a:buFont typeface="Arial"/>
              <a:buChar char="•"/>
            </a:pPr>
            <a:r>
              <a:rPr lang="en-US" sz="1200" dirty="0" smtClean="0"/>
              <a:t>Compliance</a:t>
            </a:r>
          </a:p>
          <a:p>
            <a:pPr marL="114300" lvl="1" indent="-114300">
              <a:spcBef>
                <a:spcPts val="600"/>
              </a:spcBef>
              <a:buSzPct val="100000"/>
              <a:buFont typeface="Arial"/>
              <a:buChar char="•"/>
            </a:pPr>
            <a:r>
              <a:rPr lang="en-US" sz="1200" dirty="0" smtClean="0"/>
              <a:t>Entity matching</a:t>
            </a:r>
          </a:p>
          <a:p>
            <a:pPr marL="114300" lvl="1" indent="-114300">
              <a:spcBef>
                <a:spcPts val="600"/>
              </a:spcBef>
              <a:buSzPct val="100000"/>
              <a:buFont typeface="Arial"/>
              <a:buChar char="•"/>
            </a:pPr>
            <a:r>
              <a:rPr lang="en-US" sz="1200" dirty="0" smtClean="0"/>
              <a:t>Call center analytics</a:t>
            </a:r>
          </a:p>
          <a:p>
            <a:pPr marL="114300" lvl="1" indent="-114300">
              <a:spcBef>
                <a:spcPts val="600"/>
              </a:spcBef>
              <a:buSzPct val="100000"/>
              <a:buFont typeface="Arial"/>
              <a:buChar char="•"/>
            </a:pPr>
            <a:r>
              <a:rPr lang="en-US" sz="1200" dirty="0" smtClean="0"/>
              <a:t>Risk management</a:t>
            </a:r>
          </a:p>
          <a:p>
            <a:pPr marL="114300" lvl="1" indent="-114300">
              <a:spcBef>
                <a:spcPts val="600"/>
              </a:spcBef>
              <a:buSzPct val="100000"/>
              <a:buFont typeface="Arial"/>
              <a:buChar char="•"/>
            </a:pPr>
            <a:r>
              <a:rPr lang="en-US" sz="1200" dirty="0" smtClean="0"/>
              <a:t>Anti-money laundering</a:t>
            </a:r>
            <a:endParaRPr lang="en-US" sz="1200" dirty="0"/>
          </a:p>
        </p:txBody>
      </p:sp>
      <p:sp>
        <p:nvSpPr>
          <p:cNvPr id="177178" name="Freeform 20"/>
          <p:cNvSpPr>
            <a:spLocks/>
          </p:cNvSpPr>
          <p:nvPr/>
        </p:nvSpPr>
        <p:spPr bwMode="auto">
          <a:xfrm>
            <a:off x="584200" y="1550621"/>
            <a:ext cx="2392662"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5"/>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Finance</a:t>
            </a:r>
            <a:endParaRPr lang="de-DE" sz="1200" b="1" dirty="0">
              <a:solidFill>
                <a:schemeClr val="bg1"/>
              </a:solidFill>
            </a:endParaRPr>
          </a:p>
        </p:txBody>
      </p:sp>
      <p:grpSp>
        <p:nvGrpSpPr>
          <p:cNvPr id="7" name="Group 6"/>
          <p:cNvGrpSpPr/>
          <p:nvPr/>
        </p:nvGrpSpPr>
        <p:grpSpPr>
          <a:xfrm>
            <a:off x="1967343" y="1325196"/>
            <a:ext cx="164102" cy="269876"/>
            <a:chOff x="1967343" y="1635125"/>
            <a:chExt cx="164102" cy="269876"/>
          </a:xfrm>
          <a:solidFill>
            <a:schemeClr val="bg1">
              <a:lumMod val="50000"/>
            </a:schemeClr>
          </a:solidFill>
        </p:grpSpPr>
        <p:sp>
          <p:nvSpPr>
            <p:cNvPr id="177175" name="Freeform 23"/>
            <p:cNvSpPr>
              <a:spLocks/>
            </p:cNvSpPr>
            <p:nvPr/>
          </p:nvSpPr>
          <p:spPr bwMode="auto">
            <a:xfrm>
              <a:off x="1967343" y="1703388"/>
              <a:ext cx="11428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6" name="Oval 24"/>
            <p:cNvSpPr>
              <a:spLocks noChangeArrowheads="1"/>
            </p:cNvSpPr>
            <p:nvPr/>
          </p:nvSpPr>
          <p:spPr bwMode="auto">
            <a:xfrm rot="1920000">
              <a:off x="1996647" y="1635125"/>
              <a:ext cx="13479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7" name="Freeform 26"/>
          <p:cNvSpPr>
            <a:spLocks/>
          </p:cNvSpPr>
          <p:nvPr/>
        </p:nvSpPr>
        <p:spPr bwMode="auto">
          <a:xfrm>
            <a:off x="2552700" y="4370021"/>
            <a:ext cx="2605088" cy="1373188"/>
          </a:xfrm>
          <a:custGeom>
            <a:avLst/>
            <a:gdLst>
              <a:gd name="T0" fmla="*/ 0 w 1777"/>
              <a:gd name="T1" fmla="*/ 0 h 865"/>
              <a:gd name="T2" fmla="*/ 0 w 1777"/>
              <a:gd name="T3" fmla="*/ 378 h 865"/>
              <a:gd name="T4" fmla="*/ 22 w 1777"/>
              <a:gd name="T5" fmla="*/ 615 h 865"/>
              <a:gd name="T6" fmla="*/ 38 w 1777"/>
              <a:gd name="T7" fmla="*/ 696 h 865"/>
              <a:gd name="T8" fmla="*/ 62 w 1777"/>
              <a:gd name="T9" fmla="*/ 767 h 865"/>
              <a:gd name="T10" fmla="*/ 96 w 1777"/>
              <a:gd name="T11" fmla="*/ 812 h 865"/>
              <a:gd name="T12" fmla="*/ 144 w 1777"/>
              <a:gd name="T13" fmla="*/ 864 h 865"/>
              <a:gd name="T14" fmla="*/ 1776 w 1777"/>
              <a:gd name="T15" fmla="*/ 864 h 865"/>
              <a:gd name="T16" fmla="*/ 1728 w 1777"/>
              <a:gd name="T17" fmla="*/ 802 h 865"/>
              <a:gd name="T18" fmla="*/ 1697 w 1777"/>
              <a:gd name="T19" fmla="*/ 754 h 865"/>
              <a:gd name="T20" fmla="*/ 1680 w 1777"/>
              <a:gd name="T21" fmla="*/ 702 h 865"/>
              <a:gd name="T22" fmla="*/ 1661 w 1777"/>
              <a:gd name="T23" fmla="*/ 632 h 865"/>
              <a:gd name="T24" fmla="*/ 1632 w 1777"/>
              <a:gd name="T25" fmla="*/ 378 h 865"/>
              <a:gd name="T26" fmla="*/ 1632 w 1777"/>
              <a:gd name="T27" fmla="*/ 0 h 865"/>
              <a:gd name="T28" fmla="*/ 0 w 1777"/>
              <a:gd name="T29" fmla="*/ 0 h 8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7"/>
              <a:gd name="T46" fmla="*/ 0 h 865"/>
              <a:gd name="T47" fmla="*/ 1777 w 1777"/>
              <a:gd name="T48" fmla="*/ 865 h 8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7" h="865">
                <a:moveTo>
                  <a:pt x="0" y="0"/>
                </a:moveTo>
                <a:lnTo>
                  <a:pt x="0" y="378"/>
                </a:lnTo>
                <a:lnTo>
                  <a:pt x="22" y="615"/>
                </a:lnTo>
                <a:lnTo>
                  <a:pt x="38" y="696"/>
                </a:lnTo>
                <a:lnTo>
                  <a:pt x="62" y="767"/>
                </a:lnTo>
                <a:lnTo>
                  <a:pt x="96" y="812"/>
                </a:lnTo>
                <a:lnTo>
                  <a:pt x="144" y="864"/>
                </a:lnTo>
                <a:lnTo>
                  <a:pt x="1776" y="864"/>
                </a:lnTo>
                <a:lnTo>
                  <a:pt x="1728" y="802"/>
                </a:lnTo>
                <a:lnTo>
                  <a:pt x="1697" y="754"/>
                </a:lnTo>
                <a:lnTo>
                  <a:pt x="1680" y="702"/>
                </a:lnTo>
                <a:lnTo>
                  <a:pt x="1661" y="632"/>
                </a:lnTo>
                <a:lnTo>
                  <a:pt x="1632" y="378"/>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Social media analytics</a:t>
            </a:r>
          </a:p>
          <a:p>
            <a:pPr marL="114300" lvl="1" indent="-114300">
              <a:spcBef>
                <a:spcPts val="600"/>
              </a:spcBef>
              <a:buSzPct val="100000"/>
              <a:buFont typeface="Arial"/>
              <a:buChar char="•"/>
            </a:pPr>
            <a:r>
              <a:rPr lang="en-US" sz="1200" dirty="0" smtClean="0"/>
              <a:t>Audio/video broadcast content analysis</a:t>
            </a:r>
            <a:endParaRPr lang="en-US" sz="1200" dirty="0"/>
          </a:p>
        </p:txBody>
      </p:sp>
      <p:sp>
        <p:nvSpPr>
          <p:cNvPr id="177168" name="Freeform 27"/>
          <p:cNvSpPr>
            <a:spLocks/>
          </p:cNvSpPr>
          <p:nvPr/>
        </p:nvSpPr>
        <p:spPr bwMode="auto">
          <a:xfrm>
            <a:off x="2552700" y="4370021"/>
            <a:ext cx="2393984"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2"/>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Media</a:t>
            </a:r>
            <a:endParaRPr lang="de-DE" sz="1200" b="1" dirty="0">
              <a:solidFill>
                <a:schemeClr val="bg1"/>
              </a:solidFill>
            </a:endParaRPr>
          </a:p>
        </p:txBody>
      </p:sp>
      <p:grpSp>
        <p:nvGrpSpPr>
          <p:cNvPr id="11" name="Group 10"/>
          <p:cNvGrpSpPr/>
          <p:nvPr/>
        </p:nvGrpSpPr>
        <p:grpSpPr>
          <a:xfrm>
            <a:off x="3624348" y="4179521"/>
            <a:ext cx="165658" cy="269876"/>
            <a:chOff x="3624348" y="4489450"/>
            <a:chExt cx="165658" cy="269876"/>
          </a:xfrm>
          <a:solidFill>
            <a:schemeClr val="bg1">
              <a:lumMod val="50000"/>
            </a:schemeClr>
          </a:solidFill>
        </p:grpSpPr>
        <p:sp>
          <p:nvSpPr>
            <p:cNvPr id="177171" name="Freeform 29"/>
            <p:cNvSpPr>
              <a:spLocks/>
            </p:cNvSpPr>
            <p:nvPr/>
          </p:nvSpPr>
          <p:spPr bwMode="auto">
            <a:xfrm>
              <a:off x="3675658" y="4557713"/>
              <a:ext cx="114348"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2" name="Oval 30"/>
            <p:cNvSpPr>
              <a:spLocks noChangeArrowheads="1"/>
            </p:cNvSpPr>
            <p:nvPr/>
          </p:nvSpPr>
          <p:spPr bwMode="auto">
            <a:xfrm rot="19680000" flipH="1">
              <a:off x="3624348" y="4489450"/>
              <a:ext cx="134872"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1" name="Freeform 33"/>
          <p:cNvSpPr>
            <a:spLocks/>
          </p:cNvSpPr>
          <p:nvPr/>
        </p:nvSpPr>
        <p:spPr bwMode="auto">
          <a:xfrm>
            <a:off x="5226050" y="3836622"/>
            <a:ext cx="2744788" cy="1754188"/>
          </a:xfrm>
          <a:custGeom>
            <a:avLst/>
            <a:gdLst>
              <a:gd name="T0" fmla="*/ 0 w 1873"/>
              <a:gd name="T1" fmla="*/ 0 h 1105"/>
              <a:gd name="T2" fmla="*/ 0 w 1873"/>
              <a:gd name="T3" fmla="*/ 574 h 1105"/>
              <a:gd name="T4" fmla="*/ 12 w 1873"/>
              <a:gd name="T5" fmla="*/ 825 h 1105"/>
              <a:gd name="T6" fmla="*/ 22 w 1873"/>
              <a:gd name="T7" fmla="*/ 901 h 1105"/>
              <a:gd name="T8" fmla="*/ 48 w 1873"/>
              <a:gd name="T9" fmla="*/ 972 h 1105"/>
              <a:gd name="T10" fmla="*/ 84 w 1873"/>
              <a:gd name="T11" fmla="*/ 1018 h 1105"/>
              <a:gd name="T12" fmla="*/ 129 w 1873"/>
              <a:gd name="T13" fmla="*/ 1063 h 1105"/>
              <a:gd name="T14" fmla="*/ 192 w 1873"/>
              <a:gd name="T15" fmla="*/ 1104 h 1105"/>
              <a:gd name="T16" fmla="*/ 1872 w 1873"/>
              <a:gd name="T17" fmla="*/ 1104 h 1105"/>
              <a:gd name="T18" fmla="*/ 1791 w 1873"/>
              <a:gd name="T19" fmla="*/ 1057 h 1105"/>
              <a:gd name="T20" fmla="*/ 1749 w 1873"/>
              <a:gd name="T21" fmla="*/ 1024 h 1105"/>
              <a:gd name="T22" fmla="*/ 1716 w 1873"/>
              <a:gd name="T23" fmla="*/ 985 h 1105"/>
              <a:gd name="T24" fmla="*/ 1692 w 1873"/>
              <a:gd name="T25" fmla="*/ 952 h 1105"/>
              <a:gd name="T26" fmla="*/ 1665 w 1873"/>
              <a:gd name="T27" fmla="*/ 886 h 1105"/>
              <a:gd name="T28" fmla="*/ 1647 w 1873"/>
              <a:gd name="T29" fmla="*/ 709 h 1105"/>
              <a:gd name="T30" fmla="*/ 1632 w 1873"/>
              <a:gd name="T31" fmla="*/ 353 h 1105"/>
              <a:gd name="T32" fmla="*/ 1632 w 1873"/>
              <a:gd name="T33" fmla="*/ 0 h 1105"/>
              <a:gd name="T34" fmla="*/ 0 w 1873"/>
              <a:gd name="T35" fmla="*/ 0 h 1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73"/>
              <a:gd name="T55" fmla="*/ 0 h 1105"/>
              <a:gd name="T56" fmla="*/ 1873 w 1873"/>
              <a:gd name="T57" fmla="*/ 1105 h 11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73" h="1105">
                <a:moveTo>
                  <a:pt x="0" y="0"/>
                </a:moveTo>
                <a:lnTo>
                  <a:pt x="0" y="574"/>
                </a:lnTo>
                <a:lnTo>
                  <a:pt x="12" y="825"/>
                </a:lnTo>
                <a:lnTo>
                  <a:pt x="22" y="901"/>
                </a:lnTo>
                <a:lnTo>
                  <a:pt x="48" y="972"/>
                </a:lnTo>
                <a:lnTo>
                  <a:pt x="84" y="1018"/>
                </a:lnTo>
                <a:lnTo>
                  <a:pt x="129" y="1063"/>
                </a:lnTo>
                <a:lnTo>
                  <a:pt x="192" y="1104"/>
                </a:lnTo>
                <a:lnTo>
                  <a:pt x="1872" y="1104"/>
                </a:lnTo>
                <a:lnTo>
                  <a:pt x="1791" y="1057"/>
                </a:lnTo>
                <a:lnTo>
                  <a:pt x="1749" y="1024"/>
                </a:lnTo>
                <a:lnTo>
                  <a:pt x="1716" y="985"/>
                </a:lnTo>
                <a:lnTo>
                  <a:pt x="1692" y="952"/>
                </a:lnTo>
                <a:lnTo>
                  <a:pt x="1665" y="886"/>
                </a:lnTo>
                <a:lnTo>
                  <a:pt x="1647" y="709"/>
                </a:lnTo>
                <a:lnTo>
                  <a:pt x="1632" y="353"/>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lstStyle/>
          <a:p>
            <a:pPr marL="114300" lvl="1" indent="-114300">
              <a:spcBef>
                <a:spcPts val="600"/>
              </a:spcBef>
              <a:buSzPct val="100000"/>
              <a:buFont typeface="Arial"/>
              <a:buChar char="•"/>
            </a:pPr>
            <a:endParaRPr lang="en-US" sz="1200" dirty="0" smtClean="0"/>
          </a:p>
          <a:p>
            <a:pPr marL="114300" lvl="1" indent="-114300">
              <a:spcBef>
                <a:spcPts val="600"/>
              </a:spcBef>
              <a:buSzPct val="100000"/>
              <a:buFont typeface="Arial"/>
              <a:buChar char="•"/>
            </a:pPr>
            <a:r>
              <a:rPr lang="en-US" sz="1200" dirty="0" smtClean="0"/>
              <a:t>Brand/product analytics   based on customer      feedback</a:t>
            </a:r>
            <a:endParaRPr lang="en-US" sz="1200" dirty="0"/>
          </a:p>
        </p:txBody>
      </p:sp>
      <p:sp>
        <p:nvSpPr>
          <p:cNvPr id="177162" name="Freeform 34"/>
          <p:cNvSpPr>
            <a:spLocks/>
          </p:cNvSpPr>
          <p:nvPr/>
        </p:nvSpPr>
        <p:spPr bwMode="auto">
          <a:xfrm>
            <a:off x="5226050" y="3836622"/>
            <a:ext cx="2400407" cy="457200"/>
          </a:xfrm>
          <a:custGeom>
            <a:avLst/>
            <a:gdLst>
              <a:gd name="T0" fmla="*/ 0 w 1638"/>
              <a:gd name="T1" fmla="*/ 0 h 315"/>
              <a:gd name="T2" fmla="*/ 0 w 1638"/>
              <a:gd name="T3" fmla="*/ 314 h 315"/>
              <a:gd name="T4" fmla="*/ 1637 w 1638"/>
              <a:gd name="T5" fmla="*/ 314 h 315"/>
              <a:gd name="T6" fmla="*/ 1637 w 1638"/>
              <a:gd name="T7" fmla="*/ 0 h 315"/>
              <a:gd name="T8" fmla="*/ 0 w 1638"/>
              <a:gd name="T9" fmla="*/ 0 h 315"/>
              <a:gd name="T10" fmla="*/ 0 60000 65536"/>
              <a:gd name="T11" fmla="*/ 0 60000 65536"/>
              <a:gd name="T12" fmla="*/ 0 60000 65536"/>
              <a:gd name="T13" fmla="*/ 0 60000 65536"/>
              <a:gd name="T14" fmla="*/ 0 60000 65536"/>
              <a:gd name="T15" fmla="*/ 0 w 1638"/>
              <a:gd name="T16" fmla="*/ 0 h 315"/>
              <a:gd name="T17" fmla="*/ 1638 w 1638"/>
              <a:gd name="T18" fmla="*/ 315 h 315"/>
            </a:gdLst>
            <a:ahLst/>
            <a:cxnLst>
              <a:cxn ang="T10">
                <a:pos x="T0" y="T1"/>
              </a:cxn>
              <a:cxn ang="T11">
                <a:pos x="T2" y="T3"/>
              </a:cxn>
              <a:cxn ang="T12">
                <a:pos x="T4" y="T5"/>
              </a:cxn>
              <a:cxn ang="T13">
                <a:pos x="T6" y="T7"/>
              </a:cxn>
              <a:cxn ang="T14">
                <a:pos x="T8" y="T9"/>
              </a:cxn>
            </a:cxnLst>
            <a:rect l="T15" t="T16" r="T17" b="T18"/>
            <a:pathLst>
              <a:path w="1638" h="315">
                <a:moveTo>
                  <a:pt x="0" y="0"/>
                </a:moveTo>
                <a:lnTo>
                  <a:pt x="0" y="314"/>
                </a:lnTo>
                <a:lnTo>
                  <a:pt x="1637" y="314"/>
                </a:lnTo>
                <a:lnTo>
                  <a:pt x="1637" y="0"/>
                </a:lnTo>
                <a:lnTo>
                  <a:pt x="0" y="0"/>
                </a:lnTo>
              </a:path>
            </a:pathLst>
          </a:custGeom>
          <a:solidFill>
            <a:schemeClr val="bg2">
              <a:lumMod val="50000"/>
            </a:schemeClr>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Retail</a:t>
            </a:r>
            <a:endParaRPr lang="de-DE" sz="1200" b="1" dirty="0">
              <a:solidFill>
                <a:schemeClr val="bg1"/>
              </a:solidFill>
            </a:endParaRPr>
          </a:p>
        </p:txBody>
      </p:sp>
      <p:grpSp>
        <p:nvGrpSpPr>
          <p:cNvPr id="10" name="Group 9"/>
          <p:cNvGrpSpPr/>
          <p:nvPr/>
        </p:nvGrpSpPr>
        <p:grpSpPr>
          <a:xfrm>
            <a:off x="6408668" y="3625484"/>
            <a:ext cx="164130" cy="269876"/>
            <a:chOff x="6408668" y="3935413"/>
            <a:chExt cx="164130" cy="269876"/>
          </a:xfrm>
          <a:solidFill>
            <a:schemeClr val="bg1">
              <a:lumMod val="50000"/>
            </a:schemeClr>
          </a:solidFill>
        </p:grpSpPr>
        <p:sp>
          <p:nvSpPr>
            <p:cNvPr id="177165" name="Freeform 36"/>
            <p:cNvSpPr>
              <a:spLocks/>
            </p:cNvSpPr>
            <p:nvPr/>
          </p:nvSpPr>
          <p:spPr bwMode="auto">
            <a:xfrm>
              <a:off x="6408668" y="4003676"/>
              <a:ext cx="11430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66" name="Oval 37"/>
            <p:cNvSpPr>
              <a:spLocks noChangeArrowheads="1"/>
            </p:cNvSpPr>
            <p:nvPr/>
          </p:nvSpPr>
          <p:spPr bwMode="auto">
            <a:xfrm rot="1920000">
              <a:off x="6437977" y="3935413"/>
              <a:ext cx="134821"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31" name="Text Placeholder 3"/>
          <p:cNvSpPr>
            <a:spLocks noGrp="1"/>
          </p:cNvSpPr>
          <p:nvPr>
            <p:ph type="body" sz="quarter" idx="13"/>
          </p:nvPr>
        </p:nvSpPr>
        <p:spPr>
          <a:xfrm>
            <a:off x="376237" y="651600"/>
            <a:ext cx="8391525" cy="365760"/>
          </a:xfrm>
        </p:spPr>
        <p:txBody>
          <a:bodyPr/>
          <a:lstStyle/>
          <a:p>
            <a:r>
              <a:rPr lang="en-US" sz="1600" i="1" dirty="0" smtClean="0"/>
              <a:t>Slide 1/2</a:t>
            </a:r>
            <a:endParaRPr lang="en-US" i="1" dirty="0" smtClean="0"/>
          </a:p>
          <a:p>
            <a:endParaRPr lang="en-US" dirty="0"/>
          </a:p>
        </p:txBody>
      </p:sp>
      <p:grpSp>
        <p:nvGrpSpPr>
          <p:cNvPr id="32" name="Group 986"/>
          <p:cNvGrpSpPr>
            <a:grpSpLocks noChangeAspect="1"/>
          </p:cNvGrpSpPr>
          <p:nvPr/>
        </p:nvGrpSpPr>
        <p:grpSpPr bwMode="auto">
          <a:xfrm>
            <a:off x="7183689" y="3878763"/>
            <a:ext cx="369021" cy="369021"/>
            <a:chOff x="4274" y="3998"/>
            <a:chExt cx="340" cy="340"/>
          </a:xfrm>
          <a:solidFill>
            <a:schemeClr val="bg1"/>
          </a:solidFill>
        </p:grpSpPr>
        <p:sp>
          <p:nvSpPr>
            <p:cNvPr id="33" name="Freeform 987"/>
            <p:cNvSpPr>
              <a:spLocks noEditPoints="1"/>
            </p:cNvSpPr>
            <p:nvPr/>
          </p:nvSpPr>
          <p:spPr bwMode="auto">
            <a:xfrm>
              <a:off x="4338" y="4068"/>
              <a:ext cx="212" cy="192"/>
            </a:xfrm>
            <a:custGeom>
              <a:avLst/>
              <a:gdLst>
                <a:gd name="T0" fmla="*/ 85 w 320"/>
                <a:gd name="T1" fmla="*/ 236 h 289"/>
                <a:gd name="T2" fmla="*/ 85 w 320"/>
                <a:gd name="T3" fmla="*/ 151 h 289"/>
                <a:gd name="T4" fmla="*/ 96 w 320"/>
                <a:gd name="T5" fmla="*/ 140 h 289"/>
                <a:gd name="T6" fmla="*/ 106 w 320"/>
                <a:gd name="T7" fmla="*/ 151 h 289"/>
                <a:gd name="T8" fmla="*/ 106 w 320"/>
                <a:gd name="T9" fmla="*/ 236 h 289"/>
                <a:gd name="T10" fmla="*/ 96 w 320"/>
                <a:gd name="T11" fmla="*/ 247 h 289"/>
                <a:gd name="T12" fmla="*/ 85 w 320"/>
                <a:gd name="T13" fmla="*/ 236 h 289"/>
                <a:gd name="T14" fmla="*/ 138 w 320"/>
                <a:gd name="T15" fmla="*/ 247 h 289"/>
                <a:gd name="T16" fmla="*/ 149 w 320"/>
                <a:gd name="T17" fmla="*/ 236 h 289"/>
                <a:gd name="T18" fmla="*/ 149 w 320"/>
                <a:gd name="T19" fmla="*/ 151 h 289"/>
                <a:gd name="T20" fmla="*/ 138 w 320"/>
                <a:gd name="T21" fmla="*/ 140 h 289"/>
                <a:gd name="T22" fmla="*/ 128 w 320"/>
                <a:gd name="T23" fmla="*/ 151 h 289"/>
                <a:gd name="T24" fmla="*/ 128 w 320"/>
                <a:gd name="T25" fmla="*/ 236 h 289"/>
                <a:gd name="T26" fmla="*/ 138 w 320"/>
                <a:gd name="T27" fmla="*/ 247 h 289"/>
                <a:gd name="T28" fmla="*/ 181 w 320"/>
                <a:gd name="T29" fmla="*/ 247 h 289"/>
                <a:gd name="T30" fmla="*/ 192 w 320"/>
                <a:gd name="T31" fmla="*/ 236 h 289"/>
                <a:gd name="T32" fmla="*/ 192 w 320"/>
                <a:gd name="T33" fmla="*/ 151 h 289"/>
                <a:gd name="T34" fmla="*/ 181 w 320"/>
                <a:gd name="T35" fmla="*/ 140 h 289"/>
                <a:gd name="T36" fmla="*/ 170 w 320"/>
                <a:gd name="T37" fmla="*/ 151 h 289"/>
                <a:gd name="T38" fmla="*/ 170 w 320"/>
                <a:gd name="T39" fmla="*/ 236 h 289"/>
                <a:gd name="T40" fmla="*/ 181 w 320"/>
                <a:gd name="T41" fmla="*/ 247 h 289"/>
                <a:gd name="T42" fmla="*/ 224 w 320"/>
                <a:gd name="T43" fmla="*/ 247 h 289"/>
                <a:gd name="T44" fmla="*/ 234 w 320"/>
                <a:gd name="T45" fmla="*/ 236 h 289"/>
                <a:gd name="T46" fmla="*/ 234 w 320"/>
                <a:gd name="T47" fmla="*/ 151 h 289"/>
                <a:gd name="T48" fmla="*/ 224 w 320"/>
                <a:gd name="T49" fmla="*/ 140 h 289"/>
                <a:gd name="T50" fmla="*/ 213 w 320"/>
                <a:gd name="T51" fmla="*/ 151 h 289"/>
                <a:gd name="T52" fmla="*/ 213 w 320"/>
                <a:gd name="T53" fmla="*/ 236 h 289"/>
                <a:gd name="T54" fmla="*/ 224 w 320"/>
                <a:gd name="T55" fmla="*/ 247 h 289"/>
                <a:gd name="T56" fmla="*/ 320 w 320"/>
                <a:gd name="T57" fmla="*/ 108 h 289"/>
                <a:gd name="T58" fmla="*/ 309 w 320"/>
                <a:gd name="T59" fmla="*/ 119 h 289"/>
                <a:gd name="T60" fmla="*/ 307 w 320"/>
                <a:gd name="T61" fmla="*/ 119 h 289"/>
                <a:gd name="T62" fmla="*/ 277 w 320"/>
                <a:gd name="T63" fmla="*/ 281 h 289"/>
                <a:gd name="T64" fmla="*/ 266 w 320"/>
                <a:gd name="T65" fmla="*/ 289 h 289"/>
                <a:gd name="T66" fmla="*/ 53 w 320"/>
                <a:gd name="T67" fmla="*/ 289 h 289"/>
                <a:gd name="T68" fmla="*/ 43 w 320"/>
                <a:gd name="T69" fmla="*/ 281 h 289"/>
                <a:gd name="T70" fmla="*/ 12 w 320"/>
                <a:gd name="T71" fmla="*/ 119 h 289"/>
                <a:gd name="T72" fmla="*/ 10 w 320"/>
                <a:gd name="T73" fmla="*/ 119 h 289"/>
                <a:gd name="T74" fmla="*/ 0 w 320"/>
                <a:gd name="T75" fmla="*/ 108 h 289"/>
                <a:gd name="T76" fmla="*/ 10 w 320"/>
                <a:gd name="T77" fmla="*/ 97 h 289"/>
                <a:gd name="T78" fmla="*/ 47 w 320"/>
                <a:gd name="T79" fmla="*/ 97 h 289"/>
                <a:gd name="T80" fmla="*/ 108 w 320"/>
                <a:gd name="T81" fmla="*/ 6 h 289"/>
                <a:gd name="T82" fmla="*/ 123 w 320"/>
                <a:gd name="T83" fmla="*/ 3 h 289"/>
                <a:gd name="T84" fmla="*/ 126 w 320"/>
                <a:gd name="T85" fmla="*/ 18 h 289"/>
                <a:gd name="T86" fmla="*/ 73 w 320"/>
                <a:gd name="T87" fmla="*/ 97 h 289"/>
                <a:gd name="T88" fmla="*/ 246 w 320"/>
                <a:gd name="T89" fmla="*/ 97 h 289"/>
                <a:gd name="T90" fmla="*/ 193 w 320"/>
                <a:gd name="T91" fmla="*/ 18 h 289"/>
                <a:gd name="T92" fmla="*/ 196 w 320"/>
                <a:gd name="T93" fmla="*/ 3 h 289"/>
                <a:gd name="T94" fmla="*/ 211 w 320"/>
                <a:gd name="T95" fmla="*/ 6 h 289"/>
                <a:gd name="T96" fmla="*/ 272 w 320"/>
                <a:gd name="T97" fmla="*/ 97 h 289"/>
                <a:gd name="T98" fmla="*/ 309 w 320"/>
                <a:gd name="T99" fmla="*/ 97 h 289"/>
                <a:gd name="T100" fmla="*/ 320 w 320"/>
                <a:gd name="T101" fmla="*/ 108 h 289"/>
                <a:gd name="T102" fmla="*/ 285 w 320"/>
                <a:gd name="T103" fmla="*/ 119 h 289"/>
                <a:gd name="T104" fmla="*/ 34 w 320"/>
                <a:gd name="T105" fmla="*/ 119 h 289"/>
                <a:gd name="T106" fmla="*/ 62 w 320"/>
                <a:gd name="T107" fmla="*/ 268 h 289"/>
                <a:gd name="T108" fmla="*/ 257 w 320"/>
                <a:gd name="T109" fmla="*/ 268 h 289"/>
                <a:gd name="T110" fmla="*/ 285 w 320"/>
                <a:gd name="T111" fmla="*/ 11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89">
                  <a:moveTo>
                    <a:pt x="85" y="236"/>
                  </a:moveTo>
                  <a:cubicBezTo>
                    <a:pt x="85" y="151"/>
                    <a:pt x="85" y="151"/>
                    <a:pt x="85" y="151"/>
                  </a:cubicBezTo>
                  <a:cubicBezTo>
                    <a:pt x="85" y="145"/>
                    <a:pt x="90" y="140"/>
                    <a:pt x="96" y="140"/>
                  </a:cubicBezTo>
                  <a:cubicBezTo>
                    <a:pt x="102" y="140"/>
                    <a:pt x="106" y="145"/>
                    <a:pt x="106" y="151"/>
                  </a:cubicBezTo>
                  <a:cubicBezTo>
                    <a:pt x="106" y="236"/>
                    <a:pt x="106" y="236"/>
                    <a:pt x="106" y="236"/>
                  </a:cubicBezTo>
                  <a:cubicBezTo>
                    <a:pt x="106" y="242"/>
                    <a:pt x="102" y="247"/>
                    <a:pt x="96" y="247"/>
                  </a:cubicBezTo>
                  <a:cubicBezTo>
                    <a:pt x="90" y="247"/>
                    <a:pt x="85" y="242"/>
                    <a:pt x="85" y="236"/>
                  </a:cubicBezTo>
                  <a:close/>
                  <a:moveTo>
                    <a:pt x="138" y="247"/>
                  </a:moveTo>
                  <a:cubicBezTo>
                    <a:pt x="144" y="247"/>
                    <a:pt x="149" y="242"/>
                    <a:pt x="149" y="236"/>
                  </a:cubicBezTo>
                  <a:cubicBezTo>
                    <a:pt x="149" y="151"/>
                    <a:pt x="149" y="151"/>
                    <a:pt x="149" y="151"/>
                  </a:cubicBezTo>
                  <a:cubicBezTo>
                    <a:pt x="149" y="145"/>
                    <a:pt x="144" y="140"/>
                    <a:pt x="138" y="140"/>
                  </a:cubicBezTo>
                  <a:cubicBezTo>
                    <a:pt x="132" y="140"/>
                    <a:pt x="128" y="145"/>
                    <a:pt x="128" y="151"/>
                  </a:cubicBezTo>
                  <a:cubicBezTo>
                    <a:pt x="128" y="236"/>
                    <a:pt x="128" y="236"/>
                    <a:pt x="128" y="236"/>
                  </a:cubicBezTo>
                  <a:cubicBezTo>
                    <a:pt x="128" y="242"/>
                    <a:pt x="132" y="247"/>
                    <a:pt x="138" y="247"/>
                  </a:cubicBezTo>
                  <a:close/>
                  <a:moveTo>
                    <a:pt x="181" y="247"/>
                  </a:moveTo>
                  <a:cubicBezTo>
                    <a:pt x="187" y="247"/>
                    <a:pt x="192" y="242"/>
                    <a:pt x="192" y="236"/>
                  </a:cubicBezTo>
                  <a:cubicBezTo>
                    <a:pt x="192" y="151"/>
                    <a:pt x="192" y="151"/>
                    <a:pt x="192" y="151"/>
                  </a:cubicBezTo>
                  <a:cubicBezTo>
                    <a:pt x="192" y="145"/>
                    <a:pt x="187" y="140"/>
                    <a:pt x="181" y="140"/>
                  </a:cubicBezTo>
                  <a:cubicBezTo>
                    <a:pt x="175" y="140"/>
                    <a:pt x="170" y="145"/>
                    <a:pt x="170" y="151"/>
                  </a:cubicBezTo>
                  <a:cubicBezTo>
                    <a:pt x="170" y="236"/>
                    <a:pt x="170" y="236"/>
                    <a:pt x="170" y="236"/>
                  </a:cubicBezTo>
                  <a:cubicBezTo>
                    <a:pt x="170" y="242"/>
                    <a:pt x="175" y="247"/>
                    <a:pt x="181" y="247"/>
                  </a:cubicBezTo>
                  <a:close/>
                  <a:moveTo>
                    <a:pt x="224" y="247"/>
                  </a:moveTo>
                  <a:cubicBezTo>
                    <a:pt x="230" y="247"/>
                    <a:pt x="234" y="242"/>
                    <a:pt x="234" y="236"/>
                  </a:cubicBezTo>
                  <a:cubicBezTo>
                    <a:pt x="234" y="151"/>
                    <a:pt x="234" y="151"/>
                    <a:pt x="234" y="151"/>
                  </a:cubicBezTo>
                  <a:cubicBezTo>
                    <a:pt x="234" y="145"/>
                    <a:pt x="230" y="140"/>
                    <a:pt x="224" y="140"/>
                  </a:cubicBezTo>
                  <a:cubicBezTo>
                    <a:pt x="218" y="140"/>
                    <a:pt x="213" y="145"/>
                    <a:pt x="213" y="151"/>
                  </a:cubicBezTo>
                  <a:cubicBezTo>
                    <a:pt x="213" y="236"/>
                    <a:pt x="213" y="236"/>
                    <a:pt x="213" y="236"/>
                  </a:cubicBezTo>
                  <a:cubicBezTo>
                    <a:pt x="213" y="242"/>
                    <a:pt x="218" y="247"/>
                    <a:pt x="224" y="247"/>
                  </a:cubicBezTo>
                  <a:close/>
                  <a:moveTo>
                    <a:pt x="320" y="108"/>
                  </a:moveTo>
                  <a:cubicBezTo>
                    <a:pt x="320" y="114"/>
                    <a:pt x="315" y="119"/>
                    <a:pt x="309" y="119"/>
                  </a:cubicBezTo>
                  <a:cubicBezTo>
                    <a:pt x="307" y="119"/>
                    <a:pt x="307" y="119"/>
                    <a:pt x="307" y="119"/>
                  </a:cubicBezTo>
                  <a:cubicBezTo>
                    <a:pt x="277" y="281"/>
                    <a:pt x="277" y="281"/>
                    <a:pt x="277" y="281"/>
                  </a:cubicBezTo>
                  <a:cubicBezTo>
                    <a:pt x="276" y="286"/>
                    <a:pt x="271" y="289"/>
                    <a:pt x="266" y="289"/>
                  </a:cubicBezTo>
                  <a:cubicBezTo>
                    <a:pt x="53" y="289"/>
                    <a:pt x="53" y="289"/>
                    <a:pt x="53" y="289"/>
                  </a:cubicBezTo>
                  <a:cubicBezTo>
                    <a:pt x="48" y="289"/>
                    <a:pt x="43" y="286"/>
                    <a:pt x="43" y="281"/>
                  </a:cubicBezTo>
                  <a:cubicBezTo>
                    <a:pt x="12" y="119"/>
                    <a:pt x="12" y="119"/>
                    <a:pt x="12" y="119"/>
                  </a:cubicBezTo>
                  <a:cubicBezTo>
                    <a:pt x="10" y="119"/>
                    <a:pt x="10" y="119"/>
                    <a:pt x="10" y="119"/>
                  </a:cubicBezTo>
                  <a:cubicBezTo>
                    <a:pt x="4" y="119"/>
                    <a:pt x="0" y="114"/>
                    <a:pt x="0" y="108"/>
                  </a:cubicBezTo>
                  <a:cubicBezTo>
                    <a:pt x="0" y="102"/>
                    <a:pt x="4" y="97"/>
                    <a:pt x="10" y="97"/>
                  </a:cubicBezTo>
                  <a:cubicBezTo>
                    <a:pt x="47" y="97"/>
                    <a:pt x="47" y="97"/>
                    <a:pt x="47" y="97"/>
                  </a:cubicBezTo>
                  <a:cubicBezTo>
                    <a:pt x="108" y="6"/>
                    <a:pt x="108" y="6"/>
                    <a:pt x="108" y="6"/>
                  </a:cubicBezTo>
                  <a:cubicBezTo>
                    <a:pt x="111" y="1"/>
                    <a:pt x="118" y="0"/>
                    <a:pt x="123" y="3"/>
                  </a:cubicBezTo>
                  <a:cubicBezTo>
                    <a:pt x="128" y="6"/>
                    <a:pt x="129" y="13"/>
                    <a:pt x="126" y="18"/>
                  </a:cubicBezTo>
                  <a:cubicBezTo>
                    <a:pt x="73" y="97"/>
                    <a:pt x="73" y="97"/>
                    <a:pt x="73" y="97"/>
                  </a:cubicBezTo>
                  <a:cubicBezTo>
                    <a:pt x="246" y="97"/>
                    <a:pt x="246" y="97"/>
                    <a:pt x="246" y="97"/>
                  </a:cubicBezTo>
                  <a:cubicBezTo>
                    <a:pt x="193" y="18"/>
                    <a:pt x="193" y="18"/>
                    <a:pt x="193" y="18"/>
                  </a:cubicBezTo>
                  <a:cubicBezTo>
                    <a:pt x="190" y="13"/>
                    <a:pt x="192" y="6"/>
                    <a:pt x="196" y="3"/>
                  </a:cubicBezTo>
                  <a:cubicBezTo>
                    <a:pt x="201" y="0"/>
                    <a:pt x="208" y="1"/>
                    <a:pt x="211" y="6"/>
                  </a:cubicBezTo>
                  <a:cubicBezTo>
                    <a:pt x="272" y="97"/>
                    <a:pt x="272" y="97"/>
                    <a:pt x="272" y="97"/>
                  </a:cubicBezTo>
                  <a:cubicBezTo>
                    <a:pt x="309" y="97"/>
                    <a:pt x="309" y="97"/>
                    <a:pt x="309" y="97"/>
                  </a:cubicBezTo>
                  <a:cubicBezTo>
                    <a:pt x="315" y="97"/>
                    <a:pt x="320" y="102"/>
                    <a:pt x="320" y="108"/>
                  </a:cubicBezTo>
                  <a:close/>
                  <a:moveTo>
                    <a:pt x="285" y="119"/>
                  </a:moveTo>
                  <a:cubicBezTo>
                    <a:pt x="34" y="119"/>
                    <a:pt x="34" y="119"/>
                    <a:pt x="34" y="119"/>
                  </a:cubicBezTo>
                  <a:cubicBezTo>
                    <a:pt x="62" y="268"/>
                    <a:pt x="62" y="268"/>
                    <a:pt x="62" y="268"/>
                  </a:cubicBezTo>
                  <a:cubicBezTo>
                    <a:pt x="257" y="268"/>
                    <a:pt x="257" y="268"/>
                    <a:pt x="257" y="268"/>
                  </a:cubicBezTo>
                  <a:lnTo>
                    <a:pt x="285" y="1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988"/>
            <p:cNvSpPr>
              <a:spLocks noEditPoints="1"/>
            </p:cNvSpPr>
            <p:nvPr/>
          </p:nvSpPr>
          <p:spPr bwMode="auto">
            <a:xfrm>
              <a:off x="4274" y="39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1" name="Group 555"/>
          <p:cNvGrpSpPr>
            <a:grpSpLocks noChangeAspect="1"/>
          </p:cNvGrpSpPr>
          <p:nvPr/>
        </p:nvGrpSpPr>
        <p:grpSpPr bwMode="auto">
          <a:xfrm>
            <a:off x="4510824" y="4414630"/>
            <a:ext cx="367982" cy="367982"/>
            <a:chOff x="4144" y="3013"/>
            <a:chExt cx="340" cy="340"/>
          </a:xfrm>
          <a:solidFill>
            <a:schemeClr val="bg1"/>
          </a:solidFill>
        </p:grpSpPr>
        <p:sp>
          <p:nvSpPr>
            <p:cNvPr id="42" name="Freeform 556"/>
            <p:cNvSpPr>
              <a:spLocks noEditPoints="1"/>
            </p:cNvSpPr>
            <p:nvPr/>
          </p:nvSpPr>
          <p:spPr bwMode="auto">
            <a:xfrm>
              <a:off x="4144" y="30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57"/>
            <p:cNvSpPr>
              <a:spLocks noEditPoints="1"/>
            </p:cNvSpPr>
            <p:nvPr/>
          </p:nvSpPr>
          <p:spPr bwMode="auto">
            <a:xfrm>
              <a:off x="4236" y="3098"/>
              <a:ext cx="163" cy="163"/>
            </a:xfrm>
            <a:custGeom>
              <a:avLst/>
              <a:gdLst>
                <a:gd name="T0" fmla="*/ 54 w 246"/>
                <a:gd name="T1" fmla="*/ 245 h 245"/>
                <a:gd name="T2" fmla="*/ 0 w 246"/>
                <a:gd name="T3" fmla="*/ 192 h 245"/>
                <a:gd name="T4" fmla="*/ 0 w 246"/>
                <a:gd name="T5" fmla="*/ 85 h 245"/>
                <a:gd name="T6" fmla="*/ 11 w 246"/>
                <a:gd name="T7" fmla="*/ 74 h 245"/>
                <a:gd name="T8" fmla="*/ 22 w 246"/>
                <a:gd name="T9" fmla="*/ 85 h 245"/>
                <a:gd name="T10" fmla="*/ 22 w 246"/>
                <a:gd name="T11" fmla="*/ 192 h 245"/>
                <a:gd name="T12" fmla="*/ 54 w 246"/>
                <a:gd name="T13" fmla="*/ 224 h 245"/>
                <a:gd name="T14" fmla="*/ 86 w 246"/>
                <a:gd name="T15" fmla="*/ 192 h 245"/>
                <a:gd name="T16" fmla="*/ 54 w 246"/>
                <a:gd name="T17" fmla="*/ 160 h 245"/>
                <a:gd name="T18" fmla="*/ 43 w 246"/>
                <a:gd name="T19" fmla="*/ 149 h 245"/>
                <a:gd name="T20" fmla="*/ 54 w 246"/>
                <a:gd name="T21" fmla="*/ 138 h 245"/>
                <a:gd name="T22" fmla="*/ 107 w 246"/>
                <a:gd name="T23" fmla="*/ 192 h 245"/>
                <a:gd name="T24" fmla="*/ 54 w 246"/>
                <a:gd name="T25" fmla="*/ 245 h 245"/>
                <a:gd name="T26" fmla="*/ 171 w 246"/>
                <a:gd name="T27" fmla="*/ 192 h 245"/>
                <a:gd name="T28" fmla="*/ 54 w 246"/>
                <a:gd name="T29" fmla="*/ 74 h 245"/>
                <a:gd name="T30" fmla="*/ 43 w 246"/>
                <a:gd name="T31" fmla="*/ 85 h 245"/>
                <a:gd name="T32" fmla="*/ 54 w 246"/>
                <a:gd name="T33" fmla="*/ 96 h 245"/>
                <a:gd name="T34" fmla="*/ 150 w 246"/>
                <a:gd name="T35" fmla="*/ 192 h 245"/>
                <a:gd name="T36" fmla="*/ 160 w 246"/>
                <a:gd name="T37" fmla="*/ 202 h 245"/>
                <a:gd name="T38" fmla="*/ 171 w 246"/>
                <a:gd name="T39" fmla="*/ 192 h 245"/>
                <a:gd name="T40" fmla="*/ 246 w 246"/>
                <a:gd name="T41" fmla="*/ 192 h 245"/>
                <a:gd name="T42" fmla="*/ 54 w 246"/>
                <a:gd name="T43" fmla="*/ 0 h 245"/>
                <a:gd name="T44" fmla="*/ 43 w 246"/>
                <a:gd name="T45" fmla="*/ 10 h 245"/>
                <a:gd name="T46" fmla="*/ 54 w 246"/>
                <a:gd name="T47" fmla="*/ 21 h 245"/>
                <a:gd name="T48" fmla="*/ 224 w 246"/>
                <a:gd name="T49" fmla="*/ 192 h 245"/>
                <a:gd name="T50" fmla="*/ 235 w 246"/>
                <a:gd name="T51" fmla="*/ 202 h 245"/>
                <a:gd name="T52" fmla="*/ 246 w 246"/>
                <a:gd name="T53" fmla="*/ 19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5">
                  <a:moveTo>
                    <a:pt x="54" y="245"/>
                  </a:moveTo>
                  <a:cubicBezTo>
                    <a:pt x="24" y="245"/>
                    <a:pt x="0" y="221"/>
                    <a:pt x="0" y="192"/>
                  </a:cubicBezTo>
                  <a:cubicBezTo>
                    <a:pt x="0" y="85"/>
                    <a:pt x="0" y="85"/>
                    <a:pt x="0" y="85"/>
                  </a:cubicBezTo>
                  <a:cubicBezTo>
                    <a:pt x="0" y="79"/>
                    <a:pt x="5" y="74"/>
                    <a:pt x="11" y="74"/>
                  </a:cubicBezTo>
                  <a:cubicBezTo>
                    <a:pt x="17" y="74"/>
                    <a:pt x="22" y="79"/>
                    <a:pt x="22" y="85"/>
                  </a:cubicBezTo>
                  <a:cubicBezTo>
                    <a:pt x="22" y="192"/>
                    <a:pt x="22" y="192"/>
                    <a:pt x="22" y="192"/>
                  </a:cubicBezTo>
                  <a:cubicBezTo>
                    <a:pt x="22" y="209"/>
                    <a:pt x="36" y="224"/>
                    <a:pt x="54" y="224"/>
                  </a:cubicBezTo>
                  <a:cubicBezTo>
                    <a:pt x="71" y="224"/>
                    <a:pt x="86" y="209"/>
                    <a:pt x="86" y="192"/>
                  </a:cubicBezTo>
                  <a:cubicBezTo>
                    <a:pt x="86" y="174"/>
                    <a:pt x="71" y="160"/>
                    <a:pt x="54" y="160"/>
                  </a:cubicBezTo>
                  <a:cubicBezTo>
                    <a:pt x="48" y="160"/>
                    <a:pt x="43" y="155"/>
                    <a:pt x="43" y="149"/>
                  </a:cubicBezTo>
                  <a:cubicBezTo>
                    <a:pt x="43" y="143"/>
                    <a:pt x="48" y="138"/>
                    <a:pt x="54" y="138"/>
                  </a:cubicBezTo>
                  <a:cubicBezTo>
                    <a:pt x="83" y="138"/>
                    <a:pt x="107" y="162"/>
                    <a:pt x="107" y="192"/>
                  </a:cubicBezTo>
                  <a:cubicBezTo>
                    <a:pt x="107" y="221"/>
                    <a:pt x="83" y="245"/>
                    <a:pt x="54" y="245"/>
                  </a:cubicBezTo>
                  <a:close/>
                  <a:moveTo>
                    <a:pt x="171" y="192"/>
                  </a:moveTo>
                  <a:cubicBezTo>
                    <a:pt x="171" y="127"/>
                    <a:pt x="118" y="74"/>
                    <a:pt x="54" y="74"/>
                  </a:cubicBezTo>
                  <a:cubicBezTo>
                    <a:pt x="48" y="74"/>
                    <a:pt x="43" y="79"/>
                    <a:pt x="43" y="85"/>
                  </a:cubicBezTo>
                  <a:cubicBezTo>
                    <a:pt x="43" y="91"/>
                    <a:pt x="48" y="96"/>
                    <a:pt x="54" y="96"/>
                  </a:cubicBezTo>
                  <a:cubicBezTo>
                    <a:pt x="107" y="96"/>
                    <a:pt x="150" y="139"/>
                    <a:pt x="150" y="192"/>
                  </a:cubicBezTo>
                  <a:cubicBezTo>
                    <a:pt x="150" y="198"/>
                    <a:pt x="154" y="202"/>
                    <a:pt x="160" y="202"/>
                  </a:cubicBezTo>
                  <a:cubicBezTo>
                    <a:pt x="166" y="202"/>
                    <a:pt x="171" y="198"/>
                    <a:pt x="171" y="192"/>
                  </a:cubicBezTo>
                  <a:close/>
                  <a:moveTo>
                    <a:pt x="246" y="192"/>
                  </a:moveTo>
                  <a:cubicBezTo>
                    <a:pt x="246" y="86"/>
                    <a:pt x="160" y="0"/>
                    <a:pt x="54" y="0"/>
                  </a:cubicBezTo>
                  <a:cubicBezTo>
                    <a:pt x="48" y="0"/>
                    <a:pt x="43" y="4"/>
                    <a:pt x="43" y="10"/>
                  </a:cubicBezTo>
                  <a:cubicBezTo>
                    <a:pt x="43" y="16"/>
                    <a:pt x="48" y="21"/>
                    <a:pt x="54" y="21"/>
                  </a:cubicBezTo>
                  <a:cubicBezTo>
                    <a:pt x="148" y="21"/>
                    <a:pt x="224" y="98"/>
                    <a:pt x="224" y="192"/>
                  </a:cubicBezTo>
                  <a:cubicBezTo>
                    <a:pt x="224" y="198"/>
                    <a:pt x="229" y="202"/>
                    <a:pt x="235" y="202"/>
                  </a:cubicBezTo>
                  <a:cubicBezTo>
                    <a:pt x="241" y="202"/>
                    <a:pt x="246" y="198"/>
                    <a:pt x="246" y="19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2" name="TextBox 1"/>
          <p:cNvSpPr txBox="1"/>
          <p:nvPr/>
        </p:nvSpPr>
        <p:spPr>
          <a:xfrm>
            <a:off x="320818" y="6472477"/>
            <a:ext cx="3566160" cy="123111"/>
          </a:xfrm>
          <a:prstGeom prst="rect">
            <a:avLst/>
          </a:prstGeom>
          <a:noFill/>
        </p:spPr>
        <p:txBody>
          <a:bodyPr vert="horz" wrap="square" lIns="0" tIns="0" rIns="0" bIns="0" rtlCol="0" anchor="ctr">
            <a:spAutoFit/>
          </a:bodyPr>
          <a:lstStyle/>
          <a:p>
            <a:pPr>
              <a:spcBef>
                <a:spcPts val="200"/>
              </a:spcBef>
              <a:buSzPct val="100000"/>
            </a:pPr>
            <a:r>
              <a:rPr lang="en-US" sz="800" b="1" dirty="0"/>
              <a:t>Source: </a:t>
            </a:r>
            <a:r>
              <a:rPr lang="en-US" sz="800" i="1" dirty="0"/>
              <a:t>https://bigsnarf.wordpress.com/2016/05/22/nlp-use-cases/</a:t>
            </a:r>
            <a:r>
              <a:rPr lang="en-US" sz="800" b="1" dirty="0"/>
              <a:t> </a:t>
            </a:r>
            <a:endParaRPr lang="en-US" sz="800" b="1" dirty="0" smtClean="0"/>
          </a:p>
        </p:txBody>
      </p:sp>
      <p:grpSp>
        <p:nvGrpSpPr>
          <p:cNvPr id="36" name="Group 144"/>
          <p:cNvGrpSpPr>
            <a:grpSpLocks noChangeAspect="1"/>
          </p:cNvGrpSpPr>
          <p:nvPr/>
        </p:nvGrpSpPr>
        <p:grpSpPr bwMode="auto">
          <a:xfrm>
            <a:off x="2530886" y="1603608"/>
            <a:ext cx="367631" cy="367631"/>
            <a:chOff x="2963" y="1300"/>
            <a:chExt cx="340" cy="340"/>
          </a:xfrm>
          <a:solidFill>
            <a:schemeClr val="bg1"/>
          </a:solidFill>
        </p:grpSpPr>
        <p:sp>
          <p:nvSpPr>
            <p:cNvPr id="37" name="Freeform 145"/>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8" name="Freeform 146"/>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5" name="Group 559"/>
          <p:cNvGrpSpPr>
            <a:grpSpLocks noChangeAspect="1"/>
          </p:cNvGrpSpPr>
          <p:nvPr/>
        </p:nvGrpSpPr>
        <p:grpSpPr bwMode="auto">
          <a:xfrm>
            <a:off x="7882761" y="2205300"/>
            <a:ext cx="367041" cy="367041"/>
            <a:chOff x="6726" y="2883"/>
            <a:chExt cx="340" cy="340"/>
          </a:xfrm>
          <a:solidFill>
            <a:schemeClr val="bg1"/>
          </a:solidFill>
        </p:grpSpPr>
        <p:sp>
          <p:nvSpPr>
            <p:cNvPr id="46" name="Freeform 560"/>
            <p:cNvSpPr>
              <a:spLocks noEditPoints="1"/>
            </p:cNvSpPr>
            <p:nvPr/>
          </p:nvSpPr>
          <p:spPr bwMode="auto">
            <a:xfrm>
              <a:off x="6832" y="2947"/>
              <a:ext cx="149" cy="212"/>
            </a:xfrm>
            <a:custGeom>
              <a:avLst/>
              <a:gdLst>
                <a:gd name="T0" fmla="*/ 33 w 225"/>
                <a:gd name="T1" fmla="*/ 320 h 320"/>
                <a:gd name="T2" fmla="*/ 28 w 225"/>
                <a:gd name="T3" fmla="*/ 318 h 320"/>
                <a:gd name="T4" fmla="*/ 22 w 225"/>
                <a:gd name="T5" fmla="*/ 306 h 320"/>
                <a:gd name="T6" fmla="*/ 61 w 225"/>
                <a:gd name="T7" fmla="*/ 170 h 320"/>
                <a:gd name="T8" fmla="*/ 11 w 225"/>
                <a:gd name="T9" fmla="*/ 170 h 320"/>
                <a:gd name="T10" fmla="*/ 2 w 225"/>
                <a:gd name="T11" fmla="*/ 166 h 320"/>
                <a:gd name="T12" fmla="*/ 2 w 225"/>
                <a:gd name="T13" fmla="*/ 155 h 320"/>
                <a:gd name="T14" fmla="*/ 66 w 225"/>
                <a:gd name="T15" fmla="*/ 6 h 320"/>
                <a:gd name="T16" fmla="*/ 75 w 225"/>
                <a:gd name="T17" fmla="*/ 0 h 320"/>
                <a:gd name="T18" fmla="*/ 182 w 225"/>
                <a:gd name="T19" fmla="*/ 0 h 320"/>
                <a:gd name="T20" fmla="*/ 191 w 225"/>
                <a:gd name="T21" fmla="*/ 5 h 320"/>
                <a:gd name="T22" fmla="*/ 192 w 225"/>
                <a:gd name="T23" fmla="*/ 15 h 320"/>
                <a:gd name="T24" fmla="*/ 156 w 225"/>
                <a:gd name="T25" fmla="*/ 96 h 320"/>
                <a:gd name="T26" fmla="*/ 214 w 225"/>
                <a:gd name="T27" fmla="*/ 96 h 320"/>
                <a:gd name="T28" fmla="*/ 224 w 225"/>
                <a:gd name="T29" fmla="*/ 102 h 320"/>
                <a:gd name="T30" fmla="*/ 222 w 225"/>
                <a:gd name="T31" fmla="*/ 113 h 320"/>
                <a:gd name="T32" fmla="*/ 41 w 225"/>
                <a:gd name="T33" fmla="*/ 316 h 320"/>
                <a:gd name="T34" fmla="*/ 33 w 225"/>
                <a:gd name="T35" fmla="*/ 320 h 320"/>
                <a:gd name="T36" fmla="*/ 28 w 225"/>
                <a:gd name="T37" fmla="*/ 149 h 320"/>
                <a:gd name="T38" fmla="*/ 75 w 225"/>
                <a:gd name="T39" fmla="*/ 149 h 320"/>
                <a:gd name="T40" fmla="*/ 84 w 225"/>
                <a:gd name="T41" fmla="*/ 153 h 320"/>
                <a:gd name="T42" fmla="*/ 86 w 225"/>
                <a:gd name="T43" fmla="*/ 163 h 320"/>
                <a:gd name="T44" fmla="*/ 56 w 225"/>
                <a:gd name="T45" fmla="*/ 267 h 320"/>
                <a:gd name="T46" fmla="*/ 190 w 225"/>
                <a:gd name="T47" fmla="*/ 117 h 320"/>
                <a:gd name="T48" fmla="*/ 139 w 225"/>
                <a:gd name="T49" fmla="*/ 117 h 320"/>
                <a:gd name="T50" fmla="*/ 130 w 225"/>
                <a:gd name="T51" fmla="*/ 112 h 320"/>
                <a:gd name="T52" fmla="*/ 130 w 225"/>
                <a:gd name="T53" fmla="*/ 102 h 320"/>
                <a:gd name="T54" fmla="*/ 166 w 225"/>
                <a:gd name="T55" fmla="*/ 21 h 320"/>
                <a:gd name="T56" fmla="*/ 82 w 225"/>
                <a:gd name="T57" fmla="*/ 21 h 320"/>
                <a:gd name="T58" fmla="*/ 28 w 225"/>
                <a:gd name="T59" fmla="*/ 14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5" h="320">
                  <a:moveTo>
                    <a:pt x="33" y="320"/>
                  </a:moveTo>
                  <a:cubicBezTo>
                    <a:pt x="31" y="320"/>
                    <a:pt x="29" y="319"/>
                    <a:pt x="28" y="318"/>
                  </a:cubicBezTo>
                  <a:cubicBezTo>
                    <a:pt x="23" y="316"/>
                    <a:pt x="21" y="311"/>
                    <a:pt x="22" y="306"/>
                  </a:cubicBezTo>
                  <a:cubicBezTo>
                    <a:pt x="61" y="170"/>
                    <a:pt x="61" y="170"/>
                    <a:pt x="61" y="170"/>
                  </a:cubicBezTo>
                  <a:cubicBezTo>
                    <a:pt x="11" y="170"/>
                    <a:pt x="11" y="170"/>
                    <a:pt x="11" y="170"/>
                  </a:cubicBezTo>
                  <a:cubicBezTo>
                    <a:pt x="8" y="170"/>
                    <a:pt x="4" y="169"/>
                    <a:pt x="2" y="166"/>
                  </a:cubicBezTo>
                  <a:cubicBezTo>
                    <a:pt x="0" y="163"/>
                    <a:pt x="0" y="159"/>
                    <a:pt x="2" y="155"/>
                  </a:cubicBezTo>
                  <a:cubicBezTo>
                    <a:pt x="66" y="6"/>
                    <a:pt x="66" y="6"/>
                    <a:pt x="66" y="6"/>
                  </a:cubicBezTo>
                  <a:cubicBezTo>
                    <a:pt x="67" y="2"/>
                    <a:pt x="71" y="0"/>
                    <a:pt x="75" y="0"/>
                  </a:cubicBezTo>
                  <a:cubicBezTo>
                    <a:pt x="182" y="0"/>
                    <a:pt x="182" y="0"/>
                    <a:pt x="182" y="0"/>
                  </a:cubicBezTo>
                  <a:cubicBezTo>
                    <a:pt x="186" y="0"/>
                    <a:pt x="189" y="1"/>
                    <a:pt x="191" y="5"/>
                  </a:cubicBezTo>
                  <a:cubicBezTo>
                    <a:pt x="193" y="8"/>
                    <a:pt x="193" y="11"/>
                    <a:pt x="192" y="15"/>
                  </a:cubicBezTo>
                  <a:cubicBezTo>
                    <a:pt x="156" y="96"/>
                    <a:pt x="156" y="96"/>
                    <a:pt x="156" y="96"/>
                  </a:cubicBezTo>
                  <a:cubicBezTo>
                    <a:pt x="214" y="96"/>
                    <a:pt x="214" y="96"/>
                    <a:pt x="214" y="96"/>
                  </a:cubicBezTo>
                  <a:cubicBezTo>
                    <a:pt x="218" y="96"/>
                    <a:pt x="222" y="98"/>
                    <a:pt x="224" y="102"/>
                  </a:cubicBezTo>
                  <a:cubicBezTo>
                    <a:pt x="225" y="106"/>
                    <a:pt x="225" y="110"/>
                    <a:pt x="222" y="113"/>
                  </a:cubicBezTo>
                  <a:cubicBezTo>
                    <a:pt x="41" y="316"/>
                    <a:pt x="41" y="316"/>
                    <a:pt x="41" y="316"/>
                  </a:cubicBezTo>
                  <a:cubicBezTo>
                    <a:pt x="39" y="318"/>
                    <a:pt x="36" y="320"/>
                    <a:pt x="33" y="320"/>
                  </a:cubicBezTo>
                  <a:close/>
                  <a:moveTo>
                    <a:pt x="28" y="149"/>
                  </a:moveTo>
                  <a:cubicBezTo>
                    <a:pt x="75" y="149"/>
                    <a:pt x="75" y="149"/>
                    <a:pt x="75" y="149"/>
                  </a:cubicBezTo>
                  <a:cubicBezTo>
                    <a:pt x="79" y="149"/>
                    <a:pt x="82" y="151"/>
                    <a:pt x="84" y="153"/>
                  </a:cubicBezTo>
                  <a:cubicBezTo>
                    <a:pt x="86" y="156"/>
                    <a:pt x="87" y="159"/>
                    <a:pt x="86" y="163"/>
                  </a:cubicBezTo>
                  <a:cubicBezTo>
                    <a:pt x="56" y="267"/>
                    <a:pt x="56" y="267"/>
                    <a:pt x="56" y="267"/>
                  </a:cubicBezTo>
                  <a:cubicBezTo>
                    <a:pt x="190" y="117"/>
                    <a:pt x="190" y="117"/>
                    <a:pt x="190" y="117"/>
                  </a:cubicBezTo>
                  <a:cubicBezTo>
                    <a:pt x="139" y="117"/>
                    <a:pt x="139" y="117"/>
                    <a:pt x="139" y="117"/>
                  </a:cubicBezTo>
                  <a:cubicBezTo>
                    <a:pt x="136" y="117"/>
                    <a:pt x="132" y="115"/>
                    <a:pt x="130" y="112"/>
                  </a:cubicBezTo>
                  <a:cubicBezTo>
                    <a:pt x="128" y="109"/>
                    <a:pt x="128" y="105"/>
                    <a:pt x="130" y="102"/>
                  </a:cubicBezTo>
                  <a:cubicBezTo>
                    <a:pt x="166" y="21"/>
                    <a:pt x="166" y="21"/>
                    <a:pt x="166" y="21"/>
                  </a:cubicBezTo>
                  <a:cubicBezTo>
                    <a:pt x="82" y="21"/>
                    <a:pt x="82" y="21"/>
                    <a:pt x="82" y="21"/>
                  </a:cubicBezTo>
                  <a:lnTo>
                    <a:pt x="28" y="1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561"/>
            <p:cNvSpPr>
              <a:spLocks noEditPoints="1"/>
            </p:cNvSpPr>
            <p:nvPr/>
          </p:nvSpPr>
          <p:spPr bwMode="auto">
            <a:xfrm>
              <a:off x="6726" y="28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8" name="Group 853"/>
          <p:cNvGrpSpPr>
            <a:grpSpLocks noChangeAspect="1"/>
          </p:cNvGrpSpPr>
          <p:nvPr/>
        </p:nvGrpSpPr>
        <p:grpSpPr bwMode="auto">
          <a:xfrm>
            <a:off x="5258486" y="1458186"/>
            <a:ext cx="369021" cy="369021"/>
            <a:chOff x="7360" y="3435"/>
            <a:chExt cx="340" cy="340"/>
          </a:xfrm>
          <a:solidFill>
            <a:schemeClr val="bg1"/>
          </a:solidFill>
        </p:grpSpPr>
        <p:sp>
          <p:nvSpPr>
            <p:cNvPr id="49" name="Freeform 854"/>
            <p:cNvSpPr>
              <a:spLocks noEditPoints="1"/>
            </p:cNvSpPr>
            <p:nvPr/>
          </p:nvSpPr>
          <p:spPr bwMode="auto">
            <a:xfrm>
              <a:off x="7423" y="3512"/>
              <a:ext cx="213" cy="199"/>
            </a:xfrm>
            <a:custGeom>
              <a:avLst/>
              <a:gdLst>
                <a:gd name="T0" fmla="*/ 299 w 321"/>
                <a:gd name="T1" fmla="*/ 32 h 300"/>
                <a:gd name="T2" fmla="*/ 293 w 321"/>
                <a:gd name="T3" fmla="*/ 23 h 300"/>
                <a:gd name="T4" fmla="*/ 283 w 321"/>
                <a:gd name="T5" fmla="*/ 24 h 300"/>
                <a:gd name="T6" fmla="*/ 168 w 321"/>
                <a:gd name="T7" fmla="*/ 4 h 300"/>
                <a:gd name="T8" fmla="*/ 153 w 321"/>
                <a:gd name="T9" fmla="*/ 4 h 300"/>
                <a:gd name="T10" fmla="*/ 38 w 321"/>
                <a:gd name="T11" fmla="*/ 24 h 300"/>
                <a:gd name="T12" fmla="*/ 28 w 321"/>
                <a:gd name="T13" fmla="*/ 23 h 300"/>
                <a:gd name="T14" fmla="*/ 22 w 321"/>
                <a:gd name="T15" fmla="*/ 32 h 300"/>
                <a:gd name="T16" fmla="*/ 156 w 321"/>
                <a:gd name="T17" fmla="*/ 298 h 300"/>
                <a:gd name="T18" fmla="*/ 157 w 321"/>
                <a:gd name="T19" fmla="*/ 299 h 300"/>
                <a:gd name="T20" fmla="*/ 158 w 321"/>
                <a:gd name="T21" fmla="*/ 299 h 300"/>
                <a:gd name="T22" fmla="*/ 161 w 321"/>
                <a:gd name="T23" fmla="*/ 300 h 300"/>
                <a:gd name="T24" fmla="*/ 161 w 321"/>
                <a:gd name="T25" fmla="*/ 300 h 300"/>
                <a:gd name="T26" fmla="*/ 161 w 321"/>
                <a:gd name="T27" fmla="*/ 300 h 300"/>
                <a:gd name="T28" fmla="*/ 163 w 321"/>
                <a:gd name="T29" fmla="*/ 299 h 300"/>
                <a:gd name="T30" fmla="*/ 164 w 321"/>
                <a:gd name="T31" fmla="*/ 299 h 300"/>
                <a:gd name="T32" fmla="*/ 166 w 321"/>
                <a:gd name="T33" fmla="*/ 298 h 300"/>
                <a:gd name="T34" fmla="*/ 299 w 321"/>
                <a:gd name="T35" fmla="*/ 32 h 300"/>
                <a:gd name="T36" fmla="*/ 252 w 321"/>
                <a:gd name="T37" fmla="*/ 55 h 300"/>
                <a:gd name="T38" fmla="*/ 92 w 321"/>
                <a:gd name="T39" fmla="*/ 215 h 300"/>
                <a:gd name="T40" fmla="*/ 82 w 321"/>
                <a:gd name="T41" fmla="*/ 201 h 300"/>
                <a:gd name="T42" fmla="*/ 228 w 321"/>
                <a:gd name="T43" fmla="*/ 55 h 300"/>
                <a:gd name="T44" fmla="*/ 252 w 321"/>
                <a:gd name="T45" fmla="*/ 55 h 300"/>
                <a:gd name="T46" fmla="*/ 42 w 321"/>
                <a:gd name="T47" fmla="*/ 49 h 300"/>
                <a:gd name="T48" fmla="*/ 161 w 321"/>
                <a:gd name="T49" fmla="*/ 26 h 300"/>
                <a:gd name="T50" fmla="*/ 203 w 321"/>
                <a:gd name="T51" fmla="*/ 50 h 300"/>
                <a:gd name="T52" fmla="*/ 71 w 321"/>
                <a:gd name="T53" fmla="*/ 183 h 300"/>
                <a:gd name="T54" fmla="*/ 42 w 321"/>
                <a:gd name="T55" fmla="*/ 49 h 300"/>
                <a:gd name="T56" fmla="*/ 161 w 321"/>
                <a:gd name="T57" fmla="*/ 277 h 300"/>
                <a:gd name="T58" fmla="*/ 106 w 321"/>
                <a:gd name="T59" fmla="*/ 231 h 300"/>
                <a:gd name="T60" fmla="*/ 280 w 321"/>
                <a:gd name="T61" fmla="*/ 57 h 300"/>
                <a:gd name="T62" fmla="*/ 161 w 321"/>
                <a:gd name="T63" fmla="*/ 27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300">
                  <a:moveTo>
                    <a:pt x="299" y="32"/>
                  </a:moveTo>
                  <a:cubicBezTo>
                    <a:pt x="299" y="28"/>
                    <a:pt x="297" y="25"/>
                    <a:pt x="293" y="23"/>
                  </a:cubicBezTo>
                  <a:cubicBezTo>
                    <a:pt x="290" y="22"/>
                    <a:pt x="286" y="22"/>
                    <a:pt x="283" y="24"/>
                  </a:cubicBezTo>
                  <a:cubicBezTo>
                    <a:pt x="283" y="24"/>
                    <a:pt x="222" y="58"/>
                    <a:pt x="168" y="4"/>
                  </a:cubicBezTo>
                  <a:cubicBezTo>
                    <a:pt x="164" y="0"/>
                    <a:pt x="157" y="0"/>
                    <a:pt x="153" y="4"/>
                  </a:cubicBezTo>
                  <a:cubicBezTo>
                    <a:pt x="100" y="58"/>
                    <a:pt x="40" y="25"/>
                    <a:pt x="38" y="24"/>
                  </a:cubicBezTo>
                  <a:cubicBezTo>
                    <a:pt x="35" y="22"/>
                    <a:pt x="31" y="22"/>
                    <a:pt x="28" y="23"/>
                  </a:cubicBezTo>
                  <a:cubicBezTo>
                    <a:pt x="25" y="25"/>
                    <a:pt x="22" y="28"/>
                    <a:pt x="22" y="32"/>
                  </a:cubicBezTo>
                  <a:cubicBezTo>
                    <a:pt x="0" y="216"/>
                    <a:pt x="154" y="298"/>
                    <a:pt x="156" y="298"/>
                  </a:cubicBezTo>
                  <a:cubicBezTo>
                    <a:pt x="156" y="299"/>
                    <a:pt x="157" y="299"/>
                    <a:pt x="157" y="299"/>
                  </a:cubicBezTo>
                  <a:cubicBezTo>
                    <a:pt x="157" y="299"/>
                    <a:pt x="158" y="299"/>
                    <a:pt x="158" y="299"/>
                  </a:cubicBezTo>
                  <a:cubicBezTo>
                    <a:pt x="159" y="300"/>
                    <a:pt x="160" y="300"/>
                    <a:pt x="161" y="300"/>
                  </a:cubicBezTo>
                  <a:cubicBezTo>
                    <a:pt x="161" y="300"/>
                    <a:pt x="161" y="300"/>
                    <a:pt x="161" y="300"/>
                  </a:cubicBezTo>
                  <a:cubicBezTo>
                    <a:pt x="161" y="300"/>
                    <a:pt x="161" y="300"/>
                    <a:pt x="161" y="300"/>
                  </a:cubicBezTo>
                  <a:cubicBezTo>
                    <a:pt x="162" y="300"/>
                    <a:pt x="162" y="300"/>
                    <a:pt x="163" y="299"/>
                  </a:cubicBezTo>
                  <a:cubicBezTo>
                    <a:pt x="164" y="299"/>
                    <a:pt x="164" y="299"/>
                    <a:pt x="164" y="299"/>
                  </a:cubicBezTo>
                  <a:cubicBezTo>
                    <a:pt x="165" y="299"/>
                    <a:pt x="165" y="299"/>
                    <a:pt x="166" y="298"/>
                  </a:cubicBezTo>
                  <a:cubicBezTo>
                    <a:pt x="167" y="298"/>
                    <a:pt x="321" y="216"/>
                    <a:pt x="299" y="32"/>
                  </a:cubicBezTo>
                  <a:close/>
                  <a:moveTo>
                    <a:pt x="252" y="55"/>
                  </a:moveTo>
                  <a:cubicBezTo>
                    <a:pt x="92" y="215"/>
                    <a:pt x="92" y="215"/>
                    <a:pt x="92" y="215"/>
                  </a:cubicBezTo>
                  <a:cubicBezTo>
                    <a:pt x="89" y="210"/>
                    <a:pt x="85" y="206"/>
                    <a:pt x="82" y="201"/>
                  </a:cubicBezTo>
                  <a:cubicBezTo>
                    <a:pt x="228" y="55"/>
                    <a:pt x="228" y="55"/>
                    <a:pt x="228" y="55"/>
                  </a:cubicBezTo>
                  <a:cubicBezTo>
                    <a:pt x="236" y="56"/>
                    <a:pt x="244" y="56"/>
                    <a:pt x="252" y="55"/>
                  </a:cubicBezTo>
                  <a:close/>
                  <a:moveTo>
                    <a:pt x="42" y="49"/>
                  </a:moveTo>
                  <a:cubicBezTo>
                    <a:pt x="66" y="57"/>
                    <a:pt x="115" y="66"/>
                    <a:pt x="161" y="26"/>
                  </a:cubicBezTo>
                  <a:cubicBezTo>
                    <a:pt x="175" y="38"/>
                    <a:pt x="189" y="46"/>
                    <a:pt x="203" y="50"/>
                  </a:cubicBezTo>
                  <a:cubicBezTo>
                    <a:pt x="71" y="183"/>
                    <a:pt x="71" y="183"/>
                    <a:pt x="71" y="183"/>
                  </a:cubicBezTo>
                  <a:cubicBezTo>
                    <a:pt x="51" y="148"/>
                    <a:pt x="38" y="104"/>
                    <a:pt x="42" y="49"/>
                  </a:cubicBezTo>
                  <a:close/>
                  <a:moveTo>
                    <a:pt x="161" y="277"/>
                  </a:moveTo>
                  <a:cubicBezTo>
                    <a:pt x="151" y="271"/>
                    <a:pt x="129" y="256"/>
                    <a:pt x="106" y="231"/>
                  </a:cubicBezTo>
                  <a:cubicBezTo>
                    <a:pt x="280" y="57"/>
                    <a:pt x="280" y="57"/>
                    <a:pt x="280" y="57"/>
                  </a:cubicBezTo>
                  <a:cubicBezTo>
                    <a:pt x="285" y="195"/>
                    <a:pt x="185" y="263"/>
                    <a:pt x="161" y="27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Freeform 855"/>
            <p:cNvSpPr>
              <a:spLocks noEditPoints="1"/>
            </p:cNvSpPr>
            <p:nvPr/>
          </p:nvSpPr>
          <p:spPr bwMode="auto">
            <a:xfrm>
              <a:off x="7360" y="343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0579602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ja-JP" dirty="0" smtClean="0"/>
              <a:t>Use Cases for NLP</a:t>
            </a:r>
          </a:p>
        </p:txBody>
      </p:sp>
      <p:sp>
        <p:nvSpPr>
          <p:cNvPr id="177186" name="Freeform 4"/>
          <p:cNvSpPr>
            <a:spLocks/>
          </p:cNvSpPr>
          <p:nvPr/>
        </p:nvSpPr>
        <p:spPr bwMode="auto">
          <a:xfrm>
            <a:off x="5825583" y="2160221"/>
            <a:ext cx="2716212" cy="1231900"/>
          </a:xfrm>
          <a:custGeom>
            <a:avLst/>
            <a:gdLst>
              <a:gd name="T0" fmla="*/ 0 w 1853"/>
              <a:gd name="T1" fmla="*/ 0 h 776"/>
              <a:gd name="T2" fmla="*/ 0 w 1853"/>
              <a:gd name="T3" fmla="*/ 362 h 776"/>
              <a:gd name="T4" fmla="*/ 23 w 1853"/>
              <a:gd name="T5" fmla="*/ 537 h 776"/>
              <a:gd name="T6" fmla="*/ 40 w 1853"/>
              <a:gd name="T7" fmla="*/ 615 h 776"/>
              <a:gd name="T8" fmla="*/ 65 w 1853"/>
              <a:gd name="T9" fmla="*/ 682 h 776"/>
              <a:gd name="T10" fmla="*/ 100 w 1853"/>
              <a:gd name="T11" fmla="*/ 725 h 776"/>
              <a:gd name="T12" fmla="*/ 150 w 1853"/>
              <a:gd name="T13" fmla="*/ 775 h 776"/>
              <a:gd name="T14" fmla="*/ 1852 w 1853"/>
              <a:gd name="T15" fmla="*/ 775 h 776"/>
              <a:gd name="T16" fmla="*/ 1802 w 1853"/>
              <a:gd name="T17" fmla="*/ 716 h 776"/>
              <a:gd name="T18" fmla="*/ 1770 w 1853"/>
              <a:gd name="T19" fmla="*/ 670 h 776"/>
              <a:gd name="T20" fmla="*/ 1752 w 1853"/>
              <a:gd name="T21" fmla="*/ 620 h 776"/>
              <a:gd name="T22" fmla="*/ 1732 w 1853"/>
              <a:gd name="T23" fmla="*/ 553 h 776"/>
              <a:gd name="T24" fmla="*/ 1702 w 1853"/>
              <a:gd name="T25" fmla="*/ 362 h 776"/>
              <a:gd name="T26" fmla="*/ 1702 w 1853"/>
              <a:gd name="T27" fmla="*/ 0 h 776"/>
              <a:gd name="T28" fmla="*/ 0 w 1853"/>
              <a:gd name="T29" fmla="*/ 0 h 7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3"/>
              <a:gd name="T46" fmla="*/ 0 h 776"/>
              <a:gd name="T47" fmla="*/ 1853 w 1853"/>
              <a:gd name="T48" fmla="*/ 776 h 7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3" h="776">
                <a:moveTo>
                  <a:pt x="0" y="0"/>
                </a:moveTo>
                <a:lnTo>
                  <a:pt x="0" y="362"/>
                </a:lnTo>
                <a:lnTo>
                  <a:pt x="23" y="537"/>
                </a:lnTo>
                <a:lnTo>
                  <a:pt x="40" y="615"/>
                </a:lnTo>
                <a:lnTo>
                  <a:pt x="65" y="682"/>
                </a:lnTo>
                <a:lnTo>
                  <a:pt x="100" y="725"/>
                </a:lnTo>
                <a:lnTo>
                  <a:pt x="150" y="775"/>
                </a:lnTo>
                <a:lnTo>
                  <a:pt x="1852" y="775"/>
                </a:lnTo>
                <a:lnTo>
                  <a:pt x="1802" y="716"/>
                </a:lnTo>
                <a:lnTo>
                  <a:pt x="1770" y="670"/>
                </a:lnTo>
                <a:lnTo>
                  <a:pt x="1752" y="620"/>
                </a:lnTo>
                <a:lnTo>
                  <a:pt x="1732" y="553"/>
                </a:lnTo>
                <a:lnTo>
                  <a:pt x="1702" y="362"/>
                </a:lnTo>
                <a:lnTo>
                  <a:pt x="170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Operator comments analysis</a:t>
            </a:r>
          </a:p>
          <a:p>
            <a:pPr marL="114300" lvl="1" indent="-114300">
              <a:spcBef>
                <a:spcPts val="600"/>
              </a:spcBef>
              <a:buSzPct val="100000"/>
              <a:buFont typeface="Arial"/>
              <a:buChar char="•"/>
            </a:pPr>
            <a:r>
              <a:rPr lang="en-US" sz="1200" dirty="0" smtClean="0"/>
              <a:t>Drilling efficiency</a:t>
            </a:r>
            <a:endParaRPr lang="en-US" sz="1100" dirty="0"/>
          </a:p>
        </p:txBody>
      </p:sp>
      <p:sp>
        <p:nvSpPr>
          <p:cNvPr id="177187" name="Freeform 5"/>
          <p:cNvSpPr>
            <a:spLocks/>
          </p:cNvSpPr>
          <p:nvPr/>
        </p:nvSpPr>
        <p:spPr bwMode="auto">
          <a:xfrm>
            <a:off x="5825583" y="2160221"/>
            <a:ext cx="2499267" cy="457200"/>
          </a:xfrm>
          <a:custGeom>
            <a:avLst/>
            <a:gdLst>
              <a:gd name="T0" fmla="*/ 0 w 1705"/>
              <a:gd name="T1" fmla="*/ 0 h 306"/>
              <a:gd name="T2" fmla="*/ 0 w 1705"/>
              <a:gd name="T3" fmla="*/ 305 h 306"/>
              <a:gd name="T4" fmla="*/ 1704 w 1705"/>
              <a:gd name="T5" fmla="*/ 305 h 306"/>
              <a:gd name="T6" fmla="*/ 1704 w 1705"/>
              <a:gd name="T7" fmla="*/ 0 h 306"/>
              <a:gd name="T8" fmla="*/ 0 w 1705"/>
              <a:gd name="T9" fmla="*/ 0 h 306"/>
              <a:gd name="T10" fmla="*/ 0 60000 65536"/>
              <a:gd name="T11" fmla="*/ 0 60000 65536"/>
              <a:gd name="T12" fmla="*/ 0 60000 65536"/>
              <a:gd name="T13" fmla="*/ 0 60000 65536"/>
              <a:gd name="T14" fmla="*/ 0 60000 65536"/>
              <a:gd name="T15" fmla="*/ 0 w 1705"/>
              <a:gd name="T16" fmla="*/ 0 h 306"/>
              <a:gd name="T17" fmla="*/ 1705 w 1705"/>
              <a:gd name="T18" fmla="*/ 306 h 306"/>
            </a:gdLst>
            <a:ahLst/>
            <a:cxnLst>
              <a:cxn ang="T10">
                <a:pos x="T0" y="T1"/>
              </a:cxn>
              <a:cxn ang="T11">
                <a:pos x="T2" y="T3"/>
              </a:cxn>
              <a:cxn ang="T12">
                <a:pos x="T4" y="T5"/>
              </a:cxn>
              <a:cxn ang="T13">
                <a:pos x="T6" y="T7"/>
              </a:cxn>
              <a:cxn ang="T14">
                <a:pos x="T8" y="T9"/>
              </a:cxn>
            </a:cxnLst>
            <a:rect l="T15" t="T16" r="T17" b="T18"/>
            <a:pathLst>
              <a:path w="1705" h="306">
                <a:moveTo>
                  <a:pt x="0" y="0"/>
                </a:moveTo>
                <a:lnTo>
                  <a:pt x="0" y="305"/>
                </a:lnTo>
                <a:lnTo>
                  <a:pt x="1704" y="305"/>
                </a:lnTo>
                <a:lnTo>
                  <a:pt x="1704" y="0"/>
                </a:lnTo>
                <a:lnTo>
                  <a:pt x="0" y="0"/>
                </a:lnTo>
              </a:path>
            </a:pathLst>
          </a:custGeom>
          <a:solidFill>
            <a:schemeClr val="accent4"/>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Oil and gas</a:t>
            </a:r>
            <a:endParaRPr lang="de-DE" sz="1200" b="1" dirty="0">
              <a:solidFill>
                <a:schemeClr val="bg1"/>
              </a:solidFill>
            </a:endParaRPr>
          </a:p>
        </p:txBody>
      </p:sp>
      <p:grpSp>
        <p:nvGrpSpPr>
          <p:cNvPr id="9" name="Group 8"/>
          <p:cNvGrpSpPr/>
          <p:nvPr/>
        </p:nvGrpSpPr>
        <p:grpSpPr>
          <a:xfrm>
            <a:off x="7074483" y="1952259"/>
            <a:ext cx="164175" cy="269876"/>
            <a:chOff x="7074483" y="2262188"/>
            <a:chExt cx="164175" cy="269876"/>
          </a:xfrm>
          <a:solidFill>
            <a:schemeClr val="bg1">
              <a:lumMod val="50000"/>
            </a:schemeClr>
          </a:solidFill>
        </p:grpSpPr>
        <p:sp>
          <p:nvSpPr>
            <p:cNvPr id="177190" name="Freeform 8"/>
            <p:cNvSpPr>
              <a:spLocks/>
            </p:cNvSpPr>
            <p:nvPr/>
          </p:nvSpPr>
          <p:spPr bwMode="auto">
            <a:xfrm>
              <a:off x="7074483" y="2330451"/>
              <a:ext cx="114336"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91" name="Oval 9"/>
            <p:cNvSpPr>
              <a:spLocks noChangeArrowheads="1"/>
            </p:cNvSpPr>
            <p:nvPr/>
          </p:nvSpPr>
          <p:spPr bwMode="auto">
            <a:xfrm rot="1920000">
              <a:off x="7103800" y="2262188"/>
              <a:ext cx="13485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80" name="Freeform 11"/>
          <p:cNvSpPr>
            <a:spLocks/>
          </p:cNvSpPr>
          <p:nvPr/>
        </p:nvSpPr>
        <p:spPr bwMode="auto">
          <a:xfrm>
            <a:off x="3112722" y="1414097"/>
            <a:ext cx="2951565" cy="2516188"/>
          </a:xfrm>
          <a:custGeom>
            <a:avLst/>
            <a:gdLst>
              <a:gd name="T0" fmla="*/ 0 w 2017"/>
              <a:gd name="T1" fmla="*/ 0 h 1585"/>
              <a:gd name="T2" fmla="*/ 0 w 2017"/>
              <a:gd name="T3" fmla="*/ 672 h 1585"/>
              <a:gd name="T4" fmla="*/ 23 w 2017"/>
              <a:gd name="T5" fmla="*/ 1167 h 1585"/>
              <a:gd name="T6" fmla="*/ 36 w 2017"/>
              <a:gd name="T7" fmla="*/ 1269 h 1585"/>
              <a:gd name="T8" fmla="*/ 52 w 2017"/>
              <a:gd name="T9" fmla="*/ 1353 h 1585"/>
              <a:gd name="T10" fmla="*/ 74 w 2017"/>
              <a:gd name="T11" fmla="*/ 1437 h 1585"/>
              <a:gd name="T12" fmla="*/ 103 w 2017"/>
              <a:gd name="T13" fmla="*/ 1500 h 1585"/>
              <a:gd name="T14" fmla="*/ 142 w 2017"/>
              <a:gd name="T15" fmla="*/ 1551 h 1585"/>
              <a:gd name="T16" fmla="*/ 207 w 2017"/>
              <a:gd name="T17" fmla="*/ 1584 h 1585"/>
              <a:gd name="T18" fmla="*/ 2016 w 2017"/>
              <a:gd name="T19" fmla="*/ 1584 h 1585"/>
              <a:gd name="T20" fmla="*/ 1919 w 2017"/>
              <a:gd name="T21" fmla="*/ 1515 h 1585"/>
              <a:gd name="T22" fmla="*/ 1880 w 2017"/>
              <a:gd name="T23" fmla="*/ 1482 h 1585"/>
              <a:gd name="T24" fmla="*/ 1842 w 2017"/>
              <a:gd name="T25" fmla="*/ 1437 h 1585"/>
              <a:gd name="T26" fmla="*/ 1816 w 2017"/>
              <a:gd name="T27" fmla="*/ 1392 h 1585"/>
              <a:gd name="T28" fmla="*/ 1796 w 2017"/>
              <a:gd name="T29" fmla="*/ 1317 h 1585"/>
              <a:gd name="T30" fmla="*/ 1780 w 2017"/>
              <a:gd name="T31" fmla="*/ 1254 h 1585"/>
              <a:gd name="T32" fmla="*/ 1774 w 2017"/>
              <a:gd name="T33" fmla="*/ 1155 h 1585"/>
              <a:gd name="T34" fmla="*/ 1758 w 2017"/>
              <a:gd name="T35" fmla="*/ 336 h 1585"/>
              <a:gd name="T36" fmla="*/ 1758 w 2017"/>
              <a:gd name="T37" fmla="*/ 0 h 1585"/>
              <a:gd name="T38" fmla="*/ 0 w 2017"/>
              <a:gd name="T39" fmla="*/ 0 h 15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7"/>
              <a:gd name="T61" fmla="*/ 0 h 1585"/>
              <a:gd name="T62" fmla="*/ 2017 w 2017"/>
              <a:gd name="T63" fmla="*/ 1585 h 15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7" h="1585">
                <a:moveTo>
                  <a:pt x="0" y="0"/>
                </a:moveTo>
                <a:lnTo>
                  <a:pt x="0" y="672"/>
                </a:lnTo>
                <a:lnTo>
                  <a:pt x="23" y="1167"/>
                </a:lnTo>
                <a:lnTo>
                  <a:pt x="36" y="1269"/>
                </a:lnTo>
                <a:lnTo>
                  <a:pt x="52" y="1353"/>
                </a:lnTo>
                <a:lnTo>
                  <a:pt x="74" y="1437"/>
                </a:lnTo>
                <a:lnTo>
                  <a:pt x="103" y="1500"/>
                </a:lnTo>
                <a:lnTo>
                  <a:pt x="142" y="1551"/>
                </a:lnTo>
                <a:lnTo>
                  <a:pt x="207" y="1584"/>
                </a:lnTo>
                <a:lnTo>
                  <a:pt x="2016" y="1584"/>
                </a:lnTo>
                <a:lnTo>
                  <a:pt x="1919" y="1515"/>
                </a:lnTo>
                <a:lnTo>
                  <a:pt x="1880" y="1482"/>
                </a:lnTo>
                <a:lnTo>
                  <a:pt x="1842" y="1437"/>
                </a:lnTo>
                <a:lnTo>
                  <a:pt x="1816" y="1392"/>
                </a:lnTo>
                <a:lnTo>
                  <a:pt x="1796" y="1317"/>
                </a:lnTo>
                <a:lnTo>
                  <a:pt x="1780" y="1254"/>
                </a:lnTo>
                <a:lnTo>
                  <a:pt x="1774" y="1155"/>
                </a:lnTo>
                <a:lnTo>
                  <a:pt x="1758" y="336"/>
                </a:lnTo>
                <a:lnTo>
                  <a:pt x="1758"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Search</a:t>
            </a:r>
          </a:p>
          <a:p>
            <a:pPr marL="114300" lvl="1" indent="-114300">
              <a:spcBef>
                <a:spcPts val="600"/>
              </a:spcBef>
              <a:buSzPct val="100000"/>
              <a:buFont typeface="Arial"/>
              <a:buChar char="•"/>
            </a:pPr>
            <a:r>
              <a:rPr lang="en-US" sz="1200" dirty="0" smtClean="0"/>
              <a:t>Relationship extraction</a:t>
            </a:r>
          </a:p>
          <a:p>
            <a:pPr marL="114300" lvl="1" indent="-114300">
              <a:spcBef>
                <a:spcPts val="600"/>
              </a:spcBef>
              <a:buSzPct val="100000"/>
              <a:buFont typeface="Arial"/>
              <a:buChar char="•"/>
            </a:pPr>
            <a:r>
              <a:rPr lang="en-US" sz="1200" dirty="0" smtClean="0"/>
              <a:t>Document clustering based on similarity of complaints and/or outcomes</a:t>
            </a:r>
            <a:endParaRPr lang="en-US" sz="1200" dirty="0"/>
          </a:p>
        </p:txBody>
      </p:sp>
      <p:sp>
        <p:nvSpPr>
          <p:cNvPr id="177181" name="Freeform 12"/>
          <p:cNvSpPr>
            <a:spLocks/>
          </p:cNvSpPr>
          <p:nvPr/>
        </p:nvSpPr>
        <p:spPr bwMode="auto">
          <a:xfrm>
            <a:off x="3112722" y="1414097"/>
            <a:ext cx="2579609" cy="457200"/>
          </a:xfrm>
          <a:custGeom>
            <a:avLst/>
            <a:gdLst>
              <a:gd name="T0" fmla="*/ 0 w 1760"/>
              <a:gd name="T1" fmla="*/ 0 h 315"/>
              <a:gd name="T2" fmla="*/ 0 w 1760"/>
              <a:gd name="T3" fmla="*/ 314 h 315"/>
              <a:gd name="T4" fmla="*/ 1759 w 1760"/>
              <a:gd name="T5" fmla="*/ 314 h 315"/>
              <a:gd name="T6" fmla="*/ 1759 w 1760"/>
              <a:gd name="T7" fmla="*/ 0 h 315"/>
              <a:gd name="T8" fmla="*/ 0 w 1760"/>
              <a:gd name="T9" fmla="*/ 0 h 315"/>
              <a:gd name="T10" fmla="*/ 0 60000 65536"/>
              <a:gd name="T11" fmla="*/ 0 60000 65536"/>
              <a:gd name="T12" fmla="*/ 0 60000 65536"/>
              <a:gd name="T13" fmla="*/ 0 60000 65536"/>
              <a:gd name="T14" fmla="*/ 0 60000 65536"/>
              <a:gd name="T15" fmla="*/ 0 w 1760"/>
              <a:gd name="T16" fmla="*/ 0 h 315"/>
              <a:gd name="T17" fmla="*/ 1760 w 1760"/>
              <a:gd name="T18" fmla="*/ 315 h 315"/>
            </a:gdLst>
            <a:ahLst/>
            <a:cxnLst>
              <a:cxn ang="T10">
                <a:pos x="T0" y="T1"/>
              </a:cxn>
              <a:cxn ang="T11">
                <a:pos x="T2" y="T3"/>
              </a:cxn>
              <a:cxn ang="T12">
                <a:pos x="T4" y="T5"/>
              </a:cxn>
              <a:cxn ang="T13">
                <a:pos x="T6" y="T7"/>
              </a:cxn>
              <a:cxn ang="T14">
                <a:pos x="T8" y="T9"/>
              </a:cxn>
            </a:cxnLst>
            <a:rect l="T15" t="T16" r="T17" b="T18"/>
            <a:pathLst>
              <a:path w="1760" h="315">
                <a:moveTo>
                  <a:pt x="0" y="0"/>
                </a:moveTo>
                <a:lnTo>
                  <a:pt x="0" y="314"/>
                </a:lnTo>
                <a:lnTo>
                  <a:pt x="1759" y="314"/>
                </a:lnTo>
                <a:lnTo>
                  <a:pt x="1759" y="0"/>
                </a:lnTo>
                <a:lnTo>
                  <a:pt x="0" y="0"/>
                </a:lnTo>
              </a:path>
            </a:pathLst>
          </a:custGeom>
          <a:solidFill>
            <a:schemeClr val="accent3"/>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Legal</a:t>
            </a:r>
            <a:endParaRPr lang="de-DE" sz="1400" b="1" dirty="0">
              <a:solidFill>
                <a:schemeClr val="bg1"/>
              </a:solidFill>
            </a:endParaRPr>
          </a:p>
        </p:txBody>
      </p:sp>
      <p:grpSp>
        <p:nvGrpSpPr>
          <p:cNvPr id="8" name="Group 7"/>
          <p:cNvGrpSpPr/>
          <p:nvPr/>
        </p:nvGrpSpPr>
        <p:grpSpPr>
          <a:xfrm>
            <a:off x="4204659" y="1206134"/>
            <a:ext cx="165623" cy="269876"/>
            <a:chOff x="4204659" y="1516063"/>
            <a:chExt cx="165623" cy="269876"/>
          </a:xfrm>
          <a:solidFill>
            <a:schemeClr val="bg1">
              <a:lumMod val="50000"/>
            </a:schemeClr>
          </a:solidFill>
        </p:grpSpPr>
        <p:sp>
          <p:nvSpPr>
            <p:cNvPr id="177184" name="Freeform 15"/>
            <p:cNvSpPr>
              <a:spLocks/>
            </p:cNvSpPr>
            <p:nvPr/>
          </p:nvSpPr>
          <p:spPr bwMode="auto">
            <a:xfrm>
              <a:off x="4255958" y="1584326"/>
              <a:ext cx="114324"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85" name="Oval 16"/>
            <p:cNvSpPr>
              <a:spLocks noChangeArrowheads="1"/>
            </p:cNvSpPr>
            <p:nvPr/>
          </p:nvSpPr>
          <p:spPr bwMode="auto">
            <a:xfrm rot="19680000" flipH="1">
              <a:off x="4204659" y="1516063"/>
              <a:ext cx="134844"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77" name="Freeform 19"/>
          <p:cNvSpPr>
            <a:spLocks/>
          </p:cNvSpPr>
          <p:nvPr/>
        </p:nvSpPr>
        <p:spPr bwMode="auto">
          <a:xfrm>
            <a:off x="584200" y="1550621"/>
            <a:ext cx="2814638" cy="3201988"/>
          </a:xfrm>
          <a:custGeom>
            <a:avLst/>
            <a:gdLst>
              <a:gd name="T0" fmla="*/ 0 w 1921"/>
              <a:gd name="T1" fmla="*/ 0 h 2017"/>
              <a:gd name="T2" fmla="*/ 0 w 1921"/>
              <a:gd name="T3" fmla="*/ 1462 h 2017"/>
              <a:gd name="T4" fmla="*/ 12 w 1921"/>
              <a:gd name="T5" fmla="*/ 1771 h 2017"/>
              <a:gd name="T6" fmla="*/ 14 w 1921"/>
              <a:gd name="T7" fmla="*/ 1840 h 2017"/>
              <a:gd name="T8" fmla="*/ 29 w 1921"/>
              <a:gd name="T9" fmla="*/ 1910 h 2017"/>
              <a:gd name="T10" fmla="*/ 48 w 1921"/>
              <a:gd name="T11" fmla="*/ 1966 h 2017"/>
              <a:gd name="T12" fmla="*/ 72 w 1921"/>
              <a:gd name="T13" fmla="*/ 1998 h 2017"/>
              <a:gd name="T14" fmla="*/ 96 w 1921"/>
              <a:gd name="T15" fmla="*/ 2016 h 2017"/>
              <a:gd name="T16" fmla="*/ 1920 w 1921"/>
              <a:gd name="T17" fmla="*/ 2016 h 2017"/>
              <a:gd name="T18" fmla="*/ 1815 w 1921"/>
              <a:gd name="T19" fmla="*/ 1928 h 2017"/>
              <a:gd name="T20" fmla="*/ 1773 w 1921"/>
              <a:gd name="T21" fmla="*/ 1877 h 2017"/>
              <a:gd name="T22" fmla="*/ 1740 w 1921"/>
              <a:gd name="T23" fmla="*/ 1824 h 2017"/>
              <a:gd name="T24" fmla="*/ 1707 w 1921"/>
              <a:gd name="T25" fmla="*/ 1755 h 2017"/>
              <a:gd name="T26" fmla="*/ 1686 w 1921"/>
              <a:gd name="T27" fmla="*/ 1670 h 2017"/>
              <a:gd name="T28" fmla="*/ 1668 w 1921"/>
              <a:gd name="T29" fmla="*/ 1588 h 2017"/>
              <a:gd name="T30" fmla="*/ 1650 w 1921"/>
              <a:gd name="T31" fmla="*/ 1471 h 2017"/>
              <a:gd name="T32" fmla="*/ 1641 w 1921"/>
              <a:gd name="T33" fmla="*/ 1329 h 2017"/>
              <a:gd name="T34" fmla="*/ 1632 w 1921"/>
              <a:gd name="T35" fmla="*/ 1109 h 2017"/>
              <a:gd name="T36" fmla="*/ 1632 w 1921"/>
              <a:gd name="T37" fmla="*/ 0 h 2017"/>
              <a:gd name="T38" fmla="*/ 0 w 1921"/>
              <a:gd name="T39" fmla="*/ 0 h 20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21"/>
              <a:gd name="T61" fmla="*/ 0 h 2017"/>
              <a:gd name="T62" fmla="*/ 1921 w 1921"/>
              <a:gd name="T63" fmla="*/ 2017 h 20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21" h="2017">
                <a:moveTo>
                  <a:pt x="0" y="0"/>
                </a:moveTo>
                <a:lnTo>
                  <a:pt x="0" y="1462"/>
                </a:lnTo>
                <a:lnTo>
                  <a:pt x="12" y="1771"/>
                </a:lnTo>
                <a:lnTo>
                  <a:pt x="14" y="1840"/>
                </a:lnTo>
                <a:lnTo>
                  <a:pt x="29" y="1910"/>
                </a:lnTo>
                <a:lnTo>
                  <a:pt x="48" y="1966"/>
                </a:lnTo>
                <a:lnTo>
                  <a:pt x="72" y="1998"/>
                </a:lnTo>
                <a:lnTo>
                  <a:pt x="96" y="2016"/>
                </a:lnTo>
                <a:lnTo>
                  <a:pt x="1920" y="2016"/>
                </a:lnTo>
                <a:lnTo>
                  <a:pt x="1815" y="1928"/>
                </a:lnTo>
                <a:lnTo>
                  <a:pt x="1773" y="1877"/>
                </a:lnTo>
                <a:lnTo>
                  <a:pt x="1740" y="1824"/>
                </a:lnTo>
                <a:lnTo>
                  <a:pt x="1707" y="1755"/>
                </a:lnTo>
                <a:lnTo>
                  <a:pt x="1686" y="1670"/>
                </a:lnTo>
                <a:lnTo>
                  <a:pt x="1668" y="1588"/>
                </a:lnTo>
                <a:lnTo>
                  <a:pt x="1650" y="1471"/>
                </a:lnTo>
                <a:lnTo>
                  <a:pt x="1641" y="1329"/>
                </a:lnTo>
                <a:lnTo>
                  <a:pt x="1632" y="1109"/>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Medical record content extraction</a:t>
            </a:r>
          </a:p>
          <a:p>
            <a:pPr marL="114300" lvl="1" indent="-114300">
              <a:spcBef>
                <a:spcPts val="600"/>
              </a:spcBef>
              <a:buSzPct val="100000"/>
              <a:buFont typeface="Arial"/>
              <a:buChar char="•"/>
            </a:pPr>
            <a:r>
              <a:rPr lang="en-US" sz="1200" dirty="0" smtClean="0"/>
              <a:t>Drug interaction discovery   from PubMed articles</a:t>
            </a:r>
          </a:p>
          <a:p>
            <a:pPr marL="114300" lvl="1" indent="-114300">
              <a:spcBef>
                <a:spcPts val="600"/>
              </a:spcBef>
              <a:buSzPct val="100000"/>
              <a:buFont typeface="Arial"/>
              <a:buChar char="•"/>
            </a:pPr>
            <a:r>
              <a:rPr lang="en-US" sz="1200" dirty="0" smtClean="0"/>
              <a:t>Disease outbreak monitoring and control from social      media data</a:t>
            </a:r>
            <a:endParaRPr lang="en-US" sz="1200" dirty="0"/>
          </a:p>
        </p:txBody>
      </p:sp>
      <p:sp>
        <p:nvSpPr>
          <p:cNvPr id="177178" name="Freeform 20"/>
          <p:cNvSpPr>
            <a:spLocks/>
          </p:cNvSpPr>
          <p:nvPr/>
        </p:nvSpPr>
        <p:spPr bwMode="auto">
          <a:xfrm>
            <a:off x="584200" y="1550621"/>
            <a:ext cx="2392662"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5"/>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Health care</a:t>
            </a:r>
            <a:endParaRPr lang="de-DE" sz="1200" b="1" dirty="0">
              <a:solidFill>
                <a:schemeClr val="bg1"/>
              </a:solidFill>
            </a:endParaRPr>
          </a:p>
        </p:txBody>
      </p:sp>
      <p:grpSp>
        <p:nvGrpSpPr>
          <p:cNvPr id="7" name="Group 6"/>
          <p:cNvGrpSpPr/>
          <p:nvPr/>
        </p:nvGrpSpPr>
        <p:grpSpPr>
          <a:xfrm>
            <a:off x="1967343" y="1325196"/>
            <a:ext cx="164102" cy="269876"/>
            <a:chOff x="1967343" y="1635125"/>
            <a:chExt cx="164102" cy="269876"/>
          </a:xfrm>
          <a:solidFill>
            <a:schemeClr val="bg1">
              <a:lumMod val="50000"/>
            </a:schemeClr>
          </a:solidFill>
        </p:grpSpPr>
        <p:sp>
          <p:nvSpPr>
            <p:cNvPr id="177175" name="Freeform 23"/>
            <p:cNvSpPr>
              <a:spLocks/>
            </p:cNvSpPr>
            <p:nvPr/>
          </p:nvSpPr>
          <p:spPr bwMode="auto">
            <a:xfrm>
              <a:off x="1967343" y="1703388"/>
              <a:ext cx="11428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6" name="Oval 24"/>
            <p:cNvSpPr>
              <a:spLocks noChangeArrowheads="1"/>
            </p:cNvSpPr>
            <p:nvPr/>
          </p:nvSpPr>
          <p:spPr bwMode="auto">
            <a:xfrm rot="1920000">
              <a:off x="1996647" y="1635125"/>
              <a:ext cx="13479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7" name="Freeform 26"/>
          <p:cNvSpPr>
            <a:spLocks/>
          </p:cNvSpPr>
          <p:nvPr/>
        </p:nvSpPr>
        <p:spPr bwMode="auto">
          <a:xfrm>
            <a:off x="2552700" y="4370021"/>
            <a:ext cx="2605088" cy="1373188"/>
          </a:xfrm>
          <a:custGeom>
            <a:avLst/>
            <a:gdLst>
              <a:gd name="T0" fmla="*/ 0 w 1777"/>
              <a:gd name="T1" fmla="*/ 0 h 865"/>
              <a:gd name="T2" fmla="*/ 0 w 1777"/>
              <a:gd name="T3" fmla="*/ 378 h 865"/>
              <a:gd name="T4" fmla="*/ 22 w 1777"/>
              <a:gd name="T5" fmla="*/ 615 h 865"/>
              <a:gd name="T6" fmla="*/ 38 w 1777"/>
              <a:gd name="T7" fmla="*/ 696 h 865"/>
              <a:gd name="T8" fmla="*/ 62 w 1777"/>
              <a:gd name="T9" fmla="*/ 767 h 865"/>
              <a:gd name="T10" fmla="*/ 96 w 1777"/>
              <a:gd name="T11" fmla="*/ 812 h 865"/>
              <a:gd name="T12" fmla="*/ 144 w 1777"/>
              <a:gd name="T13" fmla="*/ 864 h 865"/>
              <a:gd name="T14" fmla="*/ 1776 w 1777"/>
              <a:gd name="T15" fmla="*/ 864 h 865"/>
              <a:gd name="T16" fmla="*/ 1728 w 1777"/>
              <a:gd name="T17" fmla="*/ 802 h 865"/>
              <a:gd name="T18" fmla="*/ 1697 w 1777"/>
              <a:gd name="T19" fmla="*/ 754 h 865"/>
              <a:gd name="T20" fmla="*/ 1680 w 1777"/>
              <a:gd name="T21" fmla="*/ 702 h 865"/>
              <a:gd name="T22" fmla="*/ 1661 w 1777"/>
              <a:gd name="T23" fmla="*/ 632 h 865"/>
              <a:gd name="T24" fmla="*/ 1632 w 1777"/>
              <a:gd name="T25" fmla="*/ 378 h 865"/>
              <a:gd name="T26" fmla="*/ 1632 w 1777"/>
              <a:gd name="T27" fmla="*/ 0 h 865"/>
              <a:gd name="T28" fmla="*/ 0 w 1777"/>
              <a:gd name="T29" fmla="*/ 0 h 8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7"/>
              <a:gd name="T46" fmla="*/ 0 h 865"/>
              <a:gd name="T47" fmla="*/ 1777 w 1777"/>
              <a:gd name="T48" fmla="*/ 865 h 8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7" h="865">
                <a:moveTo>
                  <a:pt x="0" y="0"/>
                </a:moveTo>
                <a:lnTo>
                  <a:pt x="0" y="378"/>
                </a:lnTo>
                <a:lnTo>
                  <a:pt x="22" y="615"/>
                </a:lnTo>
                <a:lnTo>
                  <a:pt x="38" y="696"/>
                </a:lnTo>
                <a:lnTo>
                  <a:pt x="62" y="767"/>
                </a:lnTo>
                <a:lnTo>
                  <a:pt x="96" y="812"/>
                </a:lnTo>
                <a:lnTo>
                  <a:pt x="144" y="864"/>
                </a:lnTo>
                <a:lnTo>
                  <a:pt x="1776" y="864"/>
                </a:lnTo>
                <a:lnTo>
                  <a:pt x="1728" y="802"/>
                </a:lnTo>
                <a:lnTo>
                  <a:pt x="1697" y="754"/>
                </a:lnTo>
                <a:lnTo>
                  <a:pt x="1680" y="702"/>
                </a:lnTo>
                <a:lnTo>
                  <a:pt x="1661" y="632"/>
                </a:lnTo>
                <a:lnTo>
                  <a:pt x="1632" y="378"/>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Problem/cause augmentation from operator notes</a:t>
            </a:r>
            <a:endParaRPr lang="en-US" sz="1200" dirty="0"/>
          </a:p>
        </p:txBody>
      </p:sp>
      <p:sp>
        <p:nvSpPr>
          <p:cNvPr id="177168" name="Freeform 27"/>
          <p:cNvSpPr>
            <a:spLocks/>
          </p:cNvSpPr>
          <p:nvPr/>
        </p:nvSpPr>
        <p:spPr bwMode="auto">
          <a:xfrm>
            <a:off x="2552700" y="4370021"/>
            <a:ext cx="2393984"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2"/>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Process control</a:t>
            </a:r>
            <a:r>
              <a:rPr lang="de-DE" sz="1400" b="1" dirty="0" smtClean="0">
                <a:solidFill>
                  <a:schemeClr val="accent2"/>
                </a:solidFill>
              </a:rPr>
              <a:t>__</a:t>
            </a:r>
            <a:endParaRPr lang="de-DE" sz="1200" b="1" dirty="0">
              <a:solidFill>
                <a:schemeClr val="accent2"/>
              </a:solidFill>
            </a:endParaRPr>
          </a:p>
        </p:txBody>
      </p:sp>
      <p:grpSp>
        <p:nvGrpSpPr>
          <p:cNvPr id="11" name="Group 10"/>
          <p:cNvGrpSpPr/>
          <p:nvPr/>
        </p:nvGrpSpPr>
        <p:grpSpPr>
          <a:xfrm>
            <a:off x="3624348" y="4179521"/>
            <a:ext cx="165658" cy="269876"/>
            <a:chOff x="3624348" y="4489450"/>
            <a:chExt cx="165658" cy="269876"/>
          </a:xfrm>
          <a:solidFill>
            <a:schemeClr val="bg1">
              <a:lumMod val="50000"/>
            </a:schemeClr>
          </a:solidFill>
        </p:grpSpPr>
        <p:sp>
          <p:nvSpPr>
            <p:cNvPr id="177171" name="Freeform 29"/>
            <p:cNvSpPr>
              <a:spLocks/>
            </p:cNvSpPr>
            <p:nvPr/>
          </p:nvSpPr>
          <p:spPr bwMode="auto">
            <a:xfrm>
              <a:off x="3675658" y="4557713"/>
              <a:ext cx="114348"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2" name="Oval 30"/>
            <p:cNvSpPr>
              <a:spLocks noChangeArrowheads="1"/>
            </p:cNvSpPr>
            <p:nvPr/>
          </p:nvSpPr>
          <p:spPr bwMode="auto">
            <a:xfrm rot="19680000" flipH="1">
              <a:off x="3624348" y="4489450"/>
              <a:ext cx="134872"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1" name="Freeform 33"/>
          <p:cNvSpPr>
            <a:spLocks/>
          </p:cNvSpPr>
          <p:nvPr/>
        </p:nvSpPr>
        <p:spPr bwMode="auto">
          <a:xfrm>
            <a:off x="5226050" y="3836622"/>
            <a:ext cx="2744788" cy="1754188"/>
          </a:xfrm>
          <a:custGeom>
            <a:avLst/>
            <a:gdLst>
              <a:gd name="T0" fmla="*/ 0 w 1873"/>
              <a:gd name="T1" fmla="*/ 0 h 1105"/>
              <a:gd name="T2" fmla="*/ 0 w 1873"/>
              <a:gd name="T3" fmla="*/ 574 h 1105"/>
              <a:gd name="T4" fmla="*/ 12 w 1873"/>
              <a:gd name="T5" fmla="*/ 825 h 1105"/>
              <a:gd name="T6" fmla="*/ 22 w 1873"/>
              <a:gd name="T7" fmla="*/ 901 h 1105"/>
              <a:gd name="T8" fmla="*/ 48 w 1873"/>
              <a:gd name="T9" fmla="*/ 972 h 1105"/>
              <a:gd name="T10" fmla="*/ 84 w 1873"/>
              <a:gd name="T11" fmla="*/ 1018 h 1105"/>
              <a:gd name="T12" fmla="*/ 129 w 1873"/>
              <a:gd name="T13" fmla="*/ 1063 h 1105"/>
              <a:gd name="T14" fmla="*/ 192 w 1873"/>
              <a:gd name="T15" fmla="*/ 1104 h 1105"/>
              <a:gd name="T16" fmla="*/ 1872 w 1873"/>
              <a:gd name="T17" fmla="*/ 1104 h 1105"/>
              <a:gd name="T18" fmla="*/ 1791 w 1873"/>
              <a:gd name="T19" fmla="*/ 1057 h 1105"/>
              <a:gd name="T20" fmla="*/ 1749 w 1873"/>
              <a:gd name="T21" fmla="*/ 1024 h 1105"/>
              <a:gd name="T22" fmla="*/ 1716 w 1873"/>
              <a:gd name="T23" fmla="*/ 985 h 1105"/>
              <a:gd name="T24" fmla="*/ 1692 w 1873"/>
              <a:gd name="T25" fmla="*/ 952 h 1105"/>
              <a:gd name="T26" fmla="*/ 1665 w 1873"/>
              <a:gd name="T27" fmla="*/ 886 h 1105"/>
              <a:gd name="T28" fmla="*/ 1647 w 1873"/>
              <a:gd name="T29" fmla="*/ 709 h 1105"/>
              <a:gd name="T30" fmla="*/ 1632 w 1873"/>
              <a:gd name="T31" fmla="*/ 353 h 1105"/>
              <a:gd name="T32" fmla="*/ 1632 w 1873"/>
              <a:gd name="T33" fmla="*/ 0 h 1105"/>
              <a:gd name="T34" fmla="*/ 0 w 1873"/>
              <a:gd name="T35" fmla="*/ 0 h 1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73"/>
              <a:gd name="T55" fmla="*/ 0 h 1105"/>
              <a:gd name="T56" fmla="*/ 1873 w 1873"/>
              <a:gd name="T57" fmla="*/ 1105 h 11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73" h="1105">
                <a:moveTo>
                  <a:pt x="0" y="0"/>
                </a:moveTo>
                <a:lnTo>
                  <a:pt x="0" y="574"/>
                </a:lnTo>
                <a:lnTo>
                  <a:pt x="12" y="825"/>
                </a:lnTo>
                <a:lnTo>
                  <a:pt x="22" y="901"/>
                </a:lnTo>
                <a:lnTo>
                  <a:pt x="48" y="972"/>
                </a:lnTo>
                <a:lnTo>
                  <a:pt x="84" y="1018"/>
                </a:lnTo>
                <a:lnTo>
                  <a:pt x="129" y="1063"/>
                </a:lnTo>
                <a:lnTo>
                  <a:pt x="192" y="1104"/>
                </a:lnTo>
                <a:lnTo>
                  <a:pt x="1872" y="1104"/>
                </a:lnTo>
                <a:lnTo>
                  <a:pt x="1791" y="1057"/>
                </a:lnTo>
                <a:lnTo>
                  <a:pt x="1749" y="1024"/>
                </a:lnTo>
                <a:lnTo>
                  <a:pt x="1716" y="985"/>
                </a:lnTo>
                <a:lnTo>
                  <a:pt x="1692" y="952"/>
                </a:lnTo>
                <a:lnTo>
                  <a:pt x="1665" y="886"/>
                </a:lnTo>
                <a:lnTo>
                  <a:pt x="1647" y="709"/>
                </a:lnTo>
                <a:lnTo>
                  <a:pt x="1632" y="353"/>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lstStyle/>
          <a:p>
            <a:pPr marL="114300" lvl="1" indent="-114300">
              <a:spcBef>
                <a:spcPts val="600"/>
              </a:spcBef>
              <a:buSzPct val="100000"/>
              <a:buFont typeface="Arial"/>
              <a:buChar char="•"/>
            </a:pPr>
            <a:endParaRPr lang="en-US" sz="1200" dirty="0" smtClean="0"/>
          </a:p>
          <a:p>
            <a:pPr marL="114300" lvl="1" indent="-114300">
              <a:spcBef>
                <a:spcPts val="600"/>
              </a:spcBef>
              <a:buSzPct val="100000"/>
              <a:buFont typeface="Arial"/>
              <a:buChar char="•"/>
            </a:pPr>
            <a:r>
              <a:rPr lang="en-US" sz="1200" dirty="0" smtClean="0"/>
              <a:t>Disaster scoping and     damage assessment from social media data</a:t>
            </a:r>
            <a:endParaRPr lang="en-US" sz="1200" dirty="0"/>
          </a:p>
        </p:txBody>
      </p:sp>
      <p:sp>
        <p:nvSpPr>
          <p:cNvPr id="177162" name="Freeform 34"/>
          <p:cNvSpPr>
            <a:spLocks/>
          </p:cNvSpPr>
          <p:nvPr/>
        </p:nvSpPr>
        <p:spPr bwMode="auto">
          <a:xfrm>
            <a:off x="5226050" y="3836622"/>
            <a:ext cx="2400407" cy="457200"/>
          </a:xfrm>
          <a:custGeom>
            <a:avLst/>
            <a:gdLst>
              <a:gd name="T0" fmla="*/ 0 w 1638"/>
              <a:gd name="T1" fmla="*/ 0 h 315"/>
              <a:gd name="T2" fmla="*/ 0 w 1638"/>
              <a:gd name="T3" fmla="*/ 314 h 315"/>
              <a:gd name="T4" fmla="*/ 1637 w 1638"/>
              <a:gd name="T5" fmla="*/ 314 h 315"/>
              <a:gd name="T6" fmla="*/ 1637 w 1638"/>
              <a:gd name="T7" fmla="*/ 0 h 315"/>
              <a:gd name="T8" fmla="*/ 0 w 1638"/>
              <a:gd name="T9" fmla="*/ 0 h 315"/>
              <a:gd name="T10" fmla="*/ 0 60000 65536"/>
              <a:gd name="T11" fmla="*/ 0 60000 65536"/>
              <a:gd name="T12" fmla="*/ 0 60000 65536"/>
              <a:gd name="T13" fmla="*/ 0 60000 65536"/>
              <a:gd name="T14" fmla="*/ 0 60000 65536"/>
              <a:gd name="T15" fmla="*/ 0 w 1638"/>
              <a:gd name="T16" fmla="*/ 0 h 315"/>
              <a:gd name="T17" fmla="*/ 1638 w 1638"/>
              <a:gd name="T18" fmla="*/ 315 h 315"/>
            </a:gdLst>
            <a:ahLst/>
            <a:cxnLst>
              <a:cxn ang="T10">
                <a:pos x="T0" y="T1"/>
              </a:cxn>
              <a:cxn ang="T11">
                <a:pos x="T2" y="T3"/>
              </a:cxn>
              <a:cxn ang="T12">
                <a:pos x="T4" y="T5"/>
              </a:cxn>
              <a:cxn ang="T13">
                <a:pos x="T6" y="T7"/>
              </a:cxn>
              <a:cxn ang="T14">
                <a:pos x="T8" y="T9"/>
              </a:cxn>
            </a:cxnLst>
            <a:rect l="T15" t="T16" r="T17" b="T18"/>
            <a:pathLst>
              <a:path w="1638" h="315">
                <a:moveTo>
                  <a:pt x="0" y="0"/>
                </a:moveTo>
                <a:lnTo>
                  <a:pt x="0" y="314"/>
                </a:lnTo>
                <a:lnTo>
                  <a:pt x="1637" y="314"/>
                </a:lnTo>
                <a:lnTo>
                  <a:pt x="1637" y="0"/>
                </a:lnTo>
                <a:lnTo>
                  <a:pt x="0" y="0"/>
                </a:lnTo>
              </a:path>
            </a:pathLst>
          </a:custGeom>
          <a:solidFill>
            <a:schemeClr val="bg2">
              <a:lumMod val="50000"/>
            </a:schemeClr>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Government</a:t>
            </a:r>
            <a:endParaRPr lang="de-DE" sz="1200" b="1" dirty="0">
              <a:solidFill>
                <a:schemeClr val="bg1"/>
              </a:solidFill>
            </a:endParaRPr>
          </a:p>
        </p:txBody>
      </p:sp>
      <p:grpSp>
        <p:nvGrpSpPr>
          <p:cNvPr id="10" name="Group 9"/>
          <p:cNvGrpSpPr/>
          <p:nvPr/>
        </p:nvGrpSpPr>
        <p:grpSpPr>
          <a:xfrm>
            <a:off x="6408668" y="3625484"/>
            <a:ext cx="164130" cy="269876"/>
            <a:chOff x="6408668" y="3935413"/>
            <a:chExt cx="164130" cy="269876"/>
          </a:xfrm>
          <a:solidFill>
            <a:schemeClr val="bg1">
              <a:lumMod val="50000"/>
            </a:schemeClr>
          </a:solidFill>
        </p:grpSpPr>
        <p:sp>
          <p:nvSpPr>
            <p:cNvPr id="177165" name="Freeform 36"/>
            <p:cNvSpPr>
              <a:spLocks/>
            </p:cNvSpPr>
            <p:nvPr/>
          </p:nvSpPr>
          <p:spPr bwMode="auto">
            <a:xfrm>
              <a:off x="6408668" y="4003676"/>
              <a:ext cx="11430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66" name="Oval 37"/>
            <p:cNvSpPr>
              <a:spLocks noChangeArrowheads="1"/>
            </p:cNvSpPr>
            <p:nvPr/>
          </p:nvSpPr>
          <p:spPr bwMode="auto">
            <a:xfrm rot="1920000">
              <a:off x="6437977" y="3935413"/>
              <a:ext cx="134821"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28" name="Text Placeholder 3"/>
          <p:cNvSpPr>
            <a:spLocks noGrp="1"/>
          </p:cNvSpPr>
          <p:nvPr>
            <p:ph type="body" sz="quarter" idx="13"/>
          </p:nvPr>
        </p:nvSpPr>
        <p:spPr>
          <a:xfrm>
            <a:off x="376237" y="651600"/>
            <a:ext cx="8391525" cy="365760"/>
          </a:xfrm>
        </p:spPr>
        <p:txBody>
          <a:bodyPr/>
          <a:lstStyle/>
          <a:p>
            <a:r>
              <a:rPr lang="en-US" sz="1600" i="1" dirty="0" smtClean="0"/>
              <a:t>Slide 2/2</a:t>
            </a:r>
            <a:endParaRPr lang="en-US" i="1" dirty="0" smtClean="0"/>
          </a:p>
          <a:p>
            <a:endParaRPr lang="en-US" dirty="0"/>
          </a:p>
        </p:txBody>
      </p:sp>
      <p:grpSp>
        <p:nvGrpSpPr>
          <p:cNvPr id="29" name="Group 979"/>
          <p:cNvGrpSpPr>
            <a:grpSpLocks noChangeAspect="1"/>
          </p:cNvGrpSpPr>
          <p:nvPr/>
        </p:nvGrpSpPr>
        <p:grpSpPr bwMode="auto">
          <a:xfrm>
            <a:off x="5261176" y="1449430"/>
            <a:ext cx="367631" cy="368712"/>
            <a:chOff x="2032" y="4237"/>
            <a:chExt cx="340" cy="341"/>
          </a:xfrm>
          <a:solidFill>
            <a:schemeClr val="bg1"/>
          </a:solidFill>
        </p:grpSpPr>
        <p:sp>
          <p:nvSpPr>
            <p:cNvPr id="30" name="Freeform 980"/>
            <p:cNvSpPr>
              <a:spLocks noEditPoints="1"/>
            </p:cNvSpPr>
            <p:nvPr/>
          </p:nvSpPr>
          <p:spPr bwMode="auto">
            <a:xfrm>
              <a:off x="2032" y="423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31" name="Freeform 981"/>
            <p:cNvSpPr>
              <a:spLocks/>
            </p:cNvSpPr>
            <p:nvPr/>
          </p:nvSpPr>
          <p:spPr bwMode="auto">
            <a:xfrm>
              <a:off x="2110" y="447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32" name="Freeform 982"/>
            <p:cNvSpPr>
              <a:spLocks noEditPoints="1"/>
            </p:cNvSpPr>
            <p:nvPr/>
          </p:nvSpPr>
          <p:spPr bwMode="auto">
            <a:xfrm>
              <a:off x="2130" y="4320"/>
              <a:ext cx="164" cy="165"/>
            </a:xfrm>
            <a:custGeom>
              <a:avLst/>
              <a:gdLst>
                <a:gd name="T0" fmla="*/ 244 w 248"/>
                <a:gd name="T1" fmla="*/ 230 h 248"/>
                <a:gd name="T2" fmla="*/ 148 w 248"/>
                <a:gd name="T3" fmla="*/ 132 h 248"/>
                <a:gd name="T4" fmla="*/ 148 w 248"/>
                <a:gd name="T5" fmla="*/ 132 h 248"/>
                <a:gd name="T6" fmla="*/ 185 w 248"/>
                <a:gd name="T7" fmla="*/ 95 h 248"/>
                <a:gd name="T8" fmla="*/ 193 w 248"/>
                <a:gd name="T9" fmla="*/ 98 h 248"/>
                <a:gd name="T10" fmla="*/ 200 w 248"/>
                <a:gd name="T11" fmla="*/ 95 h 248"/>
                <a:gd name="T12" fmla="*/ 200 w 248"/>
                <a:gd name="T13" fmla="*/ 79 h 248"/>
                <a:gd name="T14" fmla="*/ 125 w 248"/>
                <a:gd name="T15" fmla="*/ 4 h 248"/>
                <a:gd name="T16" fmla="*/ 110 w 248"/>
                <a:gd name="T17" fmla="*/ 4 h 248"/>
                <a:gd name="T18" fmla="*/ 110 w 248"/>
                <a:gd name="T19" fmla="*/ 19 h 248"/>
                <a:gd name="T20" fmla="*/ 19 w 248"/>
                <a:gd name="T21" fmla="*/ 110 h 248"/>
                <a:gd name="T22" fmla="*/ 4 w 248"/>
                <a:gd name="T23" fmla="*/ 110 h 248"/>
                <a:gd name="T24" fmla="*/ 4 w 248"/>
                <a:gd name="T25" fmla="*/ 125 h 248"/>
                <a:gd name="T26" fmla="*/ 80 w 248"/>
                <a:gd name="T27" fmla="*/ 200 h 248"/>
                <a:gd name="T28" fmla="*/ 87 w 248"/>
                <a:gd name="T29" fmla="*/ 203 h 248"/>
                <a:gd name="T30" fmla="*/ 95 w 248"/>
                <a:gd name="T31" fmla="*/ 200 h 248"/>
                <a:gd name="T32" fmla="*/ 95 w 248"/>
                <a:gd name="T33" fmla="*/ 185 h 248"/>
                <a:gd name="T34" fmla="*/ 95 w 248"/>
                <a:gd name="T35" fmla="*/ 185 h 248"/>
                <a:gd name="T36" fmla="*/ 132 w 248"/>
                <a:gd name="T37" fmla="*/ 147 h 248"/>
                <a:gd name="T38" fmla="*/ 229 w 248"/>
                <a:gd name="T39" fmla="*/ 245 h 248"/>
                <a:gd name="T40" fmla="*/ 237 w 248"/>
                <a:gd name="T41" fmla="*/ 248 h 248"/>
                <a:gd name="T42" fmla="*/ 244 w 248"/>
                <a:gd name="T43" fmla="*/ 245 h 248"/>
                <a:gd name="T44" fmla="*/ 244 w 248"/>
                <a:gd name="T45" fmla="*/ 230 h 248"/>
                <a:gd name="T46" fmla="*/ 34 w 248"/>
                <a:gd name="T47" fmla="*/ 125 h 248"/>
                <a:gd name="T48" fmla="*/ 125 w 248"/>
                <a:gd name="T49" fmla="*/ 34 h 248"/>
                <a:gd name="T50" fmla="*/ 170 w 248"/>
                <a:gd name="T51" fmla="*/ 79 h 248"/>
                <a:gd name="T52" fmla="*/ 80 w 248"/>
                <a:gd name="T53" fmla="*/ 170 h 248"/>
                <a:gd name="T54" fmla="*/ 34 w 248"/>
                <a:gd name="T55" fmla="*/ 1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44" y="230"/>
                  </a:moveTo>
                  <a:cubicBezTo>
                    <a:pt x="148" y="132"/>
                    <a:pt x="148" y="132"/>
                    <a:pt x="148" y="132"/>
                  </a:cubicBezTo>
                  <a:cubicBezTo>
                    <a:pt x="148" y="132"/>
                    <a:pt x="148" y="132"/>
                    <a:pt x="148" y="132"/>
                  </a:cubicBezTo>
                  <a:cubicBezTo>
                    <a:pt x="185" y="95"/>
                    <a:pt x="185" y="95"/>
                    <a:pt x="185" y="95"/>
                  </a:cubicBezTo>
                  <a:cubicBezTo>
                    <a:pt x="187" y="97"/>
                    <a:pt x="190" y="98"/>
                    <a:pt x="193" y="98"/>
                  </a:cubicBezTo>
                  <a:cubicBezTo>
                    <a:pt x="196" y="98"/>
                    <a:pt x="198" y="97"/>
                    <a:pt x="200" y="95"/>
                  </a:cubicBezTo>
                  <a:cubicBezTo>
                    <a:pt x="205" y="90"/>
                    <a:pt x="205" y="84"/>
                    <a:pt x="200" y="79"/>
                  </a:cubicBezTo>
                  <a:cubicBezTo>
                    <a:pt x="125" y="4"/>
                    <a:pt x="125" y="4"/>
                    <a:pt x="125" y="4"/>
                  </a:cubicBezTo>
                  <a:cubicBezTo>
                    <a:pt x="121" y="0"/>
                    <a:pt x="114" y="0"/>
                    <a:pt x="110" y="4"/>
                  </a:cubicBezTo>
                  <a:cubicBezTo>
                    <a:pt x="106" y="8"/>
                    <a:pt x="106" y="15"/>
                    <a:pt x="110" y="19"/>
                  </a:cubicBezTo>
                  <a:cubicBezTo>
                    <a:pt x="19" y="110"/>
                    <a:pt x="19" y="110"/>
                    <a:pt x="19" y="110"/>
                  </a:cubicBezTo>
                  <a:cubicBezTo>
                    <a:pt x="15" y="105"/>
                    <a:pt x="8" y="105"/>
                    <a:pt x="4" y="110"/>
                  </a:cubicBezTo>
                  <a:cubicBezTo>
                    <a:pt x="0" y="114"/>
                    <a:pt x="0" y="121"/>
                    <a:pt x="4" y="125"/>
                  </a:cubicBezTo>
                  <a:cubicBezTo>
                    <a:pt x="80" y="200"/>
                    <a:pt x="80" y="200"/>
                    <a:pt x="80" y="200"/>
                  </a:cubicBezTo>
                  <a:cubicBezTo>
                    <a:pt x="82" y="202"/>
                    <a:pt x="84" y="203"/>
                    <a:pt x="87" y="203"/>
                  </a:cubicBezTo>
                  <a:cubicBezTo>
                    <a:pt x="90" y="203"/>
                    <a:pt x="93" y="202"/>
                    <a:pt x="95" y="200"/>
                  </a:cubicBezTo>
                  <a:cubicBezTo>
                    <a:pt x="99" y="196"/>
                    <a:pt x="99" y="189"/>
                    <a:pt x="95" y="185"/>
                  </a:cubicBezTo>
                  <a:cubicBezTo>
                    <a:pt x="95" y="185"/>
                    <a:pt x="95" y="185"/>
                    <a:pt x="95" y="185"/>
                  </a:cubicBezTo>
                  <a:cubicBezTo>
                    <a:pt x="132" y="147"/>
                    <a:pt x="132" y="147"/>
                    <a:pt x="132" y="147"/>
                  </a:cubicBezTo>
                  <a:cubicBezTo>
                    <a:pt x="229" y="245"/>
                    <a:pt x="229" y="245"/>
                    <a:pt x="229" y="245"/>
                  </a:cubicBezTo>
                  <a:cubicBezTo>
                    <a:pt x="231" y="247"/>
                    <a:pt x="234" y="248"/>
                    <a:pt x="237" y="248"/>
                  </a:cubicBezTo>
                  <a:cubicBezTo>
                    <a:pt x="239" y="248"/>
                    <a:pt x="242" y="247"/>
                    <a:pt x="244" y="245"/>
                  </a:cubicBezTo>
                  <a:cubicBezTo>
                    <a:pt x="248" y="241"/>
                    <a:pt x="248" y="234"/>
                    <a:pt x="244" y="230"/>
                  </a:cubicBezTo>
                  <a:close/>
                  <a:moveTo>
                    <a:pt x="34" y="125"/>
                  </a:moveTo>
                  <a:cubicBezTo>
                    <a:pt x="125" y="34"/>
                    <a:pt x="125" y="34"/>
                    <a:pt x="125" y="34"/>
                  </a:cubicBezTo>
                  <a:cubicBezTo>
                    <a:pt x="170" y="79"/>
                    <a:pt x="170" y="79"/>
                    <a:pt x="170" y="79"/>
                  </a:cubicBezTo>
                  <a:cubicBezTo>
                    <a:pt x="80" y="170"/>
                    <a:pt x="80" y="170"/>
                    <a:pt x="80" y="170"/>
                  </a:cubicBezTo>
                  <a:lnTo>
                    <a:pt x="34" y="1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sp>
        <p:nvSpPr>
          <p:cNvPr id="34" name="TextBox 33"/>
          <p:cNvSpPr txBox="1"/>
          <p:nvPr/>
        </p:nvSpPr>
        <p:spPr>
          <a:xfrm>
            <a:off x="320818" y="6472477"/>
            <a:ext cx="3566160" cy="123111"/>
          </a:xfrm>
          <a:prstGeom prst="rect">
            <a:avLst/>
          </a:prstGeom>
          <a:noFill/>
        </p:spPr>
        <p:txBody>
          <a:bodyPr vert="horz" wrap="square" lIns="0" tIns="0" rIns="0" bIns="0" rtlCol="0" anchor="ctr">
            <a:spAutoFit/>
          </a:bodyPr>
          <a:lstStyle/>
          <a:p>
            <a:pPr>
              <a:spcBef>
                <a:spcPts val="200"/>
              </a:spcBef>
              <a:buSzPct val="100000"/>
            </a:pPr>
            <a:r>
              <a:rPr lang="en-US" sz="800" b="1" dirty="0"/>
              <a:t>Source: </a:t>
            </a:r>
            <a:r>
              <a:rPr lang="en-US" sz="800" i="1" dirty="0"/>
              <a:t>https://bigsnarf.wordpress.com/2016/05/22/nlp-use-cases/</a:t>
            </a:r>
            <a:r>
              <a:rPr lang="en-US" sz="800" b="1" dirty="0"/>
              <a:t> </a:t>
            </a:r>
            <a:endParaRPr lang="en-US" sz="800" b="1" dirty="0" smtClean="0"/>
          </a:p>
        </p:txBody>
      </p:sp>
      <p:grpSp>
        <p:nvGrpSpPr>
          <p:cNvPr id="35" name="Group 841"/>
          <p:cNvGrpSpPr>
            <a:grpSpLocks noChangeAspect="1"/>
          </p:cNvGrpSpPr>
          <p:nvPr/>
        </p:nvGrpSpPr>
        <p:grpSpPr bwMode="auto">
          <a:xfrm>
            <a:off x="2533575" y="1586247"/>
            <a:ext cx="367631" cy="367631"/>
            <a:chOff x="4235" y="3197"/>
            <a:chExt cx="340" cy="340"/>
          </a:xfrm>
          <a:solidFill>
            <a:schemeClr val="bg1"/>
          </a:solidFill>
        </p:grpSpPr>
        <p:sp>
          <p:nvSpPr>
            <p:cNvPr id="36" name="Freeform 842"/>
            <p:cNvSpPr>
              <a:spLocks noEditPoints="1"/>
            </p:cNvSpPr>
            <p:nvPr/>
          </p:nvSpPr>
          <p:spPr bwMode="auto">
            <a:xfrm>
              <a:off x="4299" y="3261"/>
              <a:ext cx="212" cy="212"/>
            </a:xfrm>
            <a:custGeom>
              <a:avLst/>
              <a:gdLst>
                <a:gd name="T0" fmla="*/ 213 w 320"/>
                <a:gd name="T1" fmla="*/ 320 h 320"/>
                <a:gd name="T2" fmla="*/ 106 w 320"/>
                <a:gd name="T3" fmla="*/ 320 h 320"/>
                <a:gd name="T4" fmla="*/ 96 w 320"/>
                <a:gd name="T5" fmla="*/ 309 h 320"/>
                <a:gd name="T6" fmla="*/ 96 w 320"/>
                <a:gd name="T7" fmla="*/ 224 h 320"/>
                <a:gd name="T8" fmla="*/ 10 w 320"/>
                <a:gd name="T9" fmla="*/ 224 h 320"/>
                <a:gd name="T10" fmla="*/ 0 w 320"/>
                <a:gd name="T11" fmla="*/ 213 h 320"/>
                <a:gd name="T12" fmla="*/ 0 w 320"/>
                <a:gd name="T13" fmla="*/ 106 h 320"/>
                <a:gd name="T14" fmla="*/ 10 w 320"/>
                <a:gd name="T15" fmla="*/ 96 h 320"/>
                <a:gd name="T16" fmla="*/ 96 w 320"/>
                <a:gd name="T17" fmla="*/ 96 h 320"/>
                <a:gd name="T18" fmla="*/ 96 w 320"/>
                <a:gd name="T19" fmla="*/ 10 h 320"/>
                <a:gd name="T20" fmla="*/ 106 w 320"/>
                <a:gd name="T21" fmla="*/ 0 h 320"/>
                <a:gd name="T22" fmla="*/ 213 w 320"/>
                <a:gd name="T23" fmla="*/ 0 h 320"/>
                <a:gd name="T24" fmla="*/ 224 w 320"/>
                <a:gd name="T25" fmla="*/ 10 h 320"/>
                <a:gd name="T26" fmla="*/ 224 w 320"/>
                <a:gd name="T27" fmla="*/ 96 h 320"/>
                <a:gd name="T28" fmla="*/ 309 w 320"/>
                <a:gd name="T29" fmla="*/ 96 h 320"/>
                <a:gd name="T30" fmla="*/ 320 w 320"/>
                <a:gd name="T31" fmla="*/ 106 h 320"/>
                <a:gd name="T32" fmla="*/ 320 w 320"/>
                <a:gd name="T33" fmla="*/ 213 h 320"/>
                <a:gd name="T34" fmla="*/ 309 w 320"/>
                <a:gd name="T35" fmla="*/ 224 h 320"/>
                <a:gd name="T36" fmla="*/ 224 w 320"/>
                <a:gd name="T37" fmla="*/ 224 h 320"/>
                <a:gd name="T38" fmla="*/ 224 w 320"/>
                <a:gd name="T39" fmla="*/ 309 h 320"/>
                <a:gd name="T40" fmla="*/ 213 w 320"/>
                <a:gd name="T41" fmla="*/ 320 h 320"/>
                <a:gd name="T42" fmla="*/ 117 w 320"/>
                <a:gd name="T43" fmla="*/ 298 h 320"/>
                <a:gd name="T44" fmla="*/ 202 w 320"/>
                <a:gd name="T45" fmla="*/ 298 h 320"/>
                <a:gd name="T46" fmla="*/ 202 w 320"/>
                <a:gd name="T47" fmla="*/ 213 h 320"/>
                <a:gd name="T48" fmla="*/ 213 w 320"/>
                <a:gd name="T49" fmla="*/ 202 h 320"/>
                <a:gd name="T50" fmla="*/ 298 w 320"/>
                <a:gd name="T51" fmla="*/ 202 h 320"/>
                <a:gd name="T52" fmla="*/ 298 w 320"/>
                <a:gd name="T53" fmla="*/ 117 h 320"/>
                <a:gd name="T54" fmla="*/ 213 w 320"/>
                <a:gd name="T55" fmla="*/ 117 h 320"/>
                <a:gd name="T56" fmla="*/ 202 w 320"/>
                <a:gd name="T57" fmla="*/ 106 h 320"/>
                <a:gd name="T58" fmla="*/ 202 w 320"/>
                <a:gd name="T59" fmla="*/ 21 h 320"/>
                <a:gd name="T60" fmla="*/ 117 w 320"/>
                <a:gd name="T61" fmla="*/ 21 h 320"/>
                <a:gd name="T62" fmla="*/ 117 w 320"/>
                <a:gd name="T63" fmla="*/ 106 h 320"/>
                <a:gd name="T64" fmla="*/ 106 w 320"/>
                <a:gd name="T65" fmla="*/ 117 h 320"/>
                <a:gd name="T66" fmla="*/ 21 w 320"/>
                <a:gd name="T67" fmla="*/ 117 h 320"/>
                <a:gd name="T68" fmla="*/ 21 w 320"/>
                <a:gd name="T69" fmla="*/ 202 h 320"/>
                <a:gd name="T70" fmla="*/ 106 w 320"/>
                <a:gd name="T71" fmla="*/ 202 h 320"/>
                <a:gd name="T72" fmla="*/ 117 w 320"/>
                <a:gd name="T73" fmla="*/ 213 h 320"/>
                <a:gd name="T74" fmla="*/ 117 w 320"/>
                <a:gd name="T75"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320">
                  <a:moveTo>
                    <a:pt x="213" y="320"/>
                  </a:moveTo>
                  <a:cubicBezTo>
                    <a:pt x="106" y="320"/>
                    <a:pt x="106" y="320"/>
                    <a:pt x="106" y="320"/>
                  </a:cubicBezTo>
                  <a:cubicBezTo>
                    <a:pt x="100" y="320"/>
                    <a:pt x="96" y="315"/>
                    <a:pt x="96" y="309"/>
                  </a:cubicBezTo>
                  <a:cubicBezTo>
                    <a:pt x="96" y="224"/>
                    <a:pt x="96" y="224"/>
                    <a:pt x="96" y="224"/>
                  </a:cubicBezTo>
                  <a:cubicBezTo>
                    <a:pt x="10" y="224"/>
                    <a:pt x="10" y="224"/>
                    <a:pt x="10" y="224"/>
                  </a:cubicBezTo>
                  <a:cubicBezTo>
                    <a:pt x="4" y="224"/>
                    <a:pt x="0" y="219"/>
                    <a:pt x="0" y="213"/>
                  </a:cubicBezTo>
                  <a:cubicBezTo>
                    <a:pt x="0" y="106"/>
                    <a:pt x="0" y="106"/>
                    <a:pt x="0" y="106"/>
                  </a:cubicBezTo>
                  <a:cubicBezTo>
                    <a:pt x="0" y="100"/>
                    <a:pt x="4" y="96"/>
                    <a:pt x="10" y="96"/>
                  </a:cubicBezTo>
                  <a:cubicBezTo>
                    <a:pt x="96" y="96"/>
                    <a:pt x="96" y="96"/>
                    <a:pt x="96" y="96"/>
                  </a:cubicBezTo>
                  <a:cubicBezTo>
                    <a:pt x="96" y="10"/>
                    <a:pt x="96" y="10"/>
                    <a:pt x="96" y="10"/>
                  </a:cubicBezTo>
                  <a:cubicBezTo>
                    <a:pt x="96" y="4"/>
                    <a:pt x="100" y="0"/>
                    <a:pt x="106" y="0"/>
                  </a:cubicBezTo>
                  <a:cubicBezTo>
                    <a:pt x="213" y="0"/>
                    <a:pt x="213" y="0"/>
                    <a:pt x="213" y="0"/>
                  </a:cubicBezTo>
                  <a:cubicBezTo>
                    <a:pt x="219" y="0"/>
                    <a:pt x="224" y="4"/>
                    <a:pt x="224" y="10"/>
                  </a:cubicBezTo>
                  <a:cubicBezTo>
                    <a:pt x="224" y="96"/>
                    <a:pt x="224" y="96"/>
                    <a:pt x="224" y="96"/>
                  </a:cubicBezTo>
                  <a:cubicBezTo>
                    <a:pt x="309" y="96"/>
                    <a:pt x="309" y="96"/>
                    <a:pt x="309" y="96"/>
                  </a:cubicBezTo>
                  <a:cubicBezTo>
                    <a:pt x="315" y="96"/>
                    <a:pt x="320" y="100"/>
                    <a:pt x="320" y="106"/>
                  </a:cubicBezTo>
                  <a:cubicBezTo>
                    <a:pt x="320" y="213"/>
                    <a:pt x="320" y="213"/>
                    <a:pt x="320" y="213"/>
                  </a:cubicBezTo>
                  <a:cubicBezTo>
                    <a:pt x="320" y="219"/>
                    <a:pt x="315" y="224"/>
                    <a:pt x="309" y="224"/>
                  </a:cubicBezTo>
                  <a:cubicBezTo>
                    <a:pt x="224" y="224"/>
                    <a:pt x="224" y="224"/>
                    <a:pt x="224" y="224"/>
                  </a:cubicBezTo>
                  <a:cubicBezTo>
                    <a:pt x="224" y="309"/>
                    <a:pt x="224" y="309"/>
                    <a:pt x="224" y="309"/>
                  </a:cubicBezTo>
                  <a:cubicBezTo>
                    <a:pt x="224" y="315"/>
                    <a:pt x="219" y="320"/>
                    <a:pt x="213" y="320"/>
                  </a:cubicBezTo>
                  <a:close/>
                  <a:moveTo>
                    <a:pt x="117" y="298"/>
                  </a:moveTo>
                  <a:cubicBezTo>
                    <a:pt x="202" y="298"/>
                    <a:pt x="202" y="298"/>
                    <a:pt x="202" y="298"/>
                  </a:cubicBezTo>
                  <a:cubicBezTo>
                    <a:pt x="202" y="213"/>
                    <a:pt x="202" y="213"/>
                    <a:pt x="202" y="213"/>
                  </a:cubicBezTo>
                  <a:cubicBezTo>
                    <a:pt x="202" y="207"/>
                    <a:pt x="207" y="202"/>
                    <a:pt x="213" y="202"/>
                  </a:cubicBezTo>
                  <a:cubicBezTo>
                    <a:pt x="298" y="202"/>
                    <a:pt x="298" y="202"/>
                    <a:pt x="298" y="202"/>
                  </a:cubicBezTo>
                  <a:cubicBezTo>
                    <a:pt x="298" y="117"/>
                    <a:pt x="298" y="117"/>
                    <a:pt x="298" y="117"/>
                  </a:cubicBezTo>
                  <a:cubicBezTo>
                    <a:pt x="213" y="117"/>
                    <a:pt x="213" y="117"/>
                    <a:pt x="213" y="117"/>
                  </a:cubicBezTo>
                  <a:cubicBezTo>
                    <a:pt x="207" y="117"/>
                    <a:pt x="202" y="112"/>
                    <a:pt x="202" y="106"/>
                  </a:cubicBezTo>
                  <a:cubicBezTo>
                    <a:pt x="202" y="21"/>
                    <a:pt x="202" y="21"/>
                    <a:pt x="202" y="21"/>
                  </a:cubicBezTo>
                  <a:cubicBezTo>
                    <a:pt x="117" y="21"/>
                    <a:pt x="117" y="21"/>
                    <a:pt x="117" y="21"/>
                  </a:cubicBezTo>
                  <a:cubicBezTo>
                    <a:pt x="117" y="106"/>
                    <a:pt x="117" y="106"/>
                    <a:pt x="117" y="106"/>
                  </a:cubicBezTo>
                  <a:cubicBezTo>
                    <a:pt x="117" y="112"/>
                    <a:pt x="112" y="117"/>
                    <a:pt x="106" y="117"/>
                  </a:cubicBezTo>
                  <a:cubicBezTo>
                    <a:pt x="21" y="117"/>
                    <a:pt x="21" y="117"/>
                    <a:pt x="21" y="117"/>
                  </a:cubicBezTo>
                  <a:cubicBezTo>
                    <a:pt x="21" y="202"/>
                    <a:pt x="21" y="202"/>
                    <a:pt x="21" y="202"/>
                  </a:cubicBezTo>
                  <a:cubicBezTo>
                    <a:pt x="106" y="202"/>
                    <a:pt x="106" y="202"/>
                    <a:pt x="106" y="202"/>
                  </a:cubicBezTo>
                  <a:cubicBezTo>
                    <a:pt x="112" y="202"/>
                    <a:pt x="117" y="207"/>
                    <a:pt x="117" y="213"/>
                  </a:cubicBezTo>
                  <a:lnTo>
                    <a:pt x="117"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7" name="Freeform 843"/>
            <p:cNvSpPr>
              <a:spLocks noEditPoints="1"/>
            </p:cNvSpPr>
            <p:nvPr/>
          </p:nvSpPr>
          <p:spPr bwMode="auto">
            <a:xfrm>
              <a:off x="4235" y="3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38" name="Group 295"/>
          <p:cNvGrpSpPr>
            <a:grpSpLocks noChangeAspect="1"/>
          </p:cNvGrpSpPr>
          <p:nvPr/>
        </p:nvGrpSpPr>
        <p:grpSpPr bwMode="auto">
          <a:xfrm>
            <a:off x="7879791" y="2205978"/>
            <a:ext cx="369021" cy="370106"/>
            <a:chOff x="7340" y="790"/>
            <a:chExt cx="340" cy="341"/>
          </a:xfrm>
          <a:solidFill>
            <a:schemeClr val="bg1"/>
          </a:solidFill>
        </p:grpSpPr>
        <p:sp>
          <p:nvSpPr>
            <p:cNvPr id="39" name="Freeform 296"/>
            <p:cNvSpPr>
              <a:spLocks noEditPoints="1"/>
            </p:cNvSpPr>
            <p:nvPr/>
          </p:nvSpPr>
          <p:spPr bwMode="auto">
            <a:xfrm>
              <a:off x="7340" y="790"/>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297"/>
            <p:cNvSpPr>
              <a:spLocks noEditPoints="1"/>
            </p:cNvSpPr>
            <p:nvPr/>
          </p:nvSpPr>
          <p:spPr bwMode="auto">
            <a:xfrm>
              <a:off x="7432" y="854"/>
              <a:ext cx="186" cy="213"/>
            </a:xfrm>
            <a:custGeom>
              <a:avLst/>
              <a:gdLst>
                <a:gd name="T0" fmla="*/ 54 w 280"/>
                <a:gd name="T1" fmla="*/ 117 h 320"/>
                <a:gd name="T2" fmla="*/ 139 w 280"/>
                <a:gd name="T3" fmla="*/ 117 h 320"/>
                <a:gd name="T4" fmla="*/ 150 w 280"/>
                <a:gd name="T5" fmla="*/ 106 h 320"/>
                <a:gd name="T6" fmla="*/ 150 w 280"/>
                <a:gd name="T7" fmla="*/ 53 h 320"/>
                <a:gd name="T8" fmla="*/ 139 w 280"/>
                <a:gd name="T9" fmla="*/ 42 h 320"/>
                <a:gd name="T10" fmla="*/ 54 w 280"/>
                <a:gd name="T11" fmla="*/ 42 h 320"/>
                <a:gd name="T12" fmla="*/ 43 w 280"/>
                <a:gd name="T13" fmla="*/ 53 h 320"/>
                <a:gd name="T14" fmla="*/ 43 w 280"/>
                <a:gd name="T15" fmla="*/ 106 h 320"/>
                <a:gd name="T16" fmla="*/ 54 w 280"/>
                <a:gd name="T17" fmla="*/ 117 h 320"/>
                <a:gd name="T18" fmla="*/ 64 w 280"/>
                <a:gd name="T19" fmla="*/ 64 h 320"/>
                <a:gd name="T20" fmla="*/ 128 w 280"/>
                <a:gd name="T21" fmla="*/ 64 h 320"/>
                <a:gd name="T22" fmla="*/ 128 w 280"/>
                <a:gd name="T23" fmla="*/ 96 h 320"/>
                <a:gd name="T24" fmla="*/ 64 w 280"/>
                <a:gd name="T25" fmla="*/ 96 h 320"/>
                <a:gd name="T26" fmla="*/ 64 w 280"/>
                <a:gd name="T27" fmla="*/ 64 h 320"/>
                <a:gd name="T28" fmla="*/ 256 w 280"/>
                <a:gd name="T29" fmla="*/ 135 h 320"/>
                <a:gd name="T30" fmla="*/ 267 w 280"/>
                <a:gd name="T31" fmla="*/ 117 h 320"/>
                <a:gd name="T32" fmla="*/ 267 w 280"/>
                <a:gd name="T33" fmla="*/ 117 h 320"/>
                <a:gd name="T34" fmla="*/ 267 w 280"/>
                <a:gd name="T35" fmla="*/ 116 h 320"/>
                <a:gd name="T36" fmla="*/ 261 w 280"/>
                <a:gd name="T37" fmla="*/ 102 h 320"/>
                <a:gd name="T38" fmla="*/ 234 w 280"/>
                <a:gd name="T39" fmla="*/ 48 h 320"/>
                <a:gd name="T40" fmla="*/ 220 w 280"/>
                <a:gd name="T41" fmla="*/ 43 h 320"/>
                <a:gd name="T42" fmla="*/ 215 w 280"/>
                <a:gd name="T43" fmla="*/ 58 h 320"/>
                <a:gd name="T44" fmla="*/ 235 w 280"/>
                <a:gd name="T45" fmla="*/ 99 h 320"/>
                <a:gd name="T46" fmla="*/ 224 w 280"/>
                <a:gd name="T47" fmla="*/ 117 h 320"/>
                <a:gd name="T48" fmla="*/ 227 w 280"/>
                <a:gd name="T49" fmla="*/ 126 h 320"/>
                <a:gd name="T50" fmla="*/ 227 w 280"/>
                <a:gd name="T51" fmla="*/ 127 h 320"/>
                <a:gd name="T52" fmla="*/ 228 w 280"/>
                <a:gd name="T53" fmla="*/ 128 h 320"/>
                <a:gd name="T54" fmla="*/ 228 w 280"/>
                <a:gd name="T55" fmla="*/ 129 h 320"/>
                <a:gd name="T56" fmla="*/ 237 w 280"/>
                <a:gd name="T57" fmla="*/ 144 h 320"/>
                <a:gd name="T58" fmla="*/ 246 w 280"/>
                <a:gd name="T59" fmla="*/ 209 h 320"/>
                <a:gd name="T60" fmla="*/ 192 w 280"/>
                <a:gd name="T61" fmla="*/ 252 h 320"/>
                <a:gd name="T62" fmla="*/ 192 w 280"/>
                <a:gd name="T63" fmla="*/ 10 h 320"/>
                <a:gd name="T64" fmla="*/ 182 w 280"/>
                <a:gd name="T65" fmla="*/ 0 h 320"/>
                <a:gd name="T66" fmla="*/ 11 w 280"/>
                <a:gd name="T67" fmla="*/ 0 h 320"/>
                <a:gd name="T68" fmla="*/ 0 w 280"/>
                <a:gd name="T69" fmla="*/ 10 h 320"/>
                <a:gd name="T70" fmla="*/ 0 w 280"/>
                <a:gd name="T71" fmla="*/ 309 h 320"/>
                <a:gd name="T72" fmla="*/ 11 w 280"/>
                <a:gd name="T73" fmla="*/ 320 h 320"/>
                <a:gd name="T74" fmla="*/ 182 w 280"/>
                <a:gd name="T75" fmla="*/ 320 h 320"/>
                <a:gd name="T76" fmla="*/ 192 w 280"/>
                <a:gd name="T77" fmla="*/ 309 h 320"/>
                <a:gd name="T78" fmla="*/ 192 w 280"/>
                <a:gd name="T79" fmla="*/ 274 h 320"/>
                <a:gd name="T80" fmla="*/ 266 w 280"/>
                <a:gd name="T81" fmla="*/ 216 h 320"/>
                <a:gd name="T82" fmla="*/ 256 w 280"/>
                <a:gd name="T83" fmla="*/ 135 h 320"/>
                <a:gd name="T84" fmla="*/ 171 w 280"/>
                <a:gd name="T85" fmla="*/ 298 h 320"/>
                <a:gd name="T86" fmla="*/ 22 w 280"/>
                <a:gd name="T87" fmla="*/ 298 h 320"/>
                <a:gd name="T88" fmla="*/ 22 w 280"/>
                <a:gd name="T89" fmla="*/ 21 h 320"/>
                <a:gd name="T90" fmla="*/ 171 w 280"/>
                <a:gd name="T91" fmla="*/ 21 h 320"/>
                <a:gd name="T92" fmla="*/ 171 w 280"/>
                <a:gd name="T93"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320">
                  <a:moveTo>
                    <a:pt x="54" y="117"/>
                  </a:moveTo>
                  <a:cubicBezTo>
                    <a:pt x="139" y="117"/>
                    <a:pt x="139" y="117"/>
                    <a:pt x="139" y="117"/>
                  </a:cubicBezTo>
                  <a:cubicBezTo>
                    <a:pt x="145" y="117"/>
                    <a:pt x="150" y="112"/>
                    <a:pt x="150" y="106"/>
                  </a:cubicBezTo>
                  <a:cubicBezTo>
                    <a:pt x="150" y="53"/>
                    <a:pt x="150" y="53"/>
                    <a:pt x="150" y="53"/>
                  </a:cubicBezTo>
                  <a:cubicBezTo>
                    <a:pt x="150" y="47"/>
                    <a:pt x="145" y="42"/>
                    <a:pt x="139" y="42"/>
                  </a:cubicBezTo>
                  <a:cubicBezTo>
                    <a:pt x="54" y="42"/>
                    <a:pt x="54" y="42"/>
                    <a:pt x="54" y="42"/>
                  </a:cubicBezTo>
                  <a:cubicBezTo>
                    <a:pt x="48" y="42"/>
                    <a:pt x="43" y="47"/>
                    <a:pt x="43" y="53"/>
                  </a:cubicBezTo>
                  <a:cubicBezTo>
                    <a:pt x="43" y="106"/>
                    <a:pt x="43" y="106"/>
                    <a:pt x="43" y="106"/>
                  </a:cubicBezTo>
                  <a:cubicBezTo>
                    <a:pt x="43" y="112"/>
                    <a:pt x="48" y="117"/>
                    <a:pt x="54" y="117"/>
                  </a:cubicBezTo>
                  <a:close/>
                  <a:moveTo>
                    <a:pt x="64" y="64"/>
                  </a:moveTo>
                  <a:cubicBezTo>
                    <a:pt x="128" y="64"/>
                    <a:pt x="128" y="64"/>
                    <a:pt x="128" y="64"/>
                  </a:cubicBezTo>
                  <a:cubicBezTo>
                    <a:pt x="128" y="96"/>
                    <a:pt x="128" y="96"/>
                    <a:pt x="128" y="96"/>
                  </a:cubicBezTo>
                  <a:cubicBezTo>
                    <a:pt x="64" y="96"/>
                    <a:pt x="64" y="96"/>
                    <a:pt x="64" y="96"/>
                  </a:cubicBezTo>
                  <a:lnTo>
                    <a:pt x="64" y="64"/>
                  </a:lnTo>
                  <a:close/>
                  <a:moveTo>
                    <a:pt x="256" y="135"/>
                  </a:moveTo>
                  <a:cubicBezTo>
                    <a:pt x="263" y="132"/>
                    <a:pt x="267" y="125"/>
                    <a:pt x="267" y="117"/>
                  </a:cubicBezTo>
                  <a:cubicBezTo>
                    <a:pt x="267" y="117"/>
                    <a:pt x="267" y="117"/>
                    <a:pt x="267" y="117"/>
                  </a:cubicBezTo>
                  <a:cubicBezTo>
                    <a:pt x="267" y="116"/>
                    <a:pt x="267" y="116"/>
                    <a:pt x="267" y="116"/>
                  </a:cubicBezTo>
                  <a:cubicBezTo>
                    <a:pt x="267" y="111"/>
                    <a:pt x="264" y="106"/>
                    <a:pt x="261" y="102"/>
                  </a:cubicBezTo>
                  <a:cubicBezTo>
                    <a:pt x="234" y="48"/>
                    <a:pt x="234" y="48"/>
                    <a:pt x="234" y="48"/>
                  </a:cubicBezTo>
                  <a:cubicBezTo>
                    <a:pt x="231" y="43"/>
                    <a:pt x="225" y="41"/>
                    <a:pt x="220" y="43"/>
                  </a:cubicBezTo>
                  <a:cubicBezTo>
                    <a:pt x="214" y="46"/>
                    <a:pt x="212" y="52"/>
                    <a:pt x="215" y="58"/>
                  </a:cubicBezTo>
                  <a:cubicBezTo>
                    <a:pt x="235" y="99"/>
                    <a:pt x="235" y="99"/>
                    <a:pt x="235" y="99"/>
                  </a:cubicBezTo>
                  <a:cubicBezTo>
                    <a:pt x="229" y="102"/>
                    <a:pt x="224" y="109"/>
                    <a:pt x="224" y="117"/>
                  </a:cubicBezTo>
                  <a:cubicBezTo>
                    <a:pt x="224" y="120"/>
                    <a:pt x="225" y="123"/>
                    <a:pt x="227" y="126"/>
                  </a:cubicBezTo>
                  <a:cubicBezTo>
                    <a:pt x="227" y="126"/>
                    <a:pt x="227" y="126"/>
                    <a:pt x="227" y="127"/>
                  </a:cubicBezTo>
                  <a:cubicBezTo>
                    <a:pt x="228" y="128"/>
                    <a:pt x="228" y="128"/>
                    <a:pt x="228" y="128"/>
                  </a:cubicBezTo>
                  <a:cubicBezTo>
                    <a:pt x="228" y="129"/>
                    <a:pt x="228" y="129"/>
                    <a:pt x="228" y="129"/>
                  </a:cubicBezTo>
                  <a:cubicBezTo>
                    <a:pt x="237" y="144"/>
                    <a:pt x="237" y="144"/>
                    <a:pt x="237" y="144"/>
                  </a:cubicBezTo>
                  <a:cubicBezTo>
                    <a:pt x="237" y="144"/>
                    <a:pt x="258" y="178"/>
                    <a:pt x="246" y="209"/>
                  </a:cubicBezTo>
                  <a:cubicBezTo>
                    <a:pt x="239" y="228"/>
                    <a:pt x="221" y="242"/>
                    <a:pt x="192" y="252"/>
                  </a:cubicBezTo>
                  <a:cubicBezTo>
                    <a:pt x="192" y="10"/>
                    <a:pt x="192" y="10"/>
                    <a:pt x="192" y="10"/>
                  </a:cubicBezTo>
                  <a:cubicBezTo>
                    <a:pt x="192" y="4"/>
                    <a:pt x="188" y="0"/>
                    <a:pt x="182" y="0"/>
                  </a:cubicBezTo>
                  <a:cubicBezTo>
                    <a:pt x="11" y="0"/>
                    <a:pt x="11" y="0"/>
                    <a:pt x="11" y="0"/>
                  </a:cubicBezTo>
                  <a:cubicBezTo>
                    <a:pt x="5" y="0"/>
                    <a:pt x="0" y="4"/>
                    <a:pt x="0" y="10"/>
                  </a:cubicBezTo>
                  <a:cubicBezTo>
                    <a:pt x="0" y="309"/>
                    <a:pt x="0" y="309"/>
                    <a:pt x="0" y="309"/>
                  </a:cubicBezTo>
                  <a:cubicBezTo>
                    <a:pt x="0" y="315"/>
                    <a:pt x="5" y="320"/>
                    <a:pt x="11" y="320"/>
                  </a:cubicBezTo>
                  <a:cubicBezTo>
                    <a:pt x="182" y="320"/>
                    <a:pt x="182" y="320"/>
                    <a:pt x="182" y="320"/>
                  </a:cubicBezTo>
                  <a:cubicBezTo>
                    <a:pt x="188" y="320"/>
                    <a:pt x="192" y="315"/>
                    <a:pt x="192" y="309"/>
                  </a:cubicBezTo>
                  <a:cubicBezTo>
                    <a:pt x="192" y="274"/>
                    <a:pt x="192" y="274"/>
                    <a:pt x="192" y="274"/>
                  </a:cubicBezTo>
                  <a:cubicBezTo>
                    <a:pt x="231" y="262"/>
                    <a:pt x="256" y="243"/>
                    <a:pt x="266" y="216"/>
                  </a:cubicBezTo>
                  <a:cubicBezTo>
                    <a:pt x="280" y="181"/>
                    <a:pt x="262" y="145"/>
                    <a:pt x="256" y="135"/>
                  </a:cubicBezTo>
                  <a:close/>
                  <a:moveTo>
                    <a:pt x="171" y="298"/>
                  </a:moveTo>
                  <a:cubicBezTo>
                    <a:pt x="22" y="298"/>
                    <a:pt x="22" y="298"/>
                    <a:pt x="22" y="298"/>
                  </a:cubicBezTo>
                  <a:cubicBezTo>
                    <a:pt x="22" y="21"/>
                    <a:pt x="22" y="21"/>
                    <a:pt x="22" y="21"/>
                  </a:cubicBezTo>
                  <a:cubicBezTo>
                    <a:pt x="171" y="21"/>
                    <a:pt x="171" y="21"/>
                    <a:pt x="171" y="21"/>
                  </a:cubicBezTo>
                  <a:lnTo>
                    <a:pt x="171"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1" name="Group 526"/>
          <p:cNvGrpSpPr>
            <a:grpSpLocks noChangeAspect="1"/>
          </p:cNvGrpSpPr>
          <p:nvPr/>
        </p:nvGrpSpPr>
        <p:grpSpPr bwMode="auto">
          <a:xfrm>
            <a:off x="7189701" y="3878763"/>
            <a:ext cx="369021" cy="369021"/>
            <a:chOff x="3464" y="1974"/>
            <a:chExt cx="340" cy="340"/>
          </a:xfrm>
          <a:solidFill>
            <a:schemeClr val="bg1"/>
          </a:solidFill>
        </p:grpSpPr>
        <p:sp>
          <p:nvSpPr>
            <p:cNvPr id="42"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4" name="Group 989"/>
          <p:cNvGrpSpPr>
            <a:grpSpLocks noChangeAspect="1"/>
          </p:cNvGrpSpPr>
          <p:nvPr/>
        </p:nvGrpSpPr>
        <p:grpSpPr bwMode="auto">
          <a:xfrm>
            <a:off x="4511588" y="4422646"/>
            <a:ext cx="367631" cy="367631"/>
            <a:chOff x="2394" y="4156"/>
            <a:chExt cx="340" cy="340"/>
          </a:xfrm>
          <a:solidFill>
            <a:schemeClr val="bg1"/>
          </a:solidFill>
        </p:grpSpPr>
        <p:sp>
          <p:nvSpPr>
            <p:cNvPr id="45" name="Line 990"/>
            <p:cNvSpPr>
              <a:spLocks noChangeShapeType="1"/>
            </p:cNvSpPr>
            <p:nvPr/>
          </p:nvSpPr>
          <p:spPr bwMode="auto">
            <a:xfrm>
              <a:off x="2528" y="4418"/>
              <a:ext cx="0" cy="0"/>
            </a:xfrm>
            <a:prstGeom prst="line">
              <a:avLst/>
            </a:prstGeom>
            <a:grpFill/>
            <a:ln w="22225" cap="rnd">
              <a:solidFill>
                <a:srgbClr val="000000"/>
              </a:solidFill>
              <a:prstDash val="solid"/>
              <a:round/>
              <a:headEnd/>
              <a:tailEnd/>
            </a:ln>
            <a:extLst/>
          </p:spPr>
          <p:txBody>
            <a:bodyPr vert="horz" wrap="square" lIns="91440" tIns="45720" rIns="91440" bIns="45720" numCol="1" anchor="t" anchorCtr="0" compatLnSpc="1">
              <a:prstTxWarp prst="textNoShape">
                <a:avLst/>
              </a:prstTxWarp>
            </a:bodyPr>
            <a:lstStyle/>
            <a:p>
              <a:endParaRPr lang="en-GB" dirty="0"/>
            </a:p>
          </p:txBody>
        </p:sp>
        <p:sp>
          <p:nvSpPr>
            <p:cNvPr id="46" name="Freeform 991"/>
            <p:cNvSpPr>
              <a:spLocks noEditPoints="1"/>
            </p:cNvSpPr>
            <p:nvPr/>
          </p:nvSpPr>
          <p:spPr bwMode="auto">
            <a:xfrm>
              <a:off x="2394" y="415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992"/>
            <p:cNvSpPr>
              <a:spLocks noEditPoints="1"/>
            </p:cNvSpPr>
            <p:nvPr/>
          </p:nvSpPr>
          <p:spPr bwMode="auto">
            <a:xfrm>
              <a:off x="2464" y="4220"/>
              <a:ext cx="186" cy="212"/>
            </a:xfrm>
            <a:custGeom>
              <a:avLst/>
              <a:gdLst>
                <a:gd name="T0" fmla="*/ 253 w 280"/>
                <a:gd name="T1" fmla="*/ 320 h 320"/>
                <a:gd name="T2" fmla="*/ 244 w 280"/>
                <a:gd name="T3" fmla="*/ 304 h 320"/>
                <a:gd name="T4" fmla="*/ 256 w 280"/>
                <a:gd name="T5" fmla="*/ 202 h 320"/>
                <a:gd name="T6" fmla="*/ 235 w 280"/>
                <a:gd name="T7" fmla="*/ 201 h 320"/>
                <a:gd name="T8" fmla="*/ 224 w 280"/>
                <a:gd name="T9" fmla="*/ 213 h 320"/>
                <a:gd name="T10" fmla="*/ 224 w 280"/>
                <a:gd name="T11" fmla="*/ 213 h 320"/>
                <a:gd name="T12" fmla="*/ 214 w 280"/>
                <a:gd name="T13" fmla="*/ 192 h 320"/>
                <a:gd name="T14" fmla="*/ 192 w 280"/>
                <a:gd name="T15" fmla="*/ 192 h 320"/>
                <a:gd name="T16" fmla="*/ 182 w 280"/>
                <a:gd name="T17" fmla="*/ 213 h 320"/>
                <a:gd name="T18" fmla="*/ 171 w 280"/>
                <a:gd name="T19" fmla="*/ 170 h 320"/>
                <a:gd name="T20" fmla="*/ 150 w 280"/>
                <a:gd name="T21" fmla="*/ 170 h 320"/>
                <a:gd name="T22" fmla="*/ 139 w 280"/>
                <a:gd name="T23" fmla="*/ 213 h 320"/>
                <a:gd name="T24" fmla="*/ 128 w 280"/>
                <a:gd name="T25" fmla="*/ 117 h 320"/>
                <a:gd name="T26" fmla="*/ 107 w 280"/>
                <a:gd name="T27" fmla="*/ 117 h 320"/>
                <a:gd name="T28" fmla="*/ 101 w 280"/>
                <a:gd name="T29" fmla="*/ 255 h 320"/>
                <a:gd name="T30" fmla="*/ 57 w 280"/>
                <a:gd name="T31" fmla="*/ 196 h 320"/>
                <a:gd name="T32" fmla="*/ 43 w 280"/>
                <a:gd name="T33" fmla="*/ 192 h 320"/>
                <a:gd name="T34" fmla="*/ 42 w 280"/>
                <a:gd name="T35" fmla="*/ 209 h 320"/>
                <a:gd name="T36" fmla="*/ 101 w 280"/>
                <a:gd name="T37" fmla="*/ 316 h 320"/>
                <a:gd name="T38" fmla="*/ 86 w 280"/>
                <a:gd name="T39" fmla="*/ 317 h 320"/>
                <a:gd name="T40" fmla="*/ 33 w 280"/>
                <a:gd name="T41" fmla="*/ 173 h 320"/>
                <a:gd name="T42" fmla="*/ 76 w 280"/>
                <a:gd name="T43" fmla="*/ 187 h 320"/>
                <a:gd name="T44" fmla="*/ 86 w 280"/>
                <a:gd name="T45" fmla="*/ 117 h 320"/>
                <a:gd name="T46" fmla="*/ 150 w 280"/>
                <a:gd name="T47" fmla="*/ 117 h 320"/>
                <a:gd name="T48" fmla="*/ 160 w 280"/>
                <a:gd name="T49" fmla="*/ 138 h 320"/>
                <a:gd name="T50" fmla="*/ 203 w 280"/>
                <a:gd name="T51" fmla="*/ 160 h 320"/>
                <a:gd name="T52" fmla="*/ 246 w 280"/>
                <a:gd name="T53" fmla="*/ 170 h 320"/>
                <a:gd name="T54" fmla="*/ 278 w 280"/>
                <a:gd name="T55" fmla="*/ 245 h 320"/>
                <a:gd name="T56" fmla="*/ 118 w 280"/>
                <a:gd name="T57" fmla="*/ 64 h 320"/>
                <a:gd name="T58" fmla="*/ 183 w 280"/>
                <a:gd name="T59" fmla="*/ 117 h 320"/>
                <a:gd name="T60" fmla="*/ 118 w 280"/>
                <a:gd name="T61" fmla="*/ 42 h 320"/>
                <a:gd name="T62" fmla="*/ 44 w 280"/>
                <a:gd name="T63" fmla="*/ 129 h 320"/>
                <a:gd name="T64" fmla="*/ 57 w 280"/>
                <a:gd name="T65" fmla="*/ 138 h 320"/>
                <a:gd name="T66" fmla="*/ 65 w 280"/>
                <a:gd name="T67" fmla="*/ 117 h 320"/>
                <a:gd name="T68" fmla="*/ 23 w 280"/>
                <a:gd name="T69" fmla="*/ 133 h 320"/>
                <a:gd name="T70" fmla="*/ 118 w 280"/>
                <a:gd name="T71" fmla="*/ 21 h 320"/>
                <a:gd name="T72" fmla="*/ 213 w 280"/>
                <a:gd name="T73" fmla="*/ 123 h 320"/>
                <a:gd name="T74" fmla="*/ 235 w 280"/>
                <a:gd name="T75" fmla="*/ 125 h 320"/>
                <a:gd name="T76" fmla="*/ 118 w 280"/>
                <a:gd name="T77" fmla="*/ 0 h 320"/>
                <a:gd name="T78" fmla="*/ 2 w 280"/>
                <a:gd name="T79" fmla="*/ 137 h 320"/>
                <a:gd name="T80" fmla="*/ 14 w 280"/>
                <a:gd name="T81" fmla="*/ 1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320">
                  <a:moveTo>
                    <a:pt x="262" y="314"/>
                  </a:moveTo>
                  <a:cubicBezTo>
                    <a:pt x="260" y="318"/>
                    <a:pt x="256" y="320"/>
                    <a:pt x="253" y="320"/>
                  </a:cubicBezTo>
                  <a:cubicBezTo>
                    <a:pt x="251" y="320"/>
                    <a:pt x="249" y="319"/>
                    <a:pt x="247" y="318"/>
                  </a:cubicBezTo>
                  <a:cubicBezTo>
                    <a:pt x="242" y="315"/>
                    <a:pt x="241" y="309"/>
                    <a:pt x="244" y="304"/>
                  </a:cubicBezTo>
                  <a:cubicBezTo>
                    <a:pt x="258" y="278"/>
                    <a:pt x="256" y="246"/>
                    <a:pt x="256" y="246"/>
                  </a:cubicBezTo>
                  <a:cubicBezTo>
                    <a:pt x="256" y="202"/>
                    <a:pt x="256" y="202"/>
                    <a:pt x="256" y="202"/>
                  </a:cubicBezTo>
                  <a:cubicBezTo>
                    <a:pt x="256" y="196"/>
                    <a:pt x="251" y="192"/>
                    <a:pt x="245" y="192"/>
                  </a:cubicBezTo>
                  <a:cubicBezTo>
                    <a:pt x="240" y="192"/>
                    <a:pt x="236" y="196"/>
                    <a:pt x="235" y="201"/>
                  </a:cubicBezTo>
                  <a:cubicBezTo>
                    <a:pt x="235" y="202"/>
                    <a:pt x="235" y="202"/>
                    <a:pt x="235" y="202"/>
                  </a:cubicBezTo>
                  <a:cubicBezTo>
                    <a:pt x="235" y="208"/>
                    <a:pt x="230" y="213"/>
                    <a:pt x="224" y="213"/>
                  </a:cubicBezTo>
                  <a:cubicBezTo>
                    <a:pt x="224" y="213"/>
                    <a:pt x="224" y="213"/>
                    <a:pt x="224" y="213"/>
                  </a:cubicBezTo>
                  <a:cubicBezTo>
                    <a:pt x="224" y="213"/>
                    <a:pt x="224" y="213"/>
                    <a:pt x="224" y="213"/>
                  </a:cubicBezTo>
                  <a:cubicBezTo>
                    <a:pt x="218" y="213"/>
                    <a:pt x="214" y="208"/>
                    <a:pt x="214" y="202"/>
                  </a:cubicBezTo>
                  <a:cubicBezTo>
                    <a:pt x="214" y="192"/>
                    <a:pt x="214" y="192"/>
                    <a:pt x="214" y="192"/>
                  </a:cubicBezTo>
                  <a:cubicBezTo>
                    <a:pt x="214" y="186"/>
                    <a:pt x="209" y="181"/>
                    <a:pt x="203" y="181"/>
                  </a:cubicBezTo>
                  <a:cubicBezTo>
                    <a:pt x="197" y="181"/>
                    <a:pt x="192" y="186"/>
                    <a:pt x="192" y="192"/>
                  </a:cubicBezTo>
                  <a:cubicBezTo>
                    <a:pt x="192" y="202"/>
                    <a:pt x="192" y="202"/>
                    <a:pt x="192" y="202"/>
                  </a:cubicBezTo>
                  <a:cubicBezTo>
                    <a:pt x="192" y="208"/>
                    <a:pt x="188" y="213"/>
                    <a:pt x="182" y="213"/>
                  </a:cubicBezTo>
                  <a:cubicBezTo>
                    <a:pt x="176" y="213"/>
                    <a:pt x="171" y="208"/>
                    <a:pt x="171" y="202"/>
                  </a:cubicBezTo>
                  <a:cubicBezTo>
                    <a:pt x="171" y="170"/>
                    <a:pt x="171" y="170"/>
                    <a:pt x="171" y="170"/>
                  </a:cubicBezTo>
                  <a:cubicBezTo>
                    <a:pt x="171" y="164"/>
                    <a:pt x="166" y="160"/>
                    <a:pt x="160" y="160"/>
                  </a:cubicBezTo>
                  <a:cubicBezTo>
                    <a:pt x="154" y="160"/>
                    <a:pt x="150" y="164"/>
                    <a:pt x="150" y="170"/>
                  </a:cubicBezTo>
                  <a:cubicBezTo>
                    <a:pt x="150" y="202"/>
                    <a:pt x="150" y="202"/>
                    <a:pt x="150" y="202"/>
                  </a:cubicBezTo>
                  <a:cubicBezTo>
                    <a:pt x="150" y="208"/>
                    <a:pt x="145" y="213"/>
                    <a:pt x="139" y="213"/>
                  </a:cubicBezTo>
                  <a:cubicBezTo>
                    <a:pt x="133" y="213"/>
                    <a:pt x="128" y="208"/>
                    <a:pt x="128" y="202"/>
                  </a:cubicBezTo>
                  <a:cubicBezTo>
                    <a:pt x="128" y="117"/>
                    <a:pt x="128" y="117"/>
                    <a:pt x="128" y="117"/>
                  </a:cubicBezTo>
                  <a:cubicBezTo>
                    <a:pt x="128" y="111"/>
                    <a:pt x="124" y="106"/>
                    <a:pt x="118" y="106"/>
                  </a:cubicBezTo>
                  <a:cubicBezTo>
                    <a:pt x="112" y="106"/>
                    <a:pt x="107" y="111"/>
                    <a:pt x="107" y="117"/>
                  </a:cubicBezTo>
                  <a:cubicBezTo>
                    <a:pt x="107" y="245"/>
                    <a:pt x="107" y="245"/>
                    <a:pt x="107" y="245"/>
                  </a:cubicBezTo>
                  <a:cubicBezTo>
                    <a:pt x="107" y="249"/>
                    <a:pt x="105" y="253"/>
                    <a:pt x="101" y="255"/>
                  </a:cubicBezTo>
                  <a:cubicBezTo>
                    <a:pt x="97" y="256"/>
                    <a:pt x="93" y="256"/>
                    <a:pt x="89" y="253"/>
                  </a:cubicBezTo>
                  <a:cubicBezTo>
                    <a:pt x="75" y="241"/>
                    <a:pt x="60" y="203"/>
                    <a:pt x="57" y="196"/>
                  </a:cubicBezTo>
                  <a:cubicBezTo>
                    <a:pt x="56" y="194"/>
                    <a:pt x="54" y="192"/>
                    <a:pt x="51" y="191"/>
                  </a:cubicBezTo>
                  <a:cubicBezTo>
                    <a:pt x="48" y="190"/>
                    <a:pt x="46" y="190"/>
                    <a:pt x="43" y="192"/>
                  </a:cubicBezTo>
                  <a:cubicBezTo>
                    <a:pt x="39" y="194"/>
                    <a:pt x="39" y="202"/>
                    <a:pt x="42" y="208"/>
                  </a:cubicBezTo>
                  <a:cubicBezTo>
                    <a:pt x="42" y="209"/>
                    <a:pt x="42" y="209"/>
                    <a:pt x="42" y="209"/>
                  </a:cubicBezTo>
                  <a:cubicBezTo>
                    <a:pt x="43" y="210"/>
                    <a:pt x="64" y="269"/>
                    <a:pt x="100" y="301"/>
                  </a:cubicBezTo>
                  <a:cubicBezTo>
                    <a:pt x="104" y="305"/>
                    <a:pt x="105" y="312"/>
                    <a:pt x="101" y="316"/>
                  </a:cubicBezTo>
                  <a:cubicBezTo>
                    <a:pt x="99" y="318"/>
                    <a:pt x="96" y="320"/>
                    <a:pt x="93" y="320"/>
                  </a:cubicBezTo>
                  <a:cubicBezTo>
                    <a:pt x="90" y="320"/>
                    <a:pt x="88" y="319"/>
                    <a:pt x="86" y="317"/>
                  </a:cubicBezTo>
                  <a:cubicBezTo>
                    <a:pt x="47" y="283"/>
                    <a:pt x="25" y="224"/>
                    <a:pt x="22" y="217"/>
                  </a:cubicBezTo>
                  <a:cubicBezTo>
                    <a:pt x="15" y="202"/>
                    <a:pt x="17" y="181"/>
                    <a:pt x="33" y="173"/>
                  </a:cubicBezTo>
                  <a:cubicBezTo>
                    <a:pt x="41" y="169"/>
                    <a:pt x="50" y="168"/>
                    <a:pt x="58" y="171"/>
                  </a:cubicBezTo>
                  <a:cubicBezTo>
                    <a:pt x="66" y="174"/>
                    <a:pt x="73" y="179"/>
                    <a:pt x="76" y="187"/>
                  </a:cubicBezTo>
                  <a:cubicBezTo>
                    <a:pt x="79" y="193"/>
                    <a:pt x="82" y="201"/>
                    <a:pt x="86" y="208"/>
                  </a:cubicBezTo>
                  <a:cubicBezTo>
                    <a:pt x="86" y="117"/>
                    <a:pt x="86" y="117"/>
                    <a:pt x="86" y="117"/>
                  </a:cubicBezTo>
                  <a:cubicBezTo>
                    <a:pt x="86" y="99"/>
                    <a:pt x="100" y="85"/>
                    <a:pt x="118" y="85"/>
                  </a:cubicBezTo>
                  <a:cubicBezTo>
                    <a:pt x="135" y="85"/>
                    <a:pt x="150" y="99"/>
                    <a:pt x="150" y="117"/>
                  </a:cubicBezTo>
                  <a:cubicBezTo>
                    <a:pt x="150" y="140"/>
                    <a:pt x="150" y="140"/>
                    <a:pt x="150" y="140"/>
                  </a:cubicBezTo>
                  <a:cubicBezTo>
                    <a:pt x="153" y="139"/>
                    <a:pt x="157" y="138"/>
                    <a:pt x="160" y="138"/>
                  </a:cubicBezTo>
                  <a:cubicBezTo>
                    <a:pt x="175" y="138"/>
                    <a:pt x="187" y="148"/>
                    <a:pt x="191" y="162"/>
                  </a:cubicBezTo>
                  <a:cubicBezTo>
                    <a:pt x="195" y="161"/>
                    <a:pt x="199" y="160"/>
                    <a:pt x="203" y="160"/>
                  </a:cubicBezTo>
                  <a:cubicBezTo>
                    <a:pt x="214" y="160"/>
                    <a:pt x="224" y="166"/>
                    <a:pt x="230" y="175"/>
                  </a:cubicBezTo>
                  <a:cubicBezTo>
                    <a:pt x="235" y="172"/>
                    <a:pt x="240" y="170"/>
                    <a:pt x="246" y="170"/>
                  </a:cubicBezTo>
                  <a:cubicBezTo>
                    <a:pt x="263" y="170"/>
                    <a:pt x="278" y="185"/>
                    <a:pt x="278" y="202"/>
                  </a:cubicBezTo>
                  <a:cubicBezTo>
                    <a:pt x="278" y="245"/>
                    <a:pt x="278" y="245"/>
                    <a:pt x="278" y="245"/>
                  </a:cubicBezTo>
                  <a:cubicBezTo>
                    <a:pt x="278" y="246"/>
                    <a:pt x="280" y="283"/>
                    <a:pt x="262" y="314"/>
                  </a:cubicBezTo>
                  <a:close/>
                  <a:moveTo>
                    <a:pt x="118" y="64"/>
                  </a:moveTo>
                  <a:cubicBezTo>
                    <a:pt x="144" y="64"/>
                    <a:pt x="166" y="82"/>
                    <a:pt x="171" y="108"/>
                  </a:cubicBezTo>
                  <a:cubicBezTo>
                    <a:pt x="172" y="114"/>
                    <a:pt x="177" y="118"/>
                    <a:pt x="183" y="117"/>
                  </a:cubicBezTo>
                  <a:cubicBezTo>
                    <a:pt x="189" y="116"/>
                    <a:pt x="193" y="110"/>
                    <a:pt x="192" y="105"/>
                  </a:cubicBezTo>
                  <a:cubicBezTo>
                    <a:pt x="186" y="68"/>
                    <a:pt x="155" y="42"/>
                    <a:pt x="118" y="42"/>
                  </a:cubicBezTo>
                  <a:cubicBezTo>
                    <a:pt x="77" y="42"/>
                    <a:pt x="43" y="76"/>
                    <a:pt x="43" y="117"/>
                  </a:cubicBezTo>
                  <a:cubicBezTo>
                    <a:pt x="43" y="121"/>
                    <a:pt x="44" y="125"/>
                    <a:pt x="44" y="129"/>
                  </a:cubicBezTo>
                  <a:cubicBezTo>
                    <a:pt x="45" y="135"/>
                    <a:pt x="50" y="138"/>
                    <a:pt x="55" y="138"/>
                  </a:cubicBezTo>
                  <a:cubicBezTo>
                    <a:pt x="56" y="138"/>
                    <a:pt x="56" y="138"/>
                    <a:pt x="57" y="138"/>
                  </a:cubicBezTo>
                  <a:cubicBezTo>
                    <a:pt x="63" y="137"/>
                    <a:pt x="67" y="132"/>
                    <a:pt x="66" y="126"/>
                  </a:cubicBezTo>
                  <a:cubicBezTo>
                    <a:pt x="65" y="123"/>
                    <a:pt x="65" y="120"/>
                    <a:pt x="65" y="117"/>
                  </a:cubicBezTo>
                  <a:cubicBezTo>
                    <a:pt x="65" y="88"/>
                    <a:pt x="89" y="64"/>
                    <a:pt x="118" y="64"/>
                  </a:cubicBezTo>
                  <a:close/>
                  <a:moveTo>
                    <a:pt x="23" y="133"/>
                  </a:moveTo>
                  <a:cubicBezTo>
                    <a:pt x="22" y="128"/>
                    <a:pt x="22" y="122"/>
                    <a:pt x="22" y="117"/>
                  </a:cubicBezTo>
                  <a:cubicBezTo>
                    <a:pt x="22" y="64"/>
                    <a:pt x="65" y="21"/>
                    <a:pt x="118" y="21"/>
                  </a:cubicBezTo>
                  <a:cubicBezTo>
                    <a:pt x="171" y="21"/>
                    <a:pt x="214" y="64"/>
                    <a:pt x="214" y="117"/>
                  </a:cubicBezTo>
                  <a:cubicBezTo>
                    <a:pt x="214" y="119"/>
                    <a:pt x="214" y="121"/>
                    <a:pt x="213" y="123"/>
                  </a:cubicBezTo>
                  <a:cubicBezTo>
                    <a:pt x="213" y="129"/>
                    <a:pt x="218" y="134"/>
                    <a:pt x="223" y="135"/>
                  </a:cubicBezTo>
                  <a:cubicBezTo>
                    <a:pt x="229" y="135"/>
                    <a:pt x="234" y="131"/>
                    <a:pt x="235" y="125"/>
                  </a:cubicBezTo>
                  <a:cubicBezTo>
                    <a:pt x="235" y="122"/>
                    <a:pt x="235" y="120"/>
                    <a:pt x="235" y="117"/>
                  </a:cubicBezTo>
                  <a:cubicBezTo>
                    <a:pt x="235" y="52"/>
                    <a:pt x="182" y="0"/>
                    <a:pt x="118" y="0"/>
                  </a:cubicBezTo>
                  <a:cubicBezTo>
                    <a:pt x="53" y="0"/>
                    <a:pt x="0" y="52"/>
                    <a:pt x="0" y="117"/>
                  </a:cubicBezTo>
                  <a:cubicBezTo>
                    <a:pt x="0" y="124"/>
                    <a:pt x="1" y="130"/>
                    <a:pt x="2" y="137"/>
                  </a:cubicBezTo>
                  <a:cubicBezTo>
                    <a:pt x="3" y="142"/>
                    <a:pt x="7" y="145"/>
                    <a:pt x="12" y="145"/>
                  </a:cubicBezTo>
                  <a:cubicBezTo>
                    <a:pt x="13" y="145"/>
                    <a:pt x="14" y="145"/>
                    <a:pt x="14" y="145"/>
                  </a:cubicBezTo>
                  <a:cubicBezTo>
                    <a:pt x="20" y="144"/>
                    <a:pt x="24" y="139"/>
                    <a:pt x="23" y="13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0627439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Key Libraries for NLP</a:t>
            </a:r>
            <a:endParaRPr lang="en-GB" dirty="0"/>
          </a:p>
        </p:txBody>
      </p:sp>
      <p:grpSp>
        <p:nvGrpSpPr>
          <p:cNvPr id="5" name="Group 4"/>
          <p:cNvGrpSpPr/>
          <p:nvPr/>
        </p:nvGrpSpPr>
        <p:grpSpPr>
          <a:xfrm>
            <a:off x="-8668" y="1490748"/>
            <a:ext cx="3986235" cy="2420195"/>
            <a:chOff x="-8668" y="1721663"/>
            <a:chExt cx="3986235" cy="2420195"/>
          </a:xfrm>
        </p:grpSpPr>
        <p:sp>
          <p:nvSpPr>
            <p:cNvPr id="50" name="TextBox 49"/>
            <p:cNvSpPr txBox="1"/>
            <p:nvPr/>
          </p:nvSpPr>
          <p:spPr>
            <a:xfrm>
              <a:off x="1926139" y="1947298"/>
              <a:ext cx="2051428" cy="2194560"/>
            </a:xfrm>
            <a:prstGeom prst="rect">
              <a:avLst/>
            </a:prstGeom>
            <a:noFill/>
          </p:spPr>
          <p:txBody>
            <a:bodyPr wrap="square" lIns="0" tIns="0" rIns="0" bIns="0" rtlCol="0">
              <a:noAutofit/>
            </a:bodyPr>
            <a:lstStyle/>
            <a:p>
              <a:pPr algn="just"/>
              <a:r>
                <a:rPr lang="en-GB" sz="1100" b="1" dirty="0" smtClean="0">
                  <a:solidFill>
                    <a:schemeClr val="accent3"/>
                  </a:solidFill>
                </a:rPr>
                <a:t>NLTK</a:t>
              </a:r>
              <a:endParaRPr lang="en-GB" sz="1100" b="1" dirty="0">
                <a:solidFill>
                  <a:schemeClr val="accent3"/>
                </a:solidFill>
              </a:endParaRPr>
            </a:p>
            <a:p>
              <a:pPr algn="just"/>
              <a:r>
                <a:rPr lang="en-US" sz="1100" dirty="0" smtClean="0"/>
                <a:t>is </a:t>
              </a:r>
              <a:r>
                <a:rPr lang="en-US" sz="1100" dirty="0"/>
                <a:t>a leading platform for </a:t>
              </a:r>
              <a:r>
                <a:rPr lang="en-US" sz="1100" dirty="0" smtClean="0"/>
                <a:t>building programs </a:t>
              </a:r>
              <a:r>
                <a:rPr lang="en-US" sz="1100" dirty="0"/>
                <a:t>to work with human language data. </a:t>
              </a:r>
              <a:endParaRPr lang="en-US" sz="1100" dirty="0" smtClean="0"/>
            </a:p>
            <a:p>
              <a:pPr algn="just"/>
              <a:r>
                <a:rPr lang="en-US" sz="1100" dirty="0" smtClean="0"/>
                <a:t>It </a:t>
              </a:r>
              <a:r>
                <a:rPr lang="en-US" sz="1100" dirty="0"/>
                <a:t>provides easy-to-use interfaces to over 50 corpora and lexical resources such as WordNet, along with a suite of text processing libraries for classification, tokenization, stemming, tagging, parsing, and semantic reasoning.</a:t>
              </a:r>
              <a:endParaRPr lang="en-GB" sz="1100" dirty="0" smtClean="0"/>
            </a:p>
          </p:txBody>
        </p:sp>
        <p:sp>
          <p:nvSpPr>
            <p:cNvPr id="53" name="TextBox 52"/>
            <p:cNvSpPr txBox="1"/>
            <p:nvPr/>
          </p:nvSpPr>
          <p:spPr>
            <a:xfrm>
              <a:off x="-8668" y="1721663"/>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chemeClr val="accent3"/>
                  </a:solidFill>
                </a:rPr>
                <a:t>01</a:t>
              </a:r>
            </a:p>
          </p:txBody>
        </p:sp>
      </p:grpSp>
      <p:grpSp>
        <p:nvGrpSpPr>
          <p:cNvPr id="7" name="Group 6"/>
          <p:cNvGrpSpPr/>
          <p:nvPr/>
        </p:nvGrpSpPr>
        <p:grpSpPr>
          <a:xfrm>
            <a:off x="4198863" y="1010473"/>
            <a:ext cx="4200020" cy="2054435"/>
            <a:chOff x="4198863" y="1075125"/>
            <a:chExt cx="4200020" cy="2054435"/>
          </a:xfrm>
        </p:grpSpPr>
        <p:sp>
          <p:nvSpPr>
            <p:cNvPr id="55" name="TextBox 54"/>
            <p:cNvSpPr txBox="1"/>
            <p:nvPr/>
          </p:nvSpPr>
          <p:spPr>
            <a:xfrm>
              <a:off x="6142312" y="1300760"/>
              <a:ext cx="2256571" cy="1828800"/>
            </a:xfrm>
            <a:prstGeom prst="rect">
              <a:avLst/>
            </a:prstGeom>
            <a:noFill/>
          </p:spPr>
          <p:txBody>
            <a:bodyPr wrap="square" lIns="0" tIns="0" rIns="0" bIns="0" rtlCol="0">
              <a:noAutofit/>
            </a:bodyPr>
            <a:lstStyle/>
            <a:p>
              <a:pPr algn="just"/>
              <a:r>
                <a:rPr lang="en-GB" sz="1100" b="1" dirty="0" smtClean="0">
                  <a:solidFill>
                    <a:schemeClr val="accent1"/>
                  </a:solidFill>
                </a:rPr>
                <a:t>Stanford </a:t>
              </a:r>
              <a:r>
                <a:rPr lang="en-GB" sz="1100" b="1" dirty="0" err="1" smtClean="0">
                  <a:solidFill>
                    <a:schemeClr val="accent1"/>
                  </a:solidFill>
                </a:rPr>
                <a:t>CoreNLP</a:t>
              </a:r>
              <a:endParaRPr lang="en-GB" sz="1100" b="1" dirty="0">
                <a:solidFill>
                  <a:schemeClr val="accent1"/>
                </a:solidFill>
              </a:endParaRPr>
            </a:p>
            <a:p>
              <a:pPr algn="just"/>
              <a:r>
                <a:rPr lang="en-US" sz="1100" dirty="0" smtClean="0"/>
                <a:t>is </a:t>
              </a:r>
              <a:r>
                <a:rPr lang="en-US" sz="1100" dirty="0"/>
                <a:t>a suite of production-ready natural analysis tools. It includes part-of-speech (POS) tagging, entity recognition, pattern learning, parsing, and much more.</a:t>
              </a:r>
            </a:p>
            <a:p>
              <a:pPr algn="just"/>
              <a:r>
                <a:rPr lang="en-US" sz="1100" dirty="0" smtClean="0"/>
                <a:t>It </a:t>
              </a:r>
              <a:r>
                <a:rPr lang="en-US" sz="1100" dirty="0"/>
                <a:t>is actually written in Java, not Python. </a:t>
              </a:r>
              <a:r>
                <a:rPr lang="en-US" sz="1100" dirty="0" smtClean="0"/>
                <a:t>One </a:t>
              </a:r>
              <a:r>
                <a:rPr lang="en-US" sz="1100" dirty="0"/>
                <a:t>can get around this with Python wrappers made by the community.</a:t>
              </a:r>
              <a:endParaRPr lang="en-GB" sz="1100" dirty="0" smtClean="0"/>
            </a:p>
          </p:txBody>
        </p:sp>
        <p:sp>
          <p:nvSpPr>
            <p:cNvPr id="56" name="TextBox 55"/>
            <p:cNvSpPr txBox="1"/>
            <p:nvPr/>
          </p:nvSpPr>
          <p:spPr>
            <a:xfrm>
              <a:off x="4198863" y="107512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chemeClr val="accent1"/>
                  </a:solidFill>
                </a:rPr>
                <a:t>03</a:t>
              </a:r>
            </a:p>
          </p:txBody>
        </p:sp>
      </p:grpSp>
      <p:grpSp>
        <p:nvGrpSpPr>
          <p:cNvPr id="6" name="Group 5"/>
          <p:cNvGrpSpPr/>
          <p:nvPr/>
        </p:nvGrpSpPr>
        <p:grpSpPr>
          <a:xfrm>
            <a:off x="-8668" y="3894323"/>
            <a:ext cx="3986235" cy="2096016"/>
            <a:chOff x="-8668" y="4125238"/>
            <a:chExt cx="3986235" cy="2096016"/>
          </a:xfrm>
        </p:grpSpPr>
        <p:sp>
          <p:nvSpPr>
            <p:cNvPr id="52" name="TextBox 51"/>
            <p:cNvSpPr txBox="1"/>
            <p:nvPr/>
          </p:nvSpPr>
          <p:spPr>
            <a:xfrm>
              <a:off x="-8668" y="4125238"/>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chemeClr val="accent2"/>
                  </a:solidFill>
                </a:rPr>
                <a:t>02</a:t>
              </a:r>
            </a:p>
          </p:txBody>
        </p:sp>
        <p:sp>
          <p:nvSpPr>
            <p:cNvPr id="65" name="TextBox 64"/>
            <p:cNvSpPr txBox="1"/>
            <p:nvPr/>
          </p:nvSpPr>
          <p:spPr>
            <a:xfrm>
              <a:off x="1926139" y="4392454"/>
              <a:ext cx="2051428" cy="1828800"/>
            </a:xfrm>
            <a:prstGeom prst="rect">
              <a:avLst/>
            </a:prstGeom>
            <a:noFill/>
          </p:spPr>
          <p:txBody>
            <a:bodyPr wrap="square" lIns="0" tIns="0" rIns="0" bIns="0" rtlCol="0">
              <a:noAutofit/>
            </a:bodyPr>
            <a:lstStyle/>
            <a:p>
              <a:r>
                <a:rPr lang="en-GB" sz="1100" b="1" dirty="0" err="1" smtClean="0">
                  <a:solidFill>
                    <a:schemeClr val="accent2"/>
                  </a:solidFill>
                </a:rPr>
                <a:t>TextBlob</a:t>
              </a:r>
              <a:endParaRPr lang="en-GB" sz="1100" b="1" dirty="0">
                <a:solidFill>
                  <a:schemeClr val="accent2"/>
                </a:solidFill>
              </a:endParaRPr>
            </a:p>
            <a:p>
              <a:pPr algn="just"/>
              <a:r>
                <a:rPr lang="en-US" sz="1100" dirty="0"/>
                <a:t>is a library for processing textual data. It provides a simple API for diving into common natural language processing (NLP) tasks such as part-of-speech tagging, noun phrase extraction, sentiment analysis, classification, translation, and more.</a:t>
              </a:r>
              <a:endParaRPr lang="en-GB" sz="1100" dirty="0"/>
            </a:p>
          </p:txBody>
        </p:sp>
      </p:grpSp>
      <p:grpSp>
        <p:nvGrpSpPr>
          <p:cNvPr id="8" name="Group 7"/>
          <p:cNvGrpSpPr/>
          <p:nvPr/>
        </p:nvGrpSpPr>
        <p:grpSpPr>
          <a:xfrm>
            <a:off x="4198863" y="3053834"/>
            <a:ext cx="4200020" cy="1730256"/>
            <a:chOff x="4198863" y="3118486"/>
            <a:chExt cx="4200020" cy="1730256"/>
          </a:xfrm>
        </p:grpSpPr>
        <p:sp>
          <p:nvSpPr>
            <p:cNvPr id="59" name="TextBox 58"/>
            <p:cNvSpPr txBox="1"/>
            <p:nvPr/>
          </p:nvSpPr>
          <p:spPr>
            <a:xfrm>
              <a:off x="4198863" y="3118486"/>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chemeClr val="accent5"/>
                  </a:solidFill>
                </a:rPr>
                <a:t>04</a:t>
              </a:r>
            </a:p>
          </p:txBody>
        </p:sp>
        <p:sp>
          <p:nvSpPr>
            <p:cNvPr id="67" name="TextBox 66"/>
            <p:cNvSpPr txBox="1"/>
            <p:nvPr/>
          </p:nvSpPr>
          <p:spPr>
            <a:xfrm>
              <a:off x="6142312" y="3385702"/>
              <a:ext cx="2256571" cy="1463040"/>
            </a:xfrm>
            <a:prstGeom prst="rect">
              <a:avLst/>
            </a:prstGeom>
            <a:noFill/>
          </p:spPr>
          <p:txBody>
            <a:bodyPr wrap="square" lIns="0" tIns="0" rIns="0" bIns="0" rtlCol="0">
              <a:noAutofit/>
            </a:bodyPr>
            <a:lstStyle/>
            <a:p>
              <a:pPr algn="just"/>
              <a:r>
                <a:rPr lang="en-GB" sz="1100" b="1" dirty="0" err="1" smtClean="0">
                  <a:solidFill>
                    <a:schemeClr val="accent5"/>
                  </a:solidFill>
                </a:rPr>
                <a:t>spaCy</a:t>
              </a:r>
              <a:endParaRPr lang="en-GB" sz="1100" b="1" dirty="0">
                <a:solidFill>
                  <a:schemeClr val="accent5"/>
                </a:solidFill>
              </a:endParaRPr>
            </a:p>
            <a:p>
              <a:pPr algn="just"/>
              <a:r>
                <a:rPr lang="en-US" sz="1100" dirty="0" smtClean="0"/>
                <a:t>is </a:t>
              </a:r>
              <a:r>
                <a:rPr lang="en-US" sz="1100" dirty="0"/>
                <a:t>minimal and </a:t>
              </a:r>
              <a:r>
                <a:rPr lang="en-US" sz="1100" dirty="0" smtClean="0"/>
                <a:t>opinionated. Its </a:t>
              </a:r>
              <a:r>
                <a:rPr lang="en-US" sz="1100" dirty="0"/>
                <a:t>philosophy is to only present one algorithm (the best one) for each purpose. </a:t>
              </a:r>
            </a:p>
            <a:p>
              <a:pPr algn="just"/>
              <a:r>
                <a:rPr lang="en-US" sz="1100" dirty="0"/>
                <a:t>Because it's built on </a:t>
              </a:r>
              <a:r>
                <a:rPr lang="en-US" sz="1100" dirty="0" err="1"/>
                <a:t>Cython</a:t>
              </a:r>
              <a:r>
                <a:rPr lang="en-US" sz="1100" dirty="0"/>
                <a:t>, it's also lightning-fast. </a:t>
              </a:r>
              <a:r>
                <a:rPr lang="en-US" sz="1100" dirty="0" smtClean="0"/>
                <a:t>Its </a:t>
              </a:r>
              <a:r>
                <a:rPr lang="en-US" sz="1100" dirty="0"/>
                <a:t>main weakness is that it currently only supports English.</a:t>
              </a:r>
              <a:endParaRPr lang="en-GB" sz="1100" dirty="0" smtClean="0"/>
            </a:p>
          </p:txBody>
        </p:sp>
      </p:grpSp>
      <p:grpSp>
        <p:nvGrpSpPr>
          <p:cNvPr id="10" name="Group 9"/>
          <p:cNvGrpSpPr/>
          <p:nvPr/>
        </p:nvGrpSpPr>
        <p:grpSpPr>
          <a:xfrm>
            <a:off x="4198863" y="4765601"/>
            <a:ext cx="4200020" cy="1462777"/>
            <a:chOff x="4198863" y="4830253"/>
            <a:chExt cx="4200020" cy="1462777"/>
          </a:xfrm>
        </p:grpSpPr>
        <p:sp>
          <p:nvSpPr>
            <p:cNvPr id="61" name="TextBox 60"/>
            <p:cNvSpPr txBox="1"/>
            <p:nvPr/>
          </p:nvSpPr>
          <p:spPr>
            <a:xfrm>
              <a:off x="4198863" y="4830253"/>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chemeClr val="accent3"/>
                  </a:solidFill>
                </a:rPr>
                <a:t>05</a:t>
              </a:r>
            </a:p>
          </p:txBody>
        </p:sp>
        <p:sp>
          <p:nvSpPr>
            <p:cNvPr id="71" name="TextBox 70"/>
            <p:cNvSpPr txBox="1"/>
            <p:nvPr/>
          </p:nvSpPr>
          <p:spPr>
            <a:xfrm>
              <a:off x="6142312" y="5104310"/>
              <a:ext cx="2256571" cy="1188720"/>
            </a:xfrm>
            <a:prstGeom prst="rect">
              <a:avLst/>
            </a:prstGeom>
            <a:noFill/>
          </p:spPr>
          <p:txBody>
            <a:bodyPr wrap="square" lIns="0" tIns="0" rIns="0" bIns="0" rtlCol="0">
              <a:noAutofit/>
            </a:bodyPr>
            <a:lstStyle/>
            <a:p>
              <a:pPr algn="just"/>
              <a:r>
                <a:rPr lang="en-GB" sz="1100" b="1" dirty="0" err="1" smtClean="0">
                  <a:solidFill>
                    <a:schemeClr val="accent3"/>
                  </a:solidFill>
                </a:rPr>
                <a:t>gensim</a:t>
              </a:r>
              <a:endParaRPr lang="en-GB" sz="1100" b="1" dirty="0">
                <a:solidFill>
                  <a:schemeClr val="accent3"/>
                </a:solidFill>
              </a:endParaRPr>
            </a:p>
            <a:p>
              <a:pPr algn="just"/>
              <a:r>
                <a:rPr lang="en-US" sz="1100" dirty="0" smtClean="0"/>
                <a:t>is </a:t>
              </a:r>
              <a:r>
                <a:rPr lang="en-US" sz="1100" dirty="0"/>
                <a:t>a well-optimized library for topic modeling and document similarity analysis. </a:t>
              </a:r>
              <a:r>
                <a:rPr lang="en-US" sz="1100" dirty="0" smtClean="0"/>
                <a:t>Compared to the other Python </a:t>
              </a:r>
              <a:r>
                <a:rPr lang="en-US" sz="1100" dirty="0"/>
                <a:t>NLP </a:t>
              </a:r>
              <a:r>
                <a:rPr lang="en-US" sz="1100" dirty="0" smtClean="0"/>
                <a:t>libraries, </a:t>
              </a:r>
              <a:r>
                <a:rPr lang="en-US" sz="1100" dirty="0"/>
                <a:t>it's the most specialized.</a:t>
              </a:r>
              <a:endParaRPr lang="en-GB" sz="1100" dirty="0" smtClean="0"/>
            </a:p>
          </p:txBody>
        </p:sp>
      </p:gr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072" y="78486"/>
            <a:ext cx="2226118" cy="1088787"/>
          </a:xfrm>
          <a:prstGeom prst="rect">
            <a:avLst/>
          </a:prstGeom>
        </p:spPr>
      </p:pic>
      <p:sp>
        <p:nvSpPr>
          <p:cNvPr id="19" name="TextBox 18"/>
          <p:cNvSpPr txBox="1"/>
          <p:nvPr/>
        </p:nvSpPr>
        <p:spPr>
          <a:xfrm>
            <a:off x="320818" y="6472477"/>
            <a:ext cx="3566160" cy="123111"/>
          </a:xfrm>
          <a:prstGeom prst="rect">
            <a:avLst/>
          </a:prstGeom>
          <a:noFill/>
        </p:spPr>
        <p:txBody>
          <a:bodyPr vert="horz" wrap="square" lIns="0" tIns="0" rIns="0" bIns="0" rtlCol="0" anchor="ctr">
            <a:spAutoFit/>
          </a:bodyPr>
          <a:lstStyle/>
          <a:p>
            <a:pPr>
              <a:spcBef>
                <a:spcPts val="200"/>
              </a:spcBef>
              <a:buSzPct val="100000"/>
            </a:pPr>
            <a:r>
              <a:rPr lang="en-US" sz="800" b="1" dirty="0"/>
              <a:t>Source: </a:t>
            </a:r>
            <a:r>
              <a:rPr lang="en-US" sz="800" i="1" dirty="0"/>
              <a:t>https://</a:t>
            </a:r>
            <a:r>
              <a:rPr lang="en-US" sz="800" i="1" dirty="0" smtClean="0"/>
              <a:t>elitedatascience.com/python-nlp-libraries</a:t>
            </a:r>
            <a:endParaRPr lang="en-US" sz="800" b="1" dirty="0" smtClean="0"/>
          </a:p>
        </p:txBody>
      </p:sp>
    </p:spTree>
    <p:extLst>
      <p:ext uri="{BB962C8B-B14F-4D97-AF65-F5344CB8AC3E}">
        <p14:creationId xmlns:p14="http://schemas.microsoft.com/office/powerpoint/2010/main" val="10245273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Key APIs for NLP</a:t>
            </a:r>
            <a:endParaRPr lang="en-US" dirty="0"/>
          </a:p>
        </p:txBody>
      </p:sp>
      <p:sp>
        <p:nvSpPr>
          <p:cNvPr id="5" name="Rectangle 6"/>
          <p:cNvSpPr>
            <a:spLocks noChangeArrowheads="1"/>
          </p:cNvSpPr>
          <p:nvPr/>
        </p:nvSpPr>
        <p:spPr bwMode="auto">
          <a:xfrm>
            <a:off x="2096572" y="1083080"/>
            <a:ext cx="3291840" cy="365760"/>
          </a:xfrm>
          <a:prstGeom prst="rect">
            <a:avLst/>
          </a:prstGeom>
          <a:solidFill>
            <a:schemeClr val="accent3"/>
          </a:solidFill>
          <a:ln>
            <a:noFill/>
          </a:ln>
          <a:extLst/>
        </p:spPr>
        <p:txBody>
          <a:bodyPr wrap="none" lIns="88900" tIns="88900" rIns="88900" bIns="88900" anchor="ctr"/>
          <a:lstStyle/>
          <a:p>
            <a:pPr defTabSz="762000">
              <a:lnSpc>
                <a:spcPct val="95000"/>
              </a:lnSpc>
            </a:pPr>
            <a:r>
              <a:rPr lang="en-US" sz="1200" dirty="0" smtClean="0">
                <a:solidFill>
                  <a:schemeClr val="bg1"/>
                </a:solidFill>
              </a:rPr>
              <a:t>Features</a:t>
            </a:r>
            <a:endParaRPr lang="en-US" sz="1200" dirty="0">
              <a:solidFill>
                <a:schemeClr val="bg1"/>
              </a:solidFill>
            </a:endParaRPr>
          </a:p>
        </p:txBody>
      </p:sp>
      <p:sp>
        <p:nvSpPr>
          <p:cNvPr id="6" name="Rectangle 7"/>
          <p:cNvSpPr>
            <a:spLocks noChangeArrowheads="1"/>
          </p:cNvSpPr>
          <p:nvPr/>
        </p:nvSpPr>
        <p:spPr bwMode="auto">
          <a:xfrm>
            <a:off x="5424599" y="1083080"/>
            <a:ext cx="1363663" cy="365760"/>
          </a:xfrm>
          <a:prstGeom prst="rect">
            <a:avLst/>
          </a:prstGeom>
          <a:solidFill>
            <a:schemeClr val="accent3"/>
          </a:solidFill>
          <a:ln>
            <a:noFill/>
          </a:ln>
          <a:extLst/>
        </p:spPr>
        <p:txBody>
          <a:bodyPr wrap="none" lIns="88900" tIns="88900" rIns="88900" bIns="88900" anchor="ctr"/>
          <a:lstStyle/>
          <a:p>
            <a:pPr defTabSz="762000">
              <a:lnSpc>
                <a:spcPct val="95000"/>
              </a:lnSpc>
            </a:pPr>
            <a:r>
              <a:rPr lang="en-US" sz="1200" dirty="0" smtClean="0">
                <a:solidFill>
                  <a:schemeClr val="bg1"/>
                </a:solidFill>
              </a:rPr>
              <a:t>Pricing</a:t>
            </a:r>
            <a:endParaRPr lang="en-US" sz="1200" dirty="0">
              <a:solidFill>
                <a:schemeClr val="bg1"/>
              </a:solidFill>
            </a:endParaRPr>
          </a:p>
        </p:txBody>
      </p:sp>
      <p:sp>
        <p:nvSpPr>
          <p:cNvPr id="7" name="Rectangle 8"/>
          <p:cNvSpPr>
            <a:spLocks noChangeArrowheads="1"/>
          </p:cNvSpPr>
          <p:nvPr/>
        </p:nvSpPr>
        <p:spPr bwMode="auto">
          <a:xfrm>
            <a:off x="6826276" y="1083080"/>
            <a:ext cx="2203450" cy="365760"/>
          </a:xfrm>
          <a:prstGeom prst="rect">
            <a:avLst/>
          </a:prstGeom>
          <a:solidFill>
            <a:schemeClr val="accent3"/>
          </a:solidFill>
          <a:ln>
            <a:noFill/>
          </a:ln>
          <a:extLst/>
        </p:spPr>
        <p:txBody>
          <a:bodyPr wrap="none" lIns="88900" tIns="88900" rIns="88900" bIns="88900" anchor="ctr"/>
          <a:lstStyle/>
          <a:p>
            <a:pPr defTabSz="762000">
              <a:lnSpc>
                <a:spcPct val="95000"/>
              </a:lnSpc>
            </a:pPr>
            <a:r>
              <a:rPr lang="en-US" sz="1200" dirty="0" smtClean="0">
                <a:solidFill>
                  <a:schemeClr val="bg1"/>
                </a:solidFill>
              </a:rPr>
              <a:t>Notable Differentiator</a:t>
            </a:r>
            <a:endParaRPr lang="en-US" sz="1200" dirty="0">
              <a:solidFill>
                <a:schemeClr val="bg1"/>
              </a:solidFill>
            </a:endParaRPr>
          </a:p>
        </p:txBody>
      </p:sp>
      <p:sp>
        <p:nvSpPr>
          <p:cNvPr id="8" name="AutoShape 9"/>
          <p:cNvSpPr>
            <a:spLocks noChangeArrowheads="1"/>
          </p:cNvSpPr>
          <p:nvPr/>
        </p:nvSpPr>
        <p:spPr bwMode="auto">
          <a:xfrm flipV="1">
            <a:off x="206823" y="1083078"/>
            <a:ext cx="1699846" cy="5650225"/>
          </a:xfrm>
          <a:prstGeom prst="rtTriangle">
            <a:avLst/>
          </a:prstGeom>
          <a:solidFill>
            <a:schemeClr val="accent3"/>
          </a:solidFill>
          <a:ln>
            <a:noFill/>
          </a:ln>
          <a:extLst/>
        </p:spPr>
        <p:txBody>
          <a:bodyPr rot="10800000" wrap="none" lIns="0" tIns="0" rIns="0" bIns="0" anchor="ctr"/>
          <a:lstStyle/>
          <a:p>
            <a:endParaRPr lang="en-US" sz="1200" smtClean="0">
              <a:solidFill>
                <a:srgbClr val="000000"/>
              </a:solidFill>
            </a:endParaRPr>
          </a:p>
        </p:txBody>
      </p:sp>
      <p:sp>
        <p:nvSpPr>
          <p:cNvPr id="10" name="Rectangle 3"/>
          <p:cNvSpPr>
            <a:spLocks noChangeArrowheads="1"/>
          </p:cNvSpPr>
          <p:nvPr/>
        </p:nvSpPr>
        <p:spPr bwMode="auto">
          <a:xfrm>
            <a:off x="2096572" y="1535004"/>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smtClean="0"/>
              <a:t>Supports </a:t>
            </a:r>
            <a:r>
              <a:rPr lang="en-US" sz="900" b="1" dirty="0"/>
              <a:t>12 </a:t>
            </a:r>
            <a:r>
              <a:rPr lang="en-US" sz="900" b="1" dirty="0" smtClean="0"/>
              <a:t>key text </a:t>
            </a:r>
            <a:r>
              <a:rPr lang="en-US" sz="900" b="1" dirty="0"/>
              <a:t>analysis </a:t>
            </a:r>
            <a:r>
              <a:rPr lang="en-US" sz="900" b="1" dirty="0" smtClean="0"/>
              <a:t>functions</a:t>
            </a:r>
            <a:r>
              <a:rPr lang="en-US" sz="900" dirty="0" smtClean="0"/>
              <a:t>: entity </a:t>
            </a:r>
            <a:r>
              <a:rPr lang="en-US" sz="900" dirty="0"/>
              <a:t>extraction, sentiment analysis, keyword extraction, concept tagging, relation extraction, taxonomy classification, author extraction, language detection, text extraction, </a:t>
            </a:r>
            <a:r>
              <a:rPr lang="en-US" sz="900" dirty="0" err="1"/>
              <a:t>microformats</a:t>
            </a:r>
            <a:r>
              <a:rPr lang="en-US" sz="900" dirty="0"/>
              <a:t> parsing, feed detection and linked data </a:t>
            </a:r>
            <a:r>
              <a:rPr lang="en-US" sz="900" dirty="0" smtClean="0"/>
              <a:t>support</a:t>
            </a:r>
          </a:p>
        </p:txBody>
      </p:sp>
      <p:sp>
        <p:nvSpPr>
          <p:cNvPr id="11" name="Rectangle 4"/>
          <p:cNvSpPr>
            <a:spLocks noChangeArrowheads="1"/>
          </p:cNvSpPr>
          <p:nvPr/>
        </p:nvSpPr>
        <p:spPr bwMode="auto">
          <a:xfrm>
            <a:off x="5424599" y="1535004"/>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Free</a:t>
            </a:r>
            <a:r>
              <a:rPr lang="en-US" sz="900" dirty="0" smtClean="0"/>
              <a:t> up to 1,000 requests per day</a:t>
            </a:r>
            <a:endParaRPr lang="en-US" sz="900" dirty="0"/>
          </a:p>
        </p:txBody>
      </p:sp>
      <p:sp>
        <p:nvSpPr>
          <p:cNvPr id="12" name="Rectangle 5"/>
          <p:cNvSpPr>
            <a:spLocks noChangeArrowheads="1"/>
          </p:cNvSpPr>
          <p:nvPr/>
        </p:nvSpPr>
        <p:spPr bwMode="auto">
          <a:xfrm>
            <a:off x="6826276" y="1535004"/>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Recently </a:t>
            </a:r>
            <a:r>
              <a:rPr lang="en-US" sz="900" dirty="0"/>
              <a:t>launched a computer vision offering, </a:t>
            </a:r>
            <a:r>
              <a:rPr lang="en-US" sz="900" b="1" dirty="0" err="1"/>
              <a:t>AlchemyVision</a:t>
            </a:r>
            <a:r>
              <a:rPr lang="en-US" sz="900" dirty="0"/>
              <a:t>, which allows users to automatically extract and tag </a:t>
            </a:r>
            <a:r>
              <a:rPr lang="en-US" sz="900" dirty="0" smtClean="0"/>
              <a:t>images</a:t>
            </a:r>
            <a:endParaRPr lang="en-US" sz="900" dirty="0"/>
          </a:p>
        </p:txBody>
      </p:sp>
      <p:sp>
        <p:nvSpPr>
          <p:cNvPr id="13" name="Rectangle 14"/>
          <p:cNvSpPr>
            <a:spLocks noChangeArrowheads="1"/>
          </p:cNvSpPr>
          <p:nvPr/>
        </p:nvSpPr>
        <p:spPr bwMode="auto">
          <a:xfrm>
            <a:off x="323998" y="1516532"/>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smtClean="0"/>
              <a:t>AlchemyAPI</a:t>
            </a:r>
            <a:endParaRPr lang="en-US" sz="1400" i="1" dirty="0"/>
          </a:p>
        </p:txBody>
      </p:sp>
      <p:sp>
        <p:nvSpPr>
          <p:cNvPr id="14" name="Rectangle 3"/>
          <p:cNvSpPr>
            <a:spLocks noChangeArrowheads="1"/>
          </p:cNvSpPr>
          <p:nvPr/>
        </p:nvSpPr>
        <p:spPr bwMode="auto">
          <a:xfrm>
            <a:off x="2096572" y="2484781"/>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a:t>D</a:t>
            </a:r>
            <a:r>
              <a:rPr lang="en-US" sz="900" dirty="0" smtClean="0"/>
              <a:t>esigned </a:t>
            </a:r>
            <a:r>
              <a:rPr lang="en-US" sz="900" dirty="0"/>
              <a:t>to help media organizations and consumers extract </a:t>
            </a:r>
            <a:r>
              <a:rPr lang="en-US" sz="900" b="1" dirty="0"/>
              <a:t>intelligence from the </a:t>
            </a:r>
            <a:r>
              <a:rPr lang="en-US" sz="900" b="1" dirty="0" smtClean="0"/>
              <a:t>web</a:t>
            </a:r>
            <a:r>
              <a:rPr lang="en-US" sz="900" dirty="0" smtClean="0"/>
              <a:t>. It also </a:t>
            </a:r>
            <a:r>
              <a:rPr lang="en-US" sz="900" dirty="0"/>
              <a:t>offers a summarization endpoint, which can be used to </a:t>
            </a:r>
            <a:r>
              <a:rPr lang="en-US" sz="900" b="1" dirty="0"/>
              <a:t>summarize long articles</a:t>
            </a:r>
            <a:r>
              <a:rPr lang="en-US" sz="900" dirty="0"/>
              <a:t>, and a hashtag suggestion endpoint, which can </a:t>
            </a:r>
            <a:r>
              <a:rPr lang="en-US" sz="900" b="1" dirty="0"/>
              <a:t>suggest appropriate hashtags </a:t>
            </a:r>
            <a:r>
              <a:rPr lang="en-US" sz="900" dirty="0"/>
              <a:t>for a piece of content.</a:t>
            </a:r>
            <a:endParaRPr lang="en-US" sz="900" dirty="0" smtClean="0"/>
          </a:p>
        </p:txBody>
      </p:sp>
      <p:sp>
        <p:nvSpPr>
          <p:cNvPr id="15" name="Rectangle 4"/>
          <p:cNvSpPr>
            <a:spLocks noChangeArrowheads="1"/>
          </p:cNvSpPr>
          <p:nvPr/>
        </p:nvSpPr>
        <p:spPr bwMode="auto">
          <a:xfrm>
            <a:off x="5424599" y="2484781"/>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Free</a:t>
            </a:r>
            <a:r>
              <a:rPr lang="en-US" sz="900" dirty="0" smtClean="0"/>
              <a:t> up to 1,000 </a:t>
            </a:r>
            <a:r>
              <a:rPr lang="en-US" sz="900" dirty="0"/>
              <a:t>requests per day</a:t>
            </a:r>
          </a:p>
        </p:txBody>
      </p:sp>
      <p:sp>
        <p:nvSpPr>
          <p:cNvPr id="16" name="Rectangle 5"/>
          <p:cNvSpPr>
            <a:spLocks noChangeArrowheads="1"/>
          </p:cNvSpPr>
          <p:nvPr/>
        </p:nvSpPr>
        <p:spPr bwMode="auto">
          <a:xfrm>
            <a:off x="6826276" y="2484781"/>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Planning </a:t>
            </a:r>
            <a:r>
              <a:rPr lang="en-US" sz="900" dirty="0"/>
              <a:t>to release a </a:t>
            </a:r>
            <a:r>
              <a:rPr lang="en-US" sz="900" b="1" dirty="0"/>
              <a:t>News API </a:t>
            </a:r>
            <a:r>
              <a:rPr lang="en-US" sz="900" dirty="0"/>
              <a:t>that will allow users to obtain new stories in real time from more than 50 popular sources</a:t>
            </a:r>
          </a:p>
        </p:txBody>
      </p:sp>
      <p:sp>
        <p:nvSpPr>
          <p:cNvPr id="17" name="Rectangle 14"/>
          <p:cNvSpPr>
            <a:spLocks noChangeArrowheads="1"/>
          </p:cNvSpPr>
          <p:nvPr/>
        </p:nvSpPr>
        <p:spPr bwMode="auto">
          <a:xfrm>
            <a:off x="323998" y="2484781"/>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smtClean="0"/>
              <a:t>Aylien</a:t>
            </a:r>
            <a:endParaRPr lang="en-US" sz="1400" i="1" dirty="0"/>
          </a:p>
        </p:txBody>
      </p:sp>
      <p:sp>
        <p:nvSpPr>
          <p:cNvPr id="18" name="Rectangle 3"/>
          <p:cNvSpPr>
            <a:spLocks noChangeArrowheads="1"/>
          </p:cNvSpPr>
          <p:nvPr/>
        </p:nvSpPr>
        <p:spPr bwMode="auto">
          <a:xfrm>
            <a:off x="2096572" y="3425322"/>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smtClean="0"/>
              <a:t>Focused on </a:t>
            </a:r>
            <a:r>
              <a:rPr lang="en-US" sz="900" dirty="0"/>
              <a:t>providing tools that help companies analyze and make the most of </a:t>
            </a:r>
            <a:r>
              <a:rPr lang="en-US" sz="900" b="1" dirty="0"/>
              <a:t>social media content</a:t>
            </a:r>
            <a:r>
              <a:rPr lang="en-US" sz="900" dirty="0"/>
              <a:t>. </a:t>
            </a:r>
            <a:r>
              <a:rPr lang="en-US" sz="900" dirty="0" smtClean="0"/>
              <a:t>Supports </a:t>
            </a:r>
            <a:r>
              <a:rPr lang="en-US" sz="900" dirty="0"/>
              <a:t>common NLP functions</a:t>
            </a:r>
            <a:r>
              <a:rPr lang="en-US" sz="900" b="1" dirty="0"/>
              <a:t> </a:t>
            </a:r>
            <a:r>
              <a:rPr lang="en-US" sz="900" dirty="0"/>
              <a:t>such as tokenization, sentiment analysis, language detection and part-of-speech tagging</a:t>
            </a:r>
            <a:endParaRPr lang="en-US" sz="900" dirty="0" smtClean="0"/>
          </a:p>
        </p:txBody>
      </p:sp>
      <p:sp>
        <p:nvSpPr>
          <p:cNvPr id="19" name="Rectangle 4"/>
          <p:cNvSpPr>
            <a:spLocks noChangeArrowheads="1"/>
          </p:cNvSpPr>
          <p:nvPr/>
        </p:nvSpPr>
        <p:spPr bwMode="auto">
          <a:xfrm>
            <a:off x="5424599" y="3425322"/>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a:t>
            </a:r>
            <a:r>
              <a:rPr lang="en-US" sz="900" b="1" dirty="0"/>
              <a:t>250 per </a:t>
            </a:r>
            <a:r>
              <a:rPr lang="en-US" sz="900" b="1" dirty="0" smtClean="0"/>
              <a:t>month</a:t>
            </a:r>
            <a:r>
              <a:rPr lang="en-US" sz="900" dirty="0" smtClean="0"/>
              <a:t>, for up to 40k API calls per day</a:t>
            </a:r>
            <a:endParaRPr lang="en-US" sz="900" dirty="0"/>
          </a:p>
        </p:txBody>
      </p:sp>
      <p:sp>
        <p:nvSpPr>
          <p:cNvPr id="20" name="Rectangle 5"/>
          <p:cNvSpPr>
            <a:spLocks noChangeArrowheads="1"/>
          </p:cNvSpPr>
          <p:nvPr/>
        </p:nvSpPr>
        <p:spPr bwMode="auto">
          <a:xfrm>
            <a:off x="6826276" y="3425322"/>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In </a:t>
            </a:r>
            <a:r>
              <a:rPr lang="en-US" sz="900" dirty="0"/>
              <a:t>addition to </a:t>
            </a:r>
            <a:r>
              <a:rPr lang="en-US" sz="900" dirty="0" smtClean="0"/>
              <a:t>the API</a:t>
            </a:r>
            <a:r>
              <a:rPr lang="en-US" sz="900" dirty="0"/>
              <a:t>, the company offers a </a:t>
            </a:r>
            <a:r>
              <a:rPr lang="en-US" sz="900" b="1" dirty="0"/>
              <a:t>broader social monitoring and analytics platform</a:t>
            </a:r>
          </a:p>
        </p:txBody>
      </p:sp>
      <p:sp>
        <p:nvSpPr>
          <p:cNvPr id="22" name="Rectangle 14"/>
          <p:cNvSpPr>
            <a:spLocks noChangeArrowheads="1"/>
          </p:cNvSpPr>
          <p:nvPr/>
        </p:nvSpPr>
        <p:spPr bwMode="auto">
          <a:xfrm>
            <a:off x="323998" y="3425322"/>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smtClean="0"/>
              <a:t>Fluxifi</a:t>
            </a:r>
            <a:endParaRPr lang="en-US" sz="1400" i="1" dirty="0"/>
          </a:p>
        </p:txBody>
      </p:sp>
      <p:sp>
        <p:nvSpPr>
          <p:cNvPr id="23" name="Rectangle 3"/>
          <p:cNvSpPr>
            <a:spLocks noChangeArrowheads="1"/>
          </p:cNvSpPr>
          <p:nvPr/>
        </p:nvSpPr>
        <p:spPr bwMode="auto">
          <a:xfrm>
            <a:off x="2096572" y="4375099"/>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a:t>O</a:t>
            </a:r>
            <a:r>
              <a:rPr lang="en-US" sz="900" dirty="0" smtClean="0"/>
              <a:t>ffers </a:t>
            </a:r>
            <a:r>
              <a:rPr lang="en-US" sz="900" dirty="0"/>
              <a:t>"</a:t>
            </a:r>
            <a:r>
              <a:rPr lang="en-US" sz="900" b="1" dirty="0"/>
              <a:t>meaning as a service</a:t>
            </a:r>
            <a:r>
              <a:rPr lang="en-US" sz="900" dirty="0"/>
              <a:t>" using its text analysis </a:t>
            </a:r>
            <a:r>
              <a:rPr lang="en-US" sz="900" dirty="0" smtClean="0"/>
              <a:t>engine</a:t>
            </a:r>
            <a:r>
              <a:rPr lang="en-US" sz="900" dirty="0"/>
              <a:t>. </a:t>
            </a:r>
            <a:r>
              <a:rPr lang="en-US" sz="900" dirty="0" smtClean="0"/>
              <a:t>Allows </a:t>
            </a:r>
            <a:r>
              <a:rPr lang="en-US" sz="900" dirty="0"/>
              <a:t>users to perform a variety of commonly used low-level natural language processing functions, including topic extraction, text classification, sentiment analysis and language </a:t>
            </a:r>
            <a:r>
              <a:rPr lang="en-US" sz="900" dirty="0" smtClean="0"/>
              <a:t>identification</a:t>
            </a:r>
          </a:p>
        </p:txBody>
      </p:sp>
      <p:sp>
        <p:nvSpPr>
          <p:cNvPr id="24" name="Rectangle 4"/>
          <p:cNvSpPr>
            <a:spLocks noChangeArrowheads="1"/>
          </p:cNvSpPr>
          <p:nvPr/>
        </p:nvSpPr>
        <p:spPr bwMode="auto">
          <a:xfrm>
            <a:off x="5424599" y="4375099"/>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Operates </a:t>
            </a:r>
            <a:r>
              <a:rPr lang="en-US" sz="900" dirty="0"/>
              <a:t>under a credits system with </a:t>
            </a:r>
            <a:r>
              <a:rPr lang="en-US" sz="900" b="1" dirty="0"/>
              <a:t>variable pricing </a:t>
            </a:r>
            <a:r>
              <a:rPr lang="en-US" sz="900" dirty="0"/>
              <a:t>for different types of </a:t>
            </a:r>
            <a:r>
              <a:rPr lang="en-US" sz="900" dirty="0" smtClean="0"/>
              <a:t>requests</a:t>
            </a:r>
            <a:endParaRPr lang="en-US" sz="900" dirty="0"/>
          </a:p>
        </p:txBody>
      </p:sp>
      <p:sp>
        <p:nvSpPr>
          <p:cNvPr id="25" name="Rectangle 5"/>
          <p:cNvSpPr>
            <a:spLocks noChangeArrowheads="1"/>
          </p:cNvSpPr>
          <p:nvPr/>
        </p:nvSpPr>
        <p:spPr bwMode="auto">
          <a:xfrm>
            <a:off x="6826276" y="4375099"/>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Offers </a:t>
            </a:r>
            <a:r>
              <a:rPr lang="en-US" sz="900" dirty="0"/>
              <a:t>a plug-in that allows </a:t>
            </a:r>
            <a:r>
              <a:rPr lang="en-US" sz="900" dirty="0" smtClean="0"/>
              <a:t>customers to </a:t>
            </a:r>
            <a:r>
              <a:rPr lang="en-US" sz="900" dirty="0"/>
              <a:t>perform </a:t>
            </a:r>
            <a:r>
              <a:rPr lang="en-US" sz="900" b="1" dirty="0"/>
              <a:t>analysis directly in Microsoft </a:t>
            </a:r>
            <a:r>
              <a:rPr lang="en-US" sz="900" b="1" dirty="0" smtClean="0"/>
              <a:t>Excel</a:t>
            </a:r>
            <a:endParaRPr lang="en-US" sz="900" dirty="0"/>
          </a:p>
        </p:txBody>
      </p:sp>
      <p:sp>
        <p:nvSpPr>
          <p:cNvPr id="26" name="Rectangle 14"/>
          <p:cNvSpPr>
            <a:spLocks noChangeArrowheads="1"/>
          </p:cNvSpPr>
          <p:nvPr/>
        </p:nvSpPr>
        <p:spPr bwMode="auto">
          <a:xfrm>
            <a:off x="323998" y="4375099"/>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a:t>Textalytics</a:t>
            </a:r>
            <a:endParaRPr lang="en-US" sz="1400" i="1" dirty="0"/>
          </a:p>
        </p:txBody>
      </p:sp>
      <p:sp>
        <p:nvSpPr>
          <p:cNvPr id="27" name="Rectangle 3"/>
          <p:cNvSpPr>
            <a:spLocks noChangeArrowheads="1"/>
          </p:cNvSpPr>
          <p:nvPr/>
        </p:nvSpPr>
        <p:spPr bwMode="auto">
          <a:xfrm>
            <a:off x="2096572" y="5324876"/>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smtClean="0"/>
              <a:t>Can </a:t>
            </a:r>
            <a:r>
              <a:rPr lang="en-US" sz="900" dirty="0"/>
              <a:t>perform </a:t>
            </a:r>
            <a:r>
              <a:rPr lang="en-US" sz="900" b="1" dirty="0"/>
              <a:t>core </a:t>
            </a:r>
            <a:r>
              <a:rPr lang="en-US" sz="900" b="1" dirty="0" smtClean="0"/>
              <a:t>NLP functions</a:t>
            </a:r>
            <a:r>
              <a:rPr lang="en-US" sz="900" dirty="0"/>
              <a:t>, including entity recognition and enrichment, topic tagging, relationship extraction, and entailment. Through its indexing of information from Freebase, </a:t>
            </a:r>
            <a:r>
              <a:rPr lang="en-US" sz="900" dirty="0" smtClean="0"/>
              <a:t>it </a:t>
            </a:r>
            <a:r>
              <a:rPr lang="en-US" sz="900" dirty="0"/>
              <a:t>can </a:t>
            </a:r>
            <a:r>
              <a:rPr lang="en-US" sz="900" dirty="0" smtClean="0"/>
              <a:t>also </a:t>
            </a:r>
            <a:r>
              <a:rPr lang="en-US" sz="900" b="1" dirty="0" smtClean="0"/>
              <a:t>enrich </a:t>
            </a:r>
            <a:r>
              <a:rPr lang="en-US" sz="900" b="1" dirty="0"/>
              <a:t>entities </a:t>
            </a:r>
            <a:r>
              <a:rPr lang="en-US" sz="900" dirty="0"/>
              <a:t>with information such as location data and birth dates.</a:t>
            </a:r>
            <a:endParaRPr lang="en-US" sz="900" dirty="0" smtClean="0"/>
          </a:p>
        </p:txBody>
      </p:sp>
      <p:sp>
        <p:nvSpPr>
          <p:cNvPr id="28" name="Rectangle 4"/>
          <p:cNvSpPr>
            <a:spLocks noChangeArrowheads="1"/>
          </p:cNvSpPr>
          <p:nvPr/>
        </p:nvSpPr>
        <p:spPr bwMode="auto">
          <a:xfrm>
            <a:off x="5424599" y="5324876"/>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Free</a:t>
            </a:r>
            <a:r>
              <a:rPr lang="en-US" sz="900" dirty="0" smtClean="0"/>
              <a:t> up to 500 </a:t>
            </a:r>
            <a:r>
              <a:rPr lang="en-US" sz="900" dirty="0"/>
              <a:t>requests per day and </a:t>
            </a:r>
            <a:r>
              <a:rPr lang="en-US" sz="900" dirty="0" smtClean="0"/>
              <a:t>2 </a:t>
            </a:r>
            <a:r>
              <a:rPr lang="en-US" sz="900" dirty="0"/>
              <a:t>simultaneous requests</a:t>
            </a:r>
          </a:p>
        </p:txBody>
      </p:sp>
      <p:sp>
        <p:nvSpPr>
          <p:cNvPr id="29" name="Rectangle 5"/>
          <p:cNvSpPr>
            <a:spLocks noChangeArrowheads="1"/>
          </p:cNvSpPr>
          <p:nvPr/>
        </p:nvSpPr>
        <p:spPr bwMode="auto">
          <a:xfrm>
            <a:off x="6826276" y="5324876"/>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Has </a:t>
            </a:r>
            <a:r>
              <a:rPr lang="en-US" sz="900" dirty="0"/>
              <a:t>a Prolog-based rules engine that developers can tap into to </a:t>
            </a:r>
            <a:r>
              <a:rPr lang="en-US" sz="900" b="1" dirty="0"/>
              <a:t>customize its </a:t>
            </a:r>
            <a:r>
              <a:rPr lang="en-US" sz="900" b="1" dirty="0" smtClean="0"/>
              <a:t>NLP algorithms</a:t>
            </a:r>
            <a:endParaRPr lang="en-US" sz="900" dirty="0"/>
          </a:p>
        </p:txBody>
      </p:sp>
      <p:sp>
        <p:nvSpPr>
          <p:cNvPr id="30" name="Rectangle 14"/>
          <p:cNvSpPr>
            <a:spLocks noChangeArrowheads="1"/>
          </p:cNvSpPr>
          <p:nvPr/>
        </p:nvSpPr>
        <p:spPr bwMode="auto">
          <a:xfrm>
            <a:off x="323998" y="5324876"/>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a:t>TextRazor</a:t>
            </a:r>
            <a:endParaRPr lang="en-US" sz="1400" i="1" dirty="0"/>
          </a:p>
        </p:txBody>
      </p:sp>
      <p:pic>
        <p:nvPicPr>
          <p:cNvPr id="12294" name="Picture 6" descr="Image result for api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99" y="141715"/>
            <a:ext cx="839761" cy="839761"/>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320818" y="6475574"/>
            <a:ext cx="6309360" cy="128016"/>
          </a:xfrm>
          <a:prstGeom prst="rect">
            <a:avLst/>
          </a:prstGeom>
          <a:noFill/>
        </p:spPr>
        <p:txBody>
          <a:bodyPr vert="horz" wrap="square" lIns="0" tIns="0" rIns="0" bIns="0" rtlCol="0" anchor="ctr">
            <a:spAutoFit/>
          </a:bodyPr>
          <a:lstStyle/>
          <a:p>
            <a:pPr>
              <a:spcBef>
                <a:spcPts val="200"/>
              </a:spcBef>
              <a:buSzPct val="100000"/>
            </a:pPr>
            <a:r>
              <a:rPr lang="en-US" sz="800" b="1" dirty="0"/>
              <a:t>Source: </a:t>
            </a:r>
            <a:r>
              <a:rPr lang="en-US" sz="800" i="1" dirty="0"/>
              <a:t>https://www.programmableweb.com/news/how-5-natural-language-processing-apis-stack/analysis/2014/07/28/</a:t>
            </a:r>
            <a:r>
              <a:rPr lang="en-US" sz="800" b="1" dirty="0" smtClean="0"/>
              <a:t> </a:t>
            </a:r>
          </a:p>
        </p:txBody>
      </p:sp>
    </p:spTree>
    <p:extLst>
      <p:ext uri="{BB962C8B-B14F-4D97-AF65-F5344CB8AC3E}">
        <p14:creationId xmlns:p14="http://schemas.microsoft.com/office/powerpoint/2010/main" val="30652215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387859" y="5219557"/>
            <a:ext cx="7079737" cy="1441016"/>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r>
              <a:rPr lang="en-US" sz="700" dirty="0">
                <a:solidFill>
                  <a:schemeClr val="tx1"/>
                </a:solidFill>
              </a:rPr>
              <a:t/>
            </a:r>
            <a:br>
              <a:rPr lang="en-US" sz="700" dirty="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a:t>
            </a:r>
            <a:r>
              <a:rPr lang="en-US" sz="700" dirty="0" smtClean="0">
                <a:solidFill>
                  <a:schemeClr val="tx1"/>
                </a:solidFill>
              </a:rPr>
              <a:t>Certain </a:t>
            </a:r>
            <a:r>
              <a:rPr lang="en-US" sz="700" dirty="0">
                <a:solidFill>
                  <a:schemeClr val="tx1"/>
                </a:solidFill>
              </a:rPr>
              <a:t>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 </a:t>
            </a:r>
            <a:br>
              <a:rPr lang="en-US" sz="700" dirty="0">
                <a:solidFill>
                  <a:schemeClr val="tx1"/>
                </a:solidFill>
              </a:rPr>
            </a:br>
            <a:r>
              <a:rPr lang="en-US" sz="700" dirty="0">
                <a:solidFill>
                  <a:schemeClr val="tx1"/>
                </a:solidFill>
              </a:rPr>
              <a:t/>
            </a:r>
            <a:br>
              <a:rPr lang="en-US" sz="700" dirty="0">
                <a:solidFill>
                  <a:schemeClr val="tx1"/>
                </a:solidFill>
              </a:rPr>
            </a:br>
            <a:r>
              <a:rPr lang="en-US" sz="700" dirty="0">
                <a:solidFill>
                  <a:schemeClr val="tx1"/>
                </a:solidFill>
              </a:rPr>
              <a:t>Copyright © 2017 Deloitte Development LLC. All rights reserved.</a:t>
            </a:r>
            <a:br>
              <a:rPr lang="en-US" sz="700" dirty="0">
                <a:solidFill>
                  <a:schemeClr val="tx1"/>
                </a:solidFill>
              </a:rPr>
            </a:br>
            <a:r>
              <a:rPr lang="en-US" sz="700" dirty="0">
                <a:solidFill>
                  <a:schemeClr val="tx1"/>
                </a:solidFill>
              </a:rPr>
              <a:t>36 USC 220506</a:t>
            </a:r>
            <a:br>
              <a:rPr lang="en-US" sz="700" dirty="0">
                <a:solidFill>
                  <a:schemeClr val="tx1"/>
                </a:solidFill>
              </a:rPr>
            </a:br>
            <a:endParaRPr lang="en-US" sz="7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13" y="4569253"/>
            <a:ext cx="3547872" cy="737589"/>
          </a:xfrm>
          <a:prstGeom prst="rect">
            <a:avLst/>
          </a:prstGeom>
        </p:spPr>
      </p:pic>
    </p:spTree>
    <p:extLst>
      <p:ext uri="{BB962C8B-B14F-4D97-AF65-F5344CB8AC3E}">
        <p14:creationId xmlns:p14="http://schemas.microsoft.com/office/powerpoint/2010/main" val="3358119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F6B0E21-F0C7-458B-B569-6B59F6183DA3}" vid="{C0BD0AB8-8238-4C0C-B83B-DB255822C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Deloitte_Timesaver_US</Template>
  <TotalTime>1352</TotalTime>
  <Words>1077</Words>
  <Application>Microsoft Office PowerPoint</Application>
  <PresentationFormat>On-screen Show (4:3)</PresentationFormat>
  <Paragraphs>116</Paragraphs>
  <Slides>8</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ＭＳ Ｐゴシック</vt:lpstr>
      <vt:lpstr>ＭＳ Ｐゴシック</vt:lpstr>
      <vt:lpstr>Arial</vt:lpstr>
      <vt:lpstr>Open Sans</vt:lpstr>
      <vt:lpstr>Verdana</vt:lpstr>
      <vt:lpstr>Deloitte 16_9 onscreen</vt:lpstr>
      <vt:lpstr>think-cell Slide</vt:lpstr>
      <vt:lpstr>PowerPoint Presentation</vt:lpstr>
      <vt:lpstr>Introduction to Natural Language Processing (NLP)</vt:lpstr>
      <vt:lpstr>NLP Process Overview</vt:lpstr>
      <vt:lpstr>Use Cases for NLP</vt:lpstr>
      <vt:lpstr>Use Cases for NLP</vt:lpstr>
      <vt:lpstr>Key Libraries for NLP</vt:lpstr>
      <vt:lpstr>Key APIs for NLP</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Ankur</dc:creator>
  <cp:lastModifiedBy>Arora, Ankur</cp:lastModifiedBy>
  <cp:revision>108</cp:revision>
  <cp:lastPrinted>2014-06-25T02:16:22Z</cp:lastPrinted>
  <dcterms:created xsi:type="dcterms:W3CDTF">2017-05-24T17:24:25Z</dcterms:created>
  <dcterms:modified xsi:type="dcterms:W3CDTF">2017-05-25T16:56:22Z</dcterms:modified>
</cp:coreProperties>
</file>