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1"/>
  </p:notesMasterIdLst>
  <p:handoutMasterIdLst>
    <p:handoutMasterId r:id="rId12"/>
  </p:handoutMasterIdLst>
  <p:sldIdLst>
    <p:sldId id="773" r:id="rId2"/>
    <p:sldId id="261" r:id="rId3"/>
    <p:sldId id="779" r:id="rId4"/>
    <p:sldId id="781" r:id="rId5"/>
    <p:sldId id="782" r:id="rId6"/>
    <p:sldId id="789" r:id="rId7"/>
    <p:sldId id="791" r:id="rId8"/>
    <p:sldId id="787" r:id="rId9"/>
    <p:sldId id="785" r:id="rId10"/>
  </p:sldIdLst>
  <p:sldSz cx="9144000" cy="6858000" type="screen4x3"/>
  <p:notesSz cx="7315200" cy="96012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os="448" userDrawn="1">
          <p15:clr>
            <a:srgbClr val="A4A3A4"/>
          </p15:clr>
        </p15:guide>
        <p15:guide id="11" orient="horz" pos="2160">
          <p15:clr>
            <a:srgbClr val="A4A3A4"/>
          </p15:clr>
        </p15:guide>
        <p15:guide id="12" orient="horz" pos="3363" userDrawn="1">
          <p15:clr>
            <a:srgbClr val="A4A3A4"/>
          </p15:clr>
        </p15:guide>
        <p15:guide id="13" orient="horz" pos="1392" userDrawn="1">
          <p15:clr>
            <a:srgbClr val="A4A3A4"/>
          </p15:clr>
        </p15:guide>
        <p15:guide id="14" pos="2640" userDrawn="1">
          <p15:clr>
            <a:srgbClr val="A4A3A4"/>
          </p15:clr>
        </p15:guide>
        <p15:guide id="15" pos="3216" userDrawn="1">
          <p15:clr>
            <a:srgbClr val="A4A3A4"/>
          </p15:clr>
        </p15:guide>
        <p15:guide id="16" pos="5568" userDrawn="1">
          <p15:clr>
            <a:srgbClr val="A4A3A4"/>
          </p15:clr>
        </p15:guide>
        <p15:guide id="17" orient="horz" pos="3301" userDrawn="1">
          <p15:clr>
            <a:srgbClr val="A4A3A4"/>
          </p15:clr>
        </p15:guide>
        <p15:guide id="18" orient="horz" pos="3528" userDrawn="1">
          <p15:clr>
            <a:srgbClr val="A4A3A4"/>
          </p15:clr>
        </p15:guide>
        <p15:guide id="19" orient="horz" pos="2760" userDrawn="1">
          <p15:clr>
            <a:srgbClr val="A4A3A4"/>
          </p15:clr>
        </p15:guide>
        <p15:guide id="20" orient="horz" pos="1320" userDrawn="1">
          <p15:clr>
            <a:srgbClr val="A4A3A4"/>
          </p15:clr>
        </p15:guide>
        <p15:guide id="21" orient="horz" pos="912" userDrawn="1">
          <p15:clr>
            <a:srgbClr val="A4A3A4"/>
          </p15:clr>
        </p15:guide>
        <p15:guide id="22" orient="horz" pos="158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6E6"/>
    <a:srgbClr val="D9D9D9"/>
    <a:srgbClr val="595959"/>
    <a:srgbClr val="86BC25"/>
    <a:srgbClr val="ED8B00"/>
    <a:srgbClr val="53565A"/>
    <a:srgbClr val="08DA71"/>
    <a:srgbClr val="77A721"/>
    <a:srgbClr val="79AA22"/>
    <a:srgbClr val="069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53" autoAdjust="0"/>
  </p:normalViewPr>
  <p:slideViewPr>
    <p:cSldViewPr snapToGrid="0" showGuides="1">
      <p:cViewPr varScale="1">
        <p:scale>
          <a:sx n="69" d="100"/>
          <a:sy n="69" d="100"/>
        </p:scale>
        <p:origin x="1224" y="44"/>
      </p:cViewPr>
      <p:guideLst>
        <p:guide pos="448"/>
        <p:guide orient="horz" pos="2160"/>
        <p:guide orient="horz" pos="3363"/>
        <p:guide orient="horz" pos="1392"/>
        <p:guide pos="2640"/>
        <p:guide pos="3216"/>
        <p:guide pos="5568"/>
        <p:guide orient="horz" pos="3301"/>
        <p:guide orient="horz" pos="3528"/>
        <p:guide orient="horz" pos="2760"/>
        <p:guide orient="horz" pos="1320"/>
        <p:guide orient="horz" pos="912"/>
        <p:guide orient="horz" pos="1584"/>
      </p:guideLst>
    </p:cSldViewPr>
  </p:slideViewPr>
  <p:outlineViewPr>
    <p:cViewPr>
      <p:scale>
        <a:sx n="33" d="100"/>
        <a:sy n="33" d="100"/>
      </p:scale>
      <p:origin x="0" y="-59190"/>
    </p:cViewPr>
  </p:outlineViewPr>
  <p:notesTextViewPr>
    <p:cViewPr>
      <p:scale>
        <a:sx n="100" d="100"/>
        <a:sy n="100" d="100"/>
      </p:scale>
      <p:origin x="0" y="0"/>
    </p:cViewPr>
  </p:notesTextViewPr>
  <p:sorterViewPr>
    <p:cViewPr>
      <p:scale>
        <a:sx n="102" d="100"/>
        <a:sy n="102" d="100"/>
      </p:scale>
      <p:origin x="0" y="0"/>
    </p:cViewPr>
  </p:sorterViewPr>
  <p:notesViewPr>
    <p:cSldViewPr snapToGrid="0" showGuides="1">
      <p:cViewPr varScale="1">
        <p:scale>
          <a:sx n="57" d="100"/>
          <a:sy n="57" d="100"/>
        </p:scale>
        <p:origin x="1992"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5/31/2017</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5/31/2017</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1918975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smtClean="0"/>
          </a:p>
        </p:txBody>
      </p:sp>
      <p:sp>
        <p:nvSpPr>
          <p:cNvPr id="845827" name="Slide Number Placeholder 3"/>
          <p:cNvSpPr>
            <a:spLocks noGrp="1"/>
          </p:cNvSpPr>
          <p:nvPr>
            <p:ph type="sldNum" sz="quarter" idx="5"/>
          </p:nvPr>
        </p:nvSpPr>
        <p:spPr>
          <a:noFill/>
        </p:spPr>
        <p:txBody>
          <a:bodyPr/>
          <a:lstStyle/>
          <a:p>
            <a:fld id="{A559B68C-5915-4D23-A2C6-5B96549FD7A0}" type="slidenum">
              <a:rPr lang="en-US" smtClean="0"/>
              <a:pPr/>
              <a:t>3</a:t>
            </a:fld>
            <a:endParaRPr lang="en-US" smtClean="0"/>
          </a:p>
        </p:txBody>
      </p:sp>
    </p:spTree>
    <p:extLst>
      <p:ext uri="{BB962C8B-B14F-4D97-AF65-F5344CB8AC3E}">
        <p14:creationId xmlns:p14="http://schemas.microsoft.com/office/powerpoint/2010/main" val="3354416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1000">
                <a:solidFill>
                  <a:schemeClr val="tx1"/>
                </a:solidFill>
                <a:latin typeface="Arial" pitchFamily="34" charset="0"/>
                <a:ea typeface="MS PGothic" pitchFamily="34" charset="-128"/>
              </a:defRPr>
            </a:lvl1pPr>
            <a:lvl2pPr marL="742950" indent="-285750" defTabSz="909638">
              <a:defRPr sz="1000">
                <a:solidFill>
                  <a:schemeClr val="tx1"/>
                </a:solidFill>
                <a:latin typeface="Arial" pitchFamily="34" charset="0"/>
                <a:ea typeface="MS PGothic" pitchFamily="34" charset="-128"/>
              </a:defRPr>
            </a:lvl2pPr>
            <a:lvl3pPr marL="1143000" indent="-228600" defTabSz="909638">
              <a:defRPr sz="1000">
                <a:solidFill>
                  <a:schemeClr val="tx1"/>
                </a:solidFill>
                <a:latin typeface="Arial" pitchFamily="34" charset="0"/>
                <a:ea typeface="MS PGothic" pitchFamily="34" charset="-128"/>
              </a:defRPr>
            </a:lvl3pPr>
            <a:lvl4pPr marL="1600200" indent="-228600" defTabSz="909638">
              <a:defRPr sz="1000">
                <a:solidFill>
                  <a:schemeClr val="tx1"/>
                </a:solidFill>
                <a:latin typeface="Arial" pitchFamily="34" charset="0"/>
                <a:ea typeface="MS PGothic" pitchFamily="34" charset="-128"/>
              </a:defRPr>
            </a:lvl4pPr>
            <a:lvl5pPr marL="2057400" indent="-228600" defTabSz="909638">
              <a:defRPr sz="1000">
                <a:solidFill>
                  <a:schemeClr val="tx1"/>
                </a:solidFill>
                <a:latin typeface="Arial" pitchFamily="34" charset="0"/>
                <a:ea typeface="MS PGothic" pitchFamily="34" charset="-128"/>
              </a:defRPr>
            </a:lvl5pPr>
            <a:lvl6pPr marL="25146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6pPr>
            <a:lvl7pPr marL="29718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7pPr>
            <a:lvl8pPr marL="34290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8pPr>
            <a:lvl9pPr marL="38862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9pPr>
          </a:lstStyle>
          <a:p>
            <a:fld id="{54DB9787-755A-464C-A9DF-BA974FF277B5}" type="slidenum">
              <a:rPr lang="en-US" sz="1800">
                <a:solidFill>
                  <a:prstClr val="black"/>
                </a:solidFill>
              </a:rPr>
              <a:pPr/>
              <a:t>4</a:t>
            </a:fld>
            <a:endParaRPr lang="en-US" sz="1800">
              <a:solidFill>
                <a:prstClr val="black"/>
              </a:solidFill>
            </a:endParaRPr>
          </a:p>
        </p:txBody>
      </p:sp>
      <p:sp>
        <p:nvSpPr>
          <p:cNvPr id="491523" name="Rectangle 2"/>
          <p:cNvSpPr>
            <a:spLocks noGrp="1" noRot="1" noChangeAspect="1" noChangeArrowheads="1" noTextEdit="1"/>
          </p:cNvSpPr>
          <p:nvPr>
            <p:ph type="sldImg"/>
          </p:nvPr>
        </p:nvSpPr>
        <p:spPr>
          <a:xfrm>
            <a:off x="1195388" y="693738"/>
            <a:ext cx="4619625" cy="3463925"/>
          </a:xfrm>
          <a:ln/>
        </p:spPr>
      </p:sp>
      <p:sp>
        <p:nvSpPr>
          <p:cNvPr id="491524" name="Rectangle 3"/>
          <p:cNvSpPr>
            <a:spLocks noGrp="1" noChangeArrowheads="1"/>
          </p:cNvSpPr>
          <p:nvPr>
            <p:ph type="body" idx="1"/>
          </p:nvPr>
        </p:nvSpPr>
        <p:spPr>
          <a:xfrm>
            <a:off x="700323" y="4385882"/>
            <a:ext cx="5609757" cy="41558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418102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1000">
                <a:solidFill>
                  <a:schemeClr val="tx1"/>
                </a:solidFill>
                <a:latin typeface="Arial" pitchFamily="34" charset="0"/>
                <a:ea typeface="MS PGothic" pitchFamily="34" charset="-128"/>
              </a:defRPr>
            </a:lvl1pPr>
            <a:lvl2pPr marL="742950" indent="-285750" defTabSz="909638">
              <a:defRPr sz="1000">
                <a:solidFill>
                  <a:schemeClr val="tx1"/>
                </a:solidFill>
                <a:latin typeface="Arial" pitchFamily="34" charset="0"/>
                <a:ea typeface="MS PGothic" pitchFamily="34" charset="-128"/>
              </a:defRPr>
            </a:lvl2pPr>
            <a:lvl3pPr marL="1143000" indent="-228600" defTabSz="909638">
              <a:defRPr sz="1000">
                <a:solidFill>
                  <a:schemeClr val="tx1"/>
                </a:solidFill>
                <a:latin typeface="Arial" pitchFamily="34" charset="0"/>
                <a:ea typeface="MS PGothic" pitchFamily="34" charset="-128"/>
              </a:defRPr>
            </a:lvl3pPr>
            <a:lvl4pPr marL="1600200" indent="-228600" defTabSz="909638">
              <a:defRPr sz="1000">
                <a:solidFill>
                  <a:schemeClr val="tx1"/>
                </a:solidFill>
                <a:latin typeface="Arial" pitchFamily="34" charset="0"/>
                <a:ea typeface="MS PGothic" pitchFamily="34" charset="-128"/>
              </a:defRPr>
            </a:lvl4pPr>
            <a:lvl5pPr marL="2057400" indent="-228600" defTabSz="909638">
              <a:defRPr sz="1000">
                <a:solidFill>
                  <a:schemeClr val="tx1"/>
                </a:solidFill>
                <a:latin typeface="Arial" pitchFamily="34" charset="0"/>
                <a:ea typeface="MS PGothic" pitchFamily="34" charset="-128"/>
              </a:defRPr>
            </a:lvl5pPr>
            <a:lvl6pPr marL="25146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6pPr>
            <a:lvl7pPr marL="29718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7pPr>
            <a:lvl8pPr marL="34290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8pPr>
            <a:lvl9pPr marL="3886200" indent="-228600" algn="ctr" defTabSz="909638" eaLnBrk="0" fontAlgn="base" hangingPunct="0">
              <a:spcBef>
                <a:spcPct val="0"/>
              </a:spcBef>
              <a:spcAft>
                <a:spcPct val="0"/>
              </a:spcAft>
              <a:defRPr sz="1000">
                <a:solidFill>
                  <a:schemeClr val="tx1"/>
                </a:solidFill>
                <a:latin typeface="Arial" pitchFamily="34" charset="0"/>
                <a:ea typeface="MS PGothic" pitchFamily="34" charset="-128"/>
              </a:defRPr>
            </a:lvl9pPr>
          </a:lstStyle>
          <a:p>
            <a:fld id="{54DB9787-755A-464C-A9DF-BA974FF277B5}" type="slidenum">
              <a:rPr lang="en-US" sz="1800">
                <a:solidFill>
                  <a:prstClr val="black"/>
                </a:solidFill>
              </a:rPr>
              <a:pPr/>
              <a:t>5</a:t>
            </a:fld>
            <a:endParaRPr lang="en-US" sz="1800">
              <a:solidFill>
                <a:prstClr val="black"/>
              </a:solidFill>
            </a:endParaRPr>
          </a:p>
        </p:txBody>
      </p:sp>
      <p:sp>
        <p:nvSpPr>
          <p:cNvPr id="491523" name="Rectangle 2"/>
          <p:cNvSpPr>
            <a:spLocks noGrp="1" noRot="1" noChangeAspect="1" noChangeArrowheads="1" noTextEdit="1"/>
          </p:cNvSpPr>
          <p:nvPr>
            <p:ph type="sldImg"/>
          </p:nvPr>
        </p:nvSpPr>
        <p:spPr>
          <a:xfrm>
            <a:off x="1195388" y="693738"/>
            <a:ext cx="4619625" cy="3463925"/>
          </a:xfrm>
          <a:ln/>
        </p:spPr>
      </p:sp>
      <p:sp>
        <p:nvSpPr>
          <p:cNvPr id="491524" name="Rectangle 3"/>
          <p:cNvSpPr>
            <a:spLocks noGrp="1" noChangeArrowheads="1"/>
          </p:cNvSpPr>
          <p:nvPr>
            <p:ph type="body" idx="1"/>
          </p:nvPr>
        </p:nvSpPr>
        <p:spPr>
          <a:xfrm>
            <a:off x="700323" y="4385882"/>
            <a:ext cx="5609757" cy="415581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341054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0434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bg1"/>
                </a:solidFill>
              </a:defRPr>
            </a:lvl1p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marR="0" indent="0" algn="l" defTabSz="914400" rtl="0" eaLnBrk="1" fontAlgn="auto" latinLnBrk="0" hangingPunct="1">
              <a:lnSpc>
                <a:spcPct val="100000"/>
              </a:lnSpc>
              <a:spcBef>
                <a:spcPts val="0"/>
              </a:spcBef>
              <a:spcAft>
                <a:spcPts val="0"/>
              </a:spcAft>
              <a:buClrTx/>
              <a:buSzPct val="100000"/>
              <a:buFont typeface="Arial"/>
              <a:buNone/>
              <a:tabLst/>
              <a:defRPr sz="1600" b="0">
                <a:solidFill>
                  <a:schemeClr val="bg1"/>
                </a:solidFill>
              </a:defRPr>
            </a:lvl2pPr>
            <a:lvl3pPr marL="0" indent="0" algn="l">
              <a:spcAft>
                <a:spcPts val="0"/>
              </a:spcAft>
              <a:buNone/>
              <a:defRPr sz="1600">
                <a:solidFill>
                  <a:schemeClr val="bg1"/>
                </a:solidFill>
              </a:defRPr>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marL="0" marR="0" lvl="1" indent="0" algn="l" defTabSz="914400" rtl="0" eaLnBrk="1" fontAlgn="auto" latinLnBrk="0" hangingPunct="1">
              <a:lnSpc>
                <a:spcPct val="100000"/>
              </a:lnSpc>
              <a:spcBef>
                <a:spcPts val="0"/>
              </a:spcBef>
              <a:spcAft>
                <a:spcPts val="0"/>
              </a:spcAft>
              <a:buClrTx/>
              <a:buSzPct val="100000"/>
              <a:buFont typeface="Arial"/>
              <a:buNone/>
              <a:tabLst/>
              <a:defRPr/>
            </a:pPr>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10455783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Tree>
    <p:extLst>
      <p:ext uri="{BB962C8B-B14F-4D97-AF65-F5344CB8AC3E}">
        <p14:creationId xmlns:p14="http://schemas.microsoft.com/office/powerpoint/2010/main" val="287951509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864277"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88688157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7200"/>
            <a:ext cx="6958012" cy="4759584"/>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838567645"/>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673754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bg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224867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76238" y="1628774"/>
            <a:ext cx="6958012" cy="4752975"/>
          </a:xfrm>
          <a:prstGeom prst="rect">
            <a:avLst/>
          </a:prstGeom>
        </p:spPr>
        <p:txBody>
          <a:bodyPr>
            <a:noAutofit/>
          </a:bodyPr>
          <a:lstStyle>
            <a:lvl1pPr>
              <a:spcBef>
                <a:spcPts val="3600"/>
              </a:spcBef>
              <a:defRPr sz="28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smtClean="0"/>
              <a:t>Edit Master text styles</a:t>
            </a:r>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marL="0" indent="0" algn="l">
              <a:buFontTx/>
              <a:buNone/>
              <a:tabLst>
                <a:tab pos="6729413" algn="r"/>
              </a:tabLst>
              <a:defRPr/>
            </a:lvl1pPr>
            <a:lvl2pPr marL="127000" indent="-127000">
              <a:tabLst>
                <a:tab pos="6729413" algn="r"/>
              </a:tabLst>
              <a:defRPr/>
            </a:lvl2pPr>
            <a:lvl3pPr marL="279400" indent="-127000">
              <a:tabLst>
                <a:tab pos="6729413" algn="r"/>
              </a:tabLst>
              <a:defRPr/>
            </a:lvl3pPr>
            <a:lvl4pPr marL="431800" indent="-127000">
              <a:tabLst>
                <a:tab pos="6729413" algn="r"/>
              </a:tabLst>
              <a:defRPr/>
            </a:lvl4pPr>
            <a:lvl5pPr marL="584200" indent="-127000">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23651087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4087763" y="1701801"/>
            <a:ext cx="4680000"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63979046"/>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US" noProof="0" smtClean="0"/>
              <a:t>Click to edit Master title style</a:t>
            </a:r>
            <a:endParaRPr lang="en-US" noProof="0" dirty="0"/>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881091110"/>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665288"/>
            <a:ext cx="8374062" cy="4713911"/>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27264712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US" noProof="0" smtClean="0"/>
              <a:t>Click icon to add picture</a:t>
            </a:r>
            <a:endParaRPr lang="en-US" noProof="0" dirty="0"/>
          </a:p>
        </p:txBody>
      </p:sp>
      <p:sp>
        <p:nvSpPr>
          <p:cNvPr id="3" name="Subtitle 2"/>
          <p:cNvSpPr>
            <a:spLocks noGrp="1"/>
          </p:cNvSpPr>
          <p:nvPr>
            <p:ph type="subTitle" idx="1" hasCustomPrompt="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78307946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4" name="Title Placeholder 1"/>
          <p:cNvSpPr>
            <a:spLocks noGrp="1"/>
          </p:cNvSpPr>
          <p:nvPr>
            <p:ph type="title"/>
          </p:nvPr>
        </p:nvSpPr>
        <p:spPr>
          <a:xfrm>
            <a:off x="376238" y="317499"/>
            <a:ext cx="8371762" cy="3341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277893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9" y="1665289"/>
            <a:ext cx="8391524" cy="392112"/>
          </a:xfrm>
        </p:spPr>
        <p:txBody>
          <a:bodyPr/>
          <a:lstStyle/>
          <a:p>
            <a:pPr lvl="0"/>
            <a:r>
              <a:rPr lang="en-US" noProof="0" smtClean="0"/>
              <a:t>Edit Master text styles</a:t>
            </a:r>
          </a:p>
        </p:txBody>
      </p:sp>
    </p:spTree>
    <p:extLst>
      <p:ext uri="{BB962C8B-B14F-4D97-AF65-F5344CB8AC3E}">
        <p14:creationId xmlns:p14="http://schemas.microsoft.com/office/powerpoint/2010/main" val="182970294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6"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US" noProof="0" smtClean="0"/>
              <a:t>Click icon to add chart</a:t>
            </a:r>
            <a:endParaRPr lang="en-US" noProof="0" dirty="0"/>
          </a:p>
        </p:txBody>
      </p:sp>
      <p:sp>
        <p:nvSpPr>
          <p:cNvPr id="18" name="Text Placeholder 8"/>
          <p:cNvSpPr>
            <a:spLocks noGrp="1"/>
          </p:cNvSpPr>
          <p:nvPr>
            <p:ph type="body" sz="quarter" idx="18"/>
          </p:nvPr>
        </p:nvSpPr>
        <p:spPr>
          <a:xfrm>
            <a:off x="376237" y="1665289"/>
            <a:ext cx="2671763" cy="392112"/>
          </a:xfrm>
        </p:spPr>
        <p:txBody>
          <a:bodyPr/>
          <a:lstStyle/>
          <a:p>
            <a:pPr lvl="0"/>
            <a:r>
              <a:rPr lang="en-US" noProof="0" smtClean="0"/>
              <a:t>Edit Master text styles</a:t>
            </a:r>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US" noProof="0" smtClean="0"/>
              <a:t>Click icon to add chart</a:t>
            </a:r>
            <a:endParaRPr lang="en-US" noProof="0" dirty="0"/>
          </a:p>
        </p:txBody>
      </p:sp>
      <p:sp>
        <p:nvSpPr>
          <p:cNvPr id="8" name="Text Placeholder 8"/>
          <p:cNvSpPr>
            <a:spLocks noGrp="1"/>
          </p:cNvSpPr>
          <p:nvPr>
            <p:ph type="body" sz="quarter" idx="20"/>
          </p:nvPr>
        </p:nvSpPr>
        <p:spPr>
          <a:xfrm>
            <a:off x="3227388" y="1665289"/>
            <a:ext cx="2671211" cy="392112"/>
          </a:xfrm>
        </p:spPr>
        <p:txBody>
          <a:bodyPr/>
          <a:lstStyle/>
          <a:p>
            <a:pPr lvl="0"/>
            <a:r>
              <a:rPr lang="en-US" noProof="0" smtClean="0"/>
              <a:t>Edit Master text styles</a:t>
            </a:r>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US" noProof="0" smtClean="0"/>
              <a:t>Click icon to add chart</a:t>
            </a:r>
            <a:endParaRPr lang="en-US" noProof="0" dirty="0"/>
          </a:p>
        </p:txBody>
      </p:sp>
      <p:sp>
        <p:nvSpPr>
          <p:cNvPr id="10" name="Text Placeholder 8"/>
          <p:cNvSpPr>
            <a:spLocks noGrp="1"/>
          </p:cNvSpPr>
          <p:nvPr>
            <p:ph type="body" sz="quarter" idx="22"/>
          </p:nvPr>
        </p:nvSpPr>
        <p:spPr>
          <a:xfrm>
            <a:off x="6094797" y="1659145"/>
            <a:ext cx="2672966" cy="398256"/>
          </a:xfrm>
        </p:spPr>
        <p:txBody>
          <a:bodyPr/>
          <a:lstStyle/>
          <a:p>
            <a:pPr lvl="0"/>
            <a:r>
              <a:rPr lang="en-US" noProof="0" smtClean="0"/>
              <a:t>Edit Master text styles</a:t>
            </a:r>
          </a:p>
        </p:txBody>
      </p:sp>
    </p:spTree>
    <p:extLst>
      <p:ext uri="{BB962C8B-B14F-4D97-AF65-F5344CB8AC3E}">
        <p14:creationId xmlns:p14="http://schemas.microsoft.com/office/powerpoint/2010/main" val="2215081642"/>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842891208"/>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8" name="Title Placeholder 1"/>
          <p:cNvSpPr>
            <a:spLocks noGrp="1"/>
          </p:cNvSpPr>
          <p:nvPr>
            <p:ph type="title" hasCustomPrompt="1"/>
          </p:nvPr>
        </p:nvSpPr>
        <p:spPr>
          <a:xfrm>
            <a:off x="376237"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31036312"/>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2975871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79" name="think-cell Slide" r:id="rId4" imgW="592" imgH="591" progId="TCLayout.ActiveDocument.1">
                  <p:embed/>
                </p:oleObj>
              </mc:Choice>
              <mc:Fallback>
                <p:oleObj name="think-cell Slide" r:id="rId4" imgW="592" imgH="591"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Content Placeholder 3"/>
          <p:cNvSpPr>
            <a:spLocks noGrp="1"/>
          </p:cNvSpPr>
          <p:nvPr>
            <p:ph sz="quarter" idx="10"/>
          </p:nvPr>
        </p:nvSpPr>
        <p:spPr>
          <a:xfrm>
            <a:off x="376239" y="1665288"/>
            <a:ext cx="4016374" cy="4455725"/>
          </a:xfrm>
          <a:prstGeom prst="rect">
            <a:avLst/>
          </a:prstGeom>
        </p:spPr>
        <p:txBody>
          <a:bodyPr/>
          <a:lstStyle>
            <a:lvl1pPr marL="0" indent="0" algn="l">
              <a:buFontTx/>
              <a:buNone/>
              <a:tabLst>
                <a:tab pos="5029200" algn="r"/>
              </a:tabLst>
              <a:defRPr sz="1200"/>
            </a:lvl1pPr>
            <a:lvl2pPr marL="127000" indent="-127000" algn="l">
              <a:buClrTx/>
              <a:buSzPct val="100000"/>
              <a:buFont typeface="Arial" panose="020B0604020202020204" pitchFamily="34" charset="0"/>
              <a:buChar char="•"/>
              <a:tabLst>
                <a:tab pos="5029200" algn="r"/>
              </a:tabLst>
              <a:defRPr sz="1200"/>
            </a:lvl2pPr>
            <a:lvl3pPr marL="279400" indent="-127000" algn="l">
              <a:buClrTx/>
              <a:buSzPct val="100000"/>
              <a:buFont typeface="Arial" panose="020B0604020202020204" pitchFamily="34" charset="0"/>
              <a:buChar char="−"/>
              <a:tabLst>
                <a:tab pos="5029200" algn="r"/>
              </a:tabLst>
              <a:defRPr sz="1200"/>
            </a:lvl3pPr>
            <a:lvl4pPr marL="431800" indent="-127000" algn="l">
              <a:buClrTx/>
              <a:buSzPct val="100000"/>
              <a:buFont typeface="Arial" panose="020B0604020202020204" pitchFamily="34" charset="0"/>
              <a:buChar char="◦"/>
              <a:tabLst>
                <a:tab pos="5029200" algn="r"/>
              </a:tabLst>
              <a:defRPr sz="1200"/>
            </a:lvl4pPr>
            <a:lvl5pPr marL="584200" indent="-127000" algn="l">
              <a:buClrTx/>
              <a:buSzPct val="100000"/>
              <a:buFont typeface="Arial" panose="020B0604020202020204" pitchFamily="34" charset="0"/>
              <a:buChar char="−"/>
              <a:tabLst>
                <a:tab pos="5029200" algn="r"/>
              </a:tabLst>
              <a:defRPr sz="1200"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Chart Placeholder 2"/>
          <p:cNvSpPr>
            <a:spLocks noGrp="1"/>
          </p:cNvSpPr>
          <p:nvPr>
            <p:ph type="chart" sz="quarter" idx="21"/>
          </p:nvPr>
        </p:nvSpPr>
        <p:spPr>
          <a:xfrm>
            <a:off x="4755915" y="2125013"/>
            <a:ext cx="4011847"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7" y="1665288"/>
            <a:ext cx="4011846"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179466235"/>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4668824" y="2125013"/>
            <a:ext cx="4206240" cy="3996000"/>
          </a:xfrm>
        </p:spPr>
        <p:txBody>
          <a:bodyPr/>
          <a:lstStyle/>
          <a:p>
            <a:r>
              <a:rPr lang="en-US" noProof="0" smtClean="0"/>
              <a:t>Click icon to add chart</a:t>
            </a:r>
            <a:endParaRPr lang="en-US" noProof="0" dirty="0"/>
          </a:p>
        </p:txBody>
      </p:sp>
      <p:sp>
        <p:nvSpPr>
          <p:cNvPr id="6" name="Text Placeholder 5"/>
          <p:cNvSpPr>
            <a:spLocks noGrp="1"/>
          </p:cNvSpPr>
          <p:nvPr>
            <p:ph type="body" sz="quarter" idx="22"/>
          </p:nvPr>
        </p:nvSpPr>
        <p:spPr>
          <a:xfrm>
            <a:off x="4755916" y="1665288"/>
            <a:ext cx="4011847" cy="420687"/>
          </a:xfrm>
        </p:spPr>
        <p:txBody>
          <a:bodyPr/>
          <a:lstStyle/>
          <a:p>
            <a:pPr lvl="0"/>
            <a:r>
              <a:rPr lang="en-US" noProof="0" smtClean="0"/>
              <a:t>Edit Master text styles</a:t>
            </a:r>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3"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9" name="Chart Placeholder 2"/>
          <p:cNvSpPr>
            <a:spLocks noGrp="1"/>
          </p:cNvSpPr>
          <p:nvPr>
            <p:ph type="chart" sz="quarter" idx="24"/>
          </p:nvPr>
        </p:nvSpPr>
        <p:spPr>
          <a:xfrm>
            <a:off x="265735" y="2125013"/>
            <a:ext cx="4206240" cy="3996000"/>
          </a:xfrm>
        </p:spPr>
        <p:txBody>
          <a:bodyPr/>
          <a:lstStyle/>
          <a:p>
            <a:r>
              <a:rPr lang="en-US" noProof="0" smtClean="0"/>
              <a:t>Click icon to add chart</a:t>
            </a:r>
            <a:endParaRPr lang="en-US" noProof="0" dirty="0"/>
          </a:p>
        </p:txBody>
      </p:sp>
      <p:sp>
        <p:nvSpPr>
          <p:cNvPr id="12" name="Text Placeholder 5"/>
          <p:cNvSpPr>
            <a:spLocks noGrp="1"/>
          </p:cNvSpPr>
          <p:nvPr>
            <p:ph type="body" sz="quarter" idx="25"/>
          </p:nvPr>
        </p:nvSpPr>
        <p:spPr>
          <a:xfrm>
            <a:off x="376237" y="1665288"/>
            <a:ext cx="4004298" cy="420687"/>
          </a:xfrm>
        </p:spPr>
        <p:txBody>
          <a:bodyPr/>
          <a:lstStyle/>
          <a:p>
            <a:pPr lvl="0"/>
            <a:r>
              <a:rPr lang="en-US" noProof="0" smtClean="0"/>
              <a:t>Edit Master text styles</a:t>
            </a:r>
          </a:p>
        </p:txBody>
      </p:sp>
    </p:spTree>
    <p:extLst>
      <p:ext uri="{BB962C8B-B14F-4D97-AF65-F5344CB8AC3E}">
        <p14:creationId xmlns:p14="http://schemas.microsoft.com/office/powerpoint/2010/main" val="1200285679"/>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89027477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3341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98019857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Picture Placeholder 6"/>
          <p:cNvSpPr>
            <a:spLocks noGrp="1"/>
          </p:cNvSpPr>
          <p:nvPr>
            <p:ph type="pic" sz="quarter" idx="13"/>
          </p:nvPr>
        </p:nvSpPr>
        <p:spPr>
          <a:xfrm>
            <a:off x="376237" y="1700213"/>
            <a:ext cx="2029968" cy="1260000"/>
          </a:xfrm>
        </p:spPr>
        <p:txBody>
          <a:bodyPr lIns="0" tIns="0" rIns="0" bIns="0">
            <a:noAutofit/>
          </a:bodyPr>
          <a:lstStyle/>
          <a:p>
            <a:r>
              <a:rPr lang="en-US" noProof="0" smtClean="0"/>
              <a:t>Click icon to add picture</a:t>
            </a:r>
            <a:endParaRPr lang="en-US" noProof="0" dirty="0"/>
          </a:p>
        </p:txBody>
      </p:sp>
      <p:sp>
        <p:nvSpPr>
          <p:cNvPr id="5" name="Picture Placeholder 6"/>
          <p:cNvSpPr>
            <a:spLocks noGrp="1"/>
          </p:cNvSpPr>
          <p:nvPr>
            <p:ph type="pic" sz="quarter" idx="14"/>
          </p:nvPr>
        </p:nvSpPr>
        <p:spPr>
          <a:xfrm>
            <a:off x="2495412" y="1700213"/>
            <a:ext cx="2029968" cy="1260000"/>
          </a:xfrm>
        </p:spPr>
        <p:txBody>
          <a:bodyPr lIns="0" tIns="0" rIns="0" bIns="0">
            <a:noAutofit/>
          </a:bodyPr>
          <a:lstStyle/>
          <a:p>
            <a:r>
              <a:rPr lang="en-US" noProof="0" smtClean="0"/>
              <a:t>Click icon to add picture</a:t>
            </a:r>
            <a:endParaRPr lang="en-US" noProof="0" dirty="0"/>
          </a:p>
        </p:txBody>
      </p:sp>
      <p:sp>
        <p:nvSpPr>
          <p:cNvPr id="6" name="Picture Placeholder 6"/>
          <p:cNvSpPr>
            <a:spLocks noGrp="1"/>
          </p:cNvSpPr>
          <p:nvPr>
            <p:ph type="pic" sz="quarter" idx="15"/>
          </p:nvPr>
        </p:nvSpPr>
        <p:spPr>
          <a:xfrm>
            <a:off x="4614587" y="1700213"/>
            <a:ext cx="2029968" cy="1260000"/>
          </a:xfrm>
        </p:spPr>
        <p:txBody>
          <a:bodyPr lIns="0" tIns="0" rIns="0" bIns="0">
            <a:noAutofit/>
          </a:bodyPr>
          <a:lstStyle/>
          <a:p>
            <a:r>
              <a:rPr lang="en-US" noProof="0" smtClean="0"/>
              <a:t>Click icon to add picture</a:t>
            </a:r>
            <a:endParaRPr lang="en-US" noProof="0" dirty="0"/>
          </a:p>
        </p:txBody>
      </p:sp>
      <p:sp>
        <p:nvSpPr>
          <p:cNvPr id="7" name="Picture Placeholder 6"/>
          <p:cNvSpPr>
            <a:spLocks noGrp="1"/>
          </p:cNvSpPr>
          <p:nvPr>
            <p:ph type="pic" sz="quarter" idx="16"/>
          </p:nvPr>
        </p:nvSpPr>
        <p:spPr>
          <a:xfrm>
            <a:off x="6733763" y="1700213"/>
            <a:ext cx="2029968" cy="1260000"/>
          </a:xfrm>
        </p:spPr>
        <p:txBody>
          <a:bodyPr lIns="0" tIns="0" rIns="0" bIns="0">
            <a:noAutofit/>
          </a:bodyPr>
          <a:lstStyle/>
          <a:p>
            <a:r>
              <a:rPr lang="en-US" noProof="0" smtClean="0"/>
              <a:t>Click icon to add picture</a:t>
            </a:r>
            <a:endParaRPr lang="en-US" noProof="0" dirty="0"/>
          </a:p>
        </p:txBody>
      </p:sp>
      <p:sp>
        <p:nvSpPr>
          <p:cNvPr id="9" name="Text Placeholder 8"/>
          <p:cNvSpPr>
            <a:spLocks noGrp="1"/>
          </p:cNvSpPr>
          <p:nvPr>
            <p:ph type="body" sz="quarter" idx="17"/>
          </p:nvPr>
        </p:nvSpPr>
        <p:spPr>
          <a:xfrm>
            <a:off x="376237" y="3108509"/>
            <a:ext cx="2029968" cy="3264408"/>
          </a:xfrm>
        </p:spPr>
        <p:txBody>
          <a:bodyPr/>
          <a:lstStyle>
            <a:lvl1pPr marL="0" indent="0" algn="l" rtl="0" eaLnBrk="1" latinLnBrk="0" hangingPunct="1">
              <a:spcBef>
                <a:spcPts val="0"/>
              </a:spcBef>
              <a:spcAft>
                <a:spcPts val="1000"/>
              </a:spcAft>
              <a:buSzPct val="100000"/>
              <a:buFontTx/>
              <a:buNone/>
              <a:tabLst>
                <a:tab pos="5029200" algn="r"/>
              </a:tabLst>
              <a:defRPr lang="en-US" sz="1200" b="0" kern="1200" noProof="0" dirty="0" smtClean="0">
                <a:solidFill>
                  <a:schemeClr val="tx1"/>
                </a:solidFill>
                <a:latin typeface="+mn-lt"/>
                <a:ea typeface="+mn-ea"/>
                <a:cs typeface="+mn-cs"/>
              </a:defRPr>
            </a:lvl1pPr>
            <a:lvl2pPr marL="1270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2pPr>
            <a:lvl3pPr marL="2794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3pPr>
            <a:lvl4pPr marL="4318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smtClean="0">
                <a:solidFill>
                  <a:schemeClr val="tx1"/>
                </a:solidFill>
                <a:latin typeface="+mn-lt"/>
                <a:ea typeface="+mn-ea"/>
                <a:cs typeface="+mn-cs"/>
              </a:defRPr>
            </a:lvl4pPr>
            <a:lvl5pPr marL="584200" indent="-127000" algn="l" rtl="0" eaLnBrk="1" latinLnBrk="0" hangingPunct="1">
              <a:spcBef>
                <a:spcPts val="0"/>
              </a:spcBef>
              <a:spcAft>
                <a:spcPts val="1000"/>
              </a:spcAft>
              <a:buClrTx/>
              <a:buSzPct val="100000"/>
              <a:buFont typeface="Arial" panose="020B0604020202020204" pitchFamily="34" charset="0"/>
              <a:buChar char="−"/>
              <a:tabLst>
                <a:tab pos="5029200" algn="r"/>
              </a:tabLst>
              <a:defRPr lang="en-US" sz="1200" b="0" kern="1200" noProof="0" dirty="0">
                <a:solidFill>
                  <a:schemeClr val="tx1"/>
                </a:solidFill>
                <a:latin typeface="+mn-lt"/>
                <a:ea typeface="+mn-ea"/>
                <a:cs typeface="+mn-cs"/>
              </a:defRPr>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Text Placeholder 8"/>
          <p:cNvSpPr>
            <a:spLocks noGrp="1"/>
          </p:cNvSpPr>
          <p:nvPr>
            <p:ph type="body" sz="quarter" idx="18"/>
          </p:nvPr>
        </p:nvSpPr>
        <p:spPr>
          <a:xfrm>
            <a:off x="462199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19"/>
          </p:nvPr>
        </p:nvSpPr>
        <p:spPr>
          <a:xfrm>
            <a:off x="2499116" y="3108509"/>
            <a:ext cx="2029968" cy="3264408"/>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Text Placeholder 8"/>
          <p:cNvSpPr>
            <a:spLocks noGrp="1"/>
          </p:cNvSpPr>
          <p:nvPr>
            <p:ph type="body" sz="quarter" idx="20"/>
          </p:nvPr>
        </p:nvSpPr>
        <p:spPr>
          <a:xfrm>
            <a:off x="6744875" y="3108509"/>
            <a:ext cx="2029968" cy="3264408"/>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930325268"/>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7992" y="5864229"/>
            <a:ext cx="419400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21" name="Group 20"/>
          <p:cNvGrpSpPr/>
          <p:nvPr userDrawn="1"/>
        </p:nvGrpSpPr>
        <p:grpSpPr>
          <a:xfrm>
            <a:off x="377991" y="378000"/>
            <a:ext cx="1620000" cy="307976"/>
            <a:chOff x="398463" y="404813"/>
            <a:chExt cx="1627187" cy="307976"/>
          </a:xfrm>
          <a:solidFill>
            <a:schemeClr val="bg1"/>
          </a:solidFill>
        </p:grpSpPr>
        <p:sp>
          <p:nvSpPr>
            <p:cNvPr id="1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2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665008738"/>
      </p:ext>
    </p:extLst>
  </p:cSld>
  <p:clrMapOvr>
    <a:overrideClrMapping bg1="lt1" tx1="dk1" bg2="lt2" tx2="dk2" accent1="accent1" accent2="accent2" accent3="accent3" accent4="accent4" accent5="accent5" accent6="accent6" hlink="hlink" folHlink="folHlink"/>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334100"/>
          </a:xfrm>
        </p:spPr>
        <p:txBody>
          <a:bodyPr/>
          <a:lstStyle/>
          <a:p>
            <a:r>
              <a:rPr lang="en-US" noProof="0" smtClean="0"/>
              <a:t>Click to edit Master title style</a:t>
            </a:r>
            <a:endParaRPr lang="en-US" noProof="0" dirty="0"/>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US" noProof="0" smtClean="0"/>
              <a:t>Click icon to add picture</a:t>
            </a:r>
            <a:endParaRPr lang="en-US" noProof="0" dirty="0"/>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US" noProof="0" smtClean="0"/>
              <a:t>Click icon to add picture</a:t>
            </a:r>
            <a:endParaRPr lang="en-US" noProof="0" dirty="0"/>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US" noProof="0" smtClean="0"/>
              <a:t>Click icon to add picture</a:t>
            </a:r>
            <a:endParaRPr lang="en-US" noProof="0" dirty="0"/>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US" noProof="0" smtClean="0"/>
              <a:t>Click icon to add picture</a:t>
            </a:r>
            <a:endParaRPr lang="en-US" noProof="0" dirty="0"/>
          </a:p>
        </p:txBody>
      </p:sp>
      <p:sp>
        <p:nvSpPr>
          <p:cNvPr id="13" name="Text Placeholder 12"/>
          <p:cNvSpPr>
            <a:spLocks noGrp="1"/>
          </p:cNvSpPr>
          <p:nvPr>
            <p:ph type="body" sz="quarter" idx="32"/>
          </p:nvPr>
        </p:nvSpPr>
        <p:spPr>
          <a:xfrm>
            <a:off x="2012612" y="1880213"/>
            <a:ext cx="2466000" cy="1944000"/>
          </a:xfrm>
        </p:spPr>
        <p:txBody>
          <a:bodyPr vert="horz" lIns="0" tIns="0" rIns="0" bIns="0" rtlCol="0">
            <a:noAutofit/>
          </a:bodyPr>
          <a:lstStyle>
            <a:lvl1pPr marL="0" indent="0" algn="l">
              <a:buFontTx/>
              <a:buNone/>
              <a:defRPr lang="en-US" noProof="0" dirty="0" smtClean="0"/>
            </a:lvl1pPr>
            <a:lvl2pPr marL="127000" indent="-127000" algn="l">
              <a:buClrTx/>
              <a:buSzPct val="100000"/>
              <a:buFont typeface="Arial" panose="020B0604020202020204" pitchFamily="34" charset="0"/>
              <a:buChar char="•"/>
              <a:defRPr lang="en-US" noProof="0" dirty="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4" name="Text Placeholder 12"/>
          <p:cNvSpPr>
            <a:spLocks noGrp="1"/>
          </p:cNvSpPr>
          <p:nvPr>
            <p:ph type="body" sz="quarter" idx="33"/>
          </p:nvPr>
        </p:nvSpPr>
        <p:spPr>
          <a:xfrm>
            <a:off x="6297420" y="1880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5" name="Text Placeholder 12"/>
          <p:cNvSpPr>
            <a:spLocks noGrp="1"/>
          </p:cNvSpPr>
          <p:nvPr>
            <p:ph type="body" sz="quarter" idx="34"/>
          </p:nvPr>
        </p:nvSpPr>
        <p:spPr>
          <a:xfrm>
            <a:off x="2012612" y="4256213"/>
            <a:ext cx="246600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6" name="Text Placeholder 12"/>
          <p:cNvSpPr>
            <a:spLocks noGrp="1"/>
          </p:cNvSpPr>
          <p:nvPr>
            <p:ph type="body" sz="quarter" idx="35"/>
          </p:nvPr>
        </p:nvSpPr>
        <p:spPr>
          <a:xfrm>
            <a:off x="6297420" y="4256213"/>
            <a:ext cx="2468880" cy="1944000"/>
          </a:xfrm>
        </p:spPr>
        <p:txBody>
          <a:bodyPr vert="horz" lIns="0" tIns="0" rIns="0" bIns="0" rtlCol="0">
            <a:noAutofit/>
          </a:bodyPr>
          <a:lstStyle>
            <a:lvl1pPr>
              <a:defRPr lang="en-US" noProof="0" smtClean="0"/>
            </a:lvl1pPr>
            <a:lvl2pPr>
              <a:defRPr lang="en-US" noProof="0" smtClean="0"/>
            </a:lvl2pPr>
          </a:lstStyle>
          <a:p>
            <a:pPr lvl="0">
              <a:buFontTx/>
              <a:tabLst>
                <a:tab pos="5029200" algn="r"/>
              </a:tabLst>
            </a:pPr>
            <a:r>
              <a:rPr lang="en-US" noProof="0" smtClean="0"/>
              <a:t>Edit Master text styles</a:t>
            </a:r>
          </a:p>
          <a:p>
            <a:pPr lvl="1">
              <a:buFontTx/>
              <a:tabLst>
                <a:tab pos="5029200" algn="r"/>
              </a:tabLst>
            </a:pPr>
            <a:r>
              <a:rPr lang="en-US" noProof="0" smtClean="0"/>
              <a:t>Second level</a:t>
            </a:r>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705043249"/>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Picture Placeholder 7"/>
          <p:cNvSpPr>
            <a:spLocks noGrp="1"/>
          </p:cNvSpPr>
          <p:nvPr>
            <p:ph type="pic" sz="quarter" idx="13"/>
          </p:nvPr>
        </p:nvSpPr>
        <p:spPr>
          <a:xfrm>
            <a:off x="376238" y="1700213"/>
            <a:ext cx="2743200" cy="1971675"/>
          </a:xfrm>
        </p:spPr>
        <p:txBody>
          <a:bodyPr/>
          <a:lstStyle/>
          <a:p>
            <a:r>
              <a:rPr lang="en-US" noProof="0" smtClean="0"/>
              <a:t>Click icon to add picture</a:t>
            </a:r>
            <a:endParaRPr lang="en-US" noProof="0" dirty="0"/>
          </a:p>
        </p:txBody>
      </p:sp>
      <p:sp>
        <p:nvSpPr>
          <p:cNvPr id="5" name="Picture Placeholder 7"/>
          <p:cNvSpPr>
            <a:spLocks noGrp="1"/>
          </p:cNvSpPr>
          <p:nvPr>
            <p:ph type="pic" sz="quarter" idx="14"/>
          </p:nvPr>
        </p:nvSpPr>
        <p:spPr>
          <a:xfrm>
            <a:off x="6030199" y="1700213"/>
            <a:ext cx="2743200" cy="1971675"/>
          </a:xfrm>
        </p:spPr>
        <p:txBody>
          <a:bodyPr/>
          <a:lstStyle/>
          <a:p>
            <a:r>
              <a:rPr lang="en-US" noProof="0" smtClean="0"/>
              <a:t>Click icon to add picture</a:t>
            </a:r>
            <a:endParaRPr lang="en-US" noProof="0" dirty="0"/>
          </a:p>
        </p:txBody>
      </p:sp>
      <p:sp>
        <p:nvSpPr>
          <p:cNvPr id="6" name="Picture Placeholder 7"/>
          <p:cNvSpPr>
            <a:spLocks noGrp="1"/>
          </p:cNvSpPr>
          <p:nvPr>
            <p:ph type="pic" sz="quarter" idx="15"/>
          </p:nvPr>
        </p:nvSpPr>
        <p:spPr>
          <a:xfrm>
            <a:off x="3203218" y="1700213"/>
            <a:ext cx="2743200" cy="1971675"/>
          </a:xfrm>
        </p:spPr>
        <p:txBody>
          <a:bodyPr/>
          <a:lstStyle/>
          <a:p>
            <a:r>
              <a:rPr lang="en-US" noProof="0" smtClean="0"/>
              <a:t>Click icon to add picture</a:t>
            </a:r>
            <a:endParaRPr lang="en-US" noProof="0" dirty="0"/>
          </a:p>
        </p:txBody>
      </p:sp>
      <p:sp>
        <p:nvSpPr>
          <p:cNvPr id="9" name="Text Placeholder 18"/>
          <p:cNvSpPr>
            <a:spLocks noGrp="1"/>
          </p:cNvSpPr>
          <p:nvPr>
            <p:ph idx="1" hasCustomPrompt="1"/>
          </p:nvPr>
        </p:nvSpPr>
        <p:spPr>
          <a:xfrm>
            <a:off x="376238" y="3832225"/>
            <a:ext cx="2743200" cy="2095200"/>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320321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6030199" y="3832225"/>
            <a:ext cx="2743200" cy="209520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339556094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2819593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mp; subtitle Blackbackground">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659625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7800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5"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3577118"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7818462"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4239408974"/>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381960"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21"/>
          </p:nvPr>
        </p:nvSpPr>
        <p:spPr>
          <a:xfrm>
            <a:off x="4684646" y="185789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81960"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userDrawn="1"/>
        </p:nvSpPr>
        <p:spPr>
          <a:xfrm>
            <a:off x="4684646" y="1705378"/>
            <a:ext cx="4096512"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7" name="Picture Placeholder 29"/>
          <p:cNvSpPr>
            <a:spLocks noGrp="1"/>
          </p:cNvSpPr>
          <p:nvPr>
            <p:ph type="pic" sz="quarter" idx="20" hasCustomPrompt="1"/>
          </p:nvPr>
        </p:nvSpPr>
        <p:spPr>
          <a:xfrm>
            <a:off x="7848037" y="1857892"/>
            <a:ext cx="93312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381960" y="4249682"/>
            <a:ext cx="4096512" cy="169545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1" name="Text Placeholder 8"/>
          <p:cNvSpPr>
            <a:spLocks noGrp="1"/>
          </p:cNvSpPr>
          <p:nvPr>
            <p:ph type="body" sz="quarter" idx="23"/>
          </p:nvPr>
        </p:nvSpPr>
        <p:spPr>
          <a:xfrm>
            <a:off x="4684646" y="4249682"/>
            <a:ext cx="4096512" cy="1695450"/>
          </a:xfrm>
        </p:spPr>
        <p:txBody>
          <a:bodyPr vert="horz" lIns="0" tIns="0" rIns="0" bIns="0" rtlCol="0">
            <a:noAutofit/>
          </a:bodyPr>
          <a:lstStyle>
            <a:lvl1pPr>
              <a:defRPr lang="en-US" noProof="0" smtClean="0"/>
            </a:lvl1pPr>
            <a:lvl2pPr>
              <a:defRPr lang="en-US" noProof="0" smtClean="0"/>
            </a:lvl2pPr>
            <a:lvl3pPr>
              <a:defRPr lang="en-US" b="0" noProof="0" smtClean="0"/>
            </a:lvl3pPr>
            <a:lvl4pPr>
              <a:defRPr lang="en-US" b="0" noProof="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2" name="Rectangle 11"/>
          <p:cNvSpPr/>
          <p:nvPr userDrawn="1"/>
        </p:nvSpPr>
        <p:spPr>
          <a:xfrm>
            <a:off x="381960"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3" name="Rectangle 12"/>
          <p:cNvSpPr/>
          <p:nvPr userDrawn="1"/>
        </p:nvSpPr>
        <p:spPr>
          <a:xfrm>
            <a:off x="4684646" y="4103518"/>
            <a:ext cx="409651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14" name="Picture Placeholder 29"/>
          <p:cNvSpPr>
            <a:spLocks noGrp="1"/>
          </p:cNvSpPr>
          <p:nvPr>
            <p:ph type="pic" sz="quarter" idx="24" hasCustomPrompt="1"/>
          </p:nvPr>
        </p:nvSpPr>
        <p:spPr>
          <a:xfrm>
            <a:off x="3548936" y="4255706"/>
            <a:ext cx="929536"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7848038" y="4249682"/>
            <a:ext cx="93312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Picture Placeholder 29"/>
          <p:cNvSpPr>
            <a:spLocks noGrp="1"/>
          </p:cNvSpPr>
          <p:nvPr>
            <p:ph type="pic" sz="quarter" idx="19" hasCustomPrompt="1"/>
          </p:nvPr>
        </p:nvSpPr>
        <p:spPr>
          <a:xfrm>
            <a:off x="3570817" y="1863916"/>
            <a:ext cx="907655"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Tree>
    <p:extLst>
      <p:ext uri="{BB962C8B-B14F-4D97-AF65-F5344CB8AC3E}">
        <p14:creationId xmlns:p14="http://schemas.microsoft.com/office/powerpoint/2010/main" val="3897561385"/>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Rectangle 3"/>
          <p:cNvSpPr/>
          <p:nvPr userDrawn="1"/>
        </p:nvSpPr>
        <p:spPr>
          <a:xfrm>
            <a:off x="3245467"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userDrawn="1"/>
        </p:nvSpPr>
        <p:spPr>
          <a:xfrm>
            <a:off x="378000" y="1700213"/>
            <a:ext cx="2660904"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userDrawn="1"/>
        </p:nvSpPr>
        <p:spPr>
          <a:xfrm>
            <a:off x="6112933" y="1705968"/>
            <a:ext cx="266090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3245467"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8"/>
          </p:nvPr>
        </p:nvSpPr>
        <p:spPr>
          <a:xfrm>
            <a:off x="378000"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9" name="Text Placeholder 8"/>
          <p:cNvSpPr>
            <a:spLocks noGrp="1"/>
          </p:cNvSpPr>
          <p:nvPr>
            <p:ph type="body" sz="quarter" idx="19"/>
          </p:nvPr>
        </p:nvSpPr>
        <p:spPr>
          <a:xfrm>
            <a:off x="6112933" y="1851441"/>
            <a:ext cx="2660904" cy="3845754"/>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173586747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334099"/>
          </a:xfrm>
        </p:spPr>
        <p:txBody>
          <a:body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2627"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6209"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4418" y="2556000"/>
            <a:ext cx="1944000" cy="3394800"/>
          </a:xfrm>
        </p:spPr>
        <p:txBody>
          <a:bodyPr vert="horz" lIns="0" tIns="0" rIns="0" bIns="0" rtlCol="0">
            <a:noAutofit/>
          </a:bodyPr>
          <a:lstStyle>
            <a:lvl1pPr>
              <a:defRPr lang="en-US" noProof="0" dirty="0" smtClean="0"/>
            </a:lvl1pPr>
            <a:lvl2pPr>
              <a:defRPr lang="en-US" noProof="0" dirty="0" smtClean="0"/>
            </a:lvl2pPr>
            <a:lvl3pPr>
              <a:defRPr lang="en-US" b="0" noProof="0" dirty="0" smtClean="0"/>
            </a:lvl3pPr>
            <a:lvl4pPr>
              <a:defRPr lang="en-US" b="0" noProof="0" dirty="0" smtClean="0"/>
            </a:lvl4pPr>
            <a:lvl5pPr>
              <a:defRPr lang="en-US" b="0" noProof="0" dirty="0"/>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Tree>
    <p:extLst>
      <p:ext uri="{BB962C8B-B14F-4D97-AF65-F5344CB8AC3E}">
        <p14:creationId xmlns:p14="http://schemas.microsoft.com/office/powerpoint/2010/main" val="2912430734"/>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237" y="317500"/>
            <a:ext cx="8391526" cy="370193"/>
          </a:xfrm>
        </p:spPr>
        <p:txBody>
          <a:bodyPr/>
          <a:lstStyle>
            <a:lvl1pPr>
              <a:defRPr>
                <a:solidFill>
                  <a:schemeClr val="bg1"/>
                </a:solidFill>
              </a:defRPr>
            </a:lvl1pPr>
          </a:lstStyle>
          <a:p>
            <a:r>
              <a:rPr lang="en-US" noProof="0" smtClean="0"/>
              <a:t>Click to edit Master title style</a:t>
            </a:r>
            <a:endParaRPr lang="en-US" noProof="0" dirty="0"/>
          </a:p>
        </p:txBody>
      </p:sp>
      <p:sp>
        <p:nvSpPr>
          <p:cNvPr id="4" name="Text Placeholder 8"/>
          <p:cNvSpPr>
            <a:spLocks noGrp="1"/>
          </p:cNvSpPr>
          <p:nvPr>
            <p:ph type="body" sz="quarter" idx="17"/>
          </p:nvPr>
        </p:nvSpPr>
        <p:spPr>
          <a:xfrm>
            <a:off x="378000"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5" name="Text Placeholder 8"/>
          <p:cNvSpPr>
            <a:spLocks noGrp="1"/>
          </p:cNvSpPr>
          <p:nvPr>
            <p:ph type="body" sz="quarter" idx="18"/>
          </p:nvPr>
        </p:nvSpPr>
        <p:spPr>
          <a:xfrm>
            <a:off x="6825564"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6" name="Text Placeholder 8"/>
          <p:cNvSpPr>
            <a:spLocks noGrp="1"/>
          </p:cNvSpPr>
          <p:nvPr>
            <p:ph type="body" sz="quarter" idx="19"/>
          </p:nvPr>
        </p:nvSpPr>
        <p:spPr>
          <a:xfrm>
            <a:off x="2527188"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7" name="Text Placeholder 8"/>
          <p:cNvSpPr>
            <a:spLocks noGrp="1"/>
          </p:cNvSpPr>
          <p:nvPr>
            <p:ph type="body" sz="quarter" idx="20"/>
          </p:nvPr>
        </p:nvSpPr>
        <p:spPr>
          <a:xfrm>
            <a:off x="4676376" y="2556000"/>
            <a:ext cx="1944000" cy="3394800"/>
          </a:xfrm>
        </p:spPr>
        <p:txBody>
          <a:bodyPr vert="horz" lIns="0" tIns="0" rIns="0" bIns="0" rtlCol="0">
            <a:noAutofit/>
          </a:bodyPr>
          <a:lstStyle>
            <a:lvl1pPr>
              <a:defRPr lang="en-US" noProof="0" smtClean="0">
                <a:solidFill>
                  <a:schemeClr val="bg1"/>
                </a:solidFill>
              </a:defRPr>
            </a:lvl1pPr>
            <a:lvl2pPr>
              <a:defRPr lang="en-US" noProof="0" smtClean="0">
                <a:solidFill>
                  <a:schemeClr val="bg1"/>
                </a:solidFill>
              </a:defRPr>
            </a:lvl2pPr>
            <a:lvl3pPr>
              <a:defRPr lang="en-US" b="0" noProof="0" smtClean="0">
                <a:solidFill>
                  <a:schemeClr val="bg1"/>
                </a:solidFill>
              </a:defRPr>
            </a:lvl3pPr>
            <a:lvl4pPr>
              <a:defRPr lang="en-US" b="0" noProof="0" smtClean="0">
                <a:solidFill>
                  <a:schemeClr val="bg1"/>
                </a:solidFill>
              </a:defRPr>
            </a:lvl4pPr>
            <a:lvl5pPr>
              <a:defRPr lang="en-US" b="0" noProof="0" dirty="0">
                <a:solidFill>
                  <a:schemeClr val="bg1"/>
                </a:solidFill>
              </a:defRPr>
            </a:lvl5pPr>
          </a:lstStyle>
          <a:p>
            <a:pPr lvl="0">
              <a:buFontTx/>
              <a:tabLst>
                <a:tab pos="5029200" algn="r"/>
              </a:tabLst>
            </a:pPr>
            <a:r>
              <a:rPr lang="en-US" noProof="0" smtClean="0"/>
              <a:t>Edit Master text styles</a:t>
            </a:r>
          </a:p>
          <a:p>
            <a:pPr lvl="1">
              <a:buFontTx/>
              <a:tabLst>
                <a:tab pos="5029200" algn="r"/>
              </a:tabLst>
            </a:pPr>
            <a:r>
              <a:rPr lang="en-US" noProof="0" smtClean="0"/>
              <a:t>Second level</a:t>
            </a:r>
          </a:p>
          <a:p>
            <a:pPr lvl="2">
              <a:buFontTx/>
              <a:tabLst>
                <a:tab pos="5029200" algn="r"/>
              </a:tabLst>
            </a:pPr>
            <a:r>
              <a:rPr lang="en-US" noProof="0" smtClean="0"/>
              <a:t>Third level</a:t>
            </a:r>
          </a:p>
          <a:p>
            <a:pPr lvl="3">
              <a:buFontTx/>
              <a:tabLst>
                <a:tab pos="5029200" algn="r"/>
              </a:tabLst>
            </a:pPr>
            <a:r>
              <a:rPr lang="en-US" noProof="0" smtClean="0"/>
              <a:t>Fourth level</a:t>
            </a:r>
          </a:p>
          <a:p>
            <a:pPr lvl="4">
              <a:buFontTx/>
              <a:tabLst>
                <a:tab pos="5029200" algn="r"/>
              </a:tabLst>
            </a:pPr>
            <a:r>
              <a:rPr lang="en-US" noProof="0" smtClean="0"/>
              <a:t>Fifth level</a:t>
            </a:r>
            <a:endParaRPr lang="en-US" noProof="0" dirty="0"/>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404437087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dirty="0"/>
              <a:t>Click to add subtitle</a:t>
            </a:r>
          </a:p>
        </p:txBody>
      </p:sp>
      <p:sp>
        <p:nvSpPr>
          <p:cNvPr id="9" name="Title Placeholder 1"/>
          <p:cNvSpPr>
            <a:spLocks noGrp="1"/>
          </p:cNvSpPr>
          <p:nvPr>
            <p:ph type="title" hasCustomPrompt="1"/>
          </p:nvPr>
        </p:nvSpPr>
        <p:spPr>
          <a:xfrm>
            <a:off x="376237" y="317499"/>
            <a:ext cx="8391525" cy="334101"/>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416708949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2502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Subtitle 2"/>
          <p:cNvSpPr>
            <a:spLocks noGrp="1"/>
          </p:cNvSpPr>
          <p:nvPr>
            <p:ph type="subTitle" idx="1"/>
          </p:nvPr>
        </p:nvSpPr>
        <p:spPr bwMode="gray">
          <a:xfrm>
            <a:off x="376238" y="5864229"/>
            <a:ext cx="419576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dirty="0"/>
          </a:p>
        </p:txBody>
      </p:sp>
      <p:sp>
        <p:nvSpPr>
          <p:cNvPr id="5" name="Text Placeholder 4"/>
          <p:cNvSpPr>
            <a:spLocks noGrp="1"/>
          </p:cNvSpPr>
          <p:nvPr>
            <p:ph type="body" sz="quarter" idx="10"/>
          </p:nvPr>
        </p:nvSpPr>
        <p:spPr>
          <a:xfrm>
            <a:off x="376238" y="6381750"/>
            <a:ext cx="4195762" cy="298450"/>
          </a:xfrm>
          <a:prstGeom prst="rect">
            <a:avLst/>
          </a:prstGeom>
        </p:spPr>
        <p:txBody>
          <a:bodyPr/>
          <a:lstStyle>
            <a:lvl1pPr>
              <a:spcAft>
                <a:spcPts val="0"/>
              </a:spcAft>
              <a:defRPr sz="1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p:txBody>
      </p:sp>
      <p:grpSp>
        <p:nvGrpSpPr>
          <p:cNvPr id="7" name="Group 6"/>
          <p:cNvGrpSpPr/>
          <p:nvPr userDrawn="1"/>
        </p:nvGrpSpPr>
        <p:grpSpPr>
          <a:xfrm>
            <a:off x="377991" y="378000"/>
            <a:ext cx="1620000" cy="307976"/>
            <a:chOff x="398463" y="404813"/>
            <a:chExt cx="1627187" cy="307976"/>
          </a:xfrm>
          <a:solidFill>
            <a:schemeClr val="tx1"/>
          </a:solidFill>
        </p:grpSpPr>
        <p:sp>
          <p:nvSpPr>
            <p:cNvPr id="8"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32581628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US" noProof="0" dirty="0"/>
          </a:p>
        </p:txBody>
      </p:sp>
    </p:spTree>
    <p:extLst>
      <p:ext uri="{BB962C8B-B14F-4D97-AF65-F5344CB8AC3E}">
        <p14:creationId xmlns:p14="http://schemas.microsoft.com/office/powerpoint/2010/main" val="324227870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3936"/>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376239" y="4211955"/>
            <a:ext cx="6396702" cy="2169796"/>
          </a:xfrm>
        </p:spPr>
        <p:txBody>
          <a:bodyPr anchor="b" anchorCtr="0"/>
          <a:lstStyle>
            <a:lvl1pPr>
              <a:lnSpc>
                <a:spcPct val="100000"/>
              </a:lnSpc>
              <a:spcAft>
                <a:spcPts val="600"/>
              </a:spcAft>
              <a:defRPr sz="900"/>
            </a:lvl1pPr>
          </a:lstStyle>
          <a:p>
            <a:pPr lvl="0"/>
            <a:r>
              <a:rPr lang="en-US" noProof="0" smtClean="0"/>
              <a:t>Edit Master text styles</a:t>
            </a:r>
          </a:p>
        </p:txBody>
      </p:sp>
      <p:sp>
        <p:nvSpPr>
          <p:cNvPr id="3" name="Picture Placeholder 2"/>
          <p:cNvSpPr>
            <a:spLocks noGrp="1"/>
          </p:cNvSpPr>
          <p:nvPr>
            <p:ph type="pic" sz="quarter" idx="14" hasCustomPrompt="1"/>
          </p:nvPr>
        </p:nvSpPr>
        <p:spPr>
          <a:xfrm>
            <a:off x="7028135" y="4211955"/>
            <a:ext cx="1739627" cy="1725448"/>
          </a:xfrm>
        </p:spPr>
        <p:txBody>
          <a:bodyPr anchor="ctr" anchorCtr="0"/>
          <a:lstStyle>
            <a:lvl1pPr algn="ctr">
              <a:defRPr sz="900"/>
            </a:lvl1pPr>
          </a:lstStyle>
          <a:p>
            <a:r>
              <a:rPr lang="en-US" sz="900" noProof="0" dirty="0"/>
              <a:t>Insert sponsorship mark here</a:t>
            </a:r>
            <a:endParaRPr lang="en-US" noProof="0" dirty="0"/>
          </a:p>
        </p:txBody>
      </p:sp>
      <p:sp>
        <p:nvSpPr>
          <p:cNvPr id="8" name="Text Placeholder 7"/>
          <p:cNvSpPr>
            <a:spLocks noGrp="1"/>
          </p:cNvSpPr>
          <p:nvPr>
            <p:ph type="body" sz="quarter" idx="15"/>
          </p:nvPr>
        </p:nvSpPr>
        <p:spPr>
          <a:xfrm>
            <a:off x="7028137" y="6018028"/>
            <a:ext cx="1739626" cy="363722"/>
          </a:xfrm>
        </p:spPr>
        <p:txBody>
          <a:bodyPr anchor="b" anchorCtr="0"/>
          <a:lstStyle>
            <a:lvl1pPr>
              <a:lnSpc>
                <a:spcPct val="100000"/>
              </a:lnSpc>
              <a:defRPr sz="950"/>
            </a:lvl1pPr>
          </a:lstStyle>
          <a:p>
            <a:pPr lvl="0"/>
            <a:r>
              <a:rPr lang="en-US" noProof="0" smtClean="0"/>
              <a:t>Edit Master text styles</a:t>
            </a:r>
          </a:p>
        </p:txBody>
      </p:sp>
      <p:grpSp>
        <p:nvGrpSpPr>
          <p:cNvPr id="9" name="Group 8"/>
          <p:cNvGrpSpPr/>
          <p:nvPr userDrawn="1"/>
        </p:nvGrpSpPr>
        <p:grpSpPr>
          <a:xfrm>
            <a:off x="377991" y="378000"/>
            <a:ext cx="1620000" cy="307976"/>
            <a:chOff x="398463" y="404813"/>
            <a:chExt cx="1627187" cy="307976"/>
          </a:xfrm>
          <a:solidFill>
            <a:schemeClr val="tx1"/>
          </a:solidFill>
        </p:grpSpPr>
        <p:sp>
          <p:nvSpPr>
            <p:cNvPr id="1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23935664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5"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7"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1045741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3"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7648263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65402145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27237144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smtClean="0"/>
              <a:t>Click to edit Master title style</a:t>
            </a:r>
            <a:endParaRPr lang="en-US" noProof="0" dirty="0"/>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10" name="CaseCode"/>
          <p:cNvSpPr txBox="1"/>
          <p:nvPr userDrawn="1"/>
        </p:nvSpPr>
        <p:spPr>
          <a:xfrm>
            <a:off x="4751388" y="6477000"/>
            <a:ext cx="367242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1" name="Copyright"/>
          <p:cNvSpPr txBox="1"/>
          <p:nvPr userDrawn="1"/>
        </p:nvSpPr>
        <p:spPr>
          <a:xfrm>
            <a:off x="376238" y="6477000"/>
            <a:ext cx="4016375" cy="201260"/>
          </a:xfrm>
          <a:prstGeom prst="rect">
            <a:avLst/>
          </a:prstGeom>
          <a:noFill/>
        </p:spPr>
        <p:txBody>
          <a:bodyPr wrap="square" lIns="0" tIns="0" rIns="0" bIns="0" rtlCol="0">
            <a:spAutoFit/>
          </a:bodyPr>
          <a:lstStyle/>
          <a:p>
            <a:pPr marL="0" indent="0">
              <a:spcBef>
                <a:spcPts val="6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rPr>
              <a:pPr marL="0" indent="0" algn="r">
                <a:spcBef>
                  <a:spcPts val="6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93697899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5"/>
            </p:custDataLst>
            <p:extLst>
              <p:ext uri="{D42A27DB-BD31-4B8C-83A1-F6EECF244321}">
                <p14:modId xmlns:p14="http://schemas.microsoft.com/office/powerpoint/2010/main" val="8164423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46" imgW="270" imgH="270" progId="TCLayout.ActiveDocument.1">
                  <p:embed/>
                </p:oleObj>
              </mc:Choice>
              <mc:Fallback>
                <p:oleObj name="think-cell Slide" r:id="rId46" imgW="270" imgH="270" progId="TCLayout.ActiveDocument.1">
                  <p:embed/>
                  <p:pic>
                    <p:nvPicPr>
                      <p:cNvPr id="0" name=""/>
                      <p:cNvPicPr/>
                      <p:nvPr/>
                    </p:nvPicPr>
                    <p:blipFill>
                      <a:blip r:embed="rId4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US" noProof="0" smtClean="0"/>
              <a:t>Click to edit Master title style</a:t>
            </a:r>
            <a:endParaRPr lang="en-US" noProof="0" dirty="0"/>
          </a:p>
        </p:txBody>
      </p:sp>
      <p:sp>
        <p:nvSpPr>
          <p:cNvPr id="15" name="CaseCode"/>
          <p:cNvSpPr txBox="1"/>
          <p:nvPr userDrawn="1"/>
        </p:nvSpPr>
        <p:spPr>
          <a:xfrm>
            <a:off x="4751388" y="6476999"/>
            <a:ext cx="3672420" cy="200054"/>
          </a:xfrm>
          <a:prstGeom prst="rect">
            <a:avLst/>
          </a:prstGeom>
          <a:noFill/>
        </p:spPr>
        <p:txBody>
          <a:bodyPr vert="horz" wrap="square" lIns="0" tIns="0" rIns="0" bIns="0" rtlCol="0" anchor="t">
            <a:noAutofit/>
          </a:bodyPr>
          <a:lstStyle/>
          <a:p>
            <a:pPr marL="0" marR="0" lvl="0" indent="0" algn="r" defTabSz="914400" rtl="0" eaLnBrk="1" fontAlgn="auto" latinLnBrk="0" hangingPunct="1">
              <a:lnSpc>
                <a:spcPct val="100000"/>
              </a:lnSpc>
              <a:spcBef>
                <a:spcPts val="0"/>
              </a:spcBef>
              <a:spcAft>
                <a:spcPts val="0"/>
              </a:spcAft>
              <a:buClrTx/>
              <a:buSzPct val="100000"/>
              <a:buFontTx/>
              <a:buNone/>
              <a:tabLst/>
              <a:defRPr/>
            </a:pPr>
            <a:r>
              <a:rPr lang="en-US" sz="800" dirty="0" smtClean="0"/>
              <a:t>An NLP Framework</a:t>
            </a:r>
          </a:p>
          <a:p>
            <a:pPr marL="0" indent="0" algn="r" defTabSz="914400" rtl="0" eaLnBrk="1" latinLnBrk="0" hangingPunct="1">
              <a:spcBef>
                <a:spcPts val="0"/>
              </a:spcBef>
              <a:buSzPct val="100000"/>
              <a:buFontTx/>
              <a:buNone/>
            </a:pPr>
            <a:endParaRPr lang="en-US" sz="650" b="0" noProof="0" dirty="0">
              <a:solidFill>
                <a:schemeClr val="tx1"/>
              </a:solidFill>
              <a:latin typeface="+mn-lt"/>
            </a:endParaRPr>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3" name="TextBox 2"/>
          <p:cNvSpPr txBox="1"/>
          <p:nvPr userDrawn="1"/>
        </p:nvSpPr>
        <p:spPr>
          <a:xfrm>
            <a:off x="8536782" y="6477000"/>
            <a:ext cx="230981" cy="100027"/>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56" r:id="rId3"/>
    <p:sldLayoutId id="2147483755"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8" r:id="rId33"/>
    <p:sldLayoutId id="2147483751" r:id="rId34"/>
    <p:sldLayoutId id="2147483724" r:id="rId35"/>
    <p:sldLayoutId id="2147483725" r:id="rId36"/>
    <p:sldLayoutId id="2147483726" r:id="rId37"/>
    <p:sldLayoutId id="2147483727" r:id="rId38"/>
    <p:sldLayoutId id="2147483698" r:id="rId39"/>
    <p:sldLayoutId id="2147483752" r:id="rId40"/>
    <p:sldLayoutId id="2147483696" r:id="rId41"/>
    <p:sldLayoutId id="2147483759" r:id="rId42"/>
  </p:sldLayoutIdLst>
  <p:transition>
    <p:fade/>
  </p:transition>
  <p:timing>
    <p:tnLst>
      <p:par>
        <p:cTn id="1" dur="indefinite" restart="never" nodeType="tmRoot"/>
      </p:par>
    </p:tnLst>
  </p:timing>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Tx/>
        <a:buNone/>
        <a:defRPr sz="1200" b="0" kern="1200">
          <a:solidFill>
            <a:schemeClr val="tx1"/>
          </a:solidFill>
          <a:latin typeface="+mn-lt"/>
          <a:ea typeface="+mn-ea"/>
          <a:cs typeface="+mn-cs"/>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0.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deloitte.com/about" TargetMode="Externa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6723" r="16723"/>
          <a:stretch>
            <a:fillRect/>
          </a:stretch>
        </p:blipFill>
        <p:spPr>
          <a:xfrm>
            <a:off x="0" y="773380"/>
            <a:ext cx="9144000" cy="5400000"/>
          </a:xfrm>
        </p:spPr>
      </p:pic>
      <p:sp>
        <p:nvSpPr>
          <p:cNvPr id="3" name="Subtitle 2"/>
          <p:cNvSpPr>
            <a:spLocks noGrp="1"/>
          </p:cNvSpPr>
          <p:nvPr>
            <p:ph type="subTitle" idx="1"/>
          </p:nvPr>
        </p:nvSpPr>
        <p:spPr>
          <a:xfrm>
            <a:off x="376238" y="6076657"/>
            <a:ext cx="4195761" cy="505645"/>
          </a:xfrm>
        </p:spPr>
        <p:txBody>
          <a:bodyPr/>
          <a:lstStyle/>
          <a:p>
            <a:r>
              <a:rPr lang="en-US" dirty="0" smtClean="0"/>
              <a:t>An NLP Framework</a:t>
            </a:r>
            <a:endParaRPr lang="en-US" dirty="0"/>
          </a:p>
        </p:txBody>
      </p:sp>
    </p:spTree>
    <p:extLst>
      <p:ext uri="{BB962C8B-B14F-4D97-AF65-F5344CB8AC3E}">
        <p14:creationId xmlns:p14="http://schemas.microsoft.com/office/powerpoint/2010/main" val="1445341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Natural Language Processing (NLP)</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67" y="1104900"/>
            <a:ext cx="2085975" cy="1600200"/>
          </a:xfrm>
          <a:prstGeom prst="rect">
            <a:avLst/>
          </a:prstGeom>
        </p:spPr>
      </p:pic>
      <p:sp>
        <p:nvSpPr>
          <p:cNvPr id="10" name="TextBox 9"/>
          <p:cNvSpPr txBox="1"/>
          <p:nvPr/>
        </p:nvSpPr>
        <p:spPr>
          <a:xfrm>
            <a:off x="3306620" y="1249403"/>
            <a:ext cx="5294890" cy="1318310"/>
          </a:xfrm>
          <a:prstGeom prst="rect">
            <a:avLst/>
          </a:prstGeom>
          <a:noFill/>
        </p:spPr>
        <p:txBody>
          <a:bodyPr vert="horz" wrap="square" lIns="0" tIns="0" rIns="0" bIns="0" rtlCol="0">
            <a:spAutoFit/>
          </a:bodyPr>
          <a:lstStyle/>
          <a:p>
            <a:pPr algn="just">
              <a:spcBef>
                <a:spcPts val="200"/>
              </a:spcBef>
              <a:buSzPct val="100000"/>
            </a:pPr>
            <a:r>
              <a:rPr lang="en-US" sz="1400" dirty="0">
                <a:latin typeface="Arial" panose="020B0604020202020204" pitchFamily="34" charset="0"/>
                <a:cs typeface="Arial" panose="020B0604020202020204" pitchFamily="34" charset="0"/>
              </a:rPr>
              <a:t>NLP is a branch of data science that consists of systematic processes for analyzing, understanding, and deriving </a:t>
            </a:r>
            <a:r>
              <a:rPr lang="en-US" sz="1400" b="1" dirty="0">
                <a:latin typeface="Arial" panose="020B0604020202020204" pitchFamily="34" charset="0"/>
                <a:cs typeface="Arial" panose="020B0604020202020204" pitchFamily="34" charset="0"/>
              </a:rPr>
              <a:t>information from the text data </a:t>
            </a:r>
            <a:r>
              <a:rPr lang="en-US" sz="1400" dirty="0">
                <a:latin typeface="Arial" panose="020B0604020202020204" pitchFamily="34" charset="0"/>
                <a:cs typeface="Arial" panose="020B0604020202020204" pitchFamily="34" charset="0"/>
              </a:rPr>
              <a:t>in a smart and efficient manner</a:t>
            </a:r>
            <a:r>
              <a:rPr lang="en-US" sz="1400" dirty="0" smtClean="0">
                <a:latin typeface="Arial" panose="020B0604020202020204" pitchFamily="34" charset="0"/>
                <a:cs typeface="Arial" panose="020B0604020202020204" pitchFamily="34" charset="0"/>
              </a:rPr>
              <a:t>.</a:t>
            </a:r>
          </a:p>
          <a:p>
            <a:pPr algn="just">
              <a:spcBef>
                <a:spcPts val="200"/>
              </a:spcBef>
              <a:buSzPct val="100000"/>
            </a:pPr>
            <a:r>
              <a:rPr lang="en-US" sz="1400" dirty="0" smtClean="0">
                <a:latin typeface="Arial" panose="020B0604020202020204" pitchFamily="34" charset="0"/>
                <a:cs typeface="Arial" panose="020B0604020202020204" pitchFamily="34" charset="0"/>
              </a:rPr>
              <a:t>By </a:t>
            </a:r>
            <a:r>
              <a:rPr lang="en-US" sz="1400" dirty="0">
                <a:latin typeface="Arial" panose="020B0604020202020204" pitchFamily="34" charset="0"/>
                <a:cs typeface="Arial" panose="020B0604020202020204" pitchFamily="34" charset="0"/>
              </a:rPr>
              <a:t>utilizing NLP and its components, one can </a:t>
            </a:r>
            <a:r>
              <a:rPr lang="en-US" sz="1400" b="1" dirty="0">
                <a:latin typeface="Arial" panose="020B0604020202020204" pitchFamily="34" charset="0"/>
                <a:cs typeface="Arial" panose="020B0604020202020204" pitchFamily="34" charset="0"/>
              </a:rPr>
              <a:t>organize the massive chunks of text data</a:t>
            </a:r>
            <a:r>
              <a:rPr lang="en-US" sz="1400" dirty="0">
                <a:latin typeface="Arial" panose="020B0604020202020204" pitchFamily="34" charset="0"/>
                <a:cs typeface="Arial" panose="020B0604020202020204" pitchFamily="34" charset="0"/>
              </a:rPr>
              <a:t>, perform numerous automated tasks and solve a wide range of </a:t>
            </a:r>
            <a:r>
              <a:rPr lang="en-US" sz="1400" dirty="0" smtClean="0">
                <a:latin typeface="Arial" panose="020B0604020202020204" pitchFamily="34" charset="0"/>
                <a:cs typeface="Arial" panose="020B0604020202020204" pitchFamily="34" charset="0"/>
              </a:rPr>
              <a:t>problems.</a:t>
            </a:r>
          </a:p>
        </p:txBody>
      </p:sp>
      <p:grpSp>
        <p:nvGrpSpPr>
          <p:cNvPr id="95" name="Group 94"/>
          <p:cNvGrpSpPr/>
          <p:nvPr/>
        </p:nvGrpSpPr>
        <p:grpSpPr>
          <a:xfrm>
            <a:off x="283876" y="2862123"/>
            <a:ext cx="4574452" cy="1917669"/>
            <a:chOff x="283876" y="2945247"/>
            <a:chExt cx="4574452" cy="1917669"/>
          </a:xfrm>
        </p:grpSpPr>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76" y="2945247"/>
              <a:ext cx="1371600" cy="1371600"/>
            </a:xfrm>
            <a:prstGeom prst="rect">
              <a:avLst/>
            </a:prstGeom>
          </p:spPr>
        </p:pic>
        <p:sp>
          <p:nvSpPr>
            <p:cNvPr id="99" name="TextBox 98"/>
            <p:cNvSpPr txBox="1"/>
            <p:nvPr/>
          </p:nvSpPr>
          <p:spPr>
            <a:xfrm>
              <a:off x="1565566" y="3636939"/>
              <a:ext cx="3292762" cy="1225977"/>
            </a:xfrm>
            <a:prstGeom prst="rect">
              <a:avLst/>
            </a:prstGeom>
            <a:noFill/>
          </p:spPr>
          <p:txBody>
            <a:bodyPr vert="horz" wrap="square" lIns="0" tIns="0" rIns="0" bIns="0" rtlCol="0">
              <a:spAutoFit/>
            </a:bodyPr>
            <a:lstStyle/>
            <a:p>
              <a:pPr algn="just">
                <a:spcBef>
                  <a:spcPts val="200"/>
                </a:spcBef>
                <a:buSzPct val="100000"/>
              </a:pPr>
              <a:r>
                <a:rPr lang="en-US" sz="1300" i="1" dirty="0">
                  <a:latin typeface="Arial" panose="020B0604020202020204" pitchFamily="34" charset="0"/>
                  <a:cs typeface="Arial" panose="020B0604020202020204" pitchFamily="34" charset="0"/>
                </a:rPr>
                <a:t>Imagine a future that looks like Star Trek or The Jetsons, where people are constantly talking to their house (or space ship), requesting information, giving commands, and so on. That future is not far </a:t>
              </a:r>
              <a:r>
                <a:rPr lang="en-US" sz="1300" i="1" dirty="0" smtClean="0">
                  <a:latin typeface="Arial" panose="020B0604020202020204" pitchFamily="34" charset="0"/>
                  <a:cs typeface="Arial" panose="020B0604020202020204" pitchFamily="34" charset="0"/>
                </a:rPr>
                <a:t>off …</a:t>
              </a:r>
            </a:p>
            <a:p>
              <a:pPr algn="r">
                <a:spcBef>
                  <a:spcPts val="200"/>
                </a:spcBef>
                <a:buSzPct val="100000"/>
              </a:pPr>
              <a:r>
                <a:rPr lang="en-US" sz="1300" b="1" i="1" dirty="0" smtClean="0">
                  <a:latin typeface="Arial" panose="020B0604020202020204" pitchFamily="34" charset="0"/>
                  <a:cs typeface="Arial" panose="020B0604020202020204" pitchFamily="34" charset="0"/>
                </a:rPr>
                <a:t>Bernard </a:t>
              </a:r>
              <a:r>
                <a:rPr lang="en-US" sz="1300" b="1" i="1" dirty="0">
                  <a:latin typeface="Arial" panose="020B0604020202020204" pitchFamily="34" charset="0"/>
                  <a:cs typeface="Arial" panose="020B0604020202020204" pitchFamily="34" charset="0"/>
                </a:rPr>
                <a:t>Marr</a:t>
              </a:r>
              <a:endParaRPr lang="en-US" sz="1300" b="1" i="1" dirty="0" smtClean="0">
                <a:latin typeface="Arial" panose="020B0604020202020204" pitchFamily="34" charset="0"/>
                <a:cs typeface="Arial" panose="020B0604020202020204" pitchFamily="34" charset="0"/>
              </a:endParaRPr>
            </a:p>
          </p:txBody>
        </p:sp>
      </p:grpSp>
      <p:grpSp>
        <p:nvGrpSpPr>
          <p:cNvPr id="101" name="Group 100"/>
          <p:cNvGrpSpPr/>
          <p:nvPr/>
        </p:nvGrpSpPr>
        <p:grpSpPr>
          <a:xfrm>
            <a:off x="3971640" y="4537327"/>
            <a:ext cx="4574452" cy="1716537"/>
            <a:chOff x="4110184" y="4251004"/>
            <a:chExt cx="4574452" cy="1716537"/>
          </a:xfrm>
        </p:grpSpPr>
        <p:sp>
          <p:nvSpPr>
            <p:cNvPr id="100" name="TextBox 99"/>
            <p:cNvSpPr txBox="1"/>
            <p:nvPr/>
          </p:nvSpPr>
          <p:spPr>
            <a:xfrm>
              <a:off x="4110184" y="4941619"/>
              <a:ext cx="3292762" cy="1025922"/>
            </a:xfrm>
            <a:prstGeom prst="rect">
              <a:avLst/>
            </a:prstGeom>
            <a:noFill/>
          </p:spPr>
          <p:txBody>
            <a:bodyPr vert="horz" wrap="square" lIns="0" tIns="0" rIns="0" bIns="0" rtlCol="0">
              <a:spAutoFit/>
            </a:bodyPr>
            <a:lstStyle/>
            <a:p>
              <a:pPr algn="just">
                <a:spcBef>
                  <a:spcPts val="200"/>
                </a:spcBef>
                <a:buSzPct val="100000"/>
              </a:pPr>
              <a:r>
                <a:rPr lang="en-US" sz="1300" i="1" dirty="0">
                  <a:latin typeface="Arial" panose="020B0604020202020204" pitchFamily="34" charset="0"/>
                  <a:cs typeface="Arial" panose="020B0604020202020204" pitchFamily="34" charset="0"/>
                </a:rPr>
                <a:t>Until now, we have been interacting with computers in a way that they understand, rather than us. We have learnt their </a:t>
              </a:r>
              <a:r>
                <a:rPr lang="en-US" sz="1300" i="1" dirty="0" smtClean="0">
                  <a:latin typeface="Arial" panose="020B0604020202020204" pitchFamily="34" charset="0"/>
                  <a:cs typeface="Arial" panose="020B0604020202020204" pitchFamily="34" charset="0"/>
                </a:rPr>
                <a:t>language. But </a:t>
              </a:r>
              <a:r>
                <a:rPr lang="en-US" sz="1300" i="1" dirty="0">
                  <a:latin typeface="Arial" panose="020B0604020202020204" pitchFamily="34" charset="0"/>
                  <a:cs typeface="Arial" panose="020B0604020202020204" pitchFamily="34" charset="0"/>
                </a:rPr>
                <a:t>now they’re learning </a:t>
              </a:r>
              <a:r>
                <a:rPr lang="en-US" sz="1300" i="1" dirty="0" smtClean="0">
                  <a:latin typeface="Arial" panose="020B0604020202020204" pitchFamily="34" charset="0"/>
                  <a:cs typeface="Arial" panose="020B0604020202020204" pitchFamily="34" charset="0"/>
                </a:rPr>
                <a:t>ours…</a:t>
              </a:r>
              <a:endParaRPr lang="en-US" sz="1300" i="1" dirty="0">
                <a:latin typeface="Arial" panose="020B0604020202020204" pitchFamily="34" charset="0"/>
                <a:cs typeface="Arial" panose="020B0604020202020204" pitchFamily="34" charset="0"/>
              </a:endParaRPr>
            </a:p>
            <a:p>
              <a:pPr algn="r">
                <a:spcBef>
                  <a:spcPts val="200"/>
                </a:spcBef>
                <a:buSzPct val="100000"/>
              </a:pPr>
              <a:r>
                <a:rPr lang="en-US" sz="1300" b="1" i="1" dirty="0" smtClean="0">
                  <a:latin typeface="Arial" panose="020B0604020202020204" pitchFamily="34" charset="0"/>
                  <a:cs typeface="Arial" panose="020B0604020202020204" pitchFamily="34" charset="0"/>
                </a:rPr>
                <a:t>Gur </a:t>
              </a:r>
              <a:r>
                <a:rPr lang="en-US" sz="1300" b="1" i="1" dirty="0" err="1">
                  <a:latin typeface="Arial" panose="020B0604020202020204" pitchFamily="34" charset="0"/>
                  <a:cs typeface="Arial" panose="020B0604020202020204" pitchFamily="34" charset="0"/>
                </a:rPr>
                <a:t>Tirosh</a:t>
              </a:r>
              <a:endParaRPr lang="en-US" sz="1300" b="1" i="1" dirty="0" smtClean="0">
                <a:latin typeface="Arial" panose="020B0604020202020204" pitchFamily="34" charset="0"/>
                <a:cs typeface="Arial" panose="020B0604020202020204" pitchFamily="34" charset="0"/>
              </a:endParaRPr>
            </a:p>
          </p:txBody>
        </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3036" y="4251004"/>
              <a:ext cx="1371600" cy="1371600"/>
            </a:xfrm>
            <a:prstGeom prst="rect">
              <a:avLst/>
            </a:prstGeom>
          </p:spPr>
        </p:pic>
      </p:grpSp>
    </p:spTree>
    <p:extLst>
      <p:ext uri="{BB962C8B-B14F-4D97-AF65-F5344CB8AC3E}">
        <p14:creationId xmlns:p14="http://schemas.microsoft.com/office/powerpoint/2010/main" val="188660399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9" name="Title 1"/>
          <p:cNvSpPr>
            <a:spLocks noGrp="1"/>
          </p:cNvSpPr>
          <p:nvPr>
            <p:ph type="title"/>
          </p:nvPr>
        </p:nvSpPr>
        <p:spPr/>
        <p:txBody>
          <a:bodyPr/>
          <a:lstStyle/>
          <a:p>
            <a:r>
              <a:rPr lang="en-US" altLang="ja-JP" dirty="0" smtClean="0"/>
              <a:t>NLP Process Overview</a:t>
            </a:r>
            <a:endParaRPr lang="en-US" dirty="0" smtClean="0"/>
          </a:p>
        </p:txBody>
      </p:sp>
      <p:grpSp>
        <p:nvGrpSpPr>
          <p:cNvPr id="3" name="Group 2"/>
          <p:cNvGrpSpPr/>
          <p:nvPr/>
        </p:nvGrpSpPr>
        <p:grpSpPr>
          <a:xfrm>
            <a:off x="79673" y="1510782"/>
            <a:ext cx="8412480" cy="4452689"/>
            <a:chOff x="532245" y="1510782"/>
            <a:chExt cx="8412480" cy="4452689"/>
          </a:xfrm>
        </p:grpSpPr>
        <p:sp>
          <p:nvSpPr>
            <p:cNvPr id="127" name="Rectangle 126"/>
            <p:cNvSpPr/>
            <p:nvPr/>
          </p:nvSpPr>
          <p:spPr>
            <a:xfrm>
              <a:off x="532245" y="1621271"/>
              <a:ext cx="1317942" cy="693420"/>
            </a:xfrm>
            <a:prstGeom prst="rect">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28" name="Rectangle 127"/>
            <p:cNvSpPr/>
            <p:nvPr/>
          </p:nvSpPr>
          <p:spPr>
            <a:xfrm>
              <a:off x="532245" y="2535671"/>
              <a:ext cx="1317942" cy="69342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29" name="Rectangle 128"/>
            <p:cNvSpPr/>
            <p:nvPr/>
          </p:nvSpPr>
          <p:spPr>
            <a:xfrm>
              <a:off x="532245" y="3434831"/>
              <a:ext cx="1317942" cy="69342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30" name="Rectangle 129"/>
            <p:cNvSpPr/>
            <p:nvPr/>
          </p:nvSpPr>
          <p:spPr>
            <a:xfrm>
              <a:off x="532245" y="4349231"/>
              <a:ext cx="1317942" cy="69342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1400" err="1" smtClean="0">
                <a:solidFill>
                  <a:schemeClr val="tx2"/>
                </a:solidFill>
              </a:endParaRPr>
            </a:p>
          </p:txBody>
        </p:sp>
        <p:sp>
          <p:nvSpPr>
            <p:cNvPr id="132" name="Isosceles Triangle 131"/>
            <p:cNvSpPr/>
            <p:nvPr/>
          </p:nvSpPr>
          <p:spPr>
            <a:xfrm rot="16200000">
              <a:off x="1471887" y="3749949"/>
              <a:ext cx="246381" cy="510222"/>
            </a:xfrm>
            <a:prstGeom prst="triangle">
              <a:avLst/>
            </a:prstGeom>
            <a:solidFill>
              <a:schemeClr val="accent4">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3" name="Round Same Side Corner Rectangle 132"/>
            <p:cNvSpPr/>
            <p:nvPr/>
          </p:nvSpPr>
          <p:spPr>
            <a:xfrm rot="5400000">
              <a:off x="4157286" y="498131"/>
              <a:ext cx="673101" cy="6307744"/>
            </a:xfrm>
            <a:prstGeom prst="round2SameRect">
              <a:avLst>
                <a:gd name="adj1" fmla="val 50000"/>
                <a:gd name="adj2" fmla="val 0"/>
              </a:avLst>
            </a:prstGeom>
            <a:solidFill>
              <a:schemeClr val="accent4"/>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34" name="Isosceles Triangle 133"/>
            <p:cNvSpPr/>
            <p:nvPr/>
          </p:nvSpPr>
          <p:spPr>
            <a:xfrm rot="16200000">
              <a:off x="1457601" y="4650063"/>
              <a:ext cx="274956" cy="510222"/>
            </a:xfrm>
            <a:prstGeom prst="triangle">
              <a:avLst/>
            </a:prstGeom>
            <a:solidFill>
              <a:schemeClr val="accent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5" name="Round Same Side Corner Rectangle 134"/>
            <p:cNvSpPr/>
            <p:nvPr/>
          </p:nvSpPr>
          <p:spPr>
            <a:xfrm rot="5400000">
              <a:off x="4805794" y="751959"/>
              <a:ext cx="673101" cy="7604760"/>
            </a:xfrm>
            <a:prstGeom prst="round2SameRect">
              <a:avLst>
                <a:gd name="adj1" fmla="val 50000"/>
                <a:gd name="adj2" fmla="val 0"/>
              </a:avLst>
            </a:prstGeom>
            <a:solidFill>
              <a:schemeClr val="accent2"/>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38" name="Isosceles Triangle 137"/>
            <p:cNvSpPr/>
            <p:nvPr/>
          </p:nvSpPr>
          <p:spPr>
            <a:xfrm rot="16200000">
              <a:off x="1471888" y="2850789"/>
              <a:ext cx="246381" cy="510222"/>
            </a:xfrm>
            <a:prstGeom prst="triangle">
              <a:avLst/>
            </a:prstGeom>
            <a:solidFill>
              <a:srgbClr val="0079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39" name="Round Same Side Corner Rectangle 138"/>
            <p:cNvSpPr/>
            <p:nvPr/>
          </p:nvSpPr>
          <p:spPr>
            <a:xfrm rot="5400000">
              <a:off x="4157286" y="-404204"/>
              <a:ext cx="673101" cy="6307744"/>
            </a:xfrm>
            <a:prstGeom prst="round2SameRect">
              <a:avLst>
                <a:gd name="adj1" fmla="val 50000"/>
                <a:gd name="adj2" fmla="val 0"/>
              </a:avLst>
            </a:prstGeom>
            <a:solidFill>
              <a:schemeClr val="accent3"/>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40" name="Isosceles Triangle 139"/>
            <p:cNvSpPr/>
            <p:nvPr/>
          </p:nvSpPr>
          <p:spPr>
            <a:xfrm rot="16200000">
              <a:off x="1471889" y="1936389"/>
              <a:ext cx="246381" cy="510222"/>
            </a:xfrm>
            <a:prstGeom prst="triangle">
              <a:avLst/>
            </a:prstGeom>
            <a:solidFill>
              <a:schemeClr val="accent5">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endParaRPr lang="en-US" sz="1400" err="1" smtClean="0">
                <a:solidFill>
                  <a:schemeClr val="tx2"/>
                </a:solidFill>
              </a:endParaRPr>
            </a:p>
          </p:txBody>
        </p:sp>
        <p:sp>
          <p:nvSpPr>
            <p:cNvPr id="141" name="Round Same Side Corner Rectangle 140"/>
            <p:cNvSpPr/>
            <p:nvPr/>
          </p:nvSpPr>
          <p:spPr>
            <a:xfrm rot="5400000">
              <a:off x="4157286" y="-1306539"/>
              <a:ext cx="673101" cy="6307744"/>
            </a:xfrm>
            <a:prstGeom prst="round2SameRect">
              <a:avLst>
                <a:gd name="adj1" fmla="val 50000"/>
                <a:gd name="adj2" fmla="val 0"/>
              </a:avLst>
            </a:prstGeom>
            <a:solidFill>
              <a:schemeClr val="accent5"/>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a:endParaRPr lang="en-US" sz="2000" b="0" err="1" smtClean="0"/>
            </a:p>
          </p:txBody>
        </p:sp>
        <p:sp>
          <p:nvSpPr>
            <p:cNvPr id="142" name="TextBox 141"/>
            <p:cNvSpPr txBox="1"/>
            <p:nvPr/>
          </p:nvSpPr>
          <p:spPr>
            <a:xfrm>
              <a:off x="591131" y="1584823"/>
              <a:ext cx="691028" cy="738664"/>
            </a:xfrm>
            <a:prstGeom prst="rect">
              <a:avLst/>
            </a:prstGeom>
            <a:noFill/>
          </p:spPr>
          <p:txBody>
            <a:bodyPr wrap="square" lIns="0" tIns="0" rIns="0" bIns="0" rtlCol="0">
              <a:spAutoFit/>
            </a:bodyPr>
            <a:lstStyle/>
            <a:p>
              <a:pPr algn="ctr"/>
              <a:r>
                <a:rPr lang="en-US" sz="4800" b="1" dirty="0" smtClean="0">
                  <a:solidFill>
                    <a:schemeClr val="bg1"/>
                  </a:solidFill>
                </a:rPr>
                <a:t>1</a:t>
              </a:r>
            </a:p>
          </p:txBody>
        </p:sp>
        <p:sp>
          <p:nvSpPr>
            <p:cNvPr id="143" name="TextBox 142"/>
            <p:cNvSpPr txBox="1"/>
            <p:nvPr/>
          </p:nvSpPr>
          <p:spPr>
            <a:xfrm>
              <a:off x="591131" y="2513273"/>
              <a:ext cx="691028" cy="738664"/>
            </a:xfrm>
            <a:prstGeom prst="rect">
              <a:avLst/>
            </a:prstGeom>
            <a:noFill/>
          </p:spPr>
          <p:txBody>
            <a:bodyPr wrap="square" lIns="0" tIns="0" rIns="0" bIns="0" rtlCol="0">
              <a:spAutoFit/>
            </a:bodyPr>
            <a:lstStyle/>
            <a:p>
              <a:pPr algn="ctr"/>
              <a:r>
                <a:rPr lang="en-US" sz="4800" b="1" dirty="0" smtClean="0">
                  <a:solidFill>
                    <a:schemeClr val="bg1"/>
                  </a:solidFill>
                </a:rPr>
                <a:t>2</a:t>
              </a:r>
            </a:p>
          </p:txBody>
        </p:sp>
        <p:sp>
          <p:nvSpPr>
            <p:cNvPr id="144" name="TextBox 143"/>
            <p:cNvSpPr txBox="1"/>
            <p:nvPr/>
          </p:nvSpPr>
          <p:spPr>
            <a:xfrm>
              <a:off x="591131" y="3412433"/>
              <a:ext cx="691028" cy="738664"/>
            </a:xfrm>
            <a:prstGeom prst="rect">
              <a:avLst/>
            </a:prstGeom>
            <a:noFill/>
          </p:spPr>
          <p:txBody>
            <a:bodyPr wrap="square" lIns="0" tIns="0" rIns="0" bIns="0" rtlCol="0">
              <a:spAutoFit/>
            </a:bodyPr>
            <a:lstStyle/>
            <a:p>
              <a:pPr algn="ctr"/>
              <a:r>
                <a:rPr lang="en-US" sz="4800" b="1" smtClean="0">
                  <a:solidFill>
                    <a:schemeClr val="bg1"/>
                  </a:solidFill>
                </a:rPr>
                <a:t>3</a:t>
              </a:r>
            </a:p>
          </p:txBody>
        </p:sp>
        <p:sp>
          <p:nvSpPr>
            <p:cNvPr id="145" name="TextBox 144"/>
            <p:cNvSpPr txBox="1"/>
            <p:nvPr/>
          </p:nvSpPr>
          <p:spPr>
            <a:xfrm>
              <a:off x="591131" y="4326833"/>
              <a:ext cx="691028" cy="738664"/>
            </a:xfrm>
            <a:prstGeom prst="rect">
              <a:avLst/>
            </a:prstGeom>
            <a:noFill/>
          </p:spPr>
          <p:txBody>
            <a:bodyPr wrap="square" lIns="0" tIns="0" rIns="0" bIns="0" rtlCol="0">
              <a:spAutoFit/>
            </a:bodyPr>
            <a:lstStyle/>
            <a:p>
              <a:pPr algn="ctr"/>
              <a:r>
                <a:rPr lang="en-US" sz="4800" b="1" smtClean="0">
                  <a:solidFill>
                    <a:schemeClr val="bg1"/>
                  </a:solidFill>
                </a:rPr>
                <a:t>4</a:t>
              </a:r>
            </a:p>
          </p:txBody>
        </p:sp>
        <p:sp>
          <p:nvSpPr>
            <p:cNvPr id="146" name="TextBox 145"/>
            <p:cNvSpPr txBox="1"/>
            <p:nvPr/>
          </p:nvSpPr>
          <p:spPr>
            <a:xfrm>
              <a:off x="591131" y="5224807"/>
              <a:ext cx="691028" cy="738664"/>
            </a:xfrm>
            <a:prstGeom prst="rect">
              <a:avLst/>
            </a:prstGeom>
            <a:noFill/>
          </p:spPr>
          <p:txBody>
            <a:bodyPr wrap="square" lIns="0" tIns="0" rIns="0" bIns="0" rtlCol="0">
              <a:spAutoFit/>
            </a:bodyPr>
            <a:lstStyle/>
            <a:p>
              <a:pPr algn="ctr"/>
              <a:r>
                <a:rPr lang="en-US" sz="4800" b="1" smtClean="0">
                  <a:solidFill>
                    <a:schemeClr val="bg1"/>
                  </a:solidFill>
                </a:rPr>
                <a:t>5</a:t>
              </a:r>
            </a:p>
          </p:txBody>
        </p:sp>
        <p:sp>
          <p:nvSpPr>
            <p:cNvPr id="147" name="Rectangle 146"/>
            <p:cNvSpPr/>
            <p:nvPr/>
          </p:nvSpPr>
          <p:spPr>
            <a:xfrm>
              <a:off x="1509510" y="1547866"/>
              <a:ext cx="5838460" cy="615553"/>
            </a:xfrm>
            <a:prstGeom prst="rect">
              <a:avLst/>
            </a:prstGeom>
          </p:spPr>
          <p:txBody>
            <a:bodyPr wrap="square" lIns="0" tIns="0" rIns="0" bIns="0">
              <a:spAutoFit/>
            </a:bodyPr>
            <a:lstStyle/>
            <a:p>
              <a:r>
                <a:rPr lang="en-US" sz="1000" b="1" dirty="0" smtClean="0">
                  <a:solidFill>
                    <a:schemeClr val="bg1"/>
                  </a:solidFill>
                </a:rPr>
                <a:t>Noise Removal</a:t>
              </a:r>
            </a:p>
            <a:p>
              <a:r>
                <a:rPr lang="en-US" sz="1000" dirty="0">
                  <a:solidFill>
                    <a:schemeClr val="bg1"/>
                  </a:solidFill>
                </a:rPr>
                <a:t>Any piece of text which is </a:t>
              </a:r>
              <a:r>
                <a:rPr lang="en-US" sz="1000" b="1" dirty="0">
                  <a:solidFill>
                    <a:schemeClr val="bg1"/>
                  </a:solidFill>
                </a:rPr>
                <a:t>not relevant </a:t>
              </a:r>
              <a:r>
                <a:rPr lang="en-US" sz="1000" dirty="0">
                  <a:solidFill>
                    <a:schemeClr val="bg1"/>
                  </a:solidFill>
                </a:rPr>
                <a:t>to the context of the data and the end-output is specified as the noise. Noise can be eliminated either by creating a </a:t>
              </a:r>
              <a:r>
                <a:rPr lang="en-US" sz="1000" b="1" dirty="0">
                  <a:solidFill>
                    <a:schemeClr val="bg1"/>
                  </a:solidFill>
                </a:rPr>
                <a:t>dictionary of noisy entities</a:t>
              </a:r>
              <a:r>
                <a:rPr lang="en-US" sz="1000" dirty="0">
                  <a:solidFill>
                    <a:schemeClr val="bg1"/>
                  </a:solidFill>
                </a:rPr>
                <a:t> or with the </a:t>
              </a:r>
              <a:r>
                <a:rPr lang="en-US" sz="1000" b="1" dirty="0">
                  <a:solidFill>
                    <a:schemeClr val="bg1"/>
                  </a:solidFill>
                </a:rPr>
                <a:t>use of “regular expressions</a:t>
              </a:r>
              <a:r>
                <a:rPr lang="en-US" sz="1000" b="1" dirty="0" smtClean="0">
                  <a:solidFill>
                    <a:schemeClr val="bg1"/>
                  </a:solidFill>
                </a:rPr>
                <a:t>”</a:t>
              </a:r>
              <a:r>
                <a:rPr lang="en-US" sz="1000" dirty="0" smtClean="0">
                  <a:solidFill>
                    <a:schemeClr val="bg1"/>
                  </a:solidFill>
                </a:rPr>
                <a:t>.</a:t>
              </a:r>
              <a:endParaRPr lang="en-US" sz="1000" dirty="0">
                <a:solidFill>
                  <a:schemeClr val="bg1"/>
                </a:solidFill>
              </a:endParaRPr>
            </a:p>
          </p:txBody>
        </p:sp>
        <p:sp>
          <p:nvSpPr>
            <p:cNvPr id="148" name="Rectangle 147"/>
            <p:cNvSpPr/>
            <p:nvPr/>
          </p:nvSpPr>
          <p:spPr>
            <a:xfrm>
              <a:off x="1509510" y="2445431"/>
              <a:ext cx="5838460" cy="615553"/>
            </a:xfrm>
            <a:prstGeom prst="rect">
              <a:avLst/>
            </a:prstGeom>
          </p:spPr>
          <p:txBody>
            <a:bodyPr wrap="square" lIns="0" tIns="0" rIns="0" bIns="0">
              <a:spAutoFit/>
            </a:bodyPr>
            <a:lstStyle/>
            <a:p>
              <a:r>
                <a:rPr lang="en-US" sz="1000" b="1" dirty="0">
                  <a:solidFill>
                    <a:schemeClr val="bg1"/>
                  </a:solidFill>
                </a:rPr>
                <a:t>Lexicon </a:t>
              </a:r>
              <a:r>
                <a:rPr lang="en-US" sz="1000" b="1" dirty="0" smtClean="0">
                  <a:solidFill>
                    <a:schemeClr val="bg1"/>
                  </a:solidFill>
                </a:rPr>
                <a:t>Normalization</a:t>
              </a:r>
            </a:p>
            <a:p>
              <a:r>
                <a:rPr lang="en-US" sz="1000" dirty="0">
                  <a:solidFill>
                    <a:schemeClr val="bg1"/>
                  </a:solidFill>
                </a:rPr>
                <a:t>This step converts all the disparities of a word into their </a:t>
              </a:r>
              <a:r>
                <a:rPr lang="en-US" sz="1000" b="1" dirty="0">
                  <a:solidFill>
                    <a:schemeClr val="bg1"/>
                  </a:solidFill>
                </a:rPr>
                <a:t>normalized form </a:t>
              </a:r>
              <a:r>
                <a:rPr lang="en-US" sz="1000" dirty="0">
                  <a:solidFill>
                    <a:schemeClr val="bg1"/>
                  </a:solidFill>
                </a:rPr>
                <a:t>(also known as lemma). The most common lexicon normalization practices are: </a:t>
              </a:r>
              <a:r>
                <a:rPr lang="en-US" sz="1000" b="1" dirty="0">
                  <a:solidFill>
                    <a:schemeClr val="bg1"/>
                  </a:solidFill>
                </a:rPr>
                <a:t>Stemming, and </a:t>
              </a:r>
              <a:r>
                <a:rPr lang="en-US" sz="1000" b="1" dirty="0" smtClean="0">
                  <a:solidFill>
                    <a:schemeClr val="bg1"/>
                  </a:solidFill>
                </a:rPr>
                <a:t>Lemmatization</a:t>
              </a:r>
              <a:r>
                <a:rPr lang="en-US" sz="1000" dirty="0" smtClean="0">
                  <a:solidFill>
                    <a:schemeClr val="bg1"/>
                  </a:solidFill>
                </a:rPr>
                <a:t>.</a:t>
              </a:r>
              <a:endParaRPr lang="en-US" sz="1000" dirty="0">
                <a:solidFill>
                  <a:schemeClr val="bg1"/>
                </a:solidFill>
              </a:endParaRPr>
            </a:p>
          </p:txBody>
        </p:sp>
        <p:sp>
          <p:nvSpPr>
            <p:cNvPr id="149" name="Rectangle 148"/>
            <p:cNvSpPr/>
            <p:nvPr/>
          </p:nvSpPr>
          <p:spPr>
            <a:xfrm>
              <a:off x="1509510" y="3340839"/>
              <a:ext cx="5838460" cy="615553"/>
            </a:xfrm>
            <a:prstGeom prst="rect">
              <a:avLst/>
            </a:prstGeom>
          </p:spPr>
          <p:txBody>
            <a:bodyPr wrap="square" lIns="0" tIns="0" rIns="0" bIns="0">
              <a:spAutoFit/>
            </a:bodyPr>
            <a:lstStyle/>
            <a:p>
              <a:r>
                <a:rPr lang="en-US" sz="1000" b="1" dirty="0">
                  <a:solidFill>
                    <a:schemeClr val="bg1"/>
                  </a:solidFill>
                </a:rPr>
                <a:t>Object </a:t>
              </a:r>
              <a:r>
                <a:rPr lang="en-US" sz="1000" b="1" dirty="0" smtClean="0">
                  <a:solidFill>
                    <a:schemeClr val="bg1"/>
                  </a:solidFill>
                </a:rPr>
                <a:t>Standardization</a:t>
              </a:r>
            </a:p>
            <a:p>
              <a:r>
                <a:rPr lang="en-US" sz="1000" dirty="0">
                  <a:solidFill>
                    <a:schemeClr val="bg1"/>
                  </a:solidFill>
                </a:rPr>
                <a:t>Text data often contains words or phrases which are </a:t>
              </a:r>
              <a:r>
                <a:rPr lang="en-US" sz="1000" b="1" dirty="0">
                  <a:solidFill>
                    <a:schemeClr val="bg1"/>
                  </a:solidFill>
                </a:rPr>
                <a:t>not present in any standard lexical dictionaries </a:t>
              </a:r>
              <a:r>
                <a:rPr lang="en-US" sz="1000" dirty="0">
                  <a:solidFill>
                    <a:schemeClr val="bg1"/>
                  </a:solidFill>
                </a:rPr>
                <a:t>such as social media slangs. This type of noise can be fixed with the help of regular expressions and manually prepared data </a:t>
              </a:r>
              <a:r>
                <a:rPr lang="en-US" sz="1000" dirty="0" smtClean="0">
                  <a:solidFill>
                    <a:schemeClr val="bg1"/>
                  </a:solidFill>
                </a:rPr>
                <a:t>dictionaries.</a:t>
              </a:r>
              <a:endParaRPr lang="en-US" sz="1000" dirty="0">
                <a:solidFill>
                  <a:schemeClr val="bg1"/>
                </a:solidFill>
              </a:endParaRPr>
            </a:p>
          </p:txBody>
        </p:sp>
        <p:sp>
          <p:nvSpPr>
            <p:cNvPr id="150" name="Rectangle 149"/>
            <p:cNvSpPr/>
            <p:nvPr/>
          </p:nvSpPr>
          <p:spPr>
            <a:xfrm>
              <a:off x="1509509" y="4257720"/>
              <a:ext cx="7038981" cy="615553"/>
            </a:xfrm>
            <a:prstGeom prst="rect">
              <a:avLst/>
            </a:prstGeom>
          </p:spPr>
          <p:txBody>
            <a:bodyPr wrap="square" lIns="0" tIns="0" rIns="0" bIns="0">
              <a:spAutoFit/>
            </a:bodyPr>
            <a:lstStyle/>
            <a:p>
              <a:r>
                <a:rPr lang="en-US" sz="1000" b="1" dirty="0">
                  <a:solidFill>
                    <a:schemeClr val="bg1"/>
                  </a:solidFill>
                </a:rPr>
                <a:t>Feature Engineering </a:t>
              </a:r>
              <a:endParaRPr lang="en-US" sz="1000" b="1" dirty="0" smtClean="0">
                <a:solidFill>
                  <a:schemeClr val="bg1"/>
                </a:solidFill>
              </a:endParaRPr>
            </a:p>
            <a:p>
              <a:r>
                <a:rPr lang="en-US" sz="1000" dirty="0">
                  <a:solidFill>
                    <a:schemeClr val="bg1"/>
                  </a:solidFill>
                </a:rPr>
                <a:t>Depending upon the usage, </a:t>
              </a:r>
              <a:r>
                <a:rPr lang="en-US" sz="1000" b="1" dirty="0">
                  <a:solidFill>
                    <a:schemeClr val="bg1"/>
                  </a:solidFill>
                </a:rPr>
                <a:t>text features can be constructed</a:t>
              </a:r>
              <a:r>
                <a:rPr lang="en-US" sz="1000" dirty="0">
                  <a:solidFill>
                    <a:schemeClr val="bg1"/>
                  </a:solidFill>
                </a:rPr>
                <a:t> using assorted techniques such as </a:t>
              </a:r>
              <a:r>
                <a:rPr lang="en-US" sz="1000" b="1" dirty="0">
                  <a:solidFill>
                    <a:schemeClr val="bg1"/>
                  </a:solidFill>
                </a:rPr>
                <a:t>syntactical parsing</a:t>
              </a:r>
              <a:r>
                <a:rPr lang="en-US" sz="1000" dirty="0">
                  <a:solidFill>
                    <a:schemeClr val="bg1"/>
                  </a:solidFill>
                </a:rPr>
                <a:t>, </a:t>
              </a:r>
              <a:r>
                <a:rPr lang="en-US" sz="1000" b="1" dirty="0" smtClean="0">
                  <a:solidFill>
                    <a:schemeClr val="bg1"/>
                  </a:solidFill>
                </a:rPr>
                <a:t>entities/n-grams/word-based </a:t>
              </a:r>
              <a:r>
                <a:rPr lang="en-US" sz="1000" b="1" dirty="0">
                  <a:solidFill>
                    <a:schemeClr val="bg1"/>
                  </a:solidFill>
                </a:rPr>
                <a:t>features</a:t>
              </a:r>
              <a:r>
                <a:rPr lang="en-US" sz="1000" dirty="0">
                  <a:solidFill>
                    <a:schemeClr val="bg1"/>
                  </a:solidFill>
                </a:rPr>
                <a:t>, </a:t>
              </a:r>
              <a:r>
                <a:rPr lang="en-US" sz="1000" b="1" dirty="0" smtClean="0">
                  <a:solidFill>
                    <a:schemeClr val="bg1"/>
                  </a:solidFill>
                </a:rPr>
                <a:t>statistical </a:t>
              </a:r>
              <a:r>
                <a:rPr lang="en-US" sz="1000" b="1" dirty="0">
                  <a:solidFill>
                    <a:schemeClr val="bg1"/>
                  </a:solidFill>
                </a:rPr>
                <a:t>features</a:t>
              </a:r>
              <a:r>
                <a:rPr lang="en-US" sz="1000" dirty="0">
                  <a:solidFill>
                    <a:schemeClr val="bg1"/>
                  </a:solidFill>
                </a:rPr>
                <a:t>, and </a:t>
              </a:r>
              <a:r>
                <a:rPr lang="en-US" sz="1000" b="1" dirty="0">
                  <a:solidFill>
                    <a:schemeClr val="bg1"/>
                  </a:solidFill>
                </a:rPr>
                <a:t>word </a:t>
              </a:r>
              <a:r>
                <a:rPr lang="en-US" sz="1000" b="1" dirty="0" err="1" smtClean="0">
                  <a:solidFill>
                    <a:schemeClr val="bg1"/>
                  </a:solidFill>
                </a:rPr>
                <a:t>embeddings</a:t>
              </a:r>
              <a:r>
                <a:rPr lang="en-US" sz="1000" dirty="0" smtClean="0">
                  <a:solidFill>
                    <a:schemeClr val="bg1"/>
                  </a:solidFill>
                </a:rPr>
                <a:t>.</a:t>
              </a:r>
              <a:endParaRPr lang="en-US" sz="1000" dirty="0">
                <a:solidFill>
                  <a:schemeClr val="bg1"/>
                </a:solidFill>
              </a:endParaRPr>
            </a:p>
          </p:txBody>
        </p:sp>
        <p:sp>
          <p:nvSpPr>
            <p:cNvPr id="30" name="AutoShape 15"/>
            <p:cNvSpPr>
              <a:spLocks noChangeArrowheads="1"/>
            </p:cNvSpPr>
            <p:nvPr/>
          </p:nvSpPr>
          <p:spPr bwMode="auto">
            <a:xfrm>
              <a:off x="532245" y="5383249"/>
              <a:ext cx="8412480" cy="548640"/>
            </a:xfrm>
            <a:prstGeom prst="homePlate">
              <a:avLst>
                <a:gd name="adj" fmla="val 50010"/>
              </a:avLst>
            </a:prstGeom>
            <a:solidFill>
              <a:schemeClr val="bg2">
                <a:lumMod val="50000"/>
              </a:schemeClr>
            </a:solidFill>
            <a:ln w="6350" algn="ctr">
              <a:noFill/>
              <a:miter lim="800000"/>
              <a:headEnd type="none" w="sm" len="sm"/>
              <a:tailEnd type="none" w="sm" len="sm"/>
            </a:ln>
          </p:spPr>
          <p:txBody>
            <a:bodyPr lIns="88900" tIns="88900" rIns="88900" bIns="88900" anchor="ctr"/>
            <a:lstStyle/>
            <a:p>
              <a:pPr eaLnBrk="1" hangingPunct="1">
                <a:spcBef>
                  <a:spcPts val="0"/>
                </a:spcBef>
                <a:buClr>
                  <a:schemeClr val="bg1"/>
                </a:buClr>
                <a:defRPr/>
              </a:pPr>
              <a:r>
                <a:rPr lang="en-GB" altLang="ja-JP" sz="1200" b="1" dirty="0" smtClean="0">
                  <a:solidFill>
                    <a:schemeClr val="bg1"/>
                  </a:solidFill>
                  <a:latin typeface="+mj-lt"/>
                  <a:ea typeface="ＭＳ Ｐゴシック" pitchFamily="50" charset="-128"/>
                  <a:cs typeface="Arial" pitchFamily="34" charset="0"/>
                </a:rPr>
                <a:t>Features created from the processed text can be utilized in multiple ways depending upon the use-case being implemented.</a:t>
              </a:r>
              <a:endParaRPr lang="en-GB" altLang="ja-JP" sz="1200" b="1" dirty="0">
                <a:solidFill>
                  <a:schemeClr val="bg1"/>
                </a:solidFill>
                <a:latin typeface="+mj-lt"/>
                <a:ea typeface="ＭＳ Ｐゴシック" pitchFamily="50" charset="-128"/>
                <a:cs typeface="Arial" pitchFamily="34" charset="0"/>
              </a:endParaRPr>
            </a:p>
          </p:txBody>
        </p:sp>
      </p:grpSp>
      <p:sp>
        <p:nvSpPr>
          <p:cNvPr id="4" name="Right Brace 3"/>
          <p:cNvSpPr/>
          <p:nvPr/>
        </p:nvSpPr>
        <p:spPr>
          <a:xfrm>
            <a:off x="7185895" y="1529254"/>
            <a:ext cx="274320" cy="2445610"/>
          </a:xfrm>
          <a:prstGeom prst="rightBrace">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543340" y="1991218"/>
            <a:ext cx="1536006" cy="1549142"/>
          </a:xfrm>
          <a:prstGeom prst="rect">
            <a:avLst/>
          </a:prstGeom>
          <a:noFill/>
        </p:spPr>
        <p:txBody>
          <a:bodyPr vert="horz" wrap="square" lIns="0" tIns="0" rIns="0" bIns="0" rtlCol="0">
            <a:spAutoFit/>
          </a:bodyPr>
          <a:lstStyle/>
          <a:p>
            <a:pPr>
              <a:spcBef>
                <a:spcPts val="200"/>
              </a:spcBef>
              <a:buSzPct val="100000"/>
            </a:pPr>
            <a:r>
              <a:rPr lang="en-US" sz="1100" b="1" i="1" dirty="0" smtClean="0"/>
              <a:t>Standard text preprocessing steps.</a:t>
            </a:r>
          </a:p>
          <a:p>
            <a:pPr>
              <a:spcBef>
                <a:spcPts val="200"/>
              </a:spcBef>
              <a:buSzPct val="100000"/>
            </a:pPr>
            <a:r>
              <a:rPr lang="en-US" sz="1100" b="1" i="1" dirty="0" smtClean="0"/>
              <a:t>Others </a:t>
            </a:r>
            <a:r>
              <a:rPr lang="en-US" sz="1100" b="1" i="1" dirty="0"/>
              <a:t>include encoding-decoding noise, grammar checker, and spelling correction etc.</a:t>
            </a:r>
            <a:endParaRPr lang="en-US" sz="1100" b="1" i="1" dirty="0" smtClean="0"/>
          </a:p>
        </p:txBody>
      </p:sp>
    </p:spTree>
    <p:extLst>
      <p:ext uri="{BB962C8B-B14F-4D97-AF65-F5344CB8AC3E}">
        <p14:creationId xmlns:p14="http://schemas.microsoft.com/office/powerpoint/2010/main" val="1935937187"/>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ja-JP" dirty="0" smtClean="0"/>
              <a:t>Use Cases for NLP</a:t>
            </a:r>
          </a:p>
        </p:txBody>
      </p:sp>
      <p:sp>
        <p:nvSpPr>
          <p:cNvPr id="177186" name="Freeform 4"/>
          <p:cNvSpPr>
            <a:spLocks/>
          </p:cNvSpPr>
          <p:nvPr/>
        </p:nvSpPr>
        <p:spPr bwMode="auto">
          <a:xfrm>
            <a:off x="5825583" y="2160221"/>
            <a:ext cx="2716212" cy="1231900"/>
          </a:xfrm>
          <a:custGeom>
            <a:avLst/>
            <a:gdLst>
              <a:gd name="T0" fmla="*/ 0 w 1853"/>
              <a:gd name="T1" fmla="*/ 0 h 776"/>
              <a:gd name="T2" fmla="*/ 0 w 1853"/>
              <a:gd name="T3" fmla="*/ 362 h 776"/>
              <a:gd name="T4" fmla="*/ 23 w 1853"/>
              <a:gd name="T5" fmla="*/ 537 h 776"/>
              <a:gd name="T6" fmla="*/ 40 w 1853"/>
              <a:gd name="T7" fmla="*/ 615 h 776"/>
              <a:gd name="T8" fmla="*/ 65 w 1853"/>
              <a:gd name="T9" fmla="*/ 682 h 776"/>
              <a:gd name="T10" fmla="*/ 100 w 1853"/>
              <a:gd name="T11" fmla="*/ 725 h 776"/>
              <a:gd name="T12" fmla="*/ 150 w 1853"/>
              <a:gd name="T13" fmla="*/ 775 h 776"/>
              <a:gd name="T14" fmla="*/ 1852 w 1853"/>
              <a:gd name="T15" fmla="*/ 775 h 776"/>
              <a:gd name="T16" fmla="*/ 1802 w 1853"/>
              <a:gd name="T17" fmla="*/ 716 h 776"/>
              <a:gd name="T18" fmla="*/ 1770 w 1853"/>
              <a:gd name="T19" fmla="*/ 670 h 776"/>
              <a:gd name="T20" fmla="*/ 1752 w 1853"/>
              <a:gd name="T21" fmla="*/ 620 h 776"/>
              <a:gd name="T22" fmla="*/ 1732 w 1853"/>
              <a:gd name="T23" fmla="*/ 553 h 776"/>
              <a:gd name="T24" fmla="*/ 1702 w 1853"/>
              <a:gd name="T25" fmla="*/ 362 h 776"/>
              <a:gd name="T26" fmla="*/ 1702 w 1853"/>
              <a:gd name="T27" fmla="*/ 0 h 776"/>
              <a:gd name="T28" fmla="*/ 0 w 1853"/>
              <a:gd name="T29" fmla="*/ 0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3"/>
              <a:gd name="T46" fmla="*/ 0 h 776"/>
              <a:gd name="T47" fmla="*/ 1853 w 1853"/>
              <a:gd name="T48" fmla="*/ 776 h 7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3" h="776">
                <a:moveTo>
                  <a:pt x="0" y="0"/>
                </a:moveTo>
                <a:lnTo>
                  <a:pt x="0" y="362"/>
                </a:lnTo>
                <a:lnTo>
                  <a:pt x="23" y="537"/>
                </a:lnTo>
                <a:lnTo>
                  <a:pt x="40" y="615"/>
                </a:lnTo>
                <a:lnTo>
                  <a:pt x="65" y="682"/>
                </a:lnTo>
                <a:lnTo>
                  <a:pt x="100" y="725"/>
                </a:lnTo>
                <a:lnTo>
                  <a:pt x="150" y="775"/>
                </a:lnTo>
                <a:lnTo>
                  <a:pt x="1852" y="775"/>
                </a:lnTo>
                <a:lnTo>
                  <a:pt x="1802" y="716"/>
                </a:lnTo>
                <a:lnTo>
                  <a:pt x="1770" y="670"/>
                </a:lnTo>
                <a:lnTo>
                  <a:pt x="1752" y="620"/>
                </a:lnTo>
                <a:lnTo>
                  <a:pt x="1732" y="553"/>
                </a:lnTo>
                <a:lnTo>
                  <a:pt x="1702" y="362"/>
                </a:lnTo>
                <a:lnTo>
                  <a:pt x="170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Price and demand    forecasting</a:t>
            </a:r>
            <a:endParaRPr lang="en-US" sz="1100" dirty="0"/>
          </a:p>
        </p:txBody>
      </p:sp>
      <p:sp>
        <p:nvSpPr>
          <p:cNvPr id="177187" name="Freeform 5"/>
          <p:cNvSpPr>
            <a:spLocks/>
          </p:cNvSpPr>
          <p:nvPr/>
        </p:nvSpPr>
        <p:spPr bwMode="auto">
          <a:xfrm>
            <a:off x="5825583" y="2160221"/>
            <a:ext cx="2499267" cy="457200"/>
          </a:xfrm>
          <a:custGeom>
            <a:avLst/>
            <a:gdLst>
              <a:gd name="T0" fmla="*/ 0 w 1705"/>
              <a:gd name="T1" fmla="*/ 0 h 306"/>
              <a:gd name="T2" fmla="*/ 0 w 1705"/>
              <a:gd name="T3" fmla="*/ 305 h 306"/>
              <a:gd name="T4" fmla="*/ 1704 w 1705"/>
              <a:gd name="T5" fmla="*/ 305 h 306"/>
              <a:gd name="T6" fmla="*/ 1704 w 1705"/>
              <a:gd name="T7" fmla="*/ 0 h 306"/>
              <a:gd name="T8" fmla="*/ 0 w 1705"/>
              <a:gd name="T9" fmla="*/ 0 h 306"/>
              <a:gd name="T10" fmla="*/ 0 60000 65536"/>
              <a:gd name="T11" fmla="*/ 0 60000 65536"/>
              <a:gd name="T12" fmla="*/ 0 60000 65536"/>
              <a:gd name="T13" fmla="*/ 0 60000 65536"/>
              <a:gd name="T14" fmla="*/ 0 60000 65536"/>
              <a:gd name="T15" fmla="*/ 0 w 1705"/>
              <a:gd name="T16" fmla="*/ 0 h 306"/>
              <a:gd name="T17" fmla="*/ 1705 w 1705"/>
              <a:gd name="T18" fmla="*/ 306 h 306"/>
            </a:gdLst>
            <a:ahLst/>
            <a:cxnLst>
              <a:cxn ang="T10">
                <a:pos x="T0" y="T1"/>
              </a:cxn>
              <a:cxn ang="T11">
                <a:pos x="T2" y="T3"/>
              </a:cxn>
              <a:cxn ang="T12">
                <a:pos x="T4" y="T5"/>
              </a:cxn>
              <a:cxn ang="T13">
                <a:pos x="T6" y="T7"/>
              </a:cxn>
              <a:cxn ang="T14">
                <a:pos x="T8" y="T9"/>
              </a:cxn>
            </a:cxnLst>
            <a:rect l="T15" t="T16" r="T17" b="T18"/>
            <a:pathLst>
              <a:path w="1705" h="306">
                <a:moveTo>
                  <a:pt x="0" y="0"/>
                </a:moveTo>
                <a:lnTo>
                  <a:pt x="0" y="305"/>
                </a:lnTo>
                <a:lnTo>
                  <a:pt x="1704" y="305"/>
                </a:lnTo>
                <a:lnTo>
                  <a:pt x="1704" y="0"/>
                </a:lnTo>
                <a:lnTo>
                  <a:pt x="0" y="0"/>
                </a:lnTo>
              </a:path>
            </a:pathLst>
          </a:custGeom>
          <a:solidFill>
            <a:schemeClr val="accent4"/>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Energy</a:t>
            </a:r>
            <a:endParaRPr lang="de-DE" sz="1200" b="1" dirty="0">
              <a:solidFill>
                <a:schemeClr val="bg1"/>
              </a:solidFill>
            </a:endParaRPr>
          </a:p>
        </p:txBody>
      </p:sp>
      <p:grpSp>
        <p:nvGrpSpPr>
          <p:cNvPr id="9" name="Group 8"/>
          <p:cNvGrpSpPr/>
          <p:nvPr/>
        </p:nvGrpSpPr>
        <p:grpSpPr>
          <a:xfrm>
            <a:off x="7074483" y="1952259"/>
            <a:ext cx="164175" cy="269876"/>
            <a:chOff x="7074483" y="2262188"/>
            <a:chExt cx="164175" cy="269876"/>
          </a:xfrm>
          <a:solidFill>
            <a:schemeClr val="bg1">
              <a:lumMod val="50000"/>
            </a:schemeClr>
          </a:solidFill>
        </p:grpSpPr>
        <p:sp>
          <p:nvSpPr>
            <p:cNvPr id="177190" name="Freeform 8"/>
            <p:cNvSpPr>
              <a:spLocks/>
            </p:cNvSpPr>
            <p:nvPr/>
          </p:nvSpPr>
          <p:spPr bwMode="auto">
            <a:xfrm>
              <a:off x="7074483" y="2330451"/>
              <a:ext cx="114336"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91" name="Oval 9"/>
            <p:cNvSpPr>
              <a:spLocks noChangeArrowheads="1"/>
            </p:cNvSpPr>
            <p:nvPr/>
          </p:nvSpPr>
          <p:spPr bwMode="auto">
            <a:xfrm rot="1920000">
              <a:off x="7103800" y="2262188"/>
              <a:ext cx="13485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80" name="Freeform 11"/>
          <p:cNvSpPr>
            <a:spLocks/>
          </p:cNvSpPr>
          <p:nvPr/>
        </p:nvSpPr>
        <p:spPr bwMode="auto">
          <a:xfrm>
            <a:off x="3112722" y="1414097"/>
            <a:ext cx="2951565" cy="2516188"/>
          </a:xfrm>
          <a:custGeom>
            <a:avLst/>
            <a:gdLst>
              <a:gd name="T0" fmla="*/ 0 w 2017"/>
              <a:gd name="T1" fmla="*/ 0 h 1585"/>
              <a:gd name="T2" fmla="*/ 0 w 2017"/>
              <a:gd name="T3" fmla="*/ 672 h 1585"/>
              <a:gd name="T4" fmla="*/ 23 w 2017"/>
              <a:gd name="T5" fmla="*/ 1167 h 1585"/>
              <a:gd name="T6" fmla="*/ 36 w 2017"/>
              <a:gd name="T7" fmla="*/ 1269 h 1585"/>
              <a:gd name="T8" fmla="*/ 52 w 2017"/>
              <a:gd name="T9" fmla="*/ 1353 h 1585"/>
              <a:gd name="T10" fmla="*/ 74 w 2017"/>
              <a:gd name="T11" fmla="*/ 1437 h 1585"/>
              <a:gd name="T12" fmla="*/ 103 w 2017"/>
              <a:gd name="T13" fmla="*/ 1500 h 1585"/>
              <a:gd name="T14" fmla="*/ 142 w 2017"/>
              <a:gd name="T15" fmla="*/ 1551 h 1585"/>
              <a:gd name="T16" fmla="*/ 207 w 2017"/>
              <a:gd name="T17" fmla="*/ 1584 h 1585"/>
              <a:gd name="T18" fmla="*/ 2016 w 2017"/>
              <a:gd name="T19" fmla="*/ 1584 h 1585"/>
              <a:gd name="T20" fmla="*/ 1919 w 2017"/>
              <a:gd name="T21" fmla="*/ 1515 h 1585"/>
              <a:gd name="T22" fmla="*/ 1880 w 2017"/>
              <a:gd name="T23" fmla="*/ 1482 h 1585"/>
              <a:gd name="T24" fmla="*/ 1842 w 2017"/>
              <a:gd name="T25" fmla="*/ 1437 h 1585"/>
              <a:gd name="T26" fmla="*/ 1816 w 2017"/>
              <a:gd name="T27" fmla="*/ 1392 h 1585"/>
              <a:gd name="T28" fmla="*/ 1796 w 2017"/>
              <a:gd name="T29" fmla="*/ 1317 h 1585"/>
              <a:gd name="T30" fmla="*/ 1780 w 2017"/>
              <a:gd name="T31" fmla="*/ 1254 h 1585"/>
              <a:gd name="T32" fmla="*/ 1774 w 2017"/>
              <a:gd name="T33" fmla="*/ 1155 h 1585"/>
              <a:gd name="T34" fmla="*/ 1758 w 2017"/>
              <a:gd name="T35" fmla="*/ 336 h 1585"/>
              <a:gd name="T36" fmla="*/ 1758 w 2017"/>
              <a:gd name="T37" fmla="*/ 0 h 1585"/>
              <a:gd name="T38" fmla="*/ 0 w 2017"/>
              <a:gd name="T39" fmla="*/ 0 h 15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1585"/>
              <a:gd name="T62" fmla="*/ 2017 w 2017"/>
              <a:gd name="T63" fmla="*/ 1585 h 15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1585">
                <a:moveTo>
                  <a:pt x="0" y="0"/>
                </a:moveTo>
                <a:lnTo>
                  <a:pt x="0" y="672"/>
                </a:lnTo>
                <a:lnTo>
                  <a:pt x="23" y="1167"/>
                </a:lnTo>
                <a:lnTo>
                  <a:pt x="36" y="1269"/>
                </a:lnTo>
                <a:lnTo>
                  <a:pt x="52" y="1353"/>
                </a:lnTo>
                <a:lnTo>
                  <a:pt x="74" y="1437"/>
                </a:lnTo>
                <a:lnTo>
                  <a:pt x="103" y="1500"/>
                </a:lnTo>
                <a:lnTo>
                  <a:pt x="142" y="1551"/>
                </a:lnTo>
                <a:lnTo>
                  <a:pt x="207" y="1584"/>
                </a:lnTo>
                <a:lnTo>
                  <a:pt x="2016" y="1584"/>
                </a:lnTo>
                <a:lnTo>
                  <a:pt x="1919" y="1515"/>
                </a:lnTo>
                <a:lnTo>
                  <a:pt x="1880" y="1482"/>
                </a:lnTo>
                <a:lnTo>
                  <a:pt x="1842" y="1437"/>
                </a:lnTo>
                <a:lnTo>
                  <a:pt x="1816" y="1392"/>
                </a:lnTo>
                <a:lnTo>
                  <a:pt x="1796" y="1317"/>
                </a:lnTo>
                <a:lnTo>
                  <a:pt x="1780" y="1254"/>
                </a:lnTo>
                <a:lnTo>
                  <a:pt x="1774" y="1155"/>
                </a:lnTo>
                <a:lnTo>
                  <a:pt x="1758" y="336"/>
                </a:lnTo>
                <a:lnTo>
                  <a:pt x="1758"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Sentiment of customer   interactions</a:t>
            </a:r>
          </a:p>
          <a:p>
            <a:pPr marL="114300" lvl="1" indent="-114300">
              <a:spcBef>
                <a:spcPts val="600"/>
              </a:spcBef>
              <a:buSzPct val="100000"/>
              <a:buFont typeface="Arial"/>
              <a:buChar char="•"/>
            </a:pPr>
            <a:r>
              <a:rPr lang="en-US" sz="1200" dirty="0" smtClean="0"/>
              <a:t>Problem topics identification</a:t>
            </a:r>
          </a:p>
          <a:p>
            <a:pPr marL="114300" lvl="1" indent="-114300">
              <a:spcBef>
                <a:spcPts val="600"/>
              </a:spcBef>
              <a:buSzPct val="100000"/>
              <a:buFont typeface="Arial"/>
              <a:buChar char="•"/>
            </a:pPr>
            <a:r>
              <a:rPr lang="en-US" sz="1200" dirty="0" smtClean="0"/>
              <a:t>Claim adjuster notes      extraction</a:t>
            </a:r>
            <a:endParaRPr lang="en-US" sz="1200" dirty="0"/>
          </a:p>
        </p:txBody>
      </p:sp>
      <p:sp>
        <p:nvSpPr>
          <p:cNvPr id="177181" name="Freeform 12"/>
          <p:cNvSpPr>
            <a:spLocks/>
          </p:cNvSpPr>
          <p:nvPr/>
        </p:nvSpPr>
        <p:spPr bwMode="auto">
          <a:xfrm>
            <a:off x="3112722" y="1414097"/>
            <a:ext cx="2579609" cy="457200"/>
          </a:xfrm>
          <a:custGeom>
            <a:avLst/>
            <a:gdLst>
              <a:gd name="T0" fmla="*/ 0 w 1760"/>
              <a:gd name="T1" fmla="*/ 0 h 315"/>
              <a:gd name="T2" fmla="*/ 0 w 1760"/>
              <a:gd name="T3" fmla="*/ 314 h 315"/>
              <a:gd name="T4" fmla="*/ 1759 w 1760"/>
              <a:gd name="T5" fmla="*/ 314 h 315"/>
              <a:gd name="T6" fmla="*/ 1759 w 1760"/>
              <a:gd name="T7" fmla="*/ 0 h 315"/>
              <a:gd name="T8" fmla="*/ 0 w 1760"/>
              <a:gd name="T9" fmla="*/ 0 h 315"/>
              <a:gd name="T10" fmla="*/ 0 60000 65536"/>
              <a:gd name="T11" fmla="*/ 0 60000 65536"/>
              <a:gd name="T12" fmla="*/ 0 60000 65536"/>
              <a:gd name="T13" fmla="*/ 0 60000 65536"/>
              <a:gd name="T14" fmla="*/ 0 60000 65536"/>
              <a:gd name="T15" fmla="*/ 0 w 1760"/>
              <a:gd name="T16" fmla="*/ 0 h 315"/>
              <a:gd name="T17" fmla="*/ 1760 w 1760"/>
              <a:gd name="T18" fmla="*/ 315 h 315"/>
            </a:gdLst>
            <a:ahLst/>
            <a:cxnLst>
              <a:cxn ang="T10">
                <a:pos x="T0" y="T1"/>
              </a:cxn>
              <a:cxn ang="T11">
                <a:pos x="T2" y="T3"/>
              </a:cxn>
              <a:cxn ang="T12">
                <a:pos x="T4" y="T5"/>
              </a:cxn>
              <a:cxn ang="T13">
                <a:pos x="T6" y="T7"/>
              </a:cxn>
              <a:cxn ang="T14">
                <a:pos x="T8" y="T9"/>
              </a:cxn>
            </a:cxnLst>
            <a:rect l="T15" t="T16" r="T17" b="T18"/>
            <a:pathLst>
              <a:path w="1760" h="315">
                <a:moveTo>
                  <a:pt x="0" y="0"/>
                </a:moveTo>
                <a:lnTo>
                  <a:pt x="0" y="314"/>
                </a:lnTo>
                <a:lnTo>
                  <a:pt x="1759" y="314"/>
                </a:lnTo>
                <a:lnTo>
                  <a:pt x="1759" y="0"/>
                </a:lnTo>
                <a:lnTo>
                  <a:pt x="0" y="0"/>
                </a:lnTo>
              </a:path>
            </a:pathLst>
          </a:custGeom>
          <a:solidFill>
            <a:schemeClr val="accent3"/>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Insurance</a:t>
            </a:r>
            <a:endParaRPr lang="de-DE" sz="1400" b="1" dirty="0">
              <a:solidFill>
                <a:schemeClr val="bg1"/>
              </a:solidFill>
            </a:endParaRPr>
          </a:p>
        </p:txBody>
      </p:sp>
      <p:grpSp>
        <p:nvGrpSpPr>
          <p:cNvPr id="8" name="Group 7"/>
          <p:cNvGrpSpPr/>
          <p:nvPr/>
        </p:nvGrpSpPr>
        <p:grpSpPr>
          <a:xfrm>
            <a:off x="4204659" y="1206134"/>
            <a:ext cx="165623" cy="269876"/>
            <a:chOff x="4204659" y="1516063"/>
            <a:chExt cx="165623" cy="269876"/>
          </a:xfrm>
          <a:solidFill>
            <a:schemeClr val="bg1">
              <a:lumMod val="50000"/>
            </a:schemeClr>
          </a:solidFill>
        </p:grpSpPr>
        <p:sp>
          <p:nvSpPr>
            <p:cNvPr id="177184" name="Freeform 15"/>
            <p:cNvSpPr>
              <a:spLocks/>
            </p:cNvSpPr>
            <p:nvPr/>
          </p:nvSpPr>
          <p:spPr bwMode="auto">
            <a:xfrm>
              <a:off x="4255958" y="1584326"/>
              <a:ext cx="114324"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85" name="Oval 16"/>
            <p:cNvSpPr>
              <a:spLocks noChangeArrowheads="1"/>
            </p:cNvSpPr>
            <p:nvPr/>
          </p:nvSpPr>
          <p:spPr bwMode="auto">
            <a:xfrm rot="19680000" flipH="1">
              <a:off x="4204659" y="1516063"/>
              <a:ext cx="134844"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77" name="Freeform 19"/>
          <p:cNvSpPr>
            <a:spLocks/>
          </p:cNvSpPr>
          <p:nvPr/>
        </p:nvSpPr>
        <p:spPr bwMode="auto">
          <a:xfrm>
            <a:off x="584200" y="1550621"/>
            <a:ext cx="2814638" cy="3201988"/>
          </a:xfrm>
          <a:custGeom>
            <a:avLst/>
            <a:gdLst>
              <a:gd name="T0" fmla="*/ 0 w 1921"/>
              <a:gd name="T1" fmla="*/ 0 h 2017"/>
              <a:gd name="T2" fmla="*/ 0 w 1921"/>
              <a:gd name="T3" fmla="*/ 1462 h 2017"/>
              <a:gd name="T4" fmla="*/ 12 w 1921"/>
              <a:gd name="T5" fmla="*/ 1771 h 2017"/>
              <a:gd name="T6" fmla="*/ 14 w 1921"/>
              <a:gd name="T7" fmla="*/ 1840 h 2017"/>
              <a:gd name="T8" fmla="*/ 29 w 1921"/>
              <a:gd name="T9" fmla="*/ 1910 h 2017"/>
              <a:gd name="T10" fmla="*/ 48 w 1921"/>
              <a:gd name="T11" fmla="*/ 1966 h 2017"/>
              <a:gd name="T12" fmla="*/ 72 w 1921"/>
              <a:gd name="T13" fmla="*/ 1998 h 2017"/>
              <a:gd name="T14" fmla="*/ 96 w 1921"/>
              <a:gd name="T15" fmla="*/ 2016 h 2017"/>
              <a:gd name="T16" fmla="*/ 1920 w 1921"/>
              <a:gd name="T17" fmla="*/ 2016 h 2017"/>
              <a:gd name="T18" fmla="*/ 1815 w 1921"/>
              <a:gd name="T19" fmla="*/ 1928 h 2017"/>
              <a:gd name="T20" fmla="*/ 1773 w 1921"/>
              <a:gd name="T21" fmla="*/ 1877 h 2017"/>
              <a:gd name="T22" fmla="*/ 1740 w 1921"/>
              <a:gd name="T23" fmla="*/ 1824 h 2017"/>
              <a:gd name="T24" fmla="*/ 1707 w 1921"/>
              <a:gd name="T25" fmla="*/ 1755 h 2017"/>
              <a:gd name="T26" fmla="*/ 1686 w 1921"/>
              <a:gd name="T27" fmla="*/ 1670 h 2017"/>
              <a:gd name="T28" fmla="*/ 1668 w 1921"/>
              <a:gd name="T29" fmla="*/ 1588 h 2017"/>
              <a:gd name="T30" fmla="*/ 1650 w 1921"/>
              <a:gd name="T31" fmla="*/ 1471 h 2017"/>
              <a:gd name="T32" fmla="*/ 1641 w 1921"/>
              <a:gd name="T33" fmla="*/ 1329 h 2017"/>
              <a:gd name="T34" fmla="*/ 1632 w 1921"/>
              <a:gd name="T35" fmla="*/ 1109 h 2017"/>
              <a:gd name="T36" fmla="*/ 1632 w 1921"/>
              <a:gd name="T37" fmla="*/ 0 h 2017"/>
              <a:gd name="T38" fmla="*/ 0 w 1921"/>
              <a:gd name="T39" fmla="*/ 0 h 20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2017"/>
              <a:gd name="T62" fmla="*/ 1921 w 1921"/>
              <a:gd name="T63" fmla="*/ 2017 h 20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2017">
                <a:moveTo>
                  <a:pt x="0" y="0"/>
                </a:moveTo>
                <a:lnTo>
                  <a:pt x="0" y="1462"/>
                </a:lnTo>
                <a:lnTo>
                  <a:pt x="12" y="1771"/>
                </a:lnTo>
                <a:lnTo>
                  <a:pt x="14" y="1840"/>
                </a:lnTo>
                <a:lnTo>
                  <a:pt x="29" y="1910"/>
                </a:lnTo>
                <a:lnTo>
                  <a:pt x="48" y="1966"/>
                </a:lnTo>
                <a:lnTo>
                  <a:pt x="72" y="1998"/>
                </a:lnTo>
                <a:lnTo>
                  <a:pt x="96" y="2016"/>
                </a:lnTo>
                <a:lnTo>
                  <a:pt x="1920" y="2016"/>
                </a:lnTo>
                <a:lnTo>
                  <a:pt x="1815" y="1928"/>
                </a:lnTo>
                <a:lnTo>
                  <a:pt x="1773" y="1877"/>
                </a:lnTo>
                <a:lnTo>
                  <a:pt x="1740" y="1824"/>
                </a:lnTo>
                <a:lnTo>
                  <a:pt x="1707" y="1755"/>
                </a:lnTo>
                <a:lnTo>
                  <a:pt x="1686" y="1670"/>
                </a:lnTo>
                <a:lnTo>
                  <a:pt x="1668" y="1588"/>
                </a:lnTo>
                <a:lnTo>
                  <a:pt x="1650" y="1471"/>
                </a:lnTo>
                <a:lnTo>
                  <a:pt x="1641" y="1329"/>
                </a:lnTo>
                <a:lnTo>
                  <a:pt x="1632" y="1109"/>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Search</a:t>
            </a:r>
          </a:p>
          <a:p>
            <a:pPr marL="114300" lvl="1" indent="-114300">
              <a:spcBef>
                <a:spcPts val="600"/>
              </a:spcBef>
              <a:buSzPct val="100000"/>
              <a:buFont typeface="Arial"/>
              <a:buChar char="•"/>
            </a:pPr>
            <a:r>
              <a:rPr lang="en-US" sz="1200" dirty="0" smtClean="0"/>
              <a:t>Compliance</a:t>
            </a:r>
          </a:p>
          <a:p>
            <a:pPr marL="114300" lvl="1" indent="-114300">
              <a:spcBef>
                <a:spcPts val="600"/>
              </a:spcBef>
              <a:buSzPct val="100000"/>
              <a:buFont typeface="Arial"/>
              <a:buChar char="•"/>
            </a:pPr>
            <a:r>
              <a:rPr lang="en-US" sz="1200" dirty="0" smtClean="0"/>
              <a:t>Entity matching</a:t>
            </a:r>
          </a:p>
          <a:p>
            <a:pPr marL="114300" lvl="1" indent="-114300">
              <a:spcBef>
                <a:spcPts val="600"/>
              </a:spcBef>
              <a:buSzPct val="100000"/>
              <a:buFont typeface="Arial"/>
              <a:buChar char="•"/>
            </a:pPr>
            <a:r>
              <a:rPr lang="en-US" sz="1200" dirty="0" smtClean="0"/>
              <a:t>Call center analytics</a:t>
            </a:r>
          </a:p>
          <a:p>
            <a:pPr marL="114300" lvl="1" indent="-114300">
              <a:spcBef>
                <a:spcPts val="600"/>
              </a:spcBef>
              <a:buSzPct val="100000"/>
              <a:buFont typeface="Arial"/>
              <a:buChar char="•"/>
            </a:pPr>
            <a:r>
              <a:rPr lang="en-US" sz="1200" dirty="0" smtClean="0"/>
              <a:t>Risk management</a:t>
            </a:r>
          </a:p>
          <a:p>
            <a:pPr marL="114300" lvl="1" indent="-114300">
              <a:spcBef>
                <a:spcPts val="600"/>
              </a:spcBef>
              <a:buSzPct val="100000"/>
              <a:buFont typeface="Arial"/>
              <a:buChar char="•"/>
            </a:pPr>
            <a:r>
              <a:rPr lang="en-US" sz="1200" dirty="0" smtClean="0"/>
              <a:t>Anti-money laundering</a:t>
            </a:r>
            <a:endParaRPr lang="en-US" sz="1200" dirty="0"/>
          </a:p>
        </p:txBody>
      </p:sp>
      <p:sp>
        <p:nvSpPr>
          <p:cNvPr id="177178" name="Freeform 20"/>
          <p:cNvSpPr>
            <a:spLocks/>
          </p:cNvSpPr>
          <p:nvPr/>
        </p:nvSpPr>
        <p:spPr bwMode="auto">
          <a:xfrm>
            <a:off x="584200" y="1550621"/>
            <a:ext cx="2392662"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5"/>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Finance</a:t>
            </a:r>
            <a:endParaRPr lang="de-DE" sz="1200" b="1" dirty="0">
              <a:solidFill>
                <a:schemeClr val="bg1"/>
              </a:solidFill>
            </a:endParaRPr>
          </a:p>
        </p:txBody>
      </p:sp>
      <p:grpSp>
        <p:nvGrpSpPr>
          <p:cNvPr id="7" name="Group 6"/>
          <p:cNvGrpSpPr/>
          <p:nvPr/>
        </p:nvGrpSpPr>
        <p:grpSpPr>
          <a:xfrm>
            <a:off x="1967343" y="1325196"/>
            <a:ext cx="164102" cy="269876"/>
            <a:chOff x="1967343" y="1635125"/>
            <a:chExt cx="164102" cy="269876"/>
          </a:xfrm>
          <a:solidFill>
            <a:schemeClr val="bg1">
              <a:lumMod val="50000"/>
            </a:schemeClr>
          </a:solidFill>
        </p:grpSpPr>
        <p:sp>
          <p:nvSpPr>
            <p:cNvPr id="177175" name="Freeform 23"/>
            <p:cNvSpPr>
              <a:spLocks/>
            </p:cNvSpPr>
            <p:nvPr/>
          </p:nvSpPr>
          <p:spPr bwMode="auto">
            <a:xfrm>
              <a:off x="1967343" y="1703388"/>
              <a:ext cx="11428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6" name="Oval 24"/>
            <p:cNvSpPr>
              <a:spLocks noChangeArrowheads="1"/>
            </p:cNvSpPr>
            <p:nvPr/>
          </p:nvSpPr>
          <p:spPr bwMode="auto">
            <a:xfrm rot="1920000">
              <a:off x="1996647" y="1635125"/>
              <a:ext cx="13479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7" name="Freeform 26"/>
          <p:cNvSpPr>
            <a:spLocks/>
          </p:cNvSpPr>
          <p:nvPr/>
        </p:nvSpPr>
        <p:spPr bwMode="auto">
          <a:xfrm>
            <a:off x="2552700" y="4370021"/>
            <a:ext cx="2605088" cy="1373188"/>
          </a:xfrm>
          <a:custGeom>
            <a:avLst/>
            <a:gdLst>
              <a:gd name="T0" fmla="*/ 0 w 1777"/>
              <a:gd name="T1" fmla="*/ 0 h 865"/>
              <a:gd name="T2" fmla="*/ 0 w 1777"/>
              <a:gd name="T3" fmla="*/ 378 h 865"/>
              <a:gd name="T4" fmla="*/ 22 w 1777"/>
              <a:gd name="T5" fmla="*/ 615 h 865"/>
              <a:gd name="T6" fmla="*/ 38 w 1777"/>
              <a:gd name="T7" fmla="*/ 696 h 865"/>
              <a:gd name="T8" fmla="*/ 62 w 1777"/>
              <a:gd name="T9" fmla="*/ 767 h 865"/>
              <a:gd name="T10" fmla="*/ 96 w 1777"/>
              <a:gd name="T11" fmla="*/ 812 h 865"/>
              <a:gd name="T12" fmla="*/ 144 w 1777"/>
              <a:gd name="T13" fmla="*/ 864 h 865"/>
              <a:gd name="T14" fmla="*/ 1776 w 1777"/>
              <a:gd name="T15" fmla="*/ 864 h 865"/>
              <a:gd name="T16" fmla="*/ 1728 w 1777"/>
              <a:gd name="T17" fmla="*/ 802 h 865"/>
              <a:gd name="T18" fmla="*/ 1697 w 1777"/>
              <a:gd name="T19" fmla="*/ 754 h 865"/>
              <a:gd name="T20" fmla="*/ 1680 w 1777"/>
              <a:gd name="T21" fmla="*/ 702 h 865"/>
              <a:gd name="T22" fmla="*/ 1661 w 1777"/>
              <a:gd name="T23" fmla="*/ 632 h 865"/>
              <a:gd name="T24" fmla="*/ 1632 w 1777"/>
              <a:gd name="T25" fmla="*/ 378 h 865"/>
              <a:gd name="T26" fmla="*/ 1632 w 1777"/>
              <a:gd name="T27" fmla="*/ 0 h 865"/>
              <a:gd name="T28" fmla="*/ 0 w 1777"/>
              <a:gd name="T29" fmla="*/ 0 h 8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7"/>
              <a:gd name="T46" fmla="*/ 0 h 865"/>
              <a:gd name="T47" fmla="*/ 1777 w 1777"/>
              <a:gd name="T48" fmla="*/ 865 h 8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7" h="865">
                <a:moveTo>
                  <a:pt x="0" y="0"/>
                </a:moveTo>
                <a:lnTo>
                  <a:pt x="0" y="378"/>
                </a:lnTo>
                <a:lnTo>
                  <a:pt x="22" y="615"/>
                </a:lnTo>
                <a:lnTo>
                  <a:pt x="38" y="696"/>
                </a:lnTo>
                <a:lnTo>
                  <a:pt x="62" y="767"/>
                </a:lnTo>
                <a:lnTo>
                  <a:pt x="96" y="812"/>
                </a:lnTo>
                <a:lnTo>
                  <a:pt x="144" y="864"/>
                </a:lnTo>
                <a:lnTo>
                  <a:pt x="1776" y="864"/>
                </a:lnTo>
                <a:lnTo>
                  <a:pt x="1728" y="802"/>
                </a:lnTo>
                <a:lnTo>
                  <a:pt x="1697" y="754"/>
                </a:lnTo>
                <a:lnTo>
                  <a:pt x="1680" y="702"/>
                </a:lnTo>
                <a:lnTo>
                  <a:pt x="1661" y="632"/>
                </a:lnTo>
                <a:lnTo>
                  <a:pt x="1632" y="378"/>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Social media analytics</a:t>
            </a:r>
          </a:p>
          <a:p>
            <a:pPr marL="114300" lvl="1" indent="-114300">
              <a:spcBef>
                <a:spcPts val="600"/>
              </a:spcBef>
              <a:buSzPct val="100000"/>
              <a:buFont typeface="Arial"/>
              <a:buChar char="•"/>
            </a:pPr>
            <a:r>
              <a:rPr lang="en-US" sz="1200" dirty="0" smtClean="0"/>
              <a:t>Audio/video broadcast content analysis</a:t>
            </a:r>
            <a:endParaRPr lang="en-US" sz="1200" dirty="0"/>
          </a:p>
        </p:txBody>
      </p:sp>
      <p:sp>
        <p:nvSpPr>
          <p:cNvPr id="177168" name="Freeform 27"/>
          <p:cNvSpPr>
            <a:spLocks/>
          </p:cNvSpPr>
          <p:nvPr/>
        </p:nvSpPr>
        <p:spPr bwMode="auto">
          <a:xfrm>
            <a:off x="2552700" y="4370021"/>
            <a:ext cx="2393984"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2"/>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Media</a:t>
            </a:r>
            <a:endParaRPr lang="de-DE" sz="1200" b="1" dirty="0">
              <a:solidFill>
                <a:schemeClr val="bg1"/>
              </a:solidFill>
            </a:endParaRPr>
          </a:p>
        </p:txBody>
      </p:sp>
      <p:grpSp>
        <p:nvGrpSpPr>
          <p:cNvPr id="11" name="Group 10"/>
          <p:cNvGrpSpPr/>
          <p:nvPr/>
        </p:nvGrpSpPr>
        <p:grpSpPr>
          <a:xfrm>
            <a:off x="3624348" y="4179521"/>
            <a:ext cx="165658" cy="269876"/>
            <a:chOff x="3624348" y="4489450"/>
            <a:chExt cx="165658" cy="269876"/>
          </a:xfrm>
          <a:solidFill>
            <a:schemeClr val="bg1">
              <a:lumMod val="50000"/>
            </a:schemeClr>
          </a:solidFill>
        </p:grpSpPr>
        <p:sp>
          <p:nvSpPr>
            <p:cNvPr id="177171" name="Freeform 29"/>
            <p:cNvSpPr>
              <a:spLocks/>
            </p:cNvSpPr>
            <p:nvPr/>
          </p:nvSpPr>
          <p:spPr bwMode="auto">
            <a:xfrm>
              <a:off x="3675658" y="4557713"/>
              <a:ext cx="114348"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2" name="Oval 30"/>
            <p:cNvSpPr>
              <a:spLocks noChangeArrowheads="1"/>
            </p:cNvSpPr>
            <p:nvPr/>
          </p:nvSpPr>
          <p:spPr bwMode="auto">
            <a:xfrm rot="19680000" flipH="1">
              <a:off x="3624348" y="4489450"/>
              <a:ext cx="134872"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1" name="Freeform 33"/>
          <p:cNvSpPr>
            <a:spLocks/>
          </p:cNvSpPr>
          <p:nvPr/>
        </p:nvSpPr>
        <p:spPr bwMode="auto">
          <a:xfrm>
            <a:off x="5226050" y="3836622"/>
            <a:ext cx="2744788" cy="1754188"/>
          </a:xfrm>
          <a:custGeom>
            <a:avLst/>
            <a:gdLst>
              <a:gd name="T0" fmla="*/ 0 w 1873"/>
              <a:gd name="T1" fmla="*/ 0 h 1105"/>
              <a:gd name="T2" fmla="*/ 0 w 1873"/>
              <a:gd name="T3" fmla="*/ 574 h 1105"/>
              <a:gd name="T4" fmla="*/ 12 w 1873"/>
              <a:gd name="T5" fmla="*/ 825 h 1105"/>
              <a:gd name="T6" fmla="*/ 22 w 1873"/>
              <a:gd name="T7" fmla="*/ 901 h 1105"/>
              <a:gd name="T8" fmla="*/ 48 w 1873"/>
              <a:gd name="T9" fmla="*/ 972 h 1105"/>
              <a:gd name="T10" fmla="*/ 84 w 1873"/>
              <a:gd name="T11" fmla="*/ 1018 h 1105"/>
              <a:gd name="T12" fmla="*/ 129 w 1873"/>
              <a:gd name="T13" fmla="*/ 1063 h 1105"/>
              <a:gd name="T14" fmla="*/ 192 w 1873"/>
              <a:gd name="T15" fmla="*/ 1104 h 1105"/>
              <a:gd name="T16" fmla="*/ 1872 w 1873"/>
              <a:gd name="T17" fmla="*/ 1104 h 1105"/>
              <a:gd name="T18" fmla="*/ 1791 w 1873"/>
              <a:gd name="T19" fmla="*/ 1057 h 1105"/>
              <a:gd name="T20" fmla="*/ 1749 w 1873"/>
              <a:gd name="T21" fmla="*/ 1024 h 1105"/>
              <a:gd name="T22" fmla="*/ 1716 w 1873"/>
              <a:gd name="T23" fmla="*/ 985 h 1105"/>
              <a:gd name="T24" fmla="*/ 1692 w 1873"/>
              <a:gd name="T25" fmla="*/ 952 h 1105"/>
              <a:gd name="T26" fmla="*/ 1665 w 1873"/>
              <a:gd name="T27" fmla="*/ 886 h 1105"/>
              <a:gd name="T28" fmla="*/ 1647 w 1873"/>
              <a:gd name="T29" fmla="*/ 709 h 1105"/>
              <a:gd name="T30" fmla="*/ 1632 w 1873"/>
              <a:gd name="T31" fmla="*/ 353 h 1105"/>
              <a:gd name="T32" fmla="*/ 1632 w 1873"/>
              <a:gd name="T33" fmla="*/ 0 h 1105"/>
              <a:gd name="T34" fmla="*/ 0 w 1873"/>
              <a:gd name="T35" fmla="*/ 0 h 1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3"/>
              <a:gd name="T55" fmla="*/ 0 h 1105"/>
              <a:gd name="T56" fmla="*/ 1873 w 1873"/>
              <a:gd name="T57" fmla="*/ 1105 h 1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3" h="1105">
                <a:moveTo>
                  <a:pt x="0" y="0"/>
                </a:moveTo>
                <a:lnTo>
                  <a:pt x="0" y="574"/>
                </a:lnTo>
                <a:lnTo>
                  <a:pt x="12" y="825"/>
                </a:lnTo>
                <a:lnTo>
                  <a:pt x="22" y="901"/>
                </a:lnTo>
                <a:lnTo>
                  <a:pt x="48" y="972"/>
                </a:lnTo>
                <a:lnTo>
                  <a:pt x="84" y="1018"/>
                </a:lnTo>
                <a:lnTo>
                  <a:pt x="129" y="1063"/>
                </a:lnTo>
                <a:lnTo>
                  <a:pt x="192" y="1104"/>
                </a:lnTo>
                <a:lnTo>
                  <a:pt x="1872" y="1104"/>
                </a:lnTo>
                <a:lnTo>
                  <a:pt x="1791" y="1057"/>
                </a:lnTo>
                <a:lnTo>
                  <a:pt x="1749" y="1024"/>
                </a:lnTo>
                <a:lnTo>
                  <a:pt x="1716" y="985"/>
                </a:lnTo>
                <a:lnTo>
                  <a:pt x="1692" y="952"/>
                </a:lnTo>
                <a:lnTo>
                  <a:pt x="1665" y="886"/>
                </a:lnTo>
                <a:lnTo>
                  <a:pt x="1647" y="709"/>
                </a:lnTo>
                <a:lnTo>
                  <a:pt x="1632" y="353"/>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lstStyle/>
          <a:p>
            <a:pPr marL="114300" lvl="1" indent="-114300">
              <a:spcBef>
                <a:spcPts val="600"/>
              </a:spcBef>
              <a:buSzPct val="100000"/>
              <a:buFont typeface="Arial"/>
              <a:buChar char="•"/>
            </a:pPr>
            <a:endParaRPr lang="en-US" sz="1200" dirty="0" smtClean="0"/>
          </a:p>
          <a:p>
            <a:pPr marL="114300" lvl="1" indent="-114300">
              <a:spcBef>
                <a:spcPts val="600"/>
              </a:spcBef>
              <a:buSzPct val="100000"/>
              <a:buFont typeface="Arial"/>
              <a:buChar char="•"/>
            </a:pPr>
            <a:r>
              <a:rPr lang="en-US" sz="1200" dirty="0" smtClean="0"/>
              <a:t>Brand/product analytics   based on customer      feedback</a:t>
            </a:r>
            <a:endParaRPr lang="en-US" sz="1200" dirty="0"/>
          </a:p>
        </p:txBody>
      </p:sp>
      <p:sp>
        <p:nvSpPr>
          <p:cNvPr id="177162" name="Freeform 34"/>
          <p:cNvSpPr>
            <a:spLocks/>
          </p:cNvSpPr>
          <p:nvPr/>
        </p:nvSpPr>
        <p:spPr bwMode="auto">
          <a:xfrm>
            <a:off x="5226050" y="3836622"/>
            <a:ext cx="2400407" cy="457200"/>
          </a:xfrm>
          <a:custGeom>
            <a:avLst/>
            <a:gdLst>
              <a:gd name="T0" fmla="*/ 0 w 1638"/>
              <a:gd name="T1" fmla="*/ 0 h 315"/>
              <a:gd name="T2" fmla="*/ 0 w 1638"/>
              <a:gd name="T3" fmla="*/ 314 h 315"/>
              <a:gd name="T4" fmla="*/ 1637 w 1638"/>
              <a:gd name="T5" fmla="*/ 314 h 315"/>
              <a:gd name="T6" fmla="*/ 1637 w 1638"/>
              <a:gd name="T7" fmla="*/ 0 h 315"/>
              <a:gd name="T8" fmla="*/ 0 w 1638"/>
              <a:gd name="T9" fmla="*/ 0 h 315"/>
              <a:gd name="T10" fmla="*/ 0 60000 65536"/>
              <a:gd name="T11" fmla="*/ 0 60000 65536"/>
              <a:gd name="T12" fmla="*/ 0 60000 65536"/>
              <a:gd name="T13" fmla="*/ 0 60000 65536"/>
              <a:gd name="T14" fmla="*/ 0 60000 65536"/>
              <a:gd name="T15" fmla="*/ 0 w 1638"/>
              <a:gd name="T16" fmla="*/ 0 h 315"/>
              <a:gd name="T17" fmla="*/ 1638 w 1638"/>
              <a:gd name="T18" fmla="*/ 315 h 315"/>
            </a:gdLst>
            <a:ahLst/>
            <a:cxnLst>
              <a:cxn ang="T10">
                <a:pos x="T0" y="T1"/>
              </a:cxn>
              <a:cxn ang="T11">
                <a:pos x="T2" y="T3"/>
              </a:cxn>
              <a:cxn ang="T12">
                <a:pos x="T4" y="T5"/>
              </a:cxn>
              <a:cxn ang="T13">
                <a:pos x="T6" y="T7"/>
              </a:cxn>
              <a:cxn ang="T14">
                <a:pos x="T8" y="T9"/>
              </a:cxn>
            </a:cxnLst>
            <a:rect l="T15" t="T16" r="T17" b="T18"/>
            <a:pathLst>
              <a:path w="1638" h="315">
                <a:moveTo>
                  <a:pt x="0" y="0"/>
                </a:moveTo>
                <a:lnTo>
                  <a:pt x="0" y="314"/>
                </a:lnTo>
                <a:lnTo>
                  <a:pt x="1637" y="314"/>
                </a:lnTo>
                <a:lnTo>
                  <a:pt x="1637" y="0"/>
                </a:lnTo>
                <a:lnTo>
                  <a:pt x="0" y="0"/>
                </a:lnTo>
              </a:path>
            </a:pathLst>
          </a:custGeom>
          <a:solidFill>
            <a:schemeClr val="bg2">
              <a:lumMod val="50000"/>
            </a:schemeClr>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Retail</a:t>
            </a:r>
            <a:endParaRPr lang="de-DE" sz="1200" b="1" dirty="0">
              <a:solidFill>
                <a:schemeClr val="bg1"/>
              </a:solidFill>
            </a:endParaRPr>
          </a:p>
        </p:txBody>
      </p:sp>
      <p:grpSp>
        <p:nvGrpSpPr>
          <p:cNvPr id="10" name="Group 9"/>
          <p:cNvGrpSpPr/>
          <p:nvPr/>
        </p:nvGrpSpPr>
        <p:grpSpPr>
          <a:xfrm>
            <a:off x="6408668" y="3625484"/>
            <a:ext cx="164130" cy="269876"/>
            <a:chOff x="6408668" y="3935413"/>
            <a:chExt cx="164130" cy="269876"/>
          </a:xfrm>
          <a:solidFill>
            <a:schemeClr val="bg1">
              <a:lumMod val="50000"/>
            </a:schemeClr>
          </a:solidFill>
        </p:grpSpPr>
        <p:sp>
          <p:nvSpPr>
            <p:cNvPr id="177165" name="Freeform 36"/>
            <p:cNvSpPr>
              <a:spLocks/>
            </p:cNvSpPr>
            <p:nvPr/>
          </p:nvSpPr>
          <p:spPr bwMode="auto">
            <a:xfrm>
              <a:off x="6408668" y="4003676"/>
              <a:ext cx="11430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66" name="Oval 37"/>
            <p:cNvSpPr>
              <a:spLocks noChangeArrowheads="1"/>
            </p:cNvSpPr>
            <p:nvPr/>
          </p:nvSpPr>
          <p:spPr bwMode="auto">
            <a:xfrm rot="1920000">
              <a:off x="6437977" y="3935413"/>
              <a:ext cx="134821"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31" name="Text Placeholder 3"/>
          <p:cNvSpPr>
            <a:spLocks noGrp="1"/>
          </p:cNvSpPr>
          <p:nvPr>
            <p:ph type="body" sz="quarter" idx="13"/>
          </p:nvPr>
        </p:nvSpPr>
        <p:spPr>
          <a:xfrm>
            <a:off x="376237" y="651600"/>
            <a:ext cx="8391525" cy="365760"/>
          </a:xfrm>
        </p:spPr>
        <p:txBody>
          <a:bodyPr/>
          <a:lstStyle/>
          <a:p>
            <a:r>
              <a:rPr lang="en-US" sz="1600" i="1" dirty="0" smtClean="0"/>
              <a:t>Slide 1/2</a:t>
            </a:r>
            <a:endParaRPr lang="en-US" i="1" dirty="0" smtClean="0"/>
          </a:p>
          <a:p>
            <a:endParaRPr lang="en-US" dirty="0"/>
          </a:p>
        </p:txBody>
      </p:sp>
      <p:grpSp>
        <p:nvGrpSpPr>
          <p:cNvPr id="32" name="Group 986"/>
          <p:cNvGrpSpPr>
            <a:grpSpLocks noChangeAspect="1"/>
          </p:cNvGrpSpPr>
          <p:nvPr/>
        </p:nvGrpSpPr>
        <p:grpSpPr bwMode="auto">
          <a:xfrm>
            <a:off x="7183689" y="3878763"/>
            <a:ext cx="369021" cy="369021"/>
            <a:chOff x="4274" y="3998"/>
            <a:chExt cx="340" cy="340"/>
          </a:xfrm>
          <a:solidFill>
            <a:schemeClr val="bg1"/>
          </a:solidFill>
        </p:grpSpPr>
        <p:sp>
          <p:nvSpPr>
            <p:cNvPr id="33" name="Freeform 987"/>
            <p:cNvSpPr>
              <a:spLocks noEditPoints="1"/>
            </p:cNvSpPr>
            <p:nvPr/>
          </p:nvSpPr>
          <p:spPr bwMode="auto">
            <a:xfrm>
              <a:off x="4338" y="4068"/>
              <a:ext cx="212" cy="192"/>
            </a:xfrm>
            <a:custGeom>
              <a:avLst/>
              <a:gdLst>
                <a:gd name="T0" fmla="*/ 85 w 320"/>
                <a:gd name="T1" fmla="*/ 236 h 289"/>
                <a:gd name="T2" fmla="*/ 85 w 320"/>
                <a:gd name="T3" fmla="*/ 151 h 289"/>
                <a:gd name="T4" fmla="*/ 96 w 320"/>
                <a:gd name="T5" fmla="*/ 140 h 289"/>
                <a:gd name="T6" fmla="*/ 106 w 320"/>
                <a:gd name="T7" fmla="*/ 151 h 289"/>
                <a:gd name="T8" fmla="*/ 106 w 320"/>
                <a:gd name="T9" fmla="*/ 236 h 289"/>
                <a:gd name="T10" fmla="*/ 96 w 320"/>
                <a:gd name="T11" fmla="*/ 247 h 289"/>
                <a:gd name="T12" fmla="*/ 85 w 320"/>
                <a:gd name="T13" fmla="*/ 236 h 289"/>
                <a:gd name="T14" fmla="*/ 138 w 320"/>
                <a:gd name="T15" fmla="*/ 247 h 289"/>
                <a:gd name="T16" fmla="*/ 149 w 320"/>
                <a:gd name="T17" fmla="*/ 236 h 289"/>
                <a:gd name="T18" fmla="*/ 149 w 320"/>
                <a:gd name="T19" fmla="*/ 151 h 289"/>
                <a:gd name="T20" fmla="*/ 138 w 320"/>
                <a:gd name="T21" fmla="*/ 140 h 289"/>
                <a:gd name="T22" fmla="*/ 128 w 320"/>
                <a:gd name="T23" fmla="*/ 151 h 289"/>
                <a:gd name="T24" fmla="*/ 128 w 320"/>
                <a:gd name="T25" fmla="*/ 236 h 289"/>
                <a:gd name="T26" fmla="*/ 138 w 320"/>
                <a:gd name="T27" fmla="*/ 247 h 289"/>
                <a:gd name="T28" fmla="*/ 181 w 320"/>
                <a:gd name="T29" fmla="*/ 247 h 289"/>
                <a:gd name="T30" fmla="*/ 192 w 320"/>
                <a:gd name="T31" fmla="*/ 236 h 289"/>
                <a:gd name="T32" fmla="*/ 192 w 320"/>
                <a:gd name="T33" fmla="*/ 151 h 289"/>
                <a:gd name="T34" fmla="*/ 181 w 320"/>
                <a:gd name="T35" fmla="*/ 140 h 289"/>
                <a:gd name="T36" fmla="*/ 170 w 320"/>
                <a:gd name="T37" fmla="*/ 151 h 289"/>
                <a:gd name="T38" fmla="*/ 170 w 320"/>
                <a:gd name="T39" fmla="*/ 236 h 289"/>
                <a:gd name="T40" fmla="*/ 181 w 320"/>
                <a:gd name="T41" fmla="*/ 247 h 289"/>
                <a:gd name="T42" fmla="*/ 224 w 320"/>
                <a:gd name="T43" fmla="*/ 247 h 289"/>
                <a:gd name="T44" fmla="*/ 234 w 320"/>
                <a:gd name="T45" fmla="*/ 236 h 289"/>
                <a:gd name="T46" fmla="*/ 234 w 320"/>
                <a:gd name="T47" fmla="*/ 151 h 289"/>
                <a:gd name="T48" fmla="*/ 224 w 320"/>
                <a:gd name="T49" fmla="*/ 140 h 289"/>
                <a:gd name="T50" fmla="*/ 213 w 320"/>
                <a:gd name="T51" fmla="*/ 151 h 289"/>
                <a:gd name="T52" fmla="*/ 213 w 320"/>
                <a:gd name="T53" fmla="*/ 236 h 289"/>
                <a:gd name="T54" fmla="*/ 224 w 320"/>
                <a:gd name="T55" fmla="*/ 247 h 289"/>
                <a:gd name="T56" fmla="*/ 320 w 320"/>
                <a:gd name="T57" fmla="*/ 108 h 289"/>
                <a:gd name="T58" fmla="*/ 309 w 320"/>
                <a:gd name="T59" fmla="*/ 119 h 289"/>
                <a:gd name="T60" fmla="*/ 307 w 320"/>
                <a:gd name="T61" fmla="*/ 119 h 289"/>
                <a:gd name="T62" fmla="*/ 277 w 320"/>
                <a:gd name="T63" fmla="*/ 281 h 289"/>
                <a:gd name="T64" fmla="*/ 266 w 320"/>
                <a:gd name="T65" fmla="*/ 289 h 289"/>
                <a:gd name="T66" fmla="*/ 53 w 320"/>
                <a:gd name="T67" fmla="*/ 289 h 289"/>
                <a:gd name="T68" fmla="*/ 43 w 320"/>
                <a:gd name="T69" fmla="*/ 281 h 289"/>
                <a:gd name="T70" fmla="*/ 12 w 320"/>
                <a:gd name="T71" fmla="*/ 119 h 289"/>
                <a:gd name="T72" fmla="*/ 10 w 320"/>
                <a:gd name="T73" fmla="*/ 119 h 289"/>
                <a:gd name="T74" fmla="*/ 0 w 320"/>
                <a:gd name="T75" fmla="*/ 108 h 289"/>
                <a:gd name="T76" fmla="*/ 10 w 320"/>
                <a:gd name="T77" fmla="*/ 97 h 289"/>
                <a:gd name="T78" fmla="*/ 47 w 320"/>
                <a:gd name="T79" fmla="*/ 97 h 289"/>
                <a:gd name="T80" fmla="*/ 108 w 320"/>
                <a:gd name="T81" fmla="*/ 6 h 289"/>
                <a:gd name="T82" fmla="*/ 123 w 320"/>
                <a:gd name="T83" fmla="*/ 3 h 289"/>
                <a:gd name="T84" fmla="*/ 126 w 320"/>
                <a:gd name="T85" fmla="*/ 18 h 289"/>
                <a:gd name="T86" fmla="*/ 73 w 320"/>
                <a:gd name="T87" fmla="*/ 97 h 289"/>
                <a:gd name="T88" fmla="*/ 246 w 320"/>
                <a:gd name="T89" fmla="*/ 97 h 289"/>
                <a:gd name="T90" fmla="*/ 193 w 320"/>
                <a:gd name="T91" fmla="*/ 18 h 289"/>
                <a:gd name="T92" fmla="*/ 196 w 320"/>
                <a:gd name="T93" fmla="*/ 3 h 289"/>
                <a:gd name="T94" fmla="*/ 211 w 320"/>
                <a:gd name="T95" fmla="*/ 6 h 289"/>
                <a:gd name="T96" fmla="*/ 272 w 320"/>
                <a:gd name="T97" fmla="*/ 97 h 289"/>
                <a:gd name="T98" fmla="*/ 309 w 320"/>
                <a:gd name="T99" fmla="*/ 97 h 289"/>
                <a:gd name="T100" fmla="*/ 320 w 320"/>
                <a:gd name="T101" fmla="*/ 108 h 289"/>
                <a:gd name="T102" fmla="*/ 285 w 320"/>
                <a:gd name="T103" fmla="*/ 119 h 289"/>
                <a:gd name="T104" fmla="*/ 34 w 320"/>
                <a:gd name="T105" fmla="*/ 119 h 289"/>
                <a:gd name="T106" fmla="*/ 62 w 320"/>
                <a:gd name="T107" fmla="*/ 268 h 289"/>
                <a:gd name="T108" fmla="*/ 257 w 320"/>
                <a:gd name="T109" fmla="*/ 268 h 289"/>
                <a:gd name="T110" fmla="*/ 285 w 320"/>
                <a:gd name="T111" fmla="*/ 119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89">
                  <a:moveTo>
                    <a:pt x="85" y="236"/>
                  </a:moveTo>
                  <a:cubicBezTo>
                    <a:pt x="85" y="151"/>
                    <a:pt x="85" y="151"/>
                    <a:pt x="85" y="151"/>
                  </a:cubicBezTo>
                  <a:cubicBezTo>
                    <a:pt x="85" y="145"/>
                    <a:pt x="90" y="140"/>
                    <a:pt x="96" y="140"/>
                  </a:cubicBezTo>
                  <a:cubicBezTo>
                    <a:pt x="102" y="140"/>
                    <a:pt x="106" y="145"/>
                    <a:pt x="106" y="151"/>
                  </a:cubicBezTo>
                  <a:cubicBezTo>
                    <a:pt x="106" y="236"/>
                    <a:pt x="106" y="236"/>
                    <a:pt x="106" y="236"/>
                  </a:cubicBezTo>
                  <a:cubicBezTo>
                    <a:pt x="106" y="242"/>
                    <a:pt x="102" y="247"/>
                    <a:pt x="96" y="247"/>
                  </a:cubicBezTo>
                  <a:cubicBezTo>
                    <a:pt x="90" y="247"/>
                    <a:pt x="85" y="242"/>
                    <a:pt x="85" y="236"/>
                  </a:cubicBezTo>
                  <a:close/>
                  <a:moveTo>
                    <a:pt x="138" y="247"/>
                  </a:moveTo>
                  <a:cubicBezTo>
                    <a:pt x="144" y="247"/>
                    <a:pt x="149" y="242"/>
                    <a:pt x="149" y="236"/>
                  </a:cubicBezTo>
                  <a:cubicBezTo>
                    <a:pt x="149" y="151"/>
                    <a:pt x="149" y="151"/>
                    <a:pt x="149" y="151"/>
                  </a:cubicBezTo>
                  <a:cubicBezTo>
                    <a:pt x="149" y="145"/>
                    <a:pt x="144" y="140"/>
                    <a:pt x="138" y="140"/>
                  </a:cubicBezTo>
                  <a:cubicBezTo>
                    <a:pt x="132" y="140"/>
                    <a:pt x="128" y="145"/>
                    <a:pt x="128" y="151"/>
                  </a:cubicBezTo>
                  <a:cubicBezTo>
                    <a:pt x="128" y="236"/>
                    <a:pt x="128" y="236"/>
                    <a:pt x="128" y="236"/>
                  </a:cubicBezTo>
                  <a:cubicBezTo>
                    <a:pt x="128" y="242"/>
                    <a:pt x="132" y="247"/>
                    <a:pt x="138" y="247"/>
                  </a:cubicBezTo>
                  <a:close/>
                  <a:moveTo>
                    <a:pt x="181" y="247"/>
                  </a:moveTo>
                  <a:cubicBezTo>
                    <a:pt x="187" y="247"/>
                    <a:pt x="192" y="242"/>
                    <a:pt x="192" y="236"/>
                  </a:cubicBezTo>
                  <a:cubicBezTo>
                    <a:pt x="192" y="151"/>
                    <a:pt x="192" y="151"/>
                    <a:pt x="192" y="151"/>
                  </a:cubicBezTo>
                  <a:cubicBezTo>
                    <a:pt x="192" y="145"/>
                    <a:pt x="187" y="140"/>
                    <a:pt x="181" y="140"/>
                  </a:cubicBezTo>
                  <a:cubicBezTo>
                    <a:pt x="175" y="140"/>
                    <a:pt x="170" y="145"/>
                    <a:pt x="170" y="151"/>
                  </a:cubicBezTo>
                  <a:cubicBezTo>
                    <a:pt x="170" y="236"/>
                    <a:pt x="170" y="236"/>
                    <a:pt x="170" y="236"/>
                  </a:cubicBezTo>
                  <a:cubicBezTo>
                    <a:pt x="170" y="242"/>
                    <a:pt x="175" y="247"/>
                    <a:pt x="181" y="247"/>
                  </a:cubicBezTo>
                  <a:close/>
                  <a:moveTo>
                    <a:pt x="224" y="247"/>
                  </a:moveTo>
                  <a:cubicBezTo>
                    <a:pt x="230" y="247"/>
                    <a:pt x="234" y="242"/>
                    <a:pt x="234" y="236"/>
                  </a:cubicBezTo>
                  <a:cubicBezTo>
                    <a:pt x="234" y="151"/>
                    <a:pt x="234" y="151"/>
                    <a:pt x="234" y="151"/>
                  </a:cubicBezTo>
                  <a:cubicBezTo>
                    <a:pt x="234" y="145"/>
                    <a:pt x="230" y="140"/>
                    <a:pt x="224" y="140"/>
                  </a:cubicBezTo>
                  <a:cubicBezTo>
                    <a:pt x="218" y="140"/>
                    <a:pt x="213" y="145"/>
                    <a:pt x="213" y="151"/>
                  </a:cubicBezTo>
                  <a:cubicBezTo>
                    <a:pt x="213" y="236"/>
                    <a:pt x="213" y="236"/>
                    <a:pt x="213" y="236"/>
                  </a:cubicBezTo>
                  <a:cubicBezTo>
                    <a:pt x="213" y="242"/>
                    <a:pt x="218" y="247"/>
                    <a:pt x="224" y="247"/>
                  </a:cubicBezTo>
                  <a:close/>
                  <a:moveTo>
                    <a:pt x="320" y="108"/>
                  </a:moveTo>
                  <a:cubicBezTo>
                    <a:pt x="320" y="114"/>
                    <a:pt x="315" y="119"/>
                    <a:pt x="309" y="119"/>
                  </a:cubicBezTo>
                  <a:cubicBezTo>
                    <a:pt x="307" y="119"/>
                    <a:pt x="307" y="119"/>
                    <a:pt x="307" y="119"/>
                  </a:cubicBezTo>
                  <a:cubicBezTo>
                    <a:pt x="277" y="281"/>
                    <a:pt x="277" y="281"/>
                    <a:pt x="277" y="281"/>
                  </a:cubicBezTo>
                  <a:cubicBezTo>
                    <a:pt x="276" y="286"/>
                    <a:pt x="271" y="289"/>
                    <a:pt x="266" y="289"/>
                  </a:cubicBezTo>
                  <a:cubicBezTo>
                    <a:pt x="53" y="289"/>
                    <a:pt x="53" y="289"/>
                    <a:pt x="53" y="289"/>
                  </a:cubicBezTo>
                  <a:cubicBezTo>
                    <a:pt x="48" y="289"/>
                    <a:pt x="43" y="286"/>
                    <a:pt x="43" y="281"/>
                  </a:cubicBezTo>
                  <a:cubicBezTo>
                    <a:pt x="12" y="119"/>
                    <a:pt x="12" y="119"/>
                    <a:pt x="12" y="119"/>
                  </a:cubicBezTo>
                  <a:cubicBezTo>
                    <a:pt x="10" y="119"/>
                    <a:pt x="10" y="119"/>
                    <a:pt x="10" y="119"/>
                  </a:cubicBezTo>
                  <a:cubicBezTo>
                    <a:pt x="4" y="119"/>
                    <a:pt x="0" y="114"/>
                    <a:pt x="0" y="108"/>
                  </a:cubicBezTo>
                  <a:cubicBezTo>
                    <a:pt x="0" y="102"/>
                    <a:pt x="4" y="97"/>
                    <a:pt x="10" y="97"/>
                  </a:cubicBezTo>
                  <a:cubicBezTo>
                    <a:pt x="47" y="97"/>
                    <a:pt x="47" y="97"/>
                    <a:pt x="47" y="97"/>
                  </a:cubicBezTo>
                  <a:cubicBezTo>
                    <a:pt x="108" y="6"/>
                    <a:pt x="108" y="6"/>
                    <a:pt x="108" y="6"/>
                  </a:cubicBezTo>
                  <a:cubicBezTo>
                    <a:pt x="111" y="1"/>
                    <a:pt x="118" y="0"/>
                    <a:pt x="123" y="3"/>
                  </a:cubicBezTo>
                  <a:cubicBezTo>
                    <a:pt x="128" y="6"/>
                    <a:pt x="129" y="13"/>
                    <a:pt x="126" y="18"/>
                  </a:cubicBezTo>
                  <a:cubicBezTo>
                    <a:pt x="73" y="97"/>
                    <a:pt x="73" y="97"/>
                    <a:pt x="73" y="97"/>
                  </a:cubicBezTo>
                  <a:cubicBezTo>
                    <a:pt x="246" y="97"/>
                    <a:pt x="246" y="97"/>
                    <a:pt x="246" y="97"/>
                  </a:cubicBezTo>
                  <a:cubicBezTo>
                    <a:pt x="193" y="18"/>
                    <a:pt x="193" y="18"/>
                    <a:pt x="193" y="18"/>
                  </a:cubicBezTo>
                  <a:cubicBezTo>
                    <a:pt x="190" y="13"/>
                    <a:pt x="192" y="6"/>
                    <a:pt x="196" y="3"/>
                  </a:cubicBezTo>
                  <a:cubicBezTo>
                    <a:pt x="201" y="0"/>
                    <a:pt x="208" y="1"/>
                    <a:pt x="211" y="6"/>
                  </a:cubicBezTo>
                  <a:cubicBezTo>
                    <a:pt x="272" y="97"/>
                    <a:pt x="272" y="97"/>
                    <a:pt x="272" y="97"/>
                  </a:cubicBezTo>
                  <a:cubicBezTo>
                    <a:pt x="309" y="97"/>
                    <a:pt x="309" y="97"/>
                    <a:pt x="309" y="97"/>
                  </a:cubicBezTo>
                  <a:cubicBezTo>
                    <a:pt x="315" y="97"/>
                    <a:pt x="320" y="102"/>
                    <a:pt x="320" y="108"/>
                  </a:cubicBezTo>
                  <a:close/>
                  <a:moveTo>
                    <a:pt x="285" y="119"/>
                  </a:moveTo>
                  <a:cubicBezTo>
                    <a:pt x="34" y="119"/>
                    <a:pt x="34" y="119"/>
                    <a:pt x="34" y="119"/>
                  </a:cubicBezTo>
                  <a:cubicBezTo>
                    <a:pt x="62" y="268"/>
                    <a:pt x="62" y="268"/>
                    <a:pt x="62" y="268"/>
                  </a:cubicBezTo>
                  <a:cubicBezTo>
                    <a:pt x="257" y="268"/>
                    <a:pt x="257" y="268"/>
                    <a:pt x="257" y="268"/>
                  </a:cubicBezTo>
                  <a:lnTo>
                    <a:pt x="285" y="11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988"/>
            <p:cNvSpPr>
              <a:spLocks noEditPoints="1"/>
            </p:cNvSpPr>
            <p:nvPr/>
          </p:nvSpPr>
          <p:spPr bwMode="auto">
            <a:xfrm>
              <a:off x="4274" y="39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1" name="Group 555"/>
          <p:cNvGrpSpPr>
            <a:grpSpLocks noChangeAspect="1"/>
          </p:cNvGrpSpPr>
          <p:nvPr/>
        </p:nvGrpSpPr>
        <p:grpSpPr bwMode="auto">
          <a:xfrm>
            <a:off x="4510824" y="4414630"/>
            <a:ext cx="367982" cy="367982"/>
            <a:chOff x="4144" y="3013"/>
            <a:chExt cx="340" cy="340"/>
          </a:xfrm>
          <a:solidFill>
            <a:schemeClr val="bg1"/>
          </a:solidFill>
        </p:grpSpPr>
        <p:sp>
          <p:nvSpPr>
            <p:cNvPr id="42" name="Freeform 556"/>
            <p:cNvSpPr>
              <a:spLocks noEditPoints="1"/>
            </p:cNvSpPr>
            <p:nvPr/>
          </p:nvSpPr>
          <p:spPr bwMode="auto">
            <a:xfrm>
              <a:off x="4144" y="301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57"/>
            <p:cNvSpPr>
              <a:spLocks noEditPoints="1"/>
            </p:cNvSpPr>
            <p:nvPr/>
          </p:nvSpPr>
          <p:spPr bwMode="auto">
            <a:xfrm>
              <a:off x="4236" y="3098"/>
              <a:ext cx="163" cy="163"/>
            </a:xfrm>
            <a:custGeom>
              <a:avLst/>
              <a:gdLst>
                <a:gd name="T0" fmla="*/ 54 w 246"/>
                <a:gd name="T1" fmla="*/ 245 h 245"/>
                <a:gd name="T2" fmla="*/ 0 w 246"/>
                <a:gd name="T3" fmla="*/ 192 h 245"/>
                <a:gd name="T4" fmla="*/ 0 w 246"/>
                <a:gd name="T5" fmla="*/ 85 h 245"/>
                <a:gd name="T6" fmla="*/ 11 w 246"/>
                <a:gd name="T7" fmla="*/ 74 h 245"/>
                <a:gd name="T8" fmla="*/ 22 w 246"/>
                <a:gd name="T9" fmla="*/ 85 h 245"/>
                <a:gd name="T10" fmla="*/ 22 w 246"/>
                <a:gd name="T11" fmla="*/ 192 h 245"/>
                <a:gd name="T12" fmla="*/ 54 w 246"/>
                <a:gd name="T13" fmla="*/ 224 h 245"/>
                <a:gd name="T14" fmla="*/ 86 w 246"/>
                <a:gd name="T15" fmla="*/ 192 h 245"/>
                <a:gd name="T16" fmla="*/ 54 w 246"/>
                <a:gd name="T17" fmla="*/ 160 h 245"/>
                <a:gd name="T18" fmla="*/ 43 w 246"/>
                <a:gd name="T19" fmla="*/ 149 h 245"/>
                <a:gd name="T20" fmla="*/ 54 w 246"/>
                <a:gd name="T21" fmla="*/ 138 h 245"/>
                <a:gd name="T22" fmla="*/ 107 w 246"/>
                <a:gd name="T23" fmla="*/ 192 h 245"/>
                <a:gd name="T24" fmla="*/ 54 w 246"/>
                <a:gd name="T25" fmla="*/ 245 h 245"/>
                <a:gd name="T26" fmla="*/ 171 w 246"/>
                <a:gd name="T27" fmla="*/ 192 h 245"/>
                <a:gd name="T28" fmla="*/ 54 w 246"/>
                <a:gd name="T29" fmla="*/ 74 h 245"/>
                <a:gd name="T30" fmla="*/ 43 w 246"/>
                <a:gd name="T31" fmla="*/ 85 h 245"/>
                <a:gd name="T32" fmla="*/ 54 w 246"/>
                <a:gd name="T33" fmla="*/ 96 h 245"/>
                <a:gd name="T34" fmla="*/ 150 w 246"/>
                <a:gd name="T35" fmla="*/ 192 h 245"/>
                <a:gd name="T36" fmla="*/ 160 w 246"/>
                <a:gd name="T37" fmla="*/ 202 h 245"/>
                <a:gd name="T38" fmla="*/ 171 w 246"/>
                <a:gd name="T39" fmla="*/ 192 h 245"/>
                <a:gd name="T40" fmla="*/ 246 w 246"/>
                <a:gd name="T41" fmla="*/ 192 h 245"/>
                <a:gd name="T42" fmla="*/ 54 w 246"/>
                <a:gd name="T43" fmla="*/ 0 h 245"/>
                <a:gd name="T44" fmla="*/ 43 w 246"/>
                <a:gd name="T45" fmla="*/ 10 h 245"/>
                <a:gd name="T46" fmla="*/ 54 w 246"/>
                <a:gd name="T47" fmla="*/ 21 h 245"/>
                <a:gd name="T48" fmla="*/ 224 w 246"/>
                <a:gd name="T49" fmla="*/ 192 h 245"/>
                <a:gd name="T50" fmla="*/ 235 w 246"/>
                <a:gd name="T51" fmla="*/ 202 h 245"/>
                <a:gd name="T52" fmla="*/ 246 w 246"/>
                <a:gd name="T53" fmla="*/ 19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6" h="245">
                  <a:moveTo>
                    <a:pt x="54" y="245"/>
                  </a:moveTo>
                  <a:cubicBezTo>
                    <a:pt x="24" y="245"/>
                    <a:pt x="0" y="221"/>
                    <a:pt x="0" y="192"/>
                  </a:cubicBezTo>
                  <a:cubicBezTo>
                    <a:pt x="0" y="85"/>
                    <a:pt x="0" y="85"/>
                    <a:pt x="0" y="85"/>
                  </a:cubicBezTo>
                  <a:cubicBezTo>
                    <a:pt x="0" y="79"/>
                    <a:pt x="5" y="74"/>
                    <a:pt x="11" y="74"/>
                  </a:cubicBezTo>
                  <a:cubicBezTo>
                    <a:pt x="17" y="74"/>
                    <a:pt x="22" y="79"/>
                    <a:pt x="22" y="85"/>
                  </a:cubicBezTo>
                  <a:cubicBezTo>
                    <a:pt x="22" y="192"/>
                    <a:pt x="22" y="192"/>
                    <a:pt x="22" y="192"/>
                  </a:cubicBezTo>
                  <a:cubicBezTo>
                    <a:pt x="22" y="209"/>
                    <a:pt x="36" y="224"/>
                    <a:pt x="54" y="224"/>
                  </a:cubicBezTo>
                  <a:cubicBezTo>
                    <a:pt x="71" y="224"/>
                    <a:pt x="86" y="209"/>
                    <a:pt x="86" y="192"/>
                  </a:cubicBezTo>
                  <a:cubicBezTo>
                    <a:pt x="86" y="174"/>
                    <a:pt x="71" y="160"/>
                    <a:pt x="54" y="160"/>
                  </a:cubicBezTo>
                  <a:cubicBezTo>
                    <a:pt x="48" y="160"/>
                    <a:pt x="43" y="155"/>
                    <a:pt x="43" y="149"/>
                  </a:cubicBezTo>
                  <a:cubicBezTo>
                    <a:pt x="43" y="143"/>
                    <a:pt x="48" y="138"/>
                    <a:pt x="54" y="138"/>
                  </a:cubicBezTo>
                  <a:cubicBezTo>
                    <a:pt x="83" y="138"/>
                    <a:pt x="107" y="162"/>
                    <a:pt x="107" y="192"/>
                  </a:cubicBezTo>
                  <a:cubicBezTo>
                    <a:pt x="107" y="221"/>
                    <a:pt x="83" y="245"/>
                    <a:pt x="54" y="245"/>
                  </a:cubicBezTo>
                  <a:close/>
                  <a:moveTo>
                    <a:pt x="171" y="192"/>
                  </a:moveTo>
                  <a:cubicBezTo>
                    <a:pt x="171" y="127"/>
                    <a:pt x="118" y="74"/>
                    <a:pt x="54" y="74"/>
                  </a:cubicBezTo>
                  <a:cubicBezTo>
                    <a:pt x="48" y="74"/>
                    <a:pt x="43" y="79"/>
                    <a:pt x="43" y="85"/>
                  </a:cubicBezTo>
                  <a:cubicBezTo>
                    <a:pt x="43" y="91"/>
                    <a:pt x="48" y="96"/>
                    <a:pt x="54" y="96"/>
                  </a:cubicBezTo>
                  <a:cubicBezTo>
                    <a:pt x="107" y="96"/>
                    <a:pt x="150" y="139"/>
                    <a:pt x="150" y="192"/>
                  </a:cubicBezTo>
                  <a:cubicBezTo>
                    <a:pt x="150" y="198"/>
                    <a:pt x="154" y="202"/>
                    <a:pt x="160" y="202"/>
                  </a:cubicBezTo>
                  <a:cubicBezTo>
                    <a:pt x="166" y="202"/>
                    <a:pt x="171" y="198"/>
                    <a:pt x="171" y="192"/>
                  </a:cubicBezTo>
                  <a:close/>
                  <a:moveTo>
                    <a:pt x="246" y="192"/>
                  </a:moveTo>
                  <a:cubicBezTo>
                    <a:pt x="246" y="86"/>
                    <a:pt x="160" y="0"/>
                    <a:pt x="54" y="0"/>
                  </a:cubicBezTo>
                  <a:cubicBezTo>
                    <a:pt x="48" y="0"/>
                    <a:pt x="43" y="4"/>
                    <a:pt x="43" y="10"/>
                  </a:cubicBezTo>
                  <a:cubicBezTo>
                    <a:pt x="43" y="16"/>
                    <a:pt x="48" y="21"/>
                    <a:pt x="54" y="21"/>
                  </a:cubicBezTo>
                  <a:cubicBezTo>
                    <a:pt x="148" y="21"/>
                    <a:pt x="224" y="98"/>
                    <a:pt x="224" y="192"/>
                  </a:cubicBezTo>
                  <a:cubicBezTo>
                    <a:pt x="224" y="198"/>
                    <a:pt x="229" y="202"/>
                    <a:pt x="235" y="202"/>
                  </a:cubicBezTo>
                  <a:cubicBezTo>
                    <a:pt x="241" y="202"/>
                    <a:pt x="246" y="198"/>
                    <a:pt x="246" y="19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2" name="TextBox 1"/>
          <p:cNvSpPr txBox="1"/>
          <p:nvPr/>
        </p:nvSpPr>
        <p:spPr>
          <a:xfrm>
            <a:off x="320818" y="6472477"/>
            <a:ext cx="3566160" cy="123111"/>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https://bigsnarf.wordpress.com/2016/05/22/nlp-use-cases/</a:t>
            </a:r>
            <a:r>
              <a:rPr lang="en-US" sz="800" b="1" dirty="0"/>
              <a:t> </a:t>
            </a:r>
            <a:endParaRPr lang="en-US" sz="800" b="1" dirty="0" smtClean="0"/>
          </a:p>
        </p:txBody>
      </p:sp>
      <p:grpSp>
        <p:nvGrpSpPr>
          <p:cNvPr id="36" name="Group 144"/>
          <p:cNvGrpSpPr>
            <a:grpSpLocks noChangeAspect="1"/>
          </p:cNvGrpSpPr>
          <p:nvPr/>
        </p:nvGrpSpPr>
        <p:grpSpPr bwMode="auto">
          <a:xfrm>
            <a:off x="2530886" y="1603608"/>
            <a:ext cx="367631" cy="367631"/>
            <a:chOff x="2963" y="1300"/>
            <a:chExt cx="340" cy="340"/>
          </a:xfrm>
          <a:solidFill>
            <a:schemeClr val="bg1"/>
          </a:solidFill>
        </p:grpSpPr>
        <p:sp>
          <p:nvSpPr>
            <p:cNvPr id="37" name="Freeform 145"/>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 name="Freeform 146"/>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5" name="Group 559"/>
          <p:cNvGrpSpPr>
            <a:grpSpLocks noChangeAspect="1"/>
          </p:cNvGrpSpPr>
          <p:nvPr/>
        </p:nvGrpSpPr>
        <p:grpSpPr bwMode="auto">
          <a:xfrm>
            <a:off x="7882761" y="2205300"/>
            <a:ext cx="367041" cy="367041"/>
            <a:chOff x="6726" y="2883"/>
            <a:chExt cx="340" cy="340"/>
          </a:xfrm>
          <a:solidFill>
            <a:schemeClr val="bg1"/>
          </a:solidFill>
        </p:grpSpPr>
        <p:sp>
          <p:nvSpPr>
            <p:cNvPr id="46" name="Freeform 560"/>
            <p:cNvSpPr>
              <a:spLocks noEditPoints="1"/>
            </p:cNvSpPr>
            <p:nvPr/>
          </p:nvSpPr>
          <p:spPr bwMode="auto">
            <a:xfrm>
              <a:off x="6832" y="2947"/>
              <a:ext cx="149" cy="212"/>
            </a:xfrm>
            <a:custGeom>
              <a:avLst/>
              <a:gdLst>
                <a:gd name="T0" fmla="*/ 33 w 225"/>
                <a:gd name="T1" fmla="*/ 320 h 320"/>
                <a:gd name="T2" fmla="*/ 28 w 225"/>
                <a:gd name="T3" fmla="*/ 318 h 320"/>
                <a:gd name="T4" fmla="*/ 22 w 225"/>
                <a:gd name="T5" fmla="*/ 306 h 320"/>
                <a:gd name="T6" fmla="*/ 61 w 225"/>
                <a:gd name="T7" fmla="*/ 170 h 320"/>
                <a:gd name="T8" fmla="*/ 11 w 225"/>
                <a:gd name="T9" fmla="*/ 170 h 320"/>
                <a:gd name="T10" fmla="*/ 2 w 225"/>
                <a:gd name="T11" fmla="*/ 166 h 320"/>
                <a:gd name="T12" fmla="*/ 2 w 225"/>
                <a:gd name="T13" fmla="*/ 155 h 320"/>
                <a:gd name="T14" fmla="*/ 66 w 225"/>
                <a:gd name="T15" fmla="*/ 6 h 320"/>
                <a:gd name="T16" fmla="*/ 75 w 225"/>
                <a:gd name="T17" fmla="*/ 0 h 320"/>
                <a:gd name="T18" fmla="*/ 182 w 225"/>
                <a:gd name="T19" fmla="*/ 0 h 320"/>
                <a:gd name="T20" fmla="*/ 191 w 225"/>
                <a:gd name="T21" fmla="*/ 5 h 320"/>
                <a:gd name="T22" fmla="*/ 192 w 225"/>
                <a:gd name="T23" fmla="*/ 15 h 320"/>
                <a:gd name="T24" fmla="*/ 156 w 225"/>
                <a:gd name="T25" fmla="*/ 96 h 320"/>
                <a:gd name="T26" fmla="*/ 214 w 225"/>
                <a:gd name="T27" fmla="*/ 96 h 320"/>
                <a:gd name="T28" fmla="*/ 224 w 225"/>
                <a:gd name="T29" fmla="*/ 102 h 320"/>
                <a:gd name="T30" fmla="*/ 222 w 225"/>
                <a:gd name="T31" fmla="*/ 113 h 320"/>
                <a:gd name="T32" fmla="*/ 41 w 225"/>
                <a:gd name="T33" fmla="*/ 316 h 320"/>
                <a:gd name="T34" fmla="*/ 33 w 225"/>
                <a:gd name="T35" fmla="*/ 320 h 320"/>
                <a:gd name="T36" fmla="*/ 28 w 225"/>
                <a:gd name="T37" fmla="*/ 149 h 320"/>
                <a:gd name="T38" fmla="*/ 75 w 225"/>
                <a:gd name="T39" fmla="*/ 149 h 320"/>
                <a:gd name="T40" fmla="*/ 84 w 225"/>
                <a:gd name="T41" fmla="*/ 153 h 320"/>
                <a:gd name="T42" fmla="*/ 86 w 225"/>
                <a:gd name="T43" fmla="*/ 163 h 320"/>
                <a:gd name="T44" fmla="*/ 56 w 225"/>
                <a:gd name="T45" fmla="*/ 267 h 320"/>
                <a:gd name="T46" fmla="*/ 190 w 225"/>
                <a:gd name="T47" fmla="*/ 117 h 320"/>
                <a:gd name="T48" fmla="*/ 139 w 225"/>
                <a:gd name="T49" fmla="*/ 117 h 320"/>
                <a:gd name="T50" fmla="*/ 130 w 225"/>
                <a:gd name="T51" fmla="*/ 112 h 320"/>
                <a:gd name="T52" fmla="*/ 130 w 225"/>
                <a:gd name="T53" fmla="*/ 102 h 320"/>
                <a:gd name="T54" fmla="*/ 166 w 225"/>
                <a:gd name="T55" fmla="*/ 21 h 320"/>
                <a:gd name="T56" fmla="*/ 82 w 225"/>
                <a:gd name="T57" fmla="*/ 21 h 320"/>
                <a:gd name="T58" fmla="*/ 28 w 225"/>
                <a:gd name="T59" fmla="*/ 14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25" h="320">
                  <a:moveTo>
                    <a:pt x="33" y="320"/>
                  </a:moveTo>
                  <a:cubicBezTo>
                    <a:pt x="31" y="320"/>
                    <a:pt x="29" y="319"/>
                    <a:pt x="28" y="318"/>
                  </a:cubicBezTo>
                  <a:cubicBezTo>
                    <a:pt x="23" y="316"/>
                    <a:pt x="21" y="311"/>
                    <a:pt x="22" y="306"/>
                  </a:cubicBezTo>
                  <a:cubicBezTo>
                    <a:pt x="61" y="170"/>
                    <a:pt x="61" y="170"/>
                    <a:pt x="61" y="170"/>
                  </a:cubicBezTo>
                  <a:cubicBezTo>
                    <a:pt x="11" y="170"/>
                    <a:pt x="11" y="170"/>
                    <a:pt x="11" y="170"/>
                  </a:cubicBezTo>
                  <a:cubicBezTo>
                    <a:pt x="8" y="170"/>
                    <a:pt x="4" y="169"/>
                    <a:pt x="2" y="166"/>
                  </a:cubicBezTo>
                  <a:cubicBezTo>
                    <a:pt x="0" y="163"/>
                    <a:pt x="0" y="159"/>
                    <a:pt x="2" y="155"/>
                  </a:cubicBezTo>
                  <a:cubicBezTo>
                    <a:pt x="66" y="6"/>
                    <a:pt x="66" y="6"/>
                    <a:pt x="66" y="6"/>
                  </a:cubicBezTo>
                  <a:cubicBezTo>
                    <a:pt x="67" y="2"/>
                    <a:pt x="71" y="0"/>
                    <a:pt x="75" y="0"/>
                  </a:cubicBezTo>
                  <a:cubicBezTo>
                    <a:pt x="182" y="0"/>
                    <a:pt x="182" y="0"/>
                    <a:pt x="182" y="0"/>
                  </a:cubicBezTo>
                  <a:cubicBezTo>
                    <a:pt x="186" y="0"/>
                    <a:pt x="189" y="1"/>
                    <a:pt x="191" y="5"/>
                  </a:cubicBezTo>
                  <a:cubicBezTo>
                    <a:pt x="193" y="8"/>
                    <a:pt x="193" y="11"/>
                    <a:pt x="192" y="15"/>
                  </a:cubicBezTo>
                  <a:cubicBezTo>
                    <a:pt x="156" y="96"/>
                    <a:pt x="156" y="96"/>
                    <a:pt x="156" y="96"/>
                  </a:cubicBezTo>
                  <a:cubicBezTo>
                    <a:pt x="214" y="96"/>
                    <a:pt x="214" y="96"/>
                    <a:pt x="214" y="96"/>
                  </a:cubicBezTo>
                  <a:cubicBezTo>
                    <a:pt x="218" y="96"/>
                    <a:pt x="222" y="98"/>
                    <a:pt x="224" y="102"/>
                  </a:cubicBezTo>
                  <a:cubicBezTo>
                    <a:pt x="225" y="106"/>
                    <a:pt x="225" y="110"/>
                    <a:pt x="222" y="113"/>
                  </a:cubicBezTo>
                  <a:cubicBezTo>
                    <a:pt x="41" y="316"/>
                    <a:pt x="41" y="316"/>
                    <a:pt x="41" y="316"/>
                  </a:cubicBezTo>
                  <a:cubicBezTo>
                    <a:pt x="39" y="318"/>
                    <a:pt x="36" y="320"/>
                    <a:pt x="33" y="320"/>
                  </a:cubicBezTo>
                  <a:close/>
                  <a:moveTo>
                    <a:pt x="28" y="149"/>
                  </a:moveTo>
                  <a:cubicBezTo>
                    <a:pt x="75" y="149"/>
                    <a:pt x="75" y="149"/>
                    <a:pt x="75" y="149"/>
                  </a:cubicBezTo>
                  <a:cubicBezTo>
                    <a:pt x="79" y="149"/>
                    <a:pt x="82" y="151"/>
                    <a:pt x="84" y="153"/>
                  </a:cubicBezTo>
                  <a:cubicBezTo>
                    <a:pt x="86" y="156"/>
                    <a:pt x="87" y="159"/>
                    <a:pt x="86" y="163"/>
                  </a:cubicBezTo>
                  <a:cubicBezTo>
                    <a:pt x="56" y="267"/>
                    <a:pt x="56" y="267"/>
                    <a:pt x="56" y="267"/>
                  </a:cubicBezTo>
                  <a:cubicBezTo>
                    <a:pt x="190" y="117"/>
                    <a:pt x="190" y="117"/>
                    <a:pt x="190" y="117"/>
                  </a:cubicBezTo>
                  <a:cubicBezTo>
                    <a:pt x="139" y="117"/>
                    <a:pt x="139" y="117"/>
                    <a:pt x="139" y="117"/>
                  </a:cubicBezTo>
                  <a:cubicBezTo>
                    <a:pt x="136" y="117"/>
                    <a:pt x="132" y="115"/>
                    <a:pt x="130" y="112"/>
                  </a:cubicBezTo>
                  <a:cubicBezTo>
                    <a:pt x="128" y="109"/>
                    <a:pt x="128" y="105"/>
                    <a:pt x="130" y="102"/>
                  </a:cubicBezTo>
                  <a:cubicBezTo>
                    <a:pt x="166" y="21"/>
                    <a:pt x="166" y="21"/>
                    <a:pt x="166" y="21"/>
                  </a:cubicBezTo>
                  <a:cubicBezTo>
                    <a:pt x="82" y="21"/>
                    <a:pt x="82" y="21"/>
                    <a:pt x="82" y="21"/>
                  </a:cubicBezTo>
                  <a:lnTo>
                    <a:pt x="28" y="1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561"/>
            <p:cNvSpPr>
              <a:spLocks noEditPoints="1"/>
            </p:cNvSpPr>
            <p:nvPr/>
          </p:nvSpPr>
          <p:spPr bwMode="auto">
            <a:xfrm>
              <a:off x="6726" y="28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8" name="Group 853"/>
          <p:cNvGrpSpPr>
            <a:grpSpLocks noChangeAspect="1"/>
          </p:cNvGrpSpPr>
          <p:nvPr/>
        </p:nvGrpSpPr>
        <p:grpSpPr bwMode="auto">
          <a:xfrm>
            <a:off x="5258486" y="1458186"/>
            <a:ext cx="369021" cy="369021"/>
            <a:chOff x="7360" y="3435"/>
            <a:chExt cx="340" cy="340"/>
          </a:xfrm>
          <a:solidFill>
            <a:schemeClr val="bg1"/>
          </a:solidFill>
        </p:grpSpPr>
        <p:sp>
          <p:nvSpPr>
            <p:cNvPr id="49" name="Freeform 854"/>
            <p:cNvSpPr>
              <a:spLocks noEditPoints="1"/>
            </p:cNvSpPr>
            <p:nvPr/>
          </p:nvSpPr>
          <p:spPr bwMode="auto">
            <a:xfrm>
              <a:off x="7423" y="3512"/>
              <a:ext cx="213" cy="199"/>
            </a:xfrm>
            <a:custGeom>
              <a:avLst/>
              <a:gdLst>
                <a:gd name="T0" fmla="*/ 299 w 321"/>
                <a:gd name="T1" fmla="*/ 32 h 300"/>
                <a:gd name="T2" fmla="*/ 293 w 321"/>
                <a:gd name="T3" fmla="*/ 23 h 300"/>
                <a:gd name="T4" fmla="*/ 283 w 321"/>
                <a:gd name="T5" fmla="*/ 24 h 300"/>
                <a:gd name="T6" fmla="*/ 168 w 321"/>
                <a:gd name="T7" fmla="*/ 4 h 300"/>
                <a:gd name="T8" fmla="*/ 153 w 321"/>
                <a:gd name="T9" fmla="*/ 4 h 300"/>
                <a:gd name="T10" fmla="*/ 38 w 321"/>
                <a:gd name="T11" fmla="*/ 24 h 300"/>
                <a:gd name="T12" fmla="*/ 28 w 321"/>
                <a:gd name="T13" fmla="*/ 23 h 300"/>
                <a:gd name="T14" fmla="*/ 22 w 321"/>
                <a:gd name="T15" fmla="*/ 32 h 300"/>
                <a:gd name="T16" fmla="*/ 156 w 321"/>
                <a:gd name="T17" fmla="*/ 298 h 300"/>
                <a:gd name="T18" fmla="*/ 157 w 321"/>
                <a:gd name="T19" fmla="*/ 299 h 300"/>
                <a:gd name="T20" fmla="*/ 158 w 321"/>
                <a:gd name="T21" fmla="*/ 299 h 300"/>
                <a:gd name="T22" fmla="*/ 161 w 321"/>
                <a:gd name="T23" fmla="*/ 300 h 300"/>
                <a:gd name="T24" fmla="*/ 161 w 321"/>
                <a:gd name="T25" fmla="*/ 300 h 300"/>
                <a:gd name="T26" fmla="*/ 161 w 321"/>
                <a:gd name="T27" fmla="*/ 300 h 300"/>
                <a:gd name="T28" fmla="*/ 163 w 321"/>
                <a:gd name="T29" fmla="*/ 299 h 300"/>
                <a:gd name="T30" fmla="*/ 164 w 321"/>
                <a:gd name="T31" fmla="*/ 299 h 300"/>
                <a:gd name="T32" fmla="*/ 166 w 321"/>
                <a:gd name="T33" fmla="*/ 298 h 300"/>
                <a:gd name="T34" fmla="*/ 299 w 321"/>
                <a:gd name="T35" fmla="*/ 32 h 300"/>
                <a:gd name="T36" fmla="*/ 252 w 321"/>
                <a:gd name="T37" fmla="*/ 55 h 300"/>
                <a:gd name="T38" fmla="*/ 92 w 321"/>
                <a:gd name="T39" fmla="*/ 215 h 300"/>
                <a:gd name="T40" fmla="*/ 82 w 321"/>
                <a:gd name="T41" fmla="*/ 201 h 300"/>
                <a:gd name="T42" fmla="*/ 228 w 321"/>
                <a:gd name="T43" fmla="*/ 55 h 300"/>
                <a:gd name="T44" fmla="*/ 252 w 321"/>
                <a:gd name="T45" fmla="*/ 55 h 300"/>
                <a:gd name="T46" fmla="*/ 42 w 321"/>
                <a:gd name="T47" fmla="*/ 49 h 300"/>
                <a:gd name="T48" fmla="*/ 161 w 321"/>
                <a:gd name="T49" fmla="*/ 26 h 300"/>
                <a:gd name="T50" fmla="*/ 203 w 321"/>
                <a:gd name="T51" fmla="*/ 50 h 300"/>
                <a:gd name="T52" fmla="*/ 71 w 321"/>
                <a:gd name="T53" fmla="*/ 183 h 300"/>
                <a:gd name="T54" fmla="*/ 42 w 321"/>
                <a:gd name="T55" fmla="*/ 49 h 300"/>
                <a:gd name="T56" fmla="*/ 161 w 321"/>
                <a:gd name="T57" fmla="*/ 277 h 300"/>
                <a:gd name="T58" fmla="*/ 106 w 321"/>
                <a:gd name="T59" fmla="*/ 231 h 300"/>
                <a:gd name="T60" fmla="*/ 280 w 321"/>
                <a:gd name="T61" fmla="*/ 57 h 300"/>
                <a:gd name="T62" fmla="*/ 161 w 321"/>
                <a:gd name="T63" fmla="*/ 27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1" h="300">
                  <a:moveTo>
                    <a:pt x="299" y="32"/>
                  </a:moveTo>
                  <a:cubicBezTo>
                    <a:pt x="299" y="28"/>
                    <a:pt x="297" y="25"/>
                    <a:pt x="293" y="23"/>
                  </a:cubicBezTo>
                  <a:cubicBezTo>
                    <a:pt x="290" y="22"/>
                    <a:pt x="286" y="22"/>
                    <a:pt x="283" y="24"/>
                  </a:cubicBezTo>
                  <a:cubicBezTo>
                    <a:pt x="283" y="24"/>
                    <a:pt x="222" y="58"/>
                    <a:pt x="168" y="4"/>
                  </a:cubicBezTo>
                  <a:cubicBezTo>
                    <a:pt x="164" y="0"/>
                    <a:pt x="157" y="0"/>
                    <a:pt x="153" y="4"/>
                  </a:cubicBezTo>
                  <a:cubicBezTo>
                    <a:pt x="100" y="58"/>
                    <a:pt x="40" y="25"/>
                    <a:pt x="38" y="24"/>
                  </a:cubicBezTo>
                  <a:cubicBezTo>
                    <a:pt x="35" y="22"/>
                    <a:pt x="31" y="22"/>
                    <a:pt x="28" y="23"/>
                  </a:cubicBezTo>
                  <a:cubicBezTo>
                    <a:pt x="25" y="25"/>
                    <a:pt x="22" y="28"/>
                    <a:pt x="22" y="32"/>
                  </a:cubicBezTo>
                  <a:cubicBezTo>
                    <a:pt x="0" y="216"/>
                    <a:pt x="154" y="298"/>
                    <a:pt x="156" y="298"/>
                  </a:cubicBezTo>
                  <a:cubicBezTo>
                    <a:pt x="156" y="299"/>
                    <a:pt x="157" y="299"/>
                    <a:pt x="157" y="299"/>
                  </a:cubicBezTo>
                  <a:cubicBezTo>
                    <a:pt x="157" y="299"/>
                    <a:pt x="158" y="299"/>
                    <a:pt x="158" y="299"/>
                  </a:cubicBezTo>
                  <a:cubicBezTo>
                    <a:pt x="159" y="300"/>
                    <a:pt x="160" y="300"/>
                    <a:pt x="161" y="300"/>
                  </a:cubicBezTo>
                  <a:cubicBezTo>
                    <a:pt x="161" y="300"/>
                    <a:pt x="161" y="300"/>
                    <a:pt x="161" y="300"/>
                  </a:cubicBezTo>
                  <a:cubicBezTo>
                    <a:pt x="161" y="300"/>
                    <a:pt x="161" y="300"/>
                    <a:pt x="161" y="300"/>
                  </a:cubicBezTo>
                  <a:cubicBezTo>
                    <a:pt x="162" y="300"/>
                    <a:pt x="162" y="300"/>
                    <a:pt x="163" y="299"/>
                  </a:cubicBezTo>
                  <a:cubicBezTo>
                    <a:pt x="164" y="299"/>
                    <a:pt x="164" y="299"/>
                    <a:pt x="164" y="299"/>
                  </a:cubicBezTo>
                  <a:cubicBezTo>
                    <a:pt x="165" y="299"/>
                    <a:pt x="165" y="299"/>
                    <a:pt x="166" y="298"/>
                  </a:cubicBezTo>
                  <a:cubicBezTo>
                    <a:pt x="167" y="298"/>
                    <a:pt x="321" y="216"/>
                    <a:pt x="299" y="32"/>
                  </a:cubicBezTo>
                  <a:close/>
                  <a:moveTo>
                    <a:pt x="252" y="55"/>
                  </a:moveTo>
                  <a:cubicBezTo>
                    <a:pt x="92" y="215"/>
                    <a:pt x="92" y="215"/>
                    <a:pt x="92" y="215"/>
                  </a:cubicBezTo>
                  <a:cubicBezTo>
                    <a:pt x="89" y="210"/>
                    <a:pt x="85" y="206"/>
                    <a:pt x="82" y="201"/>
                  </a:cubicBezTo>
                  <a:cubicBezTo>
                    <a:pt x="228" y="55"/>
                    <a:pt x="228" y="55"/>
                    <a:pt x="228" y="55"/>
                  </a:cubicBezTo>
                  <a:cubicBezTo>
                    <a:pt x="236" y="56"/>
                    <a:pt x="244" y="56"/>
                    <a:pt x="252" y="55"/>
                  </a:cubicBezTo>
                  <a:close/>
                  <a:moveTo>
                    <a:pt x="42" y="49"/>
                  </a:moveTo>
                  <a:cubicBezTo>
                    <a:pt x="66" y="57"/>
                    <a:pt x="115" y="66"/>
                    <a:pt x="161" y="26"/>
                  </a:cubicBezTo>
                  <a:cubicBezTo>
                    <a:pt x="175" y="38"/>
                    <a:pt x="189" y="46"/>
                    <a:pt x="203" y="50"/>
                  </a:cubicBezTo>
                  <a:cubicBezTo>
                    <a:pt x="71" y="183"/>
                    <a:pt x="71" y="183"/>
                    <a:pt x="71" y="183"/>
                  </a:cubicBezTo>
                  <a:cubicBezTo>
                    <a:pt x="51" y="148"/>
                    <a:pt x="38" y="104"/>
                    <a:pt x="42" y="49"/>
                  </a:cubicBezTo>
                  <a:close/>
                  <a:moveTo>
                    <a:pt x="161" y="277"/>
                  </a:moveTo>
                  <a:cubicBezTo>
                    <a:pt x="151" y="271"/>
                    <a:pt x="129" y="256"/>
                    <a:pt x="106" y="231"/>
                  </a:cubicBezTo>
                  <a:cubicBezTo>
                    <a:pt x="280" y="57"/>
                    <a:pt x="280" y="57"/>
                    <a:pt x="280" y="57"/>
                  </a:cubicBezTo>
                  <a:cubicBezTo>
                    <a:pt x="285" y="195"/>
                    <a:pt x="185" y="263"/>
                    <a:pt x="161" y="27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50" name="Freeform 855"/>
            <p:cNvSpPr>
              <a:spLocks noEditPoints="1"/>
            </p:cNvSpPr>
            <p:nvPr/>
          </p:nvSpPr>
          <p:spPr bwMode="auto">
            <a:xfrm>
              <a:off x="7360" y="3435"/>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05796024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ja-JP" dirty="0" smtClean="0"/>
              <a:t>Use Cases for NLP</a:t>
            </a:r>
          </a:p>
        </p:txBody>
      </p:sp>
      <p:sp>
        <p:nvSpPr>
          <p:cNvPr id="177186" name="Freeform 4"/>
          <p:cNvSpPr>
            <a:spLocks/>
          </p:cNvSpPr>
          <p:nvPr/>
        </p:nvSpPr>
        <p:spPr bwMode="auto">
          <a:xfrm>
            <a:off x="5825583" y="2160221"/>
            <a:ext cx="2716212" cy="1231900"/>
          </a:xfrm>
          <a:custGeom>
            <a:avLst/>
            <a:gdLst>
              <a:gd name="T0" fmla="*/ 0 w 1853"/>
              <a:gd name="T1" fmla="*/ 0 h 776"/>
              <a:gd name="T2" fmla="*/ 0 w 1853"/>
              <a:gd name="T3" fmla="*/ 362 h 776"/>
              <a:gd name="T4" fmla="*/ 23 w 1853"/>
              <a:gd name="T5" fmla="*/ 537 h 776"/>
              <a:gd name="T6" fmla="*/ 40 w 1853"/>
              <a:gd name="T7" fmla="*/ 615 h 776"/>
              <a:gd name="T8" fmla="*/ 65 w 1853"/>
              <a:gd name="T9" fmla="*/ 682 h 776"/>
              <a:gd name="T10" fmla="*/ 100 w 1853"/>
              <a:gd name="T11" fmla="*/ 725 h 776"/>
              <a:gd name="T12" fmla="*/ 150 w 1853"/>
              <a:gd name="T13" fmla="*/ 775 h 776"/>
              <a:gd name="T14" fmla="*/ 1852 w 1853"/>
              <a:gd name="T15" fmla="*/ 775 h 776"/>
              <a:gd name="T16" fmla="*/ 1802 w 1853"/>
              <a:gd name="T17" fmla="*/ 716 h 776"/>
              <a:gd name="T18" fmla="*/ 1770 w 1853"/>
              <a:gd name="T19" fmla="*/ 670 h 776"/>
              <a:gd name="T20" fmla="*/ 1752 w 1853"/>
              <a:gd name="T21" fmla="*/ 620 h 776"/>
              <a:gd name="T22" fmla="*/ 1732 w 1853"/>
              <a:gd name="T23" fmla="*/ 553 h 776"/>
              <a:gd name="T24" fmla="*/ 1702 w 1853"/>
              <a:gd name="T25" fmla="*/ 362 h 776"/>
              <a:gd name="T26" fmla="*/ 1702 w 1853"/>
              <a:gd name="T27" fmla="*/ 0 h 776"/>
              <a:gd name="T28" fmla="*/ 0 w 1853"/>
              <a:gd name="T29" fmla="*/ 0 h 7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3"/>
              <a:gd name="T46" fmla="*/ 0 h 776"/>
              <a:gd name="T47" fmla="*/ 1853 w 1853"/>
              <a:gd name="T48" fmla="*/ 776 h 7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3" h="776">
                <a:moveTo>
                  <a:pt x="0" y="0"/>
                </a:moveTo>
                <a:lnTo>
                  <a:pt x="0" y="362"/>
                </a:lnTo>
                <a:lnTo>
                  <a:pt x="23" y="537"/>
                </a:lnTo>
                <a:lnTo>
                  <a:pt x="40" y="615"/>
                </a:lnTo>
                <a:lnTo>
                  <a:pt x="65" y="682"/>
                </a:lnTo>
                <a:lnTo>
                  <a:pt x="100" y="725"/>
                </a:lnTo>
                <a:lnTo>
                  <a:pt x="150" y="775"/>
                </a:lnTo>
                <a:lnTo>
                  <a:pt x="1852" y="775"/>
                </a:lnTo>
                <a:lnTo>
                  <a:pt x="1802" y="716"/>
                </a:lnTo>
                <a:lnTo>
                  <a:pt x="1770" y="670"/>
                </a:lnTo>
                <a:lnTo>
                  <a:pt x="1752" y="620"/>
                </a:lnTo>
                <a:lnTo>
                  <a:pt x="1732" y="553"/>
                </a:lnTo>
                <a:lnTo>
                  <a:pt x="1702" y="362"/>
                </a:lnTo>
                <a:lnTo>
                  <a:pt x="170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Operator comments analysis</a:t>
            </a:r>
          </a:p>
          <a:p>
            <a:pPr marL="114300" lvl="1" indent="-114300">
              <a:spcBef>
                <a:spcPts val="600"/>
              </a:spcBef>
              <a:buSzPct val="100000"/>
              <a:buFont typeface="Arial"/>
              <a:buChar char="•"/>
            </a:pPr>
            <a:r>
              <a:rPr lang="en-US" sz="1200" dirty="0" smtClean="0"/>
              <a:t>Drilling efficiency</a:t>
            </a:r>
            <a:endParaRPr lang="en-US" sz="1100" dirty="0"/>
          </a:p>
        </p:txBody>
      </p:sp>
      <p:sp>
        <p:nvSpPr>
          <p:cNvPr id="177187" name="Freeform 5"/>
          <p:cNvSpPr>
            <a:spLocks/>
          </p:cNvSpPr>
          <p:nvPr/>
        </p:nvSpPr>
        <p:spPr bwMode="auto">
          <a:xfrm>
            <a:off x="5825583" y="2160221"/>
            <a:ext cx="2499267" cy="457200"/>
          </a:xfrm>
          <a:custGeom>
            <a:avLst/>
            <a:gdLst>
              <a:gd name="T0" fmla="*/ 0 w 1705"/>
              <a:gd name="T1" fmla="*/ 0 h 306"/>
              <a:gd name="T2" fmla="*/ 0 w 1705"/>
              <a:gd name="T3" fmla="*/ 305 h 306"/>
              <a:gd name="T4" fmla="*/ 1704 w 1705"/>
              <a:gd name="T5" fmla="*/ 305 h 306"/>
              <a:gd name="T6" fmla="*/ 1704 w 1705"/>
              <a:gd name="T7" fmla="*/ 0 h 306"/>
              <a:gd name="T8" fmla="*/ 0 w 1705"/>
              <a:gd name="T9" fmla="*/ 0 h 306"/>
              <a:gd name="T10" fmla="*/ 0 60000 65536"/>
              <a:gd name="T11" fmla="*/ 0 60000 65536"/>
              <a:gd name="T12" fmla="*/ 0 60000 65536"/>
              <a:gd name="T13" fmla="*/ 0 60000 65536"/>
              <a:gd name="T14" fmla="*/ 0 60000 65536"/>
              <a:gd name="T15" fmla="*/ 0 w 1705"/>
              <a:gd name="T16" fmla="*/ 0 h 306"/>
              <a:gd name="T17" fmla="*/ 1705 w 1705"/>
              <a:gd name="T18" fmla="*/ 306 h 306"/>
            </a:gdLst>
            <a:ahLst/>
            <a:cxnLst>
              <a:cxn ang="T10">
                <a:pos x="T0" y="T1"/>
              </a:cxn>
              <a:cxn ang="T11">
                <a:pos x="T2" y="T3"/>
              </a:cxn>
              <a:cxn ang="T12">
                <a:pos x="T4" y="T5"/>
              </a:cxn>
              <a:cxn ang="T13">
                <a:pos x="T6" y="T7"/>
              </a:cxn>
              <a:cxn ang="T14">
                <a:pos x="T8" y="T9"/>
              </a:cxn>
            </a:cxnLst>
            <a:rect l="T15" t="T16" r="T17" b="T18"/>
            <a:pathLst>
              <a:path w="1705" h="306">
                <a:moveTo>
                  <a:pt x="0" y="0"/>
                </a:moveTo>
                <a:lnTo>
                  <a:pt x="0" y="305"/>
                </a:lnTo>
                <a:lnTo>
                  <a:pt x="1704" y="305"/>
                </a:lnTo>
                <a:lnTo>
                  <a:pt x="1704" y="0"/>
                </a:lnTo>
                <a:lnTo>
                  <a:pt x="0" y="0"/>
                </a:lnTo>
              </a:path>
            </a:pathLst>
          </a:custGeom>
          <a:solidFill>
            <a:schemeClr val="accent4"/>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Oil and gas</a:t>
            </a:r>
            <a:endParaRPr lang="de-DE" sz="1200" b="1" dirty="0">
              <a:solidFill>
                <a:schemeClr val="bg1"/>
              </a:solidFill>
            </a:endParaRPr>
          </a:p>
        </p:txBody>
      </p:sp>
      <p:grpSp>
        <p:nvGrpSpPr>
          <p:cNvPr id="9" name="Group 8"/>
          <p:cNvGrpSpPr/>
          <p:nvPr/>
        </p:nvGrpSpPr>
        <p:grpSpPr>
          <a:xfrm>
            <a:off x="7074483" y="1952259"/>
            <a:ext cx="164175" cy="269876"/>
            <a:chOff x="7074483" y="2262188"/>
            <a:chExt cx="164175" cy="269876"/>
          </a:xfrm>
          <a:solidFill>
            <a:schemeClr val="bg1">
              <a:lumMod val="50000"/>
            </a:schemeClr>
          </a:solidFill>
        </p:grpSpPr>
        <p:sp>
          <p:nvSpPr>
            <p:cNvPr id="177190" name="Freeform 8"/>
            <p:cNvSpPr>
              <a:spLocks/>
            </p:cNvSpPr>
            <p:nvPr/>
          </p:nvSpPr>
          <p:spPr bwMode="auto">
            <a:xfrm>
              <a:off x="7074483" y="2330451"/>
              <a:ext cx="114336"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91" name="Oval 9"/>
            <p:cNvSpPr>
              <a:spLocks noChangeArrowheads="1"/>
            </p:cNvSpPr>
            <p:nvPr/>
          </p:nvSpPr>
          <p:spPr bwMode="auto">
            <a:xfrm rot="1920000">
              <a:off x="7103800" y="2262188"/>
              <a:ext cx="13485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80" name="Freeform 11"/>
          <p:cNvSpPr>
            <a:spLocks/>
          </p:cNvSpPr>
          <p:nvPr/>
        </p:nvSpPr>
        <p:spPr bwMode="auto">
          <a:xfrm>
            <a:off x="3112722" y="1414097"/>
            <a:ext cx="2951565" cy="2516188"/>
          </a:xfrm>
          <a:custGeom>
            <a:avLst/>
            <a:gdLst>
              <a:gd name="T0" fmla="*/ 0 w 2017"/>
              <a:gd name="T1" fmla="*/ 0 h 1585"/>
              <a:gd name="T2" fmla="*/ 0 w 2017"/>
              <a:gd name="T3" fmla="*/ 672 h 1585"/>
              <a:gd name="T4" fmla="*/ 23 w 2017"/>
              <a:gd name="T5" fmla="*/ 1167 h 1585"/>
              <a:gd name="T6" fmla="*/ 36 w 2017"/>
              <a:gd name="T7" fmla="*/ 1269 h 1585"/>
              <a:gd name="T8" fmla="*/ 52 w 2017"/>
              <a:gd name="T9" fmla="*/ 1353 h 1585"/>
              <a:gd name="T10" fmla="*/ 74 w 2017"/>
              <a:gd name="T11" fmla="*/ 1437 h 1585"/>
              <a:gd name="T12" fmla="*/ 103 w 2017"/>
              <a:gd name="T13" fmla="*/ 1500 h 1585"/>
              <a:gd name="T14" fmla="*/ 142 w 2017"/>
              <a:gd name="T15" fmla="*/ 1551 h 1585"/>
              <a:gd name="T16" fmla="*/ 207 w 2017"/>
              <a:gd name="T17" fmla="*/ 1584 h 1585"/>
              <a:gd name="T18" fmla="*/ 2016 w 2017"/>
              <a:gd name="T19" fmla="*/ 1584 h 1585"/>
              <a:gd name="T20" fmla="*/ 1919 w 2017"/>
              <a:gd name="T21" fmla="*/ 1515 h 1585"/>
              <a:gd name="T22" fmla="*/ 1880 w 2017"/>
              <a:gd name="T23" fmla="*/ 1482 h 1585"/>
              <a:gd name="T24" fmla="*/ 1842 w 2017"/>
              <a:gd name="T25" fmla="*/ 1437 h 1585"/>
              <a:gd name="T26" fmla="*/ 1816 w 2017"/>
              <a:gd name="T27" fmla="*/ 1392 h 1585"/>
              <a:gd name="T28" fmla="*/ 1796 w 2017"/>
              <a:gd name="T29" fmla="*/ 1317 h 1585"/>
              <a:gd name="T30" fmla="*/ 1780 w 2017"/>
              <a:gd name="T31" fmla="*/ 1254 h 1585"/>
              <a:gd name="T32" fmla="*/ 1774 w 2017"/>
              <a:gd name="T33" fmla="*/ 1155 h 1585"/>
              <a:gd name="T34" fmla="*/ 1758 w 2017"/>
              <a:gd name="T35" fmla="*/ 336 h 1585"/>
              <a:gd name="T36" fmla="*/ 1758 w 2017"/>
              <a:gd name="T37" fmla="*/ 0 h 1585"/>
              <a:gd name="T38" fmla="*/ 0 w 2017"/>
              <a:gd name="T39" fmla="*/ 0 h 15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17"/>
              <a:gd name="T61" fmla="*/ 0 h 1585"/>
              <a:gd name="T62" fmla="*/ 2017 w 2017"/>
              <a:gd name="T63" fmla="*/ 1585 h 158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17" h="1585">
                <a:moveTo>
                  <a:pt x="0" y="0"/>
                </a:moveTo>
                <a:lnTo>
                  <a:pt x="0" y="672"/>
                </a:lnTo>
                <a:lnTo>
                  <a:pt x="23" y="1167"/>
                </a:lnTo>
                <a:lnTo>
                  <a:pt x="36" y="1269"/>
                </a:lnTo>
                <a:lnTo>
                  <a:pt x="52" y="1353"/>
                </a:lnTo>
                <a:lnTo>
                  <a:pt x="74" y="1437"/>
                </a:lnTo>
                <a:lnTo>
                  <a:pt x="103" y="1500"/>
                </a:lnTo>
                <a:lnTo>
                  <a:pt x="142" y="1551"/>
                </a:lnTo>
                <a:lnTo>
                  <a:pt x="207" y="1584"/>
                </a:lnTo>
                <a:lnTo>
                  <a:pt x="2016" y="1584"/>
                </a:lnTo>
                <a:lnTo>
                  <a:pt x="1919" y="1515"/>
                </a:lnTo>
                <a:lnTo>
                  <a:pt x="1880" y="1482"/>
                </a:lnTo>
                <a:lnTo>
                  <a:pt x="1842" y="1437"/>
                </a:lnTo>
                <a:lnTo>
                  <a:pt x="1816" y="1392"/>
                </a:lnTo>
                <a:lnTo>
                  <a:pt x="1796" y="1317"/>
                </a:lnTo>
                <a:lnTo>
                  <a:pt x="1780" y="1254"/>
                </a:lnTo>
                <a:lnTo>
                  <a:pt x="1774" y="1155"/>
                </a:lnTo>
                <a:lnTo>
                  <a:pt x="1758" y="336"/>
                </a:lnTo>
                <a:lnTo>
                  <a:pt x="1758"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Search</a:t>
            </a:r>
          </a:p>
          <a:p>
            <a:pPr marL="114300" lvl="1" indent="-114300">
              <a:spcBef>
                <a:spcPts val="600"/>
              </a:spcBef>
              <a:buSzPct val="100000"/>
              <a:buFont typeface="Arial"/>
              <a:buChar char="•"/>
            </a:pPr>
            <a:r>
              <a:rPr lang="en-US" sz="1200" dirty="0" smtClean="0"/>
              <a:t>Relationship extraction</a:t>
            </a:r>
          </a:p>
          <a:p>
            <a:pPr marL="114300" lvl="1" indent="-114300">
              <a:spcBef>
                <a:spcPts val="600"/>
              </a:spcBef>
              <a:buSzPct val="100000"/>
              <a:buFont typeface="Arial"/>
              <a:buChar char="•"/>
            </a:pPr>
            <a:r>
              <a:rPr lang="en-US" sz="1200" dirty="0" smtClean="0"/>
              <a:t>Document clustering based on similarity of complaints and/or outcomes</a:t>
            </a:r>
            <a:endParaRPr lang="en-US" sz="1200" dirty="0"/>
          </a:p>
        </p:txBody>
      </p:sp>
      <p:sp>
        <p:nvSpPr>
          <p:cNvPr id="177181" name="Freeform 12"/>
          <p:cNvSpPr>
            <a:spLocks/>
          </p:cNvSpPr>
          <p:nvPr/>
        </p:nvSpPr>
        <p:spPr bwMode="auto">
          <a:xfrm>
            <a:off x="3112722" y="1414097"/>
            <a:ext cx="2579609" cy="457200"/>
          </a:xfrm>
          <a:custGeom>
            <a:avLst/>
            <a:gdLst>
              <a:gd name="T0" fmla="*/ 0 w 1760"/>
              <a:gd name="T1" fmla="*/ 0 h 315"/>
              <a:gd name="T2" fmla="*/ 0 w 1760"/>
              <a:gd name="T3" fmla="*/ 314 h 315"/>
              <a:gd name="T4" fmla="*/ 1759 w 1760"/>
              <a:gd name="T5" fmla="*/ 314 h 315"/>
              <a:gd name="T6" fmla="*/ 1759 w 1760"/>
              <a:gd name="T7" fmla="*/ 0 h 315"/>
              <a:gd name="T8" fmla="*/ 0 w 1760"/>
              <a:gd name="T9" fmla="*/ 0 h 315"/>
              <a:gd name="T10" fmla="*/ 0 60000 65536"/>
              <a:gd name="T11" fmla="*/ 0 60000 65536"/>
              <a:gd name="T12" fmla="*/ 0 60000 65536"/>
              <a:gd name="T13" fmla="*/ 0 60000 65536"/>
              <a:gd name="T14" fmla="*/ 0 60000 65536"/>
              <a:gd name="T15" fmla="*/ 0 w 1760"/>
              <a:gd name="T16" fmla="*/ 0 h 315"/>
              <a:gd name="T17" fmla="*/ 1760 w 1760"/>
              <a:gd name="T18" fmla="*/ 315 h 315"/>
            </a:gdLst>
            <a:ahLst/>
            <a:cxnLst>
              <a:cxn ang="T10">
                <a:pos x="T0" y="T1"/>
              </a:cxn>
              <a:cxn ang="T11">
                <a:pos x="T2" y="T3"/>
              </a:cxn>
              <a:cxn ang="T12">
                <a:pos x="T4" y="T5"/>
              </a:cxn>
              <a:cxn ang="T13">
                <a:pos x="T6" y="T7"/>
              </a:cxn>
              <a:cxn ang="T14">
                <a:pos x="T8" y="T9"/>
              </a:cxn>
            </a:cxnLst>
            <a:rect l="T15" t="T16" r="T17" b="T18"/>
            <a:pathLst>
              <a:path w="1760" h="315">
                <a:moveTo>
                  <a:pt x="0" y="0"/>
                </a:moveTo>
                <a:lnTo>
                  <a:pt x="0" y="314"/>
                </a:lnTo>
                <a:lnTo>
                  <a:pt x="1759" y="314"/>
                </a:lnTo>
                <a:lnTo>
                  <a:pt x="1759" y="0"/>
                </a:lnTo>
                <a:lnTo>
                  <a:pt x="0" y="0"/>
                </a:lnTo>
              </a:path>
            </a:pathLst>
          </a:custGeom>
          <a:solidFill>
            <a:schemeClr val="accent3"/>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Legal</a:t>
            </a:r>
            <a:endParaRPr lang="de-DE" sz="1400" b="1" dirty="0">
              <a:solidFill>
                <a:schemeClr val="bg1"/>
              </a:solidFill>
            </a:endParaRPr>
          </a:p>
        </p:txBody>
      </p:sp>
      <p:grpSp>
        <p:nvGrpSpPr>
          <p:cNvPr id="8" name="Group 7"/>
          <p:cNvGrpSpPr/>
          <p:nvPr/>
        </p:nvGrpSpPr>
        <p:grpSpPr>
          <a:xfrm>
            <a:off x="4204659" y="1206134"/>
            <a:ext cx="165623" cy="269876"/>
            <a:chOff x="4204659" y="1516063"/>
            <a:chExt cx="165623" cy="269876"/>
          </a:xfrm>
          <a:solidFill>
            <a:schemeClr val="bg1">
              <a:lumMod val="50000"/>
            </a:schemeClr>
          </a:solidFill>
        </p:grpSpPr>
        <p:sp>
          <p:nvSpPr>
            <p:cNvPr id="177184" name="Freeform 15"/>
            <p:cNvSpPr>
              <a:spLocks/>
            </p:cNvSpPr>
            <p:nvPr/>
          </p:nvSpPr>
          <p:spPr bwMode="auto">
            <a:xfrm>
              <a:off x="4255958" y="1584326"/>
              <a:ext cx="114324"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85" name="Oval 16"/>
            <p:cNvSpPr>
              <a:spLocks noChangeArrowheads="1"/>
            </p:cNvSpPr>
            <p:nvPr/>
          </p:nvSpPr>
          <p:spPr bwMode="auto">
            <a:xfrm rot="19680000" flipH="1">
              <a:off x="4204659" y="1516063"/>
              <a:ext cx="134844"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77" name="Freeform 19"/>
          <p:cNvSpPr>
            <a:spLocks/>
          </p:cNvSpPr>
          <p:nvPr/>
        </p:nvSpPr>
        <p:spPr bwMode="auto">
          <a:xfrm>
            <a:off x="584200" y="1550621"/>
            <a:ext cx="2814638" cy="3201988"/>
          </a:xfrm>
          <a:custGeom>
            <a:avLst/>
            <a:gdLst>
              <a:gd name="T0" fmla="*/ 0 w 1921"/>
              <a:gd name="T1" fmla="*/ 0 h 2017"/>
              <a:gd name="T2" fmla="*/ 0 w 1921"/>
              <a:gd name="T3" fmla="*/ 1462 h 2017"/>
              <a:gd name="T4" fmla="*/ 12 w 1921"/>
              <a:gd name="T5" fmla="*/ 1771 h 2017"/>
              <a:gd name="T6" fmla="*/ 14 w 1921"/>
              <a:gd name="T7" fmla="*/ 1840 h 2017"/>
              <a:gd name="T8" fmla="*/ 29 w 1921"/>
              <a:gd name="T9" fmla="*/ 1910 h 2017"/>
              <a:gd name="T10" fmla="*/ 48 w 1921"/>
              <a:gd name="T11" fmla="*/ 1966 h 2017"/>
              <a:gd name="T12" fmla="*/ 72 w 1921"/>
              <a:gd name="T13" fmla="*/ 1998 h 2017"/>
              <a:gd name="T14" fmla="*/ 96 w 1921"/>
              <a:gd name="T15" fmla="*/ 2016 h 2017"/>
              <a:gd name="T16" fmla="*/ 1920 w 1921"/>
              <a:gd name="T17" fmla="*/ 2016 h 2017"/>
              <a:gd name="T18" fmla="*/ 1815 w 1921"/>
              <a:gd name="T19" fmla="*/ 1928 h 2017"/>
              <a:gd name="T20" fmla="*/ 1773 w 1921"/>
              <a:gd name="T21" fmla="*/ 1877 h 2017"/>
              <a:gd name="T22" fmla="*/ 1740 w 1921"/>
              <a:gd name="T23" fmla="*/ 1824 h 2017"/>
              <a:gd name="T24" fmla="*/ 1707 w 1921"/>
              <a:gd name="T25" fmla="*/ 1755 h 2017"/>
              <a:gd name="T26" fmla="*/ 1686 w 1921"/>
              <a:gd name="T27" fmla="*/ 1670 h 2017"/>
              <a:gd name="T28" fmla="*/ 1668 w 1921"/>
              <a:gd name="T29" fmla="*/ 1588 h 2017"/>
              <a:gd name="T30" fmla="*/ 1650 w 1921"/>
              <a:gd name="T31" fmla="*/ 1471 h 2017"/>
              <a:gd name="T32" fmla="*/ 1641 w 1921"/>
              <a:gd name="T33" fmla="*/ 1329 h 2017"/>
              <a:gd name="T34" fmla="*/ 1632 w 1921"/>
              <a:gd name="T35" fmla="*/ 1109 h 2017"/>
              <a:gd name="T36" fmla="*/ 1632 w 1921"/>
              <a:gd name="T37" fmla="*/ 0 h 2017"/>
              <a:gd name="T38" fmla="*/ 0 w 1921"/>
              <a:gd name="T39" fmla="*/ 0 h 20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921"/>
              <a:gd name="T61" fmla="*/ 0 h 2017"/>
              <a:gd name="T62" fmla="*/ 1921 w 1921"/>
              <a:gd name="T63" fmla="*/ 2017 h 201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921" h="2017">
                <a:moveTo>
                  <a:pt x="0" y="0"/>
                </a:moveTo>
                <a:lnTo>
                  <a:pt x="0" y="1462"/>
                </a:lnTo>
                <a:lnTo>
                  <a:pt x="12" y="1771"/>
                </a:lnTo>
                <a:lnTo>
                  <a:pt x="14" y="1840"/>
                </a:lnTo>
                <a:lnTo>
                  <a:pt x="29" y="1910"/>
                </a:lnTo>
                <a:lnTo>
                  <a:pt x="48" y="1966"/>
                </a:lnTo>
                <a:lnTo>
                  <a:pt x="72" y="1998"/>
                </a:lnTo>
                <a:lnTo>
                  <a:pt x="96" y="2016"/>
                </a:lnTo>
                <a:lnTo>
                  <a:pt x="1920" y="2016"/>
                </a:lnTo>
                <a:lnTo>
                  <a:pt x="1815" y="1928"/>
                </a:lnTo>
                <a:lnTo>
                  <a:pt x="1773" y="1877"/>
                </a:lnTo>
                <a:lnTo>
                  <a:pt x="1740" y="1824"/>
                </a:lnTo>
                <a:lnTo>
                  <a:pt x="1707" y="1755"/>
                </a:lnTo>
                <a:lnTo>
                  <a:pt x="1686" y="1670"/>
                </a:lnTo>
                <a:lnTo>
                  <a:pt x="1668" y="1588"/>
                </a:lnTo>
                <a:lnTo>
                  <a:pt x="1650" y="1471"/>
                </a:lnTo>
                <a:lnTo>
                  <a:pt x="1641" y="1329"/>
                </a:lnTo>
                <a:lnTo>
                  <a:pt x="1632" y="1109"/>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Medical record content extraction</a:t>
            </a:r>
          </a:p>
          <a:p>
            <a:pPr marL="114300" lvl="1" indent="-114300">
              <a:spcBef>
                <a:spcPts val="600"/>
              </a:spcBef>
              <a:buSzPct val="100000"/>
              <a:buFont typeface="Arial"/>
              <a:buChar char="•"/>
            </a:pPr>
            <a:r>
              <a:rPr lang="en-US" sz="1200" dirty="0" smtClean="0"/>
              <a:t>Drug interaction discovery   from PubMed articles</a:t>
            </a:r>
          </a:p>
          <a:p>
            <a:pPr marL="114300" lvl="1" indent="-114300">
              <a:spcBef>
                <a:spcPts val="600"/>
              </a:spcBef>
              <a:buSzPct val="100000"/>
              <a:buFont typeface="Arial"/>
              <a:buChar char="•"/>
            </a:pPr>
            <a:r>
              <a:rPr lang="en-US" sz="1200" dirty="0" smtClean="0"/>
              <a:t>Disease outbreak monitoring and control from social      media data</a:t>
            </a:r>
            <a:endParaRPr lang="en-US" sz="1200" dirty="0"/>
          </a:p>
        </p:txBody>
      </p:sp>
      <p:sp>
        <p:nvSpPr>
          <p:cNvPr id="177178" name="Freeform 20"/>
          <p:cNvSpPr>
            <a:spLocks/>
          </p:cNvSpPr>
          <p:nvPr/>
        </p:nvSpPr>
        <p:spPr bwMode="auto">
          <a:xfrm>
            <a:off x="584200" y="1550621"/>
            <a:ext cx="2392662"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5"/>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Health care</a:t>
            </a:r>
            <a:endParaRPr lang="de-DE" sz="1200" b="1" dirty="0">
              <a:solidFill>
                <a:schemeClr val="bg1"/>
              </a:solidFill>
            </a:endParaRPr>
          </a:p>
        </p:txBody>
      </p:sp>
      <p:grpSp>
        <p:nvGrpSpPr>
          <p:cNvPr id="7" name="Group 6"/>
          <p:cNvGrpSpPr/>
          <p:nvPr/>
        </p:nvGrpSpPr>
        <p:grpSpPr>
          <a:xfrm>
            <a:off x="1967343" y="1325196"/>
            <a:ext cx="164102" cy="269876"/>
            <a:chOff x="1967343" y="1635125"/>
            <a:chExt cx="164102" cy="269876"/>
          </a:xfrm>
          <a:solidFill>
            <a:schemeClr val="bg1">
              <a:lumMod val="50000"/>
            </a:schemeClr>
          </a:solidFill>
        </p:grpSpPr>
        <p:sp>
          <p:nvSpPr>
            <p:cNvPr id="177175" name="Freeform 23"/>
            <p:cNvSpPr>
              <a:spLocks/>
            </p:cNvSpPr>
            <p:nvPr/>
          </p:nvSpPr>
          <p:spPr bwMode="auto">
            <a:xfrm>
              <a:off x="1967343" y="1703388"/>
              <a:ext cx="11428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6" name="Oval 24"/>
            <p:cNvSpPr>
              <a:spLocks noChangeArrowheads="1"/>
            </p:cNvSpPr>
            <p:nvPr/>
          </p:nvSpPr>
          <p:spPr bwMode="auto">
            <a:xfrm rot="1920000">
              <a:off x="1996647" y="1635125"/>
              <a:ext cx="134798"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7" name="Freeform 26"/>
          <p:cNvSpPr>
            <a:spLocks/>
          </p:cNvSpPr>
          <p:nvPr/>
        </p:nvSpPr>
        <p:spPr bwMode="auto">
          <a:xfrm>
            <a:off x="2552700" y="4370021"/>
            <a:ext cx="2605088" cy="1373188"/>
          </a:xfrm>
          <a:custGeom>
            <a:avLst/>
            <a:gdLst>
              <a:gd name="T0" fmla="*/ 0 w 1777"/>
              <a:gd name="T1" fmla="*/ 0 h 865"/>
              <a:gd name="T2" fmla="*/ 0 w 1777"/>
              <a:gd name="T3" fmla="*/ 378 h 865"/>
              <a:gd name="T4" fmla="*/ 22 w 1777"/>
              <a:gd name="T5" fmla="*/ 615 h 865"/>
              <a:gd name="T6" fmla="*/ 38 w 1777"/>
              <a:gd name="T7" fmla="*/ 696 h 865"/>
              <a:gd name="T8" fmla="*/ 62 w 1777"/>
              <a:gd name="T9" fmla="*/ 767 h 865"/>
              <a:gd name="T10" fmla="*/ 96 w 1777"/>
              <a:gd name="T11" fmla="*/ 812 h 865"/>
              <a:gd name="T12" fmla="*/ 144 w 1777"/>
              <a:gd name="T13" fmla="*/ 864 h 865"/>
              <a:gd name="T14" fmla="*/ 1776 w 1777"/>
              <a:gd name="T15" fmla="*/ 864 h 865"/>
              <a:gd name="T16" fmla="*/ 1728 w 1777"/>
              <a:gd name="T17" fmla="*/ 802 h 865"/>
              <a:gd name="T18" fmla="*/ 1697 w 1777"/>
              <a:gd name="T19" fmla="*/ 754 h 865"/>
              <a:gd name="T20" fmla="*/ 1680 w 1777"/>
              <a:gd name="T21" fmla="*/ 702 h 865"/>
              <a:gd name="T22" fmla="*/ 1661 w 1777"/>
              <a:gd name="T23" fmla="*/ 632 h 865"/>
              <a:gd name="T24" fmla="*/ 1632 w 1777"/>
              <a:gd name="T25" fmla="*/ 378 h 865"/>
              <a:gd name="T26" fmla="*/ 1632 w 1777"/>
              <a:gd name="T27" fmla="*/ 0 h 865"/>
              <a:gd name="T28" fmla="*/ 0 w 1777"/>
              <a:gd name="T29" fmla="*/ 0 h 8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77"/>
              <a:gd name="T46" fmla="*/ 0 h 865"/>
              <a:gd name="T47" fmla="*/ 1777 w 1777"/>
              <a:gd name="T48" fmla="*/ 865 h 8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77" h="865">
                <a:moveTo>
                  <a:pt x="0" y="0"/>
                </a:moveTo>
                <a:lnTo>
                  <a:pt x="0" y="378"/>
                </a:lnTo>
                <a:lnTo>
                  <a:pt x="22" y="615"/>
                </a:lnTo>
                <a:lnTo>
                  <a:pt x="38" y="696"/>
                </a:lnTo>
                <a:lnTo>
                  <a:pt x="62" y="767"/>
                </a:lnTo>
                <a:lnTo>
                  <a:pt x="96" y="812"/>
                </a:lnTo>
                <a:lnTo>
                  <a:pt x="144" y="864"/>
                </a:lnTo>
                <a:lnTo>
                  <a:pt x="1776" y="864"/>
                </a:lnTo>
                <a:lnTo>
                  <a:pt x="1728" y="802"/>
                </a:lnTo>
                <a:lnTo>
                  <a:pt x="1697" y="754"/>
                </a:lnTo>
                <a:lnTo>
                  <a:pt x="1680" y="702"/>
                </a:lnTo>
                <a:lnTo>
                  <a:pt x="1661" y="632"/>
                </a:lnTo>
                <a:lnTo>
                  <a:pt x="1632" y="378"/>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nchor="ctr"/>
          <a:lstStyle/>
          <a:p>
            <a:pPr marL="114300" lvl="1" indent="-114300">
              <a:spcBef>
                <a:spcPts val="600"/>
              </a:spcBef>
              <a:buSzPct val="100000"/>
              <a:buFont typeface="Arial"/>
              <a:buChar char="•"/>
            </a:pPr>
            <a:r>
              <a:rPr lang="en-US" sz="1200" dirty="0" smtClean="0"/>
              <a:t>Problem/cause augmentation from operator notes</a:t>
            </a:r>
            <a:endParaRPr lang="en-US" sz="1200" dirty="0"/>
          </a:p>
        </p:txBody>
      </p:sp>
      <p:sp>
        <p:nvSpPr>
          <p:cNvPr id="177168" name="Freeform 27"/>
          <p:cNvSpPr>
            <a:spLocks/>
          </p:cNvSpPr>
          <p:nvPr/>
        </p:nvSpPr>
        <p:spPr bwMode="auto">
          <a:xfrm>
            <a:off x="2552700" y="4370021"/>
            <a:ext cx="2393984" cy="457200"/>
          </a:xfrm>
          <a:custGeom>
            <a:avLst/>
            <a:gdLst>
              <a:gd name="T0" fmla="*/ 0 w 1633"/>
              <a:gd name="T1" fmla="*/ 0 h 315"/>
              <a:gd name="T2" fmla="*/ 0 w 1633"/>
              <a:gd name="T3" fmla="*/ 314 h 315"/>
              <a:gd name="T4" fmla="*/ 1632 w 1633"/>
              <a:gd name="T5" fmla="*/ 314 h 315"/>
              <a:gd name="T6" fmla="*/ 1632 w 1633"/>
              <a:gd name="T7" fmla="*/ 0 h 315"/>
              <a:gd name="T8" fmla="*/ 0 w 1633"/>
              <a:gd name="T9" fmla="*/ 0 h 315"/>
              <a:gd name="T10" fmla="*/ 0 60000 65536"/>
              <a:gd name="T11" fmla="*/ 0 60000 65536"/>
              <a:gd name="T12" fmla="*/ 0 60000 65536"/>
              <a:gd name="T13" fmla="*/ 0 60000 65536"/>
              <a:gd name="T14" fmla="*/ 0 60000 65536"/>
              <a:gd name="T15" fmla="*/ 0 w 1633"/>
              <a:gd name="T16" fmla="*/ 0 h 315"/>
              <a:gd name="T17" fmla="*/ 1633 w 1633"/>
              <a:gd name="T18" fmla="*/ 315 h 315"/>
            </a:gdLst>
            <a:ahLst/>
            <a:cxnLst>
              <a:cxn ang="T10">
                <a:pos x="T0" y="T1"/>
              </a:cxn>
              <a:cxn ang="T11">
                <a:pos x="T2" y="T3"/>
              </a:cxn>
              <a:cxn ang="T12">
                <a:pos x="T4" y="T5"/>
              </a:cxn>
              <a:cxn ang="T13">
                <a:pos x="T6" y="T7"/>
              </a:cxn>
              <a:cxn ang="T14">
                <a:pos x="T8" y="T9"/>
              </a:cxn>
            </a:cxnLst>
            <a:rect l="T15" t="T16" r="T17" b="T18"/>
            <a:pathLst>
              <a:path w="1633" h="315">
                <a:moveTo>
                  <a:pt x="0" y="0"/>
                </a:moveTo>
                <a:lnTo>
                  <a:pt x="0" y="314"/>
                </a:lnTo>
                <a:lnTo>
                  <a:pt x="1632" y="314"/>
                </a:lnTo>
                <a:lnTo>
                  <a:pt x="1632" y="0"/>
                </a:lnTo>
                <a:lnTo>
                  <a:pt x="0" y="0"/>
                </a:lnTo>
              </a:path>
            </a:pathLst>
          </a:custGeom>
          <a:solidFill>
            <a:schemeClr val="accent2"/>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Process control</a:t>
            </a:r>
            <a:r>
              <a:rPr lang="de-DE" sz="1400" b="1" dirty="0" smtClean="0">
                <a:solidFill>
                  <a:schemeClr val="accent2"/>
                </a:solidFill>
              </a:rPr>
              <a:t>__</a:t>
            </a:r>
            <a:endParaRPr lang="de-DE" sz="1200" b="1" dirty="0">
              <a:solidFill>
                <a:schemeClr val="accent2"/>
              </a:solidFill>
            </a:endParaRPr>
          </a:p>
        </p:txBody>
      </p:sp>
      <p:grpSp>
        <p:nvGrpSpPr>
          <p:cNvPr id="11" name="Group 10"/>
          <p:cNvGrpSpPr/>
          <p:nvPr/>
        </p:nvGrpSpPr>
        <p:grpSpPr>
          <a:xfrm>
            <a:off x="3624348" y="4179521"/>
            <a:ext cx="165658" cy="269876"/>
            <a:chOff x="3624348" y="4489450"/>
            <a:chExt cx="165658" cy="269876"/>
          </a:xfrm>
          <a:solidFill>
            <a:schemeClr val="bg1">
              <a:lumMod val="50000"/>
            </a:schemeClr>
          </a:solidFill>
        </p:grpSpPr>
        <p:sp>
          <p:nvSpPr>
            <p:cNvPr id="177171" name="Freeform 29"/>
            <p:cNvSpPr>
              <a:spLocks/>
            </p:cNvSpPr>
            <p:nvPr/>
          </p:nvSpPr>
          <p:spPr bwMode="auto">
            <a:xfrm>
              <a:off x="3675658" y="4557713"/>
              <a:ext cx="114348" cy="201613"/>
            </a:xfrm>
            <a:custGeom>
              <a:avLst/>
              <a:gdLst>
                <a:gd name="T0" fmla="*/ 35 w 78"/>
                <a:gd name="T1" fmla="*/ 0 h 127"/>
                <a:gd name="T2" fmla="*/ 77 w 78"/>
                <a:gd name="T3" fmla="*/ 126 h 127"/>
                <a:gd name="T4" fmla="*/ 0 w 78"/>
                <a:gd name="T5" fmla="*/ 13 h 127"/>
                <a:gd name="T6" fmla="*/ 35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35" y="0"/>
                  </a:moveTo>
                  <a:lnTo>
                    <a:pt x="77" y="126"/>
                  </a:lnTo>
                  <a:lnTo>
                    <a:pt x="0" y="13"/>
                  </a:lnTo>
                  <a:lnTo>
                    <a:pt x="35"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72" name="Oval 30"/>
            <p:cNvSpPr>
              <a:spLocks noChangeArrowheads="1"/>
            </p:cNvSpPr>
            <p:nvPr/>
          </p:nvSpPr>
          <p:spPr bwMode="auto">
            <a:xfrm rot="19680000" flipH="1">
              <a:off x="3624348" y="4489450"/>
              <a:ext cx="134872"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177161" name="Freeform 33"/>
          <p:cNvSpPr>
            <a:spLocks/>
          </p:cNvSpPr>
          <p:nvPr/>
        </p:nvSpPr>
        <p:spPr bwMode="auto">
          <a:xfrm>
            <a:off x="5226050" y="3836622"/>
            <a:ext cx="2744788" cy="1754188"/>
          </a:xfrm>
          <a:custGeom>
            <a:avLst/>
            <a:gdLst>
              <a:gd name="T0" fmla="*/ 0 w 1873"/>
              <a:gd name="T1" fmla="*/ 0 h 1105"/>
              <a:gd name="T2" fmla="*/ 0 w 1873"/>
              <a:gd name="T3" fmla="*/ 574 h 1105"/>
              <a:gd name="T4" fmla="*/ 12 w 1873"/>
              <a:gd name="T5" fmla="*/ 825 h 1105"/>
              <a:gd name="T6" fmla="*/ 22 w 1873"/>
              <a:gd name="T7" fmla="*/ 901 h 1105"/>
              <a:gd name="T8" fmla="*/ 48 w 1873"/>
              <a:gd name="T9" fmla="*/ 972 h 1105"/>
              <a:gd name="T10" fmla="*/ 84 w 1873"/>
              <a:gd name="T11" fmla="*/ 1018 h 1105"/>
              <a:gd name="T12" fmla="*/ 129 w 1873"/>
              <a:gd name="T13" fmla="*/ 1063 h 1105"/>
              <a:gd name="T14" fmla="*/ 192 w 1873"/>
              <a:gd name="T15" fmla="*/ 1104 h 1105"/>
              <a:gd name="T16" fmla="*/ 1872 w 1873"/>
              <a:gd name="T17" fmla="*/ 1104 h 1105"/>
              <a:gd name="T18" fmla="*/ 1791 w 1873"/>
              <a:gd name="T19" fmla="*/ 1057 h 1105"/>
              <a:gd name="T20" fmla="*/ 1749 w 1873"/>
              <a:gd name="T21" fmla="*/ 1024 h 1105"/>
              <a:gd name="T22" fmla="*/ 1716 w 1873"/>
              <a:gd name="T23" fmla="*/ 985 h 1105"/>
              <a:gd name="T24" fmla="*/ 1692 w 1873"/>
              <a:gd name="T25" fmla="*/ 952 h 1105"/>
              <a:gd name="T26" fmla="*/ 1665 w 1873"/>
              <a:gd name="T27" fmla="*/ 886 h 1105"/>
              <a:gd name="T28" fmla="*/ 1647 w 1873"/>
              <a:gd name="T29" fmla="*/ 709 h 1105"/>
              <a:gd name="T30" fmla="*/ 1632 w 1873"/>
              <a:gd name="T31" fmla="*/ 353 h 1105"/>
              <a:gd name="T32" fmla="*/ 1632 w 1873"/>
              <a:gd name="T33" fmla="*/ 0 h 1105"/>
              <a:gd name="T34" fmla="*/ 0 w 1873"/>
              <a:gd name="T35" fmla="*/ 0 h 110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73"/>
              <a:gd name="T55" fmla="*/ 0 h 1105"/>
              <a:gd name="T56" fmla="*/ 1873 w 1873"/>
              <a:gd name="T57" fmla="*/ 1105 h 110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73" h="1105">
                <a:moveTo>
                  <a:pt x="0" y="0"/>
                </a:moveTo>
                <a:lnTo>
                  <a:pt x="0" y="574"/>
                </a:lnTo>
                <a:lnTo>
                  <a:pt x="12" y="825"/>
                </a:lnTo>
                <a:lnTo>
                  <a:pt x="22" y="901"/>
                </a:lnTo>
                <a:lnTo>
                  <a:pt x="48" y="972"/>
                </a:lnTo>
                <a:lnTo>
                  <a:pt x="84" y="1018"/>
                </a:lnTo>
                <a:lnTo>
                  <a:pt x="129" y="1063"/>
                </a:lnTo>
                <a:lnTo>
                  <a:pt x="192" y="1104"/>
                </a:lnTo>
                <a:lnTo>
                  <a:pt x="1872" y="1104"/>
                </a:lnTo>
                <a:lnTo>
                  <a:pt x="1791" y="1057"/>
                </a:lnTo>
                <a:lnTo>
                  <a:pt x="1749" y="1024"/>
                </a:lnTo>
                <a:lnTo>
                  <a:pt x="1716" y="985"/>
                </a:lnTo>
                <a:lnTo>
                  <a:pt x="1692" y="952"/>
                </a:lnTo>
                <a:lnTo>
                  <a:pt x="1665" y="886"/>
                </a:lnTo>
                <a:lnTo>
                  <a:pt x="1647" y="709"/>
                </a:lnTo>
                <a:lnTo>
                  <a:pt x="1632" y="353"/>
                </a:lnTo>
                <a:lnTo>
                  <a:pt x="1632" y="0"/>
                </a:lnTo>
                <a:lnTo>
                  <a:pt x="0" y="0"/>
                </a:lnTo>
              </a:path>
            </a:pathLst>
          </a:custGeom>
          <a:solidFill>
            <a:schemeClr val="bg1"/>
          </a:solidFill>
          <a:ln w="9525" cap="rnd" cmpd="sng">
            <a:solidFill>
              <a:schemeClr val="bg2"/>
            </a:solidFill>
            <a:prstDash val="solid"/>
            <a:round/>
            <a:headEnd type="none" w="med" len="med"/>
            <a:tailEnd type="none" w="med" len="med"/>
          </a:ln>
        </p:spPr>
        <p:txBody>
          <a:bodyPr tIns="548640" bIns="91440"/>
          <a:lstStyle/>
          <a:p>
            <a:pPr marL="114300" lvl="1" indent="-114300">
              <a:spcBef>
                <a:spcPts val="600"/>
              </a:spcBef>
              <a:buSzPct val="100000"/>
              <a:buFont typeface="Arial"/>
              <a:buChar char="•"/>
            </a:pPr>
            <a:endParaRPr lang="en-US" sz="1200" dirty="0" smtClean="0"/>
          </a:p>
          <a:p>
            <a:pPr marL="114300" lvl="1" indent="-114300">
              <a:spcBef>
                <a:spcPts val="600"/>
              </a:spcBef>
              <a:buSzPct val="100000"/>
              <a:buFont typeface="Arial"/>
              <a:buChar char="•"/>
            </a:pPr>
            <a:r>
              <a:rPr lang="en-US" sz="1200" dirty="0" smtClean="0"/>
              <a:t>Disaster scoping and     damage assessment from social media data</a:t>
            </a:r>
            <a:endParaRPr lang="en-US" sz="1200" dirty="0"/>
          </a:p>
        </p:txBody>
      </p:sp>
      <p:sp>
        <p:nvSpPr>
          <p:cNvPr id="177162" name="Freeform 34"/>
          <p:cNvSpPr>
            <a:spLocks/>
          </p:cNvSpPr>
          <p:nvPr/>
        </p:nvSpPr>
        <p:spPr bwMode="auto">
          <a:xfrm>
            <a:off x="5226050" y="3836622"/>
            <a:ext cx="2400407" cy="457200"/>
          </a:xfrm>
          <a:custGeom>
            <a:avLst/>
            <a:gdLst>
              <a:gd name="T0" fmla="*/ 0 w 1638"/>
              <a:gd name="T1" fmla="*/ 0 h 315"/>
              <a:gd name="T2" fmla="*/ 0 w 1638"/>
              <a:gd name="T3" fmla="*/ 314 h 315"/>
              <a:gd name="T4" fmla="*/ 1637 w 1638"/>
              <a:gd name="T5" fmla="*/ 314 h 315"/>
              <a:gd name="T6" fmla="*/ 1637 w 1638"/>
              <a:gd name="T7" fmla="*/ 0 h 315"/>
              <a:gd name="T8" fmla="*/ 0 w 1638"/>
              <a:gd name="T9" fmla="*/ 0 h 315"/>
              <a:gd name="T10" fmla="*/ 0 60000 65536"/>
              <a:gd name="T11" fmla="*/ 0 60000 65536"/>
              <a:gd name="T12" fmla="*/ 0 60000 65536"/>
              <a:gd name="T13" fmla="*/ 0 60000 65536"/>
              <a:gd name="T14" fmla="*/ 0 60000 65536"/>
              <a:gd name="T15" fmla="*/ 0 w 1638"/>
              <a:gd name="T16" fmla="*/ 0 h 315"/>
              <a:gd name="T17" fmla="*/ 1638 w 1638"/>
              <a:gd name="T18" fmla="*/ 315 h 315"/>
            </a:gdLst>
            <a:ahLst/>
            <a:cxnLst>
              <a:cxn ang="T10">
                <a:pos x="T0" y="T1"/>
              </a:cxn>
              <a:cxn ang="T11">
                <a:pos x="T2" y="T3"/>
              </a:cxn>
              <a:cxn ang="T12">
                <a:pos x="T4" y="T5"/>
              </a:cxn>
              <a:cxn ang="T13">
                <a:pos x="T6" y="T7"/>
              </a:cxn>
              <a:cxn ang="T14">
                <a:pos x="T8" y="T9"/>
              </a:cxn>
            </a:cxnLst>
            <a:rect l="T15" t="T16" r="T17" b="T18"/>
            <a:pathLst>
              <a:path w="1638" h="315">
                <a:moveTo>
                  <a:pt x="0" y="0"/>
                </a:moveTo>
                <a:lnTo>
                  <a:pt x="0" y="314"/>
                </a:lnTo>
                <a:lnTo>
                  <a:pt x="1637" y="314"/>
                </a:lnTo>
                <a:lnTo>
                  <a:pt x="1637" y="0"/>
                </a:lnTo>
                <a:lnTo>
                  <a:pt x="0" y="0"/>
                </a:lnTo>
              </a:path>
            </a:pathLst>
          </a:custGeom>
          <a:solidFill>
            <a:schemeClr val="bg2">
              <a:lumMod val="50000"/>
            </a:schemeClr>
          </a:solidFill>
          <a:ln w="9525" cap="rnd" cmpd="sng">
            <a:solidFill>
              <a:schemeClr val="accent3"/>
            </a:solidFill>
            <a:prstDash val="solid"/>
            <a:round/>
            <a:headEnd type="none" w="med" len="med"/>
            <a:tailEnd type="none" w="med" len="med"/>
          </a:ln>
        </p:spPr>
        <p:txBody>
          <a:bodyPr lIns="91440" tIns="91440" rIns="91440" bIns="91440" anchor="ctr" anchorCtr="0"/>
          <a:lstStyle/>
          <a:p>
            <a:pPr algn="ctr" defTabSz="762000"/>
            <a:r>
              <a:rPr lang="de-DE" sz="1400" b="1" dirty="0" smtClean="0">
                <a:solidFill>
                  <a:schemeClr val="bg1"/>
                </a:solidFill>
              </a:rPr>
              <a:t>Government</a:t>
            </a:r>
            <a:endParaRPr lang="de-DE" sz="1200" b="1" dirty="0">
              <a:solidFill>
                <a:schemeClr val="bg1"/>
              </a:solidFill>
            </a:endParaRPr>
          </a:p>
        </p:txBody>
      </p:sp>
      <p:grpSp>
        <p:nvGrpSpPr>
          <p:cNvPr id="10" name="Group 9"/>
          <p:cNvGrpSpPr/>
          <p:nvPr/>
        </p:nvGrpSpPr>
        <p:grpSpPr>
          <a:xfrm>
            <a:off x="6408668" y="3625484"/>
            <a:ext cx="164130" cy="269876"/>
            <a:chOff x="6408668" y="3935413"/>
            <a:chExt cx="164130" cy="269876"/>
          </a:xfrm>
          <a:solidFill>
            <a:schemeClr val="bg1">
              <a:lumMod val="50000"/>
            </a:schemeClr>
          </a:solidFill>
        </p:grpSpPr>
        <p:sp>
          <p:nvSpPr>
            <p:cNvPr id="177165" name="Freeform 36"/>
            <p:cNvSpPr>
              <a:spLocks/>
            </p:cNvSpPr>
            <p:nvPr/>
          </p:nvSpPr>
          <p:spPr bwMode="auto">
            <a:xfrm>
              <a:off x="6408668" y="4003676"/>
              <a:ext cx="114305" cy="201613"/>
            </a:xfrm>
            <a:custGeom>
              <a:avLst/>
              <a:gdLst>
                <a:gd name="T0" fmla="*/ 42 w 78"/>
                <a:gd name="T1" fmla="*/ 0 h 127"/>
                <a:gd name="T2" fmla="*/ 0 w 78"/>
                <a:gd name="T3" fmla="*/ 126 h 127"/>
                <a:gd name="T4" fmla="*/ 77 w 78"/>
                <a:gd name="T5" fmla="*/ 13 h 127"/>
                <a:gd name="T6" fmla="*/ 42 w 78"/>
                <a:gd name="T7" fmla="*/ 0 h 127"/>
                <a:gd name="T8" fmla="*/ 0 60000 65536"/>
                <a:gd name="T9" fmla="*/ 0 60000 65536"/>
                <a:gd name="T10" fmla="*/ 0 60000 65536"/>
                <a:gd name="T11" fmla="*/ 0 60000 65536"/>
                <a:gd name="T12" fmla="*/ 0 w 78"/>
                <a:gd name="T13" fmla="*/ 0 h 127"/>
                <a:gd name="T14" fmla="*/ 78 w 78"/>
                <a:gd name="T15" fmla="*/ 127 h 127"/>
              </a:gdLst>
              <a:ahLst/>
              <a:cxnLst>
                <a:cxn ang="T8">
                  <a:pos x="T0" y="T1"/>
                </a:cxn>
                <a:cxn ang="T9">
                  <a:pos x="T2" y="T3"/>
                </a:cxn>
                <a:cxn ang="T10">
                  <a:pos x="T4" y="T5"/>
                </a:cxn>
                <a:cxn ang="T11">
                  <a:pos x="T6" y="T7"/>
                </a:cxn>
              </a:cxnLst>
              <a:rect l="T12" t="T13" r="T14" b="T15"/>
              <a:pathLst>
                <a:path w="78" h="127">
                  <a:moveTo>
                    <a:pt x="42" y="0"/>
                  </a:moveTo>
                  <a:lnTo>
                    <a:pt x="0" y="126"/>
                  </a:lnTo>
                  <a:lnTo>
                    <a:pt x="77" y="13"/>
                  </a:lnTo>
                  <a:lnTo>
                    <a:pt x="42" y="0"/>
                  </a:lnTo>
                </a:path>
              </a:pathLst>
            </a:custGeom>
            <a:grp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pPr algn="ctr"/>
              <a:endParaRPr lang="en-US" smtClean="0">
                <a:solidFill>
                  <a:srgbClr val="000000"/>
                </a:solidFill>
              </a:endParaRPr>
            </a:p>
          </p:txBody>
        </p:sp>
        <p:sp>
          <p:nvSpPr>
            <p:cNvPr id="177166" name="Oval 37"/>
            <p:cNvSpPr>
              <a:spLocks noChangeArrowheads="1"/>
            </p:cNvSpPr>
            <p:nvPr/>
          </p:nvSpPr>
          <p:spPr bwMode="auto">
            <a:xfrm rot="1920000">
              <a:off x="6437977" y="3935413"/>
              <a:ext cx="134821" cy="93663"/>
            </a:xfrm>
            <a:prstGeom prst="ellipse">
              <a:avLst/>
            </a:prstGeom>
            <a:grpFill/>
            <a:ln w="9525">
              <a:solidFill>
                <a:schemeClr val="bg2">
                  <a:lumMod val="75000"/>
                </a:schemeClr>
              </a:solidFill>
              <a:round/>
              <a:headEnd/>
              <a:tailEnd/>
            </a:ln>
          </p:spPr>
          <p:txBody>
            <a:bodyPr wrap="none" anchor="ctr"/>
            <a:lstStyle/>
            <a:p>
              <a:pPr algn="ctr"/>
              <a:endParaRPr lang="en-US" smtClean="0">
                <a:solidFill>
                  <a:srgbClr val="000000"/>
                </a:solidFill>
              </a:endParaRPr>
            </a:p>
          </p:txBody>
        </p:sp>
      </p:grpSp>
      <p:sp>
        <p:nvSpPr>
          <p:cNvPr id="28" name="Text Placeholder 3"/>
          <p:cNvSpPr>
            <a:spLocks noGrp="1"/>
          </p:cNvSpPr>
          <p:nvPr>
            <p:ph type="body" sz="quarter" idx="13"/>
          </p:nvPr>
        </p:nvSpPr>
        <p:spPr>
          <a:xfrm>
            <a:off x="376237" y="651600"/>
            <a:ext cx="8391525" cy="365760"/>
          </a:xfrm>
        </p:spPr>
        <p:txBody>
          <a:bodyPr/>
          <a:lstStyle/>
          <a:p>
            <a:r>
              <a:rPr lang="en-US" sz="1600" i="1" dirty="0" smtClean="0"/>
              <a:t>Slide 2/2</a:t>
            </a:r>
            <a:endParaRPr lang="en-US" i="1" dirty="0" smtClean="0"/>
          </a:p>
          <a:p>
            <a:endParaRPr lang="en-US" dirty="0"/>
          </a:p>
        </p:txBody>
      </p:sp>
      <p:grpSp>
        <p:nvGrpSpPr>
          <p:cNvPr id="29" name="Group 979"/>
          <p:cNvGrpSpPr>
            <a:grpSpLocks noChangeAspect="1"/>
          </p:cNvGrpSpPr>
          <p:nvPr/>
        </p:nvGrpSpPr>
        <p:grpSpPr bwMode="auto">
          <a:xfrm>
            <a:off x="5261176" y="1449430"/>
            <a:ext cx="367631" cy="368712"/>
            <a:chOff x="2032" y="4237"/>
            <a:chExt cx="340" cy="341"/>
          </a:xfrm>
          <a:solidFill>
            <a:schemeClr val="bg1"/>
          </a:solidFill>
        </p:grpSpPr>
        <p:sp>
          <p:nvSpPr>
            <p:cNvPr id="30" name="Freeform 980"/>
            <p:cNvSpPr>
              <a:spLocks noEditPoints="1"/>
            </p:cNvSpPr>
            <p:nvPr/>
          </p:nvSpPr>
          <p:spPr bwMode="auto">
            <a:xfrm>
              <a:off x="2032" y="423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31" name="Freeform 981"/>
            <p:cNvSpPr>
              <a:spLocks/>
            </p:cNvSpPr>
            <p:nvPr/>
          </p:nvSpPr>
          <p:spPr bwMode="auto">
            <a:xfrm>
              <a:off x="2110" y="447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sp>
          <p:nvSpPr>
            <p:cNvPr id="32" name="Freeform 982"/>
            <p:cNvSpPr>
              <a:spLocks noEditPoints="1"/>
            </p:cNvSpPr>
            <p:nvPr/>
          </p:nvSpPr>
          <p:spPr bwMode="auto">
            <a:xfrm>
              <a:off x="2130" y="4320"/>
              <a:ext cx="164" cy="165"/>
            </a:xfrm>
            <a:custGeom>
              <a:avLst/>
              <a:gdLst>
                <a:gd name="T0" fmla="*/ 244 w 248"/>
                <a:gd name="T1" fmla="*/ 230 h 248"/>
                <a:gd name="T2" fmla="*/ 148 w 248"/>
                <a:gd name="T3" fmla="*/ 132 h 248"/>
                <a:gd name="T4" fmla="*/ 148 w 248"/>
                <a:gd name="T5" fmla="*/ 132 h 248"/>
                <a:gd name="T6" fmla="*/ 185 w 248"/>
                <a:gd name="T7" fmla="*/ 95 h 248"/>
                <a:gd name="T8" fmla="*/ 193 w 248"/>
                <a:gd name="T9" fmla="*/ 98 h 248"/>
                <a:gd name="T10" fmla="*/ 200 w 248"/>
                <a:gd name="T11" fmla="*/ 95 h 248"/>
                <a:gd name="T12" fmla="*/ 200 w 248"/>
                <a:gd name="T13" fmla="*/ 79 h 248"/>
                <a:gd name="T14" fmla="*/ 125 w 248"/>
                <a:gd name="T15" fmla="*/ 4 h 248"/>
                <a:gd name="T16" fmla="*/ 110 w 248"/>
                <a:gd name="T17" fmla="*/ 4 h 248"/>
                <a:gd name="T18" fmla="*/ 110 w 248"/>
                <a:gd name="T19" fmla="*/ 19 h 248"/>
                <a:gd name="T20" fmla="*/ 19 w 248"/>
                <a:gd name="T21" fmla="*/ 110 h 248"/>
                <a:gd name="T22" fmla="*/ 4 w 248"/>
                <a:gd name="T23" fmla="*/ 110 h 248"/>
                <a:gd name="T24" fmla="*/ 4 w 248"/>
                <a:gd name="T25" fmla="*/ 125 h 248"/>
                <a:gd name="T26" fmla="*/ 80 w 248"/>
                <a:gd name="T27" fmla="*/ 200 h 248"/>
                <a:gd name="T28" fmla="*/ 87 w 248"/>
                <a:gd name="T29" fmla="*/ 203 h 248"/>
                <a:gd name="T30" fmla="*/ 95 w 248"/>
                <a:gd name="T31" fmla="*/ 200 h 248"/>
                <a:gd name="T32" fmla="*/ 95 w 248"/>
                <a:gd name="T33" fmla="*/ 185 h 248"/>
                <a:gd name="T34" fmla="*/ 95 w 248"/>
                <a:gd name="T35" fmla="*/ 185 h 248"/>
                <a:gd name="T36" fmla="*/ 132 w 248"/>
                <a:gd name="T37" fmla="*/ 147 h 248"/>
                <a:gd name="T38" fmla="*/ 229 w 248"/>
                <a:gd name="T39" fmla="*/ 245 h 248"/>
                <a:gd name="T40" fmla="*/ 237 w 248"/>
                <a:gd name="T41" fmla="*/ 248 h 248"/>
                <a:gd name="T42" fmla="*/ 244 w 248"/>
                <a:gd name="T43" fmla="*/ 245 h 248"/>
                <a:gd name="T44" fmla="*/ 244 w 248"/>
                <a:gd name="T45" fmla="*/ 230 h 248"/>
                <a:gd name="T46" fmla="*/ 34 w 248"/>
                <a:gd name="T47" fmla="*/ 125 h 248"/>
                <a:gd name="T48" fmla="*/ 125 w 248"/>
                <a:gd name="T49" fmla="*/ 34 h 248"/>
                <a:gd name="T50" fmla="*/ 170 w 248"/>
                <a:gd name="T51" fmla="*/ 79 h 248"/>
                <a:gd name="T52" fmla="*/ 80 w 248"/>
                <a:gd name="T53" fmla="*/ 170 h 248"/>
                <a:gd name="T54" fmla="*/ 34 w 248"/>
                <a:gd name="T55"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44" y="230"/>
                  </a:moveTo>
                  <a:cubicBezTo>
                    <a:pt x="148" y="132"/>
                    <a:pt x="148" y="132"/>
                    <a:pt x="148" y="132"/>
                  </a:cubicBezTo>
                  <a:cubicBezTo>
                    <a:pt x="148" y="132"/>
                    <a:pt x="148" y="132"/>
                    <a:pt x="148" y="132"/>
                  </a:cubicBezTo>
                  <a:cubicBezTo>
                    <a:pt x="185" y="95"/>
                    <a:pt x="185" y="95"/>
                    <a:pt x="185" y="95"/>
                  </a:cubicBezTo>
                  <a:cubicBezTo>
                    <a:pt x="187" y="97"/>
                    <a:pt x="190" y="98"/>
                    <a:pt x="193" y="98"/>
                  </a:cubicBezTo>
                  <a:cubicBezTo>
                    <a:pt x="196" y="98"/>
                    <a:pt x="198" y="97"/>
                    <a:pt x="200" y="95"/>
                  </a:cubicBezTo>
                  <a:cubicBezTo>
                    <a:pt x="205" y="90"/>
                    <a:pt x="205" y="84"/>
                    <a:pt x="200" y="79"/>
                  </a:cubicBezTo>
                  <a:cubicBezTo>
                    <a:pt x="125" y="4"/>
                    <a:pt x="125" y="4"/>
                    <a:pt x="125" y="4"/>
                  </a:cubicBezTo>
                  <a:cubicBezTo>
                    <a:pt x="121" y="0"/>
                    <a:pt x="114" y="0"/>
                    <a:pt x="110" y="4"/>
                  </a:cubicBezTo>
                  <a:cubicBezTo>
                    <a:pt x="106" y="8"/>
                    <a:pt x="106" y="15"/>
                    <a:pt x="110" y="19"/>
                  </a:cubicBezTo>
                  <a:cubicBezTo>
                    <a:pt x="19" y="110"/>
                    <a:pt x="19" y="110"/>
                    <a:pt x="19" y="110"/>
                  </a:cubicBezTo>
                  <a:cubicBezTo>
                    <a:pt x="15" y="105"/>
                    <a:pt x="8" y="105"/>
                    <a:pt x="4" y="110"/>
                  </a:cubicBezTo>
                  <a:cubicBezTo>
                    <a:pt x="0" y="114"/>
                    <a:pt x="0" y="121"/>
                    <a:pt x="4" y="125"/>
                  </a:cubicBezTo>
                  <a:cubicBezTo>
                    <a:pt x="80" y="200"/>
                    <a:pt x="80" y="200"/>
                    <a:pt x="80" y="200"/>
                  </a:cubicBezTo>
                  <a:cubicBezTo>
                    <a:pt x="82" y="202"/>
                    <a:pt x="84" y="203"/>
                    <a:pt x="87" y="203"/>
                  </a:cubicBezTo>
                  <a:cubicBezTo>
                    <a:pt x="90" y="203"/>
                    <a:pt x="93" y="202"/>
                    <a:pt x="95" y="200"/>
                  </a:cubicBezTo>
                  <a:cubicBezTo>
                    <a:pt x="99" y="196"/>
                    <a:pt x="99" y="189"/>
                    <a:pt x="95" y="185"/>
                  </a:cubicBezTo>
                  <a:cubicBezTo>
                    <a:pt x="95" y="185"/>
                    <a:pt x="95" y="185"/>
                    <a:pt x="95" y="185"/>
                  </a:cubicBezTo>
                  <a:cubicBezTo>
                    <a:pt x="132" y="147"/>
                    <a:pt x="132" y="147"/>
                    <a:pt x="132" y="147"/>
                  </a:cubicBezTo>
                  <a:cubicBezTo>
                    <a:pt x="229" y="245"/>
                    <a:pt x="229" y="245"/>
                    <a:pt x="229" y="245"/>
                  </a:cubicBezTo>
                  <a:cubicBezTo>
                    <a:pt x="231" y="247"/>
                    <a:pt x="234" y="248"/>
                    <a:pt x="237" y="248"/>
                  </a:cubicBezTo>
                  <a:cubicBezTo>
                    <a:pt x="239" y="248"/>
                    <a:pt x="242" y="247"/>
                    <a:pt x="244" y="245"/>
                  </a:cubicBezTo>
                  <a:cubicBezTo>
                    <a:pt x="248" y="241"/>
                    <a:pt x="248" y="234"/>
                    <a:pt x="244" y="230"/>
                  </a:cubicBezTo>
                  <a:close/>
                  <a:moveTo>
                    <a:pt x="34" y="125"/>
                  </a:moveTo>
                  <a:cubicBezTo>
                    <a:pt x="125" y="34"/>
                    <a:pt x="125" y="34"/>
                    <a:pt x="125" y="34"/>
                  </a:cubicBezTo>
                  <a:cubicBezTo>
                    <a:pt x="170" y="79"/>
                    <a:pt x="170" y="79"/>
                    <a:pt x="170" y="79"/>
                  </a:cubicBezTo>
                  <a:cubicBezTo>
                    <a:pt x="80" y="170"/>
                    <a:pt x="80" y="170"/>
                    <a:pt x="80" y="170"/>
                  </a:cubicBezTo>
                  <a:lnTo>
                    <a:pt x="34" y="1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b="1" dirty="0"/>
            </a:p>
          </p:txBody>
        </p:sp>
      </p:grpSp>
      <p:sp>
        <p:nvSpPr>
          <p:cNvPr id="34" name="TextBox 33"/>
          <p:cNvSpPr txBox="1"/>
          <p:nvPr/>
        </p:nvSpPr>
        <p:spPr>
          <a:xfrm>
            <a:off x="320818" y="6472477"/>
            <a:ext cx="3566160" cy="123111"/>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https://bigsnarf.wordpress.com/2016/05/22/nlp-use-cases/</a:t>
            </a:r>
            <a:r>
              <a:rPr lang="en-US" sz="800" b="1" dirty="0"/>
              <a:t> </a:t>
            </a:r>
            <a:endParaRPr lang="en-US" sz="800" b="1" dirty="0" smtClean="0"/>
          </a:p>
        </p:txBody>
      </p:sp>
      <p:grpSp>
        <p:nvGrpSpPr>
          <p:cNvPr id="35" name="Group 841"/>
          <p:cNvGrpSpPr>
            <a:grpSpLocks noChangeAspect="1"/>
          </p:cNvGrpSpPr>
          <p:nvPr/>
        </p:nvGrpSpPr>
        <p:grpSpPr bwMode="auto">
          <a:xfrm>
            <a:off x="2533575" y="1586247"/>
            <a:ext cx="367631" cy="367631"/>
            <a:chOff x="4235" y="3197"/>
            <a:chExt cx="340" cy="340"/>
          </a:xfrm>
          <a:solidFill>
            <a:schemeClr val="bg1"/>
          </a:solidFill>
        </p:grpSpPr>
        <p:sp>
          <p:nvSpPr>
            <p:cNvPr id="36" name="Freeform 842"/>
            <p:cNvSpPr>
              <a:spLocks noEditPoints="1"/>
            </p:cNvSpPr>
            <p:nvPr/>
          </p:nvSpPr>
          <p:spPr bwMode="auto">
            <a:xfrm>
              <a:off x="4299" y="3261"/>
              <a:ext cx="212" cy="212"/>
            </a:xfrm>
            <a:custGeom>
              <a:avLst/>
              <a:gdLst>
                <a:gd name="T0" fmla="*/ 213 w 320"/>
                <a:gd name="T1" fmla="*/ 320 h 320"/>
                <a:gd name="T2" fmla="*/ 106 w 320"/>
                <a:gd name="T3" fmla="*/ 320 h 320"/>
                <a:gd name="T4" fmla="*/ 96 w 320"/>
                <a:gd name="T5" fmla="*/ 309 h 320"/>
                <a:gd name="T6" fmla="*/ 96 w 320"/>
                <a:gd name="T7" fmla="*/ 224 h 320"/>
                <a:gd name="T8" fmla="*/ 10 w 320"/>
                <a:gd name="T9" fmla="*/ 224 h 320"/>
                <a:gd name="T10" fmla="*/ 0 w 320"/>
                <a:gd name="T11" fmla="*/ 213 h 320"/>
                <a:gd name="T12" fmla="*/ 0 w 320"/>
                <a:gd name="T13" fmla="*/ 106 h 320"/>
                <a:gd name="T14" fmla="*/ 10 w 320"/>
                <a:gd name="T15" fmla="*/ 96 h 320"/>
                <a:gd name="T16" fmla="*/ 96 w 320"/>
                <a:gd name="T17" fmla="*/ 96 h 320"/>
                <a:gd name="T18" fmla="*/ 96 w 320"/>
                <a:gd name="T19" fmla="*/ 10 h 320"/>
                <a:gd name="T20" fmla="*/ 106 w 320"/>
                <a:gd name="T21" fmla="*/ 0 h 320"/>
                <a:gd name="T22" fmla="*/ 213 w 320"/>
                <a:gd name="T23" fmla="*/ 0 h 320"/>
                <a:gd name="T24" fmla="*/ 224 w 320"/>
                <a:gd name="T25" fmla="*/ 10 h 320"/>
                <a:gd name="T26" fmla="*/ 224 w 320"/>
                <a:gd name="T27" fmla="*/ 96 h 320"/>
                <a:gd name="T28" fmla="*/ 309 w 320"/>
                <a:gd name="T29" fmla="*/ 96 h 320"/>
                <a:gd name="T30" fmla="*/ 320 w 320"/>
                <a:gd name="T31" fmla="*/ 106 h 320"/>
                <a:gd name="T32" fmla="*/ 320 w 320"/>
                <a:gd name="T33" fmla="*/ 213 h 320"/>
                <a:gd name="T34" fmla="*/ 309 w 320"/>
                <a:gd name="T35" fmla="*/ 224 h 320"/>
                <a:gd name="T36" fmla="*/ 224 w 320"/>
                <a:gd name="T37" fmla="*/ 224 h 320"/>
                <a:gd name="T38" fmla="*/ 224 w 320"/>
                <a:gd name="T39" fmla="*/ 309 h 320"/>
                <a:gd name="T40" fmla="*/ 213 w 320"/>
                <a:gd name="T41" fmla="*/ 320 h 320"/>
                <a:gd name="T42" fmla="*/ 117 w 320"/>
                <a:gd name="T43" fmla="*/ 298 h 320"/>
                <a:gd name="T44" fmla="*/ 202 w 320"/>
                <a:gd name="T45" fmla="*/ 298 h 320"/>
                <a:gd name="T46" fmla="*/ 202 w 320"/>
                <a:gd name="T47" fmla="*/ 213 h 320"/>
                <a:gd name="T48" fmla="*/ 213 w 320"/>
                <a:gd name="T49" fmla="*/ 202 h 320"/>
                <a:gd name="T50" fmla="*/ 298 w 320"/>
                <a:gd name="T51" fmla="*/ 202 h 320"/>
                <a:gd name="T52" fmla="*/ 298 w 320"/>
                <a:gd name="T53" fmla="*/ 117 h 320"/>
                <a:gd name="T54" fmla="*/ 213 w 320"/>
                <a:gd name="T55" fmla="*/ 117 h 320"/>
                <a:gd name="T56" fmla="*/ 202 w 320"/>
                <a:gd name="T57" fmla="*/ 106 h 320"/>
                <a:gd name="T58" fmla="*/ 202 w 320"/>
                <a:gd name="T59" fmla="*/ 21 h 320"/>
                <a:gd name="T60" fmla="*/ 117 w 320"/>
                <a:gd name="T61" fmla="*/ 21 h 320"/>
                <a:gd name="T62" fmla="*/ 117 w 320"/>
                <a:gd name="T63" fmla="*/ 106 h 320"/>
                <a:gd name="T64" fmla="*/ 106 w 320"/>
                <a:gd name="T65" fmla="*/ 117 h 320"/>
                <a:gd name="T66" fmla="*/ 21 w 320"/>
                <a:gd name="T67" fmla="*/ 117 h 320"/>
                <a:gd name="T68" fmla="*/ 21 w 320"/>
                <a:gd name="T69" fmla="*/ 202 h 320"/>
                <a:gd name="T70" fmla="*/ 106 w 320"/>
                <a:gd name="T71" fmla="*/ 202 h 320"/>
                <a:gd name="T72" fmla="*/ 117 w 320"/>
                <a:gd name="T73" fmla="*/ 213 h 320"/>
                <a:gd name="T74" fmla="*/ 117 w 320"/>
                <a:gd name="T75"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 h="320">
                  <a:moveTo>
                    <a:pt x="213" y="320"/>
                  </a:moveTo>
                  <a:cubicBezTo>
                    <a:pt x="106" y="320"/>
                    <a:pt x="106" y="320"/>
                    <a:pt x="106" y="320"/>
                  </a:cubicBezTo>
                  <a:cubicBezTo>
                    <a:pt x="100" y="320"/>
                    <a:pt x="96" y="315"/>
                    <a:pt x="96" y="309"/>
                  </a:cubicBezTo>
                  <a:cubicBezTo>
                    <a:pt x="96" y="224"/>
                    <a:pt x="96" y="224"/>
                    <a:pt x="96" y="224"/>
                  </a:cubicBezTo>
                  <a:cubicBezTo>
                    <a:pt x="10" y="224"/>
                    <a:pt x="10" y="224"/>
                    <a:pt x="10" y="224"/>
                  </a:cubicBezTo>
                  <a:cubicBezTo>
                    <a:pt x="4" y="224"/>
                    <a:pt x="0" y="219"/>
                    <a:pt x="0" y="213"/>
                  </a:cubicBezTo>
                  <a:cubicBezTo>
                    <a:pt x="0" y="106"/>
                    <a:pt x="0" y="106"/>
                    <a:pt x="0" y="106"/>
                  </a:cubicBezTo>
                  <a:cubicBezTo>
                    <a:pt x="0" y="100"/>
                    <a:pt x="4" y="96"/>
                    <a:pt x="10" y="96"/>
                  </a:cubicBezTo>
                  <a:cubicBezTo>
                    <a:pt x="96" y="96"/>
                    <a:pt x="96" y="96"/>
                    <a:pt x="96" y="96"/>
                  </a:cubicBezTo>
                  <a:cubicBezTo>
                    <a:pt x="96" y="10"/>
                    <a:pt x="96" y="10"/>
                    <a:pt x="96" y="10"/>
                  </a:cubicBezTo>
                  <a:cubicBezTo>
                    <a:pt x="96" y="4"/>
                    <a:pt x="100" y="0"/>
                    <a:pt x="106" y="0"/>
                  </a:cubicBezTo>
                  <a:cubicBezTo>
                    <a:pt x="213" y="0"/>
                    <a:pt x="213" y="0"/>
                    <a:pt x="213" y="0"/>
                  </a:cubicBezTo>
                  <a:cubicBezTo>
                    <a:pt x="219" y="0"/>
                    <a:pt x="224" y="4"/>
                    <a:pt x="224" y="10"/>
                  </a:cubicBezTo>
                  <a:cubicBezTo>
                    <a:pt x="224" y="96"/>
                    <a:pt x="224" y="96"/>
                    <a:pt x="224" y="96"/>
                  </a:cubicBezTo>
                  <a:cubicBezTo>
                    <a:pt x="309" y="96"/>
                    <a:pt x="309" y="96"/>
                    <a:pt x="309" y="96"/>
                  </a:cubicBezTo>
                  <a:cubicBezTo>
                    <a:pt x="315" y="96"/>
                    <a:pt x="320" y="100"/>
                    <a:pt x="320" y="106"/>
                  </a:cubicBezTo>
                  <a:cubicBezTo>
                    <a:pt x="320" y="213"/>
                    <a:pt x="320" y="213"/>
                    <a:pt x="320" y="213"/>
                  </a:cubicBezTo>
                  <a:cubicBezTo>
                    <a:pt x="320" y="219"/>
                    <a:pt x="315" y="224"/>
                    <a:pt x="309" y="224"/>
                  </a:cubicBezTo>
                  <a:cubicBezTo>
                    <a:pt x="224" y="224"/>
                    <a:pt x="224" y="224"/>
                    <a:pt x="224" y="224"/>
                  </a:cubicBezTo>
                  <a:cubicBezTo>
                    <a:pt x="224" y="309"/>
                    <a:pt x="224" y="309"/>
                    <a:pt x="224" y="309"/>
                  </a:cubicBezTo>
                  <a:cubicBezTo>
                    <a:pt x="224" y="315"/>
                    <a:pt x="219" y="320"/>
                    <a:pt x="213" y="320"/>
                  </a:cubicBezTo>
                  <a:close/>
                  <a:moveTo>
                    <a:pt x="117" y="298"/>
                  </a:moveTo>
                  <a:cubicBezTo>
                    <a:pt x="202" y="298"/>
                    <a:pt x="202" y="298"/>
                    <a:pt x="202" y="298"/>
                  </a:cubicBezTo>
                  <a:cubicBezTo>
                    <a:pt x="202" y="213"/>
                    <a:pt x="202" y="213"/>
                    <a:pt x="202" y="213"/>
                  </a:cubicBezTo>
                  <a:cubicBezTo>
                    <a:pt x="202" y="207"/>
                    <a:pt x="207" y="202"/>
                    <a:pt x="213" y="202"/>
                  </a:cubicBezTo>
                  <a:cubicBezTo>
                    <a:pt x="298" y="202"/>
                    <a:pt x="298" y="202"/>
                    <a:pt x="298" y="202"/>
                  </a:cubicBezTo>
                  <a:cubicBezTo>
                    <a:pt x="298" y="117"/>
                    <a:pt x="298" y="117"/>
                    <a:pt x="298" y="117"/>
                  </a:cubicBezTo>
                  <a:cubicBezTo>
                    <a:pt x="213" y="117"/>
                    <a:pt x="213" y="117"/>
                    <a:pt x="213" y="117"/>
                  </a:cubicBezTo>
                  <a:cubicBezTo>
                    <a:pt x="207" y="117"/>
                    <a:pt x="202" y="112"/>
                    <a:pt x="202" y="106"/>
                  </a:cubicBezTo>
                  <a:cubicBezTo>
                    <a:pt x="202" y="21"/>
                    <a:pt x="202" y="21"/>
                    <a:pt x="202" y="21"/>
                  </a:cubicBezTo>
                  <a:cubicBezTo>
                    <a:pt x="117" y="21"/>
                    <a:pt x="117" y="21"/>
                    <a:pt x="117" y="21"/>
                  </a:cubicBezTo>
                  <a:cubicBezTo>
                    <a:pt x="117" y="106"/>
                    <a:pt x="117" y="106"/>
                    <a:pt x="117" y="106"/>
                  </a:cubicBezTo>
                  <a:cubicBezTo>
                    <a:pt x="117" y="112"/>
                    <a:pt x="112" y="117"/>
                    <a:pt x="106" y="117"/>
                  </a:cubicBezTo>
                  <a:cubicBezTo>
                    <a:pt x="21" y="117"/>
                    <a:pt x="21" y="117"/>
                    <a:pt x="21" y="117"/>
                  </a:cubicBezTo>
                  <a:cubicBezTo>
                    <a:pt x="21" y="202"/>
                    <a:pt x="21" y="202"/>
                    <a:pt x="21" y="202"/>
                  </a:cubicBezTo>
                  <a:cubicBezTo>
                    <a:pt x="106" y="202"/>
                    <a:pt x="106" y="202"/>
                    <a:pt x="106" y="202"/>
                  </a:cubicBezTo>
                  <a:cubicBezTo>
                    <a:pt x="112" y="202"/>
                    <a:pt x="117" y="207"/>
                    <a:pt x="117" y="213"/>
                  </a:cubicBezTo>
                  <a:lnTo>
                    <a:pt x="117"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7" name="Freeform 843"/>
            <p:cNvSpPr>
              <a:spLocks noEditPoints="1"/>
            </p:cNvSpPr>
            <p:nvPr/>
          </p:nvSpPr>
          <p:spPr bwMode="auto">
            <a:xfrm>
              <a:off x="4235" y="3197"/>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38" name="Group 295"/>
          <p:cNvGrpSpPr>
            <a:grpSpLocks noChangeAspect="1"/>
          </p:cNvGrpSpPr>
          <p:nvPr/>
        </p:nvGrpSpPr>
        <p:grpSpPr bwMode="auto">
          <a:xfrm>
            <a:off x="7879791" y="2205978"/>
            <a:ext cx="369021" cy="370106"/>
            <a:chOff x="7340" y="790"/>
            <a:chExt cx="340" cy="341"/>
          </a:xfrm>
          <a:solidFill>
            <a:schemeClr val="bg1"/>
          </a:solidFill>
        </p:grpSpPr>
        <p:sp>
          <p:nvSpPr>
            <p:cNvPr id="39" name="Freeform 296"/>
            <p:cNvSpPr>
              <a:spLocks noEditPoints="1"/>
            </p:cNvSpPr>
            <p:nvPr/>
          </p:nvSpPr>
          <p:spPr bwMode="auto">
            <a:xfrm>
              <a:off x="7340" y="790"/>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297"/>
            <p:cNvSpPr>
              <a:spLocks noEditPoints="1"/>
            </p:cNvSpPr>
            <p:nvPr/>
          </p:nvSpPr>
          <p:spPr bwMode="auto">
            <a:xfrm>
              <a:off x="7432" y="854"/>
              <a:ext cx="186" cy="213"/>
            </a:xfrm>
            <a:custGeom>
              <a:avLst/>
              <a:gdLst>
                <a:gd name="T0" fmla="*/ 54 w 280"/>
                <a:gd name="T1" fmla="*/ 117 h 320"/>
                <a:gd name="T2" fmla="*/ 139 w 280"/>
                <a:gd name="T3" fmla="*/ 117 h 320"/>
                <a:gd name="T4" fmla="*/ 150 w 280"/>
                <a:gd name="T5" fmla="*/ 106 h 320"/>
                <a:gd name="T6" fmla="*/ 150 w 280"/>
                <a:gd name="T7" fmla="*/ 53 h 320"/>
                <a:gd name="T8" fmla="*/ 139 w 280"/>
                <a:gd name="T9" fmla="*/ 42 h 320"/>
                <a:gd name="T10" fmla="*/ 54 w 280"/>
                <a:gd name="T11" fmla="*/ 42 h 320"/>
                <a:gd name="T12" fmla="*/ 43 w 280"/>
                <a:gd name="T13" fmla="*/ 53 h 320"/>
                <a:gd name="T14" fmla="*/ 43 w 280"/>
                <a:gd name="T15" fmla="*/ 106 h 320"/>
                <a:gd name="T16" fmla="*/ 54 w 280"/>
                <a:gd name="T17" fmla="*/ 117 h 320"/>
                <a:gd name="T18" fmla="*/ 64 w 280"/>
                <a:gd name="T19" fmla="*/ 64 h 320"/>
                <a:gd name="T20" fmla="*/ 128 w 280"/>
                <a:gd name="T21" fmla="*/ 64 h 320"/>
                <a:gd name="T22" fmla="*/ 128 w 280"/>
                <a:gd name="T23" fmla="*/ 96 h 320"/>
                <a:gd name="T24" fmla="*/ 64 w 280"/>
                <a:gd name="T25" fmla="*/ 96 h 320"/>
                <a:gd name="T26" fmla="*/ 64 w 280"/>
                <a:gd name="T27" fmla="*/ 64 h 320"/>
                <a:gd name="T28" fmla="*/ 256 w 280"/>
                <a:gd name="T29" fmla="*/ 135 h 320"/>
                <a:gd name="T30" fmla="*/ 267 w 280"/>
                <a:gd name="T31" fmla="*/ 117 h 320"/>
                <a:gd name="T32" fmla="*/ 267 w 280"/>
                <a:gd name="T33" fmla="*/ 117 h 320"/>
                <a:gd name="T34" fmla="*/ 267 w 280"/>
                <a:gd name="T35" fmla="*/ 116 h 320"/>
                <a:gd name="T36" fmla="*/ 261 w 280"/>
                <a:gd name="T37" fmla="*/ 102 h 320"/>
                <a:gd name="T38" fmla="*/ 234 w 280"/>
                <a:gd name="T39" fmla="*/ 48 h 320"/>
                <a:gd name="T40" fmla="*/ 220 w 280"/>
                <a:gd name="T41" fmla="*/ 43 h 320"/>
                <a:gd name="T42" fmla="*/ 215 w 280"/>
                <a:gd name="T43" fmla="*/ 58 h 320"/>
                <a:gd name="T44" fmla="*/ 235 w 280"/>
                <a:gd name="T45" fmla="*/ 99 h 320"/>
                <a:gd name="T46" fmla="*/ 224 w 280"/>
                <a:gd name="T47" fmla="*/ 117 h 320"/>
                <a:gd name="T48" fmla="*/ 227 w 280"/>
                <a:gd name="T49" fmla="*/ 126 h 320"/>
                <a:gd name="T50" fmla="*/ 227 w 280"/>
                <a:gd name="T51" fmla="*/ 127 h 320"/>
                <a:gd name="T52" fmla="*/ 228 w 280"/>
                <a:gd name="T53" fmla="*/ 128 h 320"/>
                <a:gd name="T54" fmla="*/ 228 w 280"/>
                <a:gd name="T55" fmla="*/ 129 h 320"/>
                <a:gd name="T56" fmla="*/ 237 w 280"/>
                <a:gd name="T57" fmla="*/ 144 h 320"/>
                <a:gd name="T58" fmla="*/ 246 w 280"/>
                <a:gd name="T59" fmla="*/ 209 h 320"/>
                <a:gd name="T60" fmla="*/ 192 w 280"/>
                <a:gd name="T61" fmla="*/ 252 h 320"/>
                <a:gd name="T62" fmla="*/ 192 w 280"/>
                <a:gd name="T63" fmla="*/ 10 h 320"/>
                <a:gd name="T64" fmla="*/ 182 w 280"/>
                <a:gd name="T65" fmla="*/ 0 h 320"/>
                <a:gd name="T66" fmla="*/ 11 w 280"/>
                <a:gd name="T67" fmla="*/ 0 h 320"/>
                <a:gd name="T68" fmla="*/ 0 w 280"/>
                <a:gd name="T69" fmla="*/ 10 h 320"/>
                <a:gd name="T70" fmla="*/ 0 w 280"/>
                <a:gd name="T71" fmla="*/ 309 h 320"/>
                <a:gd name="T72" fmla="*/ 11 w 280"/>
                <a:gd name="T73" fmla="*/ 320 h 320"/>
                <a:gd name="T74" fmla="*/ 182 w 280"/>
                <a:gd name="T75" fmla="*/ 320 h 320"/>
                <a:gd name="T76" fmla="*/ 192 w 280"/>
                <a:gd name="T77" fmla="*/ 309 h 320"/>
                <a:gd name="T78" fmla="*/ 192 w 280"/>
                <a:gd name="T79" fmla="*/ 274 h 320"/>
                <a:gd name="T80" fmla="*/ 266 w 280"/>
                <a:gd name="T81" fmla="*/ 216 h 320"/>
                <a:gd name="T82" fmla="*/ 256 w 280"/>
                <a:gd name="T83" fmla="*/ 135 h 320"/>
                <a:gd name="T84" fmla="*/ 171 w 280"/>
                <a:gd name="T85" fmla="*/ 298 h 320"/>
                <a:gd name="T86" fmla="*/ 22 w 280"/>
                <a:gd name="T87" fmla="*/ 298 h 320"/>
                <a:gd name="T88" fmla="*/ 22 w 280"/>
                <a:gd name="T89" fmla="*/ 21 h 320"/>
                <a:gd name="T90" fmla="*/ 171 w 280"/>
                <a:gd name="T91" fmla="*/ 21 h 320"/>
                <a:gd name="T92" fmla="*/ 171 w 280"/>
                <a:gd name="T93"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0" h="320">
                  <a:moveTo>
                    <a:pt x="54" y="117"/>
                  </a:moveTo>
                  <a:cubicBezTo>
                    <a:pt x="139" y="117"/>
                    <a:pt x="139" y="117"/>
                    <a:pt x="139" y="117"/>
                  </a:cubicBezTo>
                  <a:cubicBezTo>
                    <a:pt x="145" y="117"/>
                    <a:pt x="150" y="112"/>
                    <a:pt x="150" y="106"/>
                  </a:cubicBezTo>
                  <a:cubicBezTo>
                    <a:pt x="150" y="53"/>
                    <a:pt x="150" y="53"/>
                    <a:pt x="150" y="53"/>
                  </a:cubicBezTo>
                  <a:cubicBezTo>
                    <a:pt x="150" y="47"/>
                    <a:pt x="145" y="42"/>
                    <a:pt x="139" y="42"/>
                  </a:cubicBezTo>
                  <a:cubicBezTo>
                    <a:pt x="54" y="42"/>
                    <a:pt x="54" y="42"/>
                    <a:pt x="54" y="42"/>
                  </a:cubicBezTo>
                  <a:cubicBezTo>
                    <a:pt x="48" y="42"/>
                    <a:pt x="43" y="47"/>
                    <a:pt x="43" y="53"/>
                  </a:cubicBezTo>
                  <a:cubicBezTo>
                    <a:pt x="43" y="106"/>
                    <a:pt x="43" y="106"/>
                    <a:pt x="43" y="106"/>
                  </a:cubicBezTo>
                  <a:cubicBezTo>
                    <a:pt x="43" y="112"/>
                    <a:pt x="48" y="117"/>
                    <a:pt x="54" y="117"/>
                  </a:cubicBezTo>
                  <a:close/>
                  <a:moveTo>
                    <a:pt x="64" y="64"/>
                  </a:moveTo>
                  <a:cubicBezTo>
                    <a:pt x="128" y="64"/>
                    <a:pt x="128" y="64"/>
                    <a:pt x="128" y="64"/>
                  </a:cubicBezTo>
                  <a:cubicBezTo>
                    <a:pt x="128" y="96"/>
                    <a:pt x="128" y="96"/>
                    <a:pt x="128" y="96"/>
                  </a:cubicBezTo>
                  <a:cubicBezTo>
                    <a:pt x="64" y="96"/>
                    <a:pt x="64" y="96"/>
                    <a:pt x="64" y="96"/>
                  </a:cubicBezTo>
                  <a:lnTo>
                    <a:pt x="64" y="64"/>
                  </a:lnTo>
                  <a:close/>
                  <a:moveTo>
                    <a:pt x="256" y="135"/>
                  </a:moveTo>
                  <a:cubicBezTo>
                    <a:pt x="263" y="132"/>
                    <a:pt x="267" y="125"/>
                    <a:pt x="267" y="117"/>
                  </a:cubicBezTo>
                  <a:cubicBezTo>
                    <a:pt x="267" y="117"/>
                    <a:pt x="267" y="117"/>
                    <a:pt x="267" y="117"/>
                  </a:cubicBezTo>
                  <a:cubicBezTo>
                    <a:pt x="267" y="116"/>
                    <a:pt x="267" y="116"/>
                    <a:pt x="267" y="116"/>
                  </a:cubicBezTo>
                  <a:cubicBezTo>
                    <a:pt x="267" y="111"/>
                    <a:pt x="264" y="106"/>
                    <a:pt x="261" y="102"/>
                  </a:cubicBezTo>
                  <a:cubicBezTo>
                    <a:pt x="234" y="48"/>
                    <a:pt x="234" y="48"/>
                    <a:pt x="234" y="48"/>
                  </a:cubicBezTo>
                  <a:cubicBezTo>
                    <a:pt x="231" y="43"/>
                    <a:pt x="225" y="41"/>
                    <a:pt x="220" y="43"/>
                  </a:cubicBezTo>
                  <a:cubicBezTo>
                    <a:pt x="214" y="46"/>
                    <a:pt x="212" y="52"/>
                    <a:pt x="215" y="58"/>
                  </a:cubicBezTo>
                  <a:cubicBezTo>
                    <a:pt x="235" y="99"/>
                    <a:pt x="235" y="99"/>
                    <a:pt x="235" y="99"/>
                  </a:cubicBezTo>
                  <a:cubicBezTo>
                    <a:pt x="229" y="102"/>
                    <a:pt x="224" y="109"/>
                    <a:pt x="224" y="117"/>
                  </a:cubicBezTo>
                  <a:cubicBezTo>
                    <a:pt x="224" y="120"/>
                    <a:pt x="225" y="123"/>
                    <a:pt x="227" y="126"/>
                  </a:cubicBezTo>
                  <a:cubicBezTo>
                    <a:pt x="227" y="126"/>
                    <a:pt x="227" y="126"/>
                    <a:pt x="227" y="127"/>
                  </a:cubicBezTo>
                  <a:cubicBezTo>
                    <a:pt x="228" y="128"/>
                    <a:pt x="228" y="128"/>
                    <a:pt x="228" y="128"/>
                  </a:cubicBezTo>
                  <a:cubicBezTo>
                    <a:pt x="228" y="129"/>
                    <a:pt x="228" y="129"/>
                    <a:pt x="228" y="129"/>
                  </a:cubicBezTo>
                  <a:cubicBezTo>
                    <a:pt x="237" y="144"/>
                    <a:pt x="237" y="144"/>
                    <a:pt x="237" y="144"/>
                  </a:cubicBezTo>
                  <a:cubicBezTo>
                    <a:pt x="237" y="144"/>
                    <a:pt x="258" y="178"/>
                    <a:pt x="246" y="209"/>
                  </a:cubicBezTo>
                  <a:cubicBezTo>
                    <a:pt x="239" y="228"/>
                    <a:pt x="221" y="242"/>
                    <a:pt x="192" y="252"/>
                  </a:cubicBezTo>
                  <a:cubicBezTo>
                    <a:pt x="192" y="10"/>
                    <a:pt x="192" y="10"/>
                    <a:pt x="192" y="10"/>
                  </a:cubicBezTo>
                  <a:cubicBezTo>
                    <a:pt x="192" y="4"/>
                    <a:pt x="188" y="0"/>
                    <a:pt x="182" y="0"/>
                  </a:cubicBezTo>
                  <a:cubicBezTo>
                    <a:pt x="11" y="0"/>
                    <a:pt x="11" y="0"/>
                    <a:pt x="11" y="0"/>
                  </a:cubicBezTo>
                  <a:cubicBezTo>
                    <a:pt x="5" y="0"/>
                    <a:pt x="0" y="4"/>
                    <a:pt x="0" y="10"/>
                  </a:cubicBezTo>
                  <a:cubicBezTo>
                    <a:pt x="0" y="309"/>
                    <a:pt x="0" y="309"/>
                    <a:pt x="0" y="309"/>
                  </a:cubicBezTo>
                  <a:cubicBezTo>
                    <a:pt x="0" y="315"/>
                    <a:pt x="5" y="320"/>
                    <a:pt x="11" y="320"/>
                  </a:cubicBezTo>
                  <a:cubicBezTo>
                    <a:pt x="182" y="320"/>
                    <a:pt x="182" y="320"/>
                    <a:pt x="182" y="320"/>
                  </a:cubicBezTo>
                  <a:cubicBezTo>
                    <a:pt x="188" y="320"/>
                    <a:pt x="192" y="315"/>
                    <a:pt x="192" y="309"/>
                  </a:cubicBezTo>
                  <a:cubicBezTo>
                    <a:pt x="192" y="274"/>
                    <a:pt x="192" y="274"/>
                    <a:pt x="192" y="274"/>
                  </a:cubicBezTo>
                  <a:cubicBezTo>
                    <a:pt x="231" y="262"/>
                    <a:pt x="256" y="243"/>
                    <a:pt x="266" y="216"/>
                  </a:cubicBezTo>
                  <a:cubicBezTo>
                    <a:pt x="280" y="181"/>
                    <a:pt x="262" y="145"/>
                    <a:pt x="256" y="135"/>
                  </a:cubicBezTo>
                  <a:close/>
                  <a:moveTo>
                    <a:pt x="171" y="298"/>
                  </a:moveTo>
                  <a:cubicBezTo>
                    <a:pt x="22" y="298"/>
                    <a:pt x="22" y="298"/>
                    <a:pt x="22" y="298"/>
                  </a:cubicBezTo>
                  <a:cubicBezTo>
                    <a:pt x="22" y="21"/>
                    <a:pt x="22" y="21"/>
                    <a:pt x="22" y="21"/>
                  </a:cubicBezTo>
                  <a:cubicBezTo>
                    <a:pt x="171" y="21"/>
                    <a:pt x="171" y="21"/>
                    <a:pt x="171" y="21"/>
                  </a:cubicBezTo>
                  <a:lnTo>
                    <a:pt x="171" y="2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1" name="Group 526"/>
          <p:cNvGrpSpPr>
            <a:grpSpLocks noChangeAspect="1"/>
          </p:cNvGrpSpPr>
          <p:nvPr/>
        </p:nvGrpSpPr>
        <p:grpSpPr bwMode="auto">
          <a:xfrm>
            <a:off x="7189701" y="3878763"/>
            <a:ext cx="369021" cy="369021"/>
            <a:chOff x="3464" y="1974"/>
            <a:chExt cx="340" cy="340"/>
          </a:xfrm>
          <a:solidFill>
            <a:schemeClr val="bg1"/>
          </a:solidFill>
        </p:grpSpPr>
        <p:sp>
          <p:nvSpPr>
            <p:cNvPr id="42" name="Freeform 527"/>
            <p:cNvSpPr>
              <a:spLocks noEditPoints="1"/>
            </p:cNvSpPr>
            <p:nvPr/>
          </p:nvSpPr>
          <p:spPr bwMode="auto">
            <a:xfrm>
              <a:off x="3464" y="197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528"/>
            <p:cNvSpPr>
              <a:spLocks noEditPoints="1"/>
            </p:cNvSpPr>
            <p:nvPr/>
          </p:nvSpPr>
          <p:spPr bwMode="auto">
            <a:xfrm>
              <a:off x="3541" y="2037"/>
              <a:ext cx="185" cy="199"/>
            </a:xfrm>
            <a:custGeom>
              <a:avLst/>
              <a:gdLst>
                <a:gd name="T0" fmla="*/ 268 w 279"/>
                <a:gd name="T1" fmla="*/ 299 h 299"/>
                <a:gd name="T2" fmla="*/ 12 w 279"/>
                <a:gd name="T3" fmla="*/ 299 h 299"/>
                <a:gd name="T4" fmla="*/ 3 w 279"/>
                <a:gd name="T5" fmla="*/ 294 h 299"/>
                <a:gd name="T6" fmla="*/ 2 w 279"/>
                <a:gd name="T7" fmla="*/ 284 h 299"/>
                <a:gd name="T8" fmla="*/ 23 w 279"/>
                <a:gd name="T9" fmla="*/ 241 h 299"/>
                <a:gd name="T10" fmla="*/ 33 w 279"/>
                <a:gd name="T11" fmla="*/ 235 h 299"/>
                <a:gd name="T12" fmla="*/ 246 w 279"/>
                <a:gd name="T13" fmla="*/ 235 h 299"/>
                <a:gd name="T14" fmla="*/ 256 w 279"/>
                <a:gd name="T15" fmla="*/ 241 h 299"/>
                <a:gd name="T16" fmla="*/ 277 w 279"/>
                <a:gd name="T17" fmla="*/ 284 h 299"/>
                <a:gd name="T18" fmla="*/ 277 w 279"/>
                <a:gd name="T19" fmla="*/ 294 h 299"/>
                <a:gd name="T20" fmla="*/ 268 w 279"/>
                <a:gd name="T21" fmla="*/ 299 h 299"/>
                <a:gd name="T22" fmla="*/ 29 w 279"/>
                <a:gd name="T23" fmla="*/ 278 h 299"/>
                <a:gd name="T24" fmla="*/ 250 w 279"/>
                <a:gd name="T25" fmla="*/ 278 h 299"/>
                <a:gd name="T26" fmla="*/ 240 w 279"/>
                <a:gd name="T27" fmla="*/ 257 h 299"/>
                <a:gd name="T28" fmla="*/ 40 w 279"/>
                <a:gd name="T29" fmla="*/ 257 h 299"/>
                <a:gd name="T30" fmla="*/ 29 w 279"/>
                <a:gd name="T31" fmla="*/ 278 h 299"/>
                <a:gd name="T32" fmla="*/ 257 w 279"/>
                <a:gd name="T33" fmla="*/ 86 h 299"/>
                <a:gd name="T34" fmla="*/ 22 w 279"/>
                <a:gd name="T35" fmla="*/ 86 h 299"/>
                <a:gd name="T36" fmla="*/ 12 w 279"/>
                <a:gd name="T37" fmla="*/ 78 h 299"/>
                <a:gd name="T38" fmla="*/ 17 w 279"/>
                <a:gd name="T39" fmla="*/ 66 h 299"/>
                <a:gd name="T40" fmla="*/ 135 w 279"/>
                <a:gd name="T41" fmla="*/ 2 h 299"/>
                <a:gd name="T42" fmla="*/ 145 w 279"/>
                <a:gd name="T43" fmla="*/ 2 h 299"/>
                <a:gd name="T44" fmla="*/ 262 w 279"/>
                <a:gd name="T45" fmla="*/ 66 h 299"/>
                <a:gd name="T46" fmla="*/ 267 w 279"/>
                <a:gd name="T47" fmla="*/ 78 h 299"/>
                <a:gd name="T48" fmla="*/ 257 w 279"/>
                <a:gd name="T49" fmla="*/ 86 h 299"/>
                <a:gd name="T50" fmla="*/ 64 w 279"/>
                <a:gd name="T51" fmla="*/ 65 h 299"/>
                <a:gd name="T52" fmla="*/ 215 w 279"/>
                <a:gd name="T53" fmla="*/ 65 h 299"/>
                <a:gd name="T54" fmla="*/ 140 w 279"/>
                <a:gd name="T55" fmla="*/ 23 h 299"/>
                <a:gd name="T56" fmla="*/ 64 w 279"/>
                <a:gd name="T57" fmla="*/ 65 h 299"/>
                <a:gd name="T58" fmla="*/ 54 w 279"/>
                <a:gd name="T59" fmla="*/ 203 h 299"/>
                <a:gd name="T60" fmla="*/ 54 w 279"/>
                <a:gd name="T61" fmla="*/ 118 h 299"/>
                <a:gd name="T62" fmla="*/ 44 w 279"/>
                <a:gd name="T63" fmla="*/ 107 h 299"/>
                <a:gd name="T64" fmla="*/ 33 w 279"/>
                <a:gd name="T65" fmla="*/ 118 h 299"/>
                <a:gd name="T66" fmla="*/ 33 w 279"/>
                <a:gd name="T67" fmla="*/ 203 h 299"/>
                <a:gd name="T68" fmla="*/ 44 w 279"/>
                <a:gd name="T69" fmla="*/ 214 h 299"/>
                <a:gd name="T70" fmla="*/ 54 w 279"/>
                <a:gd name="T71" fmla="*/ 203 h 299"/>
                <a:gd name="T72" fmla="*/ 118 w 279"/>
                <a:gd name="T73" fmla="*/ 203 h 299"/>
                <a:gd name="T74" fmla="*/ 118 w 279"/>
                <a:gd name="T75" fmla="*/ 118 h 299"/>
                <a:gd name="T76" fmla="*/ 108 w 279"/>
                <a:gd name="T77" fmla="*/ 107 h 299"/>
                <a:gd name="T78" fmla="*/ 97 w 279"/>
                <a:gd name="T79" fmla="*/ 118 h 299"/>
                <a:gd name="T80" fmla="*/ 97 w 279"/>
                <a:gd name="T81" fmla="*/ 203 h 299"/>
                <a:gd name="T82" fmla="*/ 108 w 279"/>
                <a:gd name="T83" fmla="*/ 214 h 299"/>
                <a:gd name="T84" fmla="*/ 118 w 279"/>
                <a:gd name="T85" fmla="*/ 203 h 299"/>
                <a:gd name="T86" fmla="*/ 182 w 279"/>
                <a:gd name="T87" fmla="*/ 203 h 299"/>
                <a:gd name="T88" fmla="*/ 182 w 279"/>
                <a:gd name="T89" fmla="*/ 118 h 299"/>
                <a:gd name="T90" fmla="*/ 172 w 279"/>
                <a:gd name="T91" fmla="*/ 107 h 299"/>
                <a:gd name="T92" fmla="*/ 161 w 279"/>
                <a:gd name="T93" fmla="*/ 118 h 299"/>
                <a:gd name="T94" fmla="*/ 161 w 279"/>
                <a:gd name="T95" fmla="*/ 203 h 299"/>
                <a:gd name="T96" fmla="*/ 172 w 279"/>
                <a:gd name="T97" fmla="*/ 214 h 299"/>
                <a:gd name="T98" fmla="*/ 182 w 279"/>
                <a:gd name="T99" fmla="*/ 203 h 299"/>
                <a:gd name="T100" fmla="*/ 246 w 279"/>
                <a:gd name="T101" fmla="*/ 203 h 299"/>
                <a:gd name="T102" fmla="*/ 246 w 279"/>
                <a:gd name="T103" fmla="*/ 118 h 299"/>
                <a:gd name="T104" fmla="*/ 236 w 279"/>
                <a:gd name="T105" fmla="*/ 107 h 299"/>
                <a:gd name="T106" fmla="*/ 225 w 279"/>
                <a:gd name="T107" fmla="*/ 118 h 299"/>
                <a:gd name="T108" fmla="*/ 225 w 279"/>
                <a:gd name="T109" fmla="*/ 203 h 299"/>
                <a:gd name="T110" fmla="*/ 236 w 279"/>
                <a:gd name="T111" fmla="*/ 214 h 299"/>
                <a:gd name="T112" fmla="*/ 246 w 279"/>
                <a:gd name="T113" fmla="*/ 203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9" h="299">
                  <a:moveTo>
                    <a:pt x="268" y="299"/>
                  </a:moveTo>
                  <a:cubicBezTo>
                    <a:pt x="12" y="299"/>
                    <a:pt x="12" y="299"/>
                    <a:pt x="12" y="299"/>
                  </a:cubicBezTo>
                  <a:cubicBezTo>
                    <a:pt x="8" y="299"/>
                    <a:pt x="5" y="297"/>
                    <a:pt x="3" y="294"/>
                  </a:cubicBezTo>
                  <a:cubicBezTo>
                    <a:pt x="1" y="291"/>
                    <a:pt x="0" y="287"/>
                    <a:pt x="2" y="284"/>
                  </a:cubicBezTo>
                  <a:cubicBezTo>
                    <a:pt x="23" y="241"/>
                    <a:pt x="23" y="241"/>
                    <a:pt x="23" y="241"/>
                  </a:cubicBezTo>
                  <a:cubicBezTo>
                    <a:pt x="25" y="238"/>
                    <a:pt x="29" y="235"/>
                    <a:pt x="33" y="235"/>
                  </a:cubicBezTo>
                  <a:cubicBezTo>
                    <a:pt x="246" y="235"/>
                    <a:pt x="246" y="235"/>
                    <a:pt x="246" y="235"/>
                  </a:cubicBezTo>
                  <a:cubicBezTo>
                    <a:pt x="250" y="235"/>
                    <a:pt x="254" y="238"/>
                    <a:pt x="256" y="241"/>
                  </a:cubicBezTo>
                  <a:cubicBezTo>
                    <a:pt x="277" y="284"/>
                    <a:pt x="277" y="284"/>
                    <a:pt x="277" y="284"/>
                  </a:cubicBezTo>
                  <a:cubicBezTo>
                    <a:pt x="279" y="287"/>
                    <a:pt x="279" y="291"/>
                    <a:pt x="277" y="294"/>
                  </a:cubicBezTo>
                  <a:cubicBezTo>
                    <a:pt x="275" y="297"/>
                    <a:pt x="271" y="299"/>
                    <a:pt x="268" y="299"/>
                  </a:cubicBezTo>
                  <a:close/>
                  <a:moveTo>
                    <a:pt x="29" y="278"/>
                  </a:moveTo>
                  <a:cubicBezTo>
                    <a:pt x="250" y="278"/>
                    <a:pt x="250" y="278"/>
                    <a:pt x="250" y="278"/>
                  </a:cubicBezTo>
                  <a:cubicBezTo>
                    <a:pt x="240" y="257"/>
                    <a:pt x="240" y="257"/>
                    <a:pt x="240" y="257"/>
                  </a:cubicBezTo>
                  <a:cubicBezTo>
                    <a:pt x="40" y="257"/>
                    <a:pt x="40" y="257"/>
                    <a:pt x="40" y="257"/>
                  </a:cubicBezTo>
                  <a:lnTo>
                    <a:pt x="29" y="278"/>
                  </a:lnTo>
                  <a:close/>
                  <a:moveTo>
                    <a:pt x="257" y="86"/>
                  </a:moveTo>
                  <a:cubicBezTo>
                    <a:pt x="22" y="86"/>
                    <a:pt x="22" y="86"/>
                    <a:pt x="22" y="86"/>
                  </a:cubicBezTo>
                  <a:cubicBezTo>
                    <a:pt x="17" y="86"/>
                    <a:pt x="13" y="83"/>
                    <a:pt x="12" y="78"/>
                  </a:cubicBezTo>
                  <a:cubicBezTo>
                    <a:pt x="11" y="73"/>
                    <a:pt x="13" y="68"/>
                    <a:pt x="17" y="66"/>
                  </a:cubicBezTo>
                  <a:cubicBezTo>
                    <a:pt x="135" y="2"/>
                    <a:pt x="135" y="2"/>
                    <a:pt x="135" y="2"/>
                  </a:cubicBezTo>
                  <a:cubicBezTo>
                    <a:pt x="138" y="0"/>
                    <a:pt x="142" y="0"/>
                    <a:pt x="145" y="2"/>
                  </a:cubicBezTo>
                  <a:cubicBezTo>
                    <a:pt x="262" y="66"/>
                    <a:pt x="262" y="66"/>
                    <a:pt x="262" y="66"/>
                  </a:cubicBezTo>
                  <a:cubicBezTo>
                    <a:pt x="266" y="68"/>
                    <a:pt x="269" y="73"/>
                    <a:pt x="267" y="78"/>
                  </a:cubicBezTo>
                  <a:cubicBezTo>
                    <a:pt x="266" y="83"/>
                    <a:pt x="262" y="86"/>
                    <a:pt x="257" y="86"/>
                  </a:cubicBezTo>
                  <a:close/>
                  <a:moveTo>
                    <a:pt x="64" y="65"/>
                  </a:moveTo>
                  <a:cubicBezTo>
                    <a:pt x="215" y="65"/>
                    <a:pt x="215" y="65"/>
                    <a:pt x="215" y="65"/>
                  </a:cubicBezTo>
                  <a:cubicBezTo>
                    <a:pt x="140" y="23"/>
                    <a:pt x="140" y="23"/>
                    <a:pt x="140" y="23"/>
                  </a:cubicBezTo>
                  <a:lnTo>
                    <a:pt x="64" y="65"/>
                  </a:lnTo>
                  <a:close/>
                  <a:moveTo>
                    <a:pt x="54" y="203"/>
                  </a:moveTo>
                  <a:cubicBezTo>
                    <a:pt x="54" y="118"/>
                    <a:pt x="54" y="118"/>
                    <a:pt x="54" y="118"/>
                  </a:cubicBezTo>
                  <a:cubicBezTo>
                    <a:pt x="54" y="112"/>
                    <a:pt x="50" y="107"/>
                    <a:pt x="44" y="107"/>
                  </a:cubicBezTo>
                  <a:cubicBezTo>
                    <a:pt x="38" y="107"/>
                    <a:pt x="33" y="112"/>
                    <a:pt x="33" y="118"/>
                  </a:cubicBezTo>
                  <a:cubicBezTo>
                    <a:pt x="33" y="203"/>
                    <a:pt x="33" y="203"/>
                    <a:pt x="33" y="203"/>
                  </a:cubicBezTo>
                  <a:cubicBezTo>
                    <a:pt x="33" y="209"/>
                    <a:pt x="38" y="214"/>
                    <a:pt x="44" y="214"/>
                  </a:cubicBezTo>
                  <a:cubicBezTo>
                    <a:pt x="50" y="214"/>
                    <a:pt x="54" y="209"/>
                    <a:pt x="54" y="203"/>
                  </a:cubicBezTo>
                  <a:close/>
                  <a:moveTo>
                    <a:pt x="118" y="203"/>
                  </a:moveTo>
                  <a:cubicBezTo>
                    <a:pt x="118" y="118"/>
                    <a:pt x="118" y="118"/>
                    <a:pt x="118" y="118"/>
                  </a:cubicBezTo>
                  <a:cubicBezTo>
                    <a:pt x="118" y="112"/>
                    <a:pt x="114" y="107"/>
                    <a:pt x="108" y="107"/>
                  </a:cubicBezTo>
                  <a:cubicBezTo>
                    <a:pt x="102" y="107"/>
                    <a:pt x="97" y="112"/>
                    <a:pt x="97" y="118"/>
                  </a:cubicBezTo>
                  <a:cubicBezTo>
                    <a:pt x="97" y="203"/>
                    <a:pt x="97" y="203"/>
                    <a:pt x="97" y="203"/>
                  </a:cubicBezTo>
                  <a:cubicBezTo>
                    <a:pt x="97" y="209"/>
                    <a:pt x="102" y="214"/>
                    <a:pt x="108" y="214"/>
                  </a:cubicBezTo>
                  <a:cubicBezTo>
                    <a:pt x="114" y="214"/>
                    <a:pt x="118" y="209"/>
                    <a:pt x="118" y="203"/>
                  </a:cubicBezTo>
                  <a:close/>
                  <a:moveTo>
                    <a:pt x="182" y="203"/>
                  </a:moveTo>
                  <a:cubicBezTo>
                    <a:pt x="182" y="118"/>
                    <a:pt x="182" y="118"/>
                    <a:pt x="182" y="118"/>
                  </a:cubicBezTo>
                  <a:cubicBezTo>
                    <a:pt x="182" y="112"/>
                    <a:pt x="178" y="107"/>
                    <a:pt x="172" y="107"/>
                  </a:cubicBezTo>
                  <a:cubicBezTo>
                    <a:pt x="166" y="107"/>
                    <a:pt x="161" y="112"/>
                    <a:pt x="161" y="118"/>
                  </a:cubicBezTo>
                  <a:cubicBezTo>
                    <a:pt x="161" y="203"/>
                    <a:pt x="161" y="203"/>
                    <a:pt x="161" y="203"/>
                  </a:cubicBezTo>
                  <a:cubicBezTo>
                    <a:pt x="161" y="209"/>
                    <a:pt x="166" y="214"/>
                    <a:pt x="172" y="214"/>
                  </a:cubicBezTo>
                  <a:cubicBezTo>
                    <a:pt x="178" y="214"/>
                    <a:pt x="182" y="209"/>
                    <a:pt x="182" y="203"/>
                  </a:cubicBezTo>
                  <a:close/>
                  <a:moveTo>
                    <a:pt x="246" y="203"/>
                  </a:moveTo>
                  <a:cubicBezTo>
                    <a:pt x="246" y="118"/>
                    <a:pt x="246" y="118"/>
                    <a:pt x="246" y="118"/>
                  </a:cubicBezTo>
                  <a:cubicBezTo>
                    <a:pt x="246" y="112"/>
                    <a:pt x="242" y="107"/>
                    <a:pt x="236" y="107"/>
                  </a:cubicBezTo>
                  <a:cubicBezTo>
                    <a:pt x="230" y="107"/>
                    <a:pt x="225" y="112"/>
                    <a:pt x="225" y="118"/>
                  </a:cubicBezTo>
                  <a:cubicBezTo>
                    <a:pt x="225" y="203"/>
                    <a:pt x="225" y="203"/>
                    <a:pt x="225" y="203"/>
                  </a:cubicBezTo>
                  <a:cubicBezTo>
                    <a:pt x="225" y="209"/>
                    <a:pt x="230" y="214"/>
                    <a:pt x="236" y="214"/>
                  </a:cubicBezTo>
                  <a:cubicBezTo>
                    <a:pt x="242" y="214"/>
                    <a:pt x="246" y="209"/>
                    <a:pt x="246" y="20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44" name="Group 989"/>
          <p:cNvGrpSpPr>
            <a:grpSpLocks noChangeAspect="1"/>
          </p:cNvGrpSpPr>
          <p:nvPr/>
        </p:nvGrpSpPr>
        <p:grpSpPr bwMode="auto">
          <a:xfrm>
            <a:off x="4511588" y="4422646"/>
            <a:ext cx="367631" cy="367631"/>
            <a:chOff x="2394" y="4156"/>
            <a:chExt cx="340" cy="340"/>
          </a:xfrm>
          <a:solidFill>
            <a:schemeClr val="bg1"/>
          </a:solidFill>
        </p:grpSpPr>
        <p:sp>
          <p:nvSpPr>
            <p:cNvPr id="45" name="Line 990"/>
            <p:cNvSpPr>
              <a:spLocks noChangeShapeType="1"/>
            </p:cNvSpPr>
            <p:nvPr/>
          </p:nvSpPr>
          <p:spPr bwMode="auto">
            <a:xfrm>
              <a:off x="2528" y="4418"/>
              <a:ext cx="0" cy="0"/>
            </a:xfrm>
            <a:prstGeom prst="line">
              <a:avLst/>
            </a:prstGeom>
            <a:grpFill/>
            <a:ln w="22225" cap="rnd">
              <a:solidFill>
                <a:srgbClr val="000000"/>
              </a:solidFill>
              <a:prstDash val="solid"/>
              <a:round/>
              <a:headEnd/>
              <a:tailEnd/>
            </a:ln>
            <a:extLst/>
          </p:spPr>
          <p:txBody>
            <a:bodyPr vert="horz" wrap="square" lIns="91440" tIns="45720" rIns="91440" bIns="45720" numCol="1" anchor="t" anchorCtr="0" compatLnSpc="1">
              <a:prstTxWarp prst="textNoShape">
                <a:avLst/>
              </a:prstTxWarp>
            </a:bodyPr>
            <a:lstStyle/>
            <a:p>
              <a:endParaRPr lang="en-GB" dirty="0"/>
            </a:p>
          </p:txBody>
        </p:sp>
        <p:sp>
          <p:nvSpPr>
            <p:cNvPr id="46" name="Freeform 991"/>
            <p:cNvSpPr>
              <a:spLocks noEditPoints="1"/>
            </p:cNvSpPr>
            <p:nvPr/>
          </p:nvSpPr>
          <p:spPr bwMode="auto">
            <a:xfrm>
              <a:off x="2394" y="415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Freeform 992"/>
            <p:cNvSpPr>
              <a:spLocks noEditPoints="1"/>
            </p:cNvSpPr>
            <p:nvPr/>
          </p:nvSpPr>
          <p:spPr bwMode="auto">
            <a:xfrm>
              <a:off x="2464" y="4220"/>
              <a:ext cx="186" cy="212"/>
            </a:xfrm>
            <a:custGeom>
              <a:avLst/>
              <a:gdLst>
                <a:gd name="T0" fmla="*/ 253 w 280"/>
                <a:gd name="T1" fmla="*/ 320 h 320"/>
                <a:gd name="T2" fmla="*/ 244 w 280"/>
                <a:gd name="T3" fmla="*/ 304 h 320"/>
                <a:gd name="T4" fmla="*/ 256 w 280"/>
                <a:gd name="T5" fmla="*/ 202 h 320"/>
                <a:gd name="T6" fmla="*/ 235 w 280"/>
                <a:gd name="T7" fmla="*/ 201 h 320"/>
                <a:gd name="T8" fmla="*/ 224 w 280"/>
                <a:gd name="T9" fmla="*/ 213 h 320"/>
                <a:gd name="T10" fmla="*/ 224 w 280"/>
                <a:gd name="T11" fmla="*/ 213 h 320"/>
                <a:gd name="T12" fmla="*/ 214 w 280"/>
                <a:gd name="T13" fmla="*/ 192 h 320"/>
                <a:gd name="T14" fmla="*/ 192 w 280"/>
                <a:gd name="T15" fmla="*/ 192 h 320"/>
                <a:gd name="T16" fmla="*/ 182 w 280"/>
                <a:gd name="T17" fmla="*/ 213 h 320"/>
                <a:gd name="T18" fmla="*/ 171 w 280"/>
                <a:gd name="T19" fmla="*/ 170 h 320"/>
                <a:gd name="T20" fmla="*/ 150 w 280"/>
                <a:gd name="T21" fmla="*/ 170 h 320"/>
                <a:gd name="T22" fmla="*/ 139 w 280"/>
                <a:gd name="T23" fmla="*/ 213 h 320"/>
                <a:gd name="T24" fmla="*/ 128 w 280"/>
                <a:gd name="T25" fmla="*/ 117 h 320"/>
                <a:gd name="T26" fmla="*/ 107 w 280"/>
                <a:gd name="T27" fmla="*/ 117 h 320"/>
                <a:gd name="T28" fmla="*/ 101 w 280"/>
                <a:gd name="T29" fmla="*/ 255 h 320"/>
                <a:gd name="T30" fmla="*/ 57 w 280"/>
                <a:gd name="T31" fmla="*/ 196 h 320"/>
                <a:gd name="T32" fmla="*/ 43 w 280"/>
                <a:gd name="T33" fmla="*/ 192 h 320"/>
                <a:gd name="T34" fmla="*/ 42 w 280"/>
                <a:gd name="T35" fmla="*/ 209 h 320"/>
                <a:gd name="T36" fmla="*/ 101 w 280"/>
                <a:gd name="T37" fmla="*/ 316 h 320"/>
                <a:gd name="T38" fmla="*/ 86 w 280"/>
                <a:gd name="T39" fmla="*/ 317 h 320"/>
                <a:gd name="T40" fmla="*/ 33 w 280"/>
                <a:gd name="T41" fmla="*/ 173 h 320"/>
                <a:gd name="T42" fmla="*/ 76 w 280"/>
                <a:gd name="T43" fmla="*/ 187 h 320"/>
                <a:gd name="T44" fmla="*/ 86 w 280"/>
                <a:gd name="T45" fmla="*/ 117 h 320"/>
                <a:gd name="T46" fmla="*/ 150 w 280"/>
                <a:gd name="T47" fmla="*/ 117 h 320"/>
                <a:gd name="T48" fmla="*/ 160 w 280"/>
                <a:gd name="T49" fmla="*/ 138 h 320"/>
                <a:gd name="T50" fmla="*/ 203 w 280"/>
                <a:gd name="T51" fmla="*/ 160 h 320"/>
                <a:gd name="T52" fmla="*/ 246 w 280"/>
                <a:gd name="T53" fmla="*/ 170 h 320"/>
                <a:gd name="T54" fmla="*/ 278 w 280"/>
                <a:gd name="T55" fmla="*/ 245 h 320"/>
                <a:gd name="T56" fmla="*/ 118 w 280"/>
                <a:gd name="T57" fmla="*/ 64 h 320"/>
                <a:gd name="T58" fmla="*/ 183 w 280"/>
                <a:gd name="T59" fmla="*/ 117 h 320"/>
                <a:gd name="T60" fmla="*/ 118 w 280"/>
                <a:gd name="T61" fmla="*/ 42 h 320"/>
                <a:gd name="T62" fmla="*/ 44 w 280"/>
                <a:gd name="T63" fmla="*/ 129 h 320"/>
                <a:gd name="T64" fmla="*/ 57 w 280"/>
                <a:gd name="T65" fmla="*/ 138 h 320"/>
                <a:gd name="T66" fmla="*/ 65 w 280"/>
                <a:gd name="T67" fmla="*/ 117 h 320"/>
                <a:gd name="T68" fmla="*/ 23 w 280"/>
                <a:gd name="T69" fmla="*/ 133 h 320"/>
                <a:gd name="T70" fmla="*/ 118 w 280"/>
                <a:gd name="T71" fmla="*/ 21 h 320"/>
                <a:gd name="T72" fmla="*/ 213 w 280"/>
                <a:gd name="T73" fmla="*/ 123 h 320"/>
                <a:gd name="T74" fmla="*/ 235 w 280"/>
                <a:gd name="T75" fmla="*/ 125 h 320"/>
                <a:gd name="T76" fmla="*/ 118 w 280"/>
                <a:gd name="T77" fmla="*/ 0 h 320"/>
                <a:gd name="T78" fmla="*/ 2 w 280"/>
                <a:gd name="T79" fmla="*/ 137 h 320"/>
                <a:gd name="T80" fmla="*/ 14 w 280"/>
                <a:gd name="T81" fmla="*/ 14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320">
                  <a:moveTo>
                    <a:pt x="262" y="314"/>
                  </a:moveTo>
                  <a:cubicBezTo>
                    <a:pt x="260" y="318"/>
                    <a:pt x="256" y="320"/>
                    <a:pt x="253" y="320"/>
                  </a:cubicBezTo>
                  <a:cubicBezTo>
                    <a:pt x="251" y="320"/>
                    <a:pt x="249" y="319"/>
                    <a:pt x="247" y="318"/>
                  </a:cubicBezTo>
                  <a:cubicBezTo>
                    <a:pt x="242" y="315"/>
                    <a:pt x="241" y="309"/>
                    <a:pt x="244" y="304"/>
                  </a:cubicBezTo>
                  <a:cubicBezTo>
                    <a:pt x="258" y="278"/>
                    <a:pt x="256" y="246"/>
                    <a:pt x="256" y="246"/>
                  </a:cubicBezTo>
                  <a:cubicBezTo>
                    <a:pt x="256" y="202"/>
                    <a:pt x="256" y="202"/>
                    <a:pt x="256" y="202"/>
                  </a:cubicBezTo>
                  <a:cubicBezTo>
                    <a:pt x="256" y="196"/>
                    <a:pt x="251" y="192"/>
                    <a:pt x="245" y="192"/>
                  </a:cubicBezTo>
                  <a:cubicBezTo>
                    <a:pt x="240" y="192"/>
                    <a:pt x="236" y="196"/>
                    <a:pt x="235" y="201"/>
                  </a:cubicBezTo>
                  <a:cubicBezTo>
                    <a:pt x="235" y="202"/>
                    <a:pt x="235" y="202"/>
                    <a:pt x="235" y="202"/>
                  </a:cubicBezTo>
                  <a:cubicBezTo>
                    <a:pt x="235" y="208"/>
                    <a:pt x="230" y="213"/>
                    <a:pt x="224" y="213"/>
                  </a:cubicBezTo>
                  <a:cubicBezTo>
                    <a:pt x="224" y="213"/>
                    <a:pt x="224" y="213"/>
                    <a:pt x="224" y="213"/>
                  </a:cubicBezTo>
                  <a:cubicBezTo>
                    <a:pt x="224" y="213"/>
                    <a:pt x="224" y="213"/>
                    <a:pt x="224" y="213"/>
                  </a:cubicBezTo>
                  <a:cubicBezTo>
                    <a:pt x="218" y="213"/>
                    <a:pt x="214" y="208"/>
                    <a:pt x="214" y="202"/>
                  </a:cubicBezTo>
                  <a:cubicBezTo>
                    <a:pt x="214" y="192"/>
                    <a:pt x="214" y="192"/>
                    <a:pt x="214" y="192"/>
                  </a:cubicBezTo>
                  <a:cubicBezTo>
                    <a:pt x="214" y="186"/>
                    <a:pt x="209" y="181"/>
                    <a:pt x="203" y="181"/>
                  </a:cubicBezTo>
                  <a:cubicBezTo>
                    <a:pt x="197" y="181"/>
                    <a:pt x="192" y="186"/>
                    <a:pt x="192" y="192"/>
                  </a:cubicBezTo>
                  <a:cubicBezTo>
                    <a:pt x="192" y="202"/>
                    <a:pt x="192" y="202"/>
                    <a:pt x="192" y="202"/>
                  </a:cubicBezTo>
                  <a:cubicBezTo>
                    <a:pt x="192" y="208"/>
                    <a:pt x="188" y="213"/>
                    <a:pt x="182" y="213"/>
                  </a:cubicBezTo>
                  <a:cubicBezTo>
                    <a:pt x="176" y="213"/>
                    <a:pt x="171" y="208"/>
                    <a:pt x="171" y="202"/>
                  </a:cubicBezTo>
                  <a:cubicBezTo>
                    <a:pt x="171" y="170"/>
                    <a:pt x="171" y="170"/>
                    <a:pt x="171" y="170"/>
                  </a:cubicBezTo>
                  <a:cubicBezTo>
                    <a:pt x="171" y="164"/>
                    <a:pt x="166" y="160"/>
                    <a:pt x="160" y="160"/>
                  </a:cubicBezTo>
                  <a:cubicBezTo>
                    <a:pt x="154" y="160"/>
                    <a:pt x="150" y="164"/>
                    <a:pt x="150" y="170"/>
                  </a:cubicBezTo>
                  <a:cubicBezTo>
                    <a:pt x="150" y="202"/>
                    <a:pt x="150" y="202"/>
                    <a:pt x="150" y="202"/>
                  </a:cubicBezTo>
                  <a:cubicBezTo>
                    <a:pt x="150" y="208"/>
                    <a:pt x="145" y="213"/>
                    <a:pt x="139" y="213"/>
                  </a:cubicBezTo>
                  <a:cubicBezTo>
                    <a:pt x="133" y="213"/>
                    <a:pt x="128" y="208"/>
                    <a:pt x="128" y="202"/>
                  </a:cubicBezTo>
                  <a:cubicBezTo>
                    <a:pt x="128" y="117"/>
                    <a:pt x="128" y="117"/>
                    <a:pt x="128" y="117"/>
                  </a:cubicBezTo>
                  <a:cubicBezTo>
                    <a:pt x="128" y="111"/>
                    <a:pt x="124" y="106"/>
                    <a:pt x="118" y="106"/>
                  </a:cubicBezTo>
                  <a:cubicBezTo>
                    <a:pt x="112" y="106"/>
                    <a:pt x="107" y="111"/>
                    <a:pt x="107" y="117"/>
                  </a:cubicBezTo>
                  <a:cubicBezTo>
                    <a:pt x="107" y="245"/>
                    <a:pt x="107" y="245"/>
                    <a:pt x="107" y="245"/>
                  </a:cubicBezTo>
                  <a:cubicBezTo>
                    <a:pt x="107" y="249"/>
                    <a:pt x="105" y="253"/>
                    <a:pt x="101" y="255"/>
                  </a:cubicBezTo>
                  <a:cubicBezTo>
                    <a:pt x="97" y="256"/>
                    <a:pt x="93" y="256"/>
                    <a:pt x="89" y="253"/>
                  </a:cubicBezTo>
                  <a:cubicBezTo>
                    <a:pt x="75" y="241"/>
                    <a:pt x="60" y="203"/>
                    <a:pt x="57" y="196"/>
                  </a:cubicBezTo>
                  <a:cubicBezTo>
                    <a:pt x="56" y="194"/>
                    <a:pt x="54" y="192"/>
                    <a:pt x="51" y="191"/>
                  </a:cubicBezTo>
                  <a:cubicBezTo>
                    <a:pt x="48" y="190"/>
                    <a:pt x="46" y="190"/>
                    <a:pt x="43" y="192"/>
                  </a:cubicBezTo>
                  <a:cubicBezTo>
                    <a:pt x="39" y="194"/>
                    <a:pt x="39" y="202"/>
                    <a:pt x="42" y="208"/>
                  </a:cubicBezTo>
                  <a:cubicBezTo>
                    <a:pt x="42" y="209"/>
                    <a:pt x="42" y="209"/>
                    <a:pt x="42" y="209"/>
                  </a:cubicBezTo>
                  <a:cubicBezTo>
                    <a:pt x="43" y="210"/>
                    <a:pt x="64" y="269"/>
                    <a:pt x="100" y="301"/>
                  </a:cubicBezTo>
                  <a:cubicBezTo>
                    <a:pt x="104" y="305"/>
                    <a:pt x="105" y="312"/>
                    <a:pt x="101" y="316"/>
                  </a:cubicBezTo>
                  <a:cubicBezTo>
                    <a:pt x="99" y="318"/>
                    <a:pt x="96" y="320"/>
                    <a:pt x="93" y="320"/>
                  </a:cubicBezTo>
                  <a:cubicBezTo>
                    <a:pt x="90" y="320"/>
                    <a:pt x="88" y="319"/>
                    <a:pt x="86" y="317"/>
                  </a:cubicBezTo>
                  <a:cubicBezTo>
                    <a:pt x="47" y="283"/>
                    <a:pt x="25" y="224"/>
                    <a:pt x="22" y="217"/>
                  </a:cubicBezTo>
                  <a:cubicBezTo>
                    <a:pt x="15" y="202"/>
                    <a:pt x="17" y="181"/>
                    <a:pt x="33" y="173"/>
                  </a:cubicBezTo>
                  <a:cubicBezTo>
                    <a:pt x="41" y="169"/>
                    <a:pt x="50" y="168"/>
                    <a:pt x="58" y="171"/>
                  </a:cubicBezTo>
                  <a:cubicBezTo>
                    <a:pt x="66" y="174"/>
                    <a:pt x="73" y="179"/>
                    <a:pt x="76" y="187"/>
                  </a:cubicBezTo>
                  <a:cubicBezTo>
                    <a:pt x="79" y="193"/>
                    <a:pt x="82" y="201"/>
                    <a:pt x="86" y="208"/>
                  </a:cubicBezTo>
                  <a:cubicBezTo>
                    <a:pt x="86" y="117"/>
                    <a:pt x="86" y="117"/>
                    <a:pt x="86" y="117"/>
                  </a:cubicBezTo>
                  <a:cubicBezTo>
                    <a:pt x="86" y="99"/>
                    <a:pt x="100" y="85"/>
                    <a:pt x="118" y="85"/>
                  </a:cubicBezTo>
                  <a:cubicBezTo>
                    <a:pt x="135" y="85"/>
                    <a:pt x="150" y="99"/>
                    <a:pt x="150" y="117"/>
                  </a:cubicBezTo>
                  <a:cubicBezTo>
                    <a:pt x="150" y="140"/>
                    <a:pt x="150" y="140"/>
                    <a:pt x="150" y="140"/>
                  </a:cubicBezTo>
                  <a:cubicBezTo>
                    <a:pt x="153" y="139"/>
                    <a:pt x="157" y="138"/>
                    <a:pt x="160" y="138"/>
                  </a:cubicBezTo>
                  <a:cubicBezTo>
                    <a:pt x="175" y="138"/>
                    <a:pt x="187" y="148"/>
                    <a:pt x="191" y="162"/>
                  </a:cubicBezTo>
                  <a:cubicBezTo>
                    <a:pt x="195" y="161"/>
                    <a:pt x="199" y="160"/>
                    <a:pt x="203" y="160"/>
                  </a:cubicBezTo>
                  <a:cubicBezTo>
                    <a:pt x="214" y="160"/>
                    <a:pt x="224" y="166"/>
                    <a:pt x="230" y="175"/>
                  </a:cubicBezTo>
                  <a:cubicBezTo>
                    <a:pt x="235" y="172"/>
                    <a:pt x="240" y="170"/>
                    <a:pt x="246" y="170"/>
                  </a:cubicBezTo>
                  <a:cubicBezTo>
                    <a:pt x="263" y="170"/>
                    <a:pt x="278" y="185"/>
                    <a:pt x="278" y="202"/>
                  </a:cubicBezTo>
                  <a:cubicBezTo>
                    <a:pt x="278" y="245"/>
                    <a:pt x="278" y="245"/>
                    <a:pt x="278" y="245"/>
                  </a:cubicBezTo>
                  <a:cubicBezTo>
                    <a:pt x="278" y="246"/>
                    <a:pt x="280" y="283"/>
                    <a:pt x="262" y="314"/>
                  </a:cubicBezTo>
                  <a:close/>
                  <a:moveTo>
                    <a:pt x="118" y="64"/>
                  </a:moveTo>
                  <a:cubicBezTo>
                    <a:pt x="144" y="64"/>
                    <a:pt x="166" y="82"/>
                    <a:pt x="171" y="108"/>
                  </a:cubicBezTo>
                  <a:cubicBezTo>
                    <a:pt x="172" y="114"/>
                    <a:pt x="177" y="118"/>
                    <a:pt x="183" y="117"/>
                  </a:cubicBezTo>
                  <a:cubicBezTo>
                    <a:pt x="189" y="116"/>
                    <a:pt x="193" y="110"/>
                    <a:pt x="192" y="105"/>
                  </a:cubicBezTo>
                  <a:cubicBezTo>
                    <a:pt x="186" y="68"/>
                    <a:pt x="155" y="42"/>
                    <a:pt x="118" y="42"/>
                  </a:cubicBezTo>
                  <a:cubicBezTo>
                    <a:pt x="77" y="42"/>
                    <a:pt x="43" y="76"/>
                    <a:pt x="43" y="117"/>
                  </a:cubicBezTo>
                  <a:cubicBezTo>
                    <a:pt x="43" y="121"/>
                    <a:pt x="44" y="125"/>
                    <a:pt x="44" y="129"/>
                  </a:cubicBezTo>
                  <a:cubicBezTo>
                    <a:pt x="45" y="135"/>
                    <a:pt x="50" y="138"/>
                    <a:pt x="55" y="138"/>
                  </a:cubicBezTo>
                  <a:cubicBezTo>
                    <a:pt x="56" y="138"/>
                    <a:pt x="56" y="138"/>
                    <a:pt x="57" y="138"/>
                  </a:cubicBezTo>
                  <a:cubicBezTo>
                    <a:pt x="63" y="137"/>
                    <a:pt x="67" y="132"/>
                    <a:pt x="66" y="126"/>
                  </a:cubicBezTo>
                  <a:cubicBezTo>
                    <a:pt x="65" y="123"/>
                    <a:pt x="65" y="120"/>
                    <a:pt x="65" y="117"/>
                  </a:cubicBezTo>
                  <a:cubicBezTo>
                    <a:pt x="65" y="88"/>
                    <a:pt x="89" y="64"/>
                    <a:pt x="118" y="64"/>
                  </a:cubicBezTo>
                  <a:close/>
                  <a:moveTo>
                    <a:pt x="23" y="133"/>
                  </a:moveTo>
                  <a:cubicBezTo>
                    <a:pt x="22" y="128"/>
                    <a:pt x="22" y="122"/>
                    <a:pt x="22" y="117"/>
                  </a:cubicBezTo>
                  <a:cubicBezTo>
                    <a:pt x="22" y="64"/>
                    <a:pt x="65" y="21"/>
                    <a:pt x="118" y="21"/>
                  </a:cubicBezTo>
                  <a:cubicBezTo>
                    <a:pt x="171" y="21"/>
                    <a:pt x="214" y="64"/>
                    <a:pt x="214" y="117"/>
                  </a:cubicBezTo>
                  <a:cubicBezTo>
                    <a:pt x="214" y="119"/>
                    <a:pt x="214" y="121"/>
                    <a:pt x="213" y="123"/>
                  </a:cubicBezTo>
                  <a:cubicBezTo>
                    <a:pt x="213" y="129"/>
                    <a:pt x="218" y="134"/>
                    <a:pt x="223" y="135"/>
                  </a:cubicBezTo>
                  <a:cubicBezTo>
                    <a:pt x="229" y="135"/>
                    <a:pt x="234" y="131"/>
                    <a:pt x="235" y="125"/>
                  </a:cubicBezTo>
                  <a:cubicBezTo>
                    <a:pt x="235" y="122"/>
                    <a:pt x="235" y="120"/>
                    <a:pt x="235" y="117"/>
                  </a:cubicBezTo>
                  <a:cubicBezTo>
                    <a:pt x="235" y="52"/>
                    <a:pt x="182" y="0"/>
                    <a:pt x="118" y="0"/>
                  </a:cubicBezTo>
                  <a:cubicBezTo>
                    <a:pt x="53" y="0"/>
                    <a:pt x="0" y="52"/>
                    <a:pt x="0" y="117"/>
                  </a:cubicBezTo>
                  <a:cubicBezTo>
                    <a:pt x="0" y="124"/>
                    <a:pt x="1" y="130"/>
                    <a:pt x="2" y="137"/>
                  </a:cubicBezTo>
                  <a:cubicBezTo>
                    <a:pt x="3" y="142"/>
                    <a:pt x="7" y="145"/>
                    <a:pt x="12" y="145"/>
                  </a:cubicBezTo>
                  <a:cubicBezTo>
                    <a:pt x="13" y="145"/>
                    <a:pt x="14" y="145"/>
                    <a:pt x="14" y="145"/>
                  </a:cubicBezTo>
                  <a:cubicBezTo>
                    <a:pt x="20" y="144"/>
                    <a:pt x="24" y="139"/>
                    <a:pt x="23" y="13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062743923"/>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Libraries for NLP</a:t>
            </a:r>
            <a:endParaRPr lang="en-US" dirty="0"/>
          </a:p>
        </p:txBody>
      </p:sp>
      <p:graphicFrame>
        <p:nvGraphicFramePr>
          <p:cNvPr id="3" name="Group 3"/>
          <p:cNvGraphicFramePr>
            <a:graphicFrameLocks noGrp="1"/>
          </p:cNvGraphicFramePr>
          <p:nvPr>
            <p:extLst>
              <p:ext uri="{D42A27DB-BD31-4B8C-83A1-F6EECF244321}">
                <p14:modId xmlns:p14="http://schemas.microsoft.com/office/powerpoint/2010/main" val="1082825928"/>
              </p:ext>
            </p:extLst>
          </p:nvPr>
        </p:nvGraphicFramePr>
        <p:xfrm>
          <a:off x="356524" y="1300604"/>
          <a:ext cx="8465855" cy="4321057"/>
        </p:xfrm>
        <a:graphic>
          <a:graphicData uri="http://schemas.openxmlformats.org/drawingml/2006/table">
            <a:tbl>
              <a:tblPr/>
              <a:tblGrid>
                <a:gridCol w="1271652">
                  <a:extLst>
                    <a:ext uri="{9D8B030D-6E8A-4147-A177-3AD203B41FA5}">
                      <a16:colId xmlns:a16="http://schemas.microsoft.com/office/drawing/2014/main" val="20000"/>
                    </a:ext>
                  </a:extLst>
                </a:gridCol>
                <a:gridCol w="2888406">
                  <a:extLst>
                    <a:ext uri="{9D8B030D-6E8A-4147-A177-3AD203B41FA5}">
                      <a16:colId xmlns:a16="http://schemas.microsoft.com/office/drawing/2014/main" val="20001"/>
                    </a:ext>
                  </a:extLst>
                </a:gridCol>
                <a:gridCol w="1958129">
                  <a:extLst>
                    <a:ext uri="{9D8B030D-6E8A-4147-A177-3AD203B41FA5}">
                      <a16:colId xmlns:a16="http://schemas.microsoft.com/office/drawing/2014/main" val="20002"/>
                    </a:ext>
                  </a:extLst>
                </a:gridCol>
                <a:gridCol w="1173834">
                  <a:extLst>
                    <a:ext uri="{9D8B030D-6E8A-4147-A177-3AD203B41FA5}">
                      <a16:colId xmlns:a16="http://schemas.microsoft.com/office/drawing/2014/main" val="20003"/>
                    </a:ext>
                  </a:extLst>
                </a:gridCol>
                <a:gridCol w="1173834">
                  <a:extLst>
                    <a:ext uri="{9D8B030D-6E8A-4147-A177-3AD203B41FA5}">
                      <a16:colId xmlns:a16="http://schemas.microsoft.com/office/drawing/2014/main" val="20004"/>
                    </a:ext>
                  </a:extLst>
                </a:gridCol>
              </a:tblGrid>
              <a:tr h="541537">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accent1"/>
                        </a:solidFill>
                        <a:effectLst/>
                        <a:latin typeface="+mn-lt"/>
                      </a:endParaRPr>
                    </a:p>
                  </a:txBody>
                  <a:tcPr marL="45720" marR="45720" anchor="ctr" horzOverflow="overflow">
                    <a:lnL w="952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Description</a:t>
                      </a: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Licensing</a:t>
                      </a: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Supports multithreading?</a:t>
                      </a:r>
                      <a:endParaRPr kumimoji="0" lang="en-US" sz="1000" b="0" i="0" u="none" strike="noStrike" cap="none" normalizeH="0" baseline="0" dirty="0" smtClean="0">
                        <a:ln>
                          <a:noFill/>
                        </a:ln>
                        <a:solidFill>
                          <a:schemeClr val="accent1"/>
                        </a:solidFill>
                        <a:effectLst/>
                        <a:latin typeface="+mn-lt"/>
                      </a:endParaRP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Existing</a:t>
                      </a:r>
                      <a:br>
                        <a:rPr kumimoji="0" lang="en-US" sz="1000" b="0" i="0" u="none" strike="noStrike" cap="none" normalizeH="0" baseline="0" dirty="0" smtClean="0">
                          <a:ln>
                            <a:noFill/>
                          </a:ln>
                          <a:solidFill>
                            <a:schemeClr val="accent1"/>
                          </a:solidFill>
                          <a:effectLst/>
                          <a:latin typeface="+mn-lt"/>
                        </a:rPr>
                      </a:br>
                      <a:r>
                        <a:rPr kumimoji="0" lang="en-US" sz="1000" b="0" i="0" u="none" strike="noStrike" cap="none" normalizeH="0" baseline="0" dirty="0" smtClean="0">
                          <a:ln>
                            <a:noFill/>
                          </a:ln>
                          <a:solidFill>
                            <a:schemeClr val="accent1"/>
                          </a:solidFill>
                          <a:effectLst/>
                          <a:latin typeface="+mn-lt"/>
                        </a:rPr>
                        <a:t>Product(s)</a:t>
                      </a:r>
                    </a:p>
                  </a:txBody>
                  <a:tcPr marL="45720" marR="45720" anchor="ctr" horzOverflow="overflow">
                    <a:lnL w="635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254">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smtClean="0">
                          <a:ln>
                            <a:noFill/>
                          </a:ln>
                          <a:solidFill>
                            <a:schemeClr val="dk1"/>
                          </a:solidFill>
                          <a:effectLst/>
                        </a:rPr>
                        <a:t>NLTK</a:t>
                      </a:r>
                      <a:endParaRPr kumimoji="0" lang="en-US" sz="1000" b="1" i="0" u="none" strike="noStrike" cap="none" normalizeH="0" baseline="0" dirty="0" smtClean="0">
                        <a:ln>
                          <a:noFill/>
                        </a:ln>
                        <a:solidFill>
                          <a:schemeClr val="dk1"/>
                        </a:solidFill>
                        <a:effectLst/>
                        <a:latin typeface="Arial" charset="0"/>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A leading platform for building programs to work with human language data.</a:t>
                      </a:r>
                    </a:p>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It provides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easy-to-use interfaces</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to over 50 corpora and lexical resources such as WordNet, along with a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suite of text processing libraries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for classification, tokenization, stemming, tagging, parsing, and semantic reasoning.</a:t>
                      </a: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Licensed under </a:t>
                      </a:r>
                      <a:r>
                        <a:rPr kumimoji="0" lang="en-US" sz="900" b="0" i="1" u="none" strike="noStrike" kern="1200" cap="none" spc="0" normalizeH="0" baseline="0" noProof="0" dirty="0" smtClean="0">
                          <a:ln>
                            <a:noFill/>
                          </a:ln>
                          <a:solidFill>
                            <a:schemeClr val="dk1"/>
                          </a:solidFill>
                          <a:effectLst/>
                          <a:uLnTx/>
                          <a:uFillTx/>
                          <a:latin typeface="+mn-lt"/>
                          <a:ea typeface="+mn-ea"/>
                          <a:cs typeface="+mn-cs"/>
                        </a:rPr>
                        <a:t>Apache version 2.0 License</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which allows the user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freedom to use the software for any purpose</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to distribute it, to modify it, and to distribute modified versions of the software, under the terms of the license, without concern for royalties.</a:t>
                      </a: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charset="0"/>
                        <a:buNone/>
                        <a:tabLst/>
                        <a:defRPr/>
                      </a:pPr>
                      <a:r>
                        <a:rPr kumimoji="0" lang="en-US" sz="1000" b="1" i="0" u="none" strike="noStrike" kern="1200" cap="none" spc="0" normalizeH="0" baseline="0" noProof="0" dirty="0" smtClean="0">
                          <a:ln>
                            <a:noFill/>
                          </a:ln>
                          <a:solidFill>
                            <a:schemeClr val="dk1"/>
                          </a:solidFill>
                          <a:effectLst/>
                          <a:uLnTx/>
                          <a:uFillTx/>
                          <a:latin typeface="+mn-lt"/>
                          <a:ea typeface="+mn-ea"/>
                          <a:cs typeface="+mn-cs"/>
                        </a:rPr>
                        <a:t>Yes</a:t>
                      </a:r>
                      <a:endParaRPr kumimoji="0" lang="en-US" sz="1000" b="1"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6777">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err="1" smtClean="0">
                          <a:ln>
                            <a:noFill/>
                          </a:ln>
                          <a:solidFill>
                            <a:schemeClr val="dk1"/>
                          </a:solidFill>
                          <a:effectLst/>
                        </a:rPr>
                        <a:t>TextBlob</a:t>
                      </a:r>
                      <a:endParaRPr kumimoji="0" lang="en-US" sz="1000" b="1" i="0" u="none" strike="noStrike" cap="none" normalizeH="0" baseline="0" dirty="0" smtClean="0">
                        <a:ln>
                          <a:noFill/>
                        </a:ln>
                        <a:solidFill>
                          <a:schemeClr val="dk1"/>
                        </a:solidFill>
                        <a:effectLst/>
                        <a:latin typeface="Arial" charset="0"/>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Designed to help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media organizations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and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consumers extract intelligence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from the web. </a:t>
                      </a:r>
                    </a:p>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It also offers a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summarization endpoint</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which can be used to summarize long articles, and a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hashtag suggestion endpoint</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which can suggest appropriate hashtags for a piece of content.</a:t>
                      </a: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Licensed under </a:t>
                      </a:r>
                      <a:r>
                        <a:rPr kumimoji="0" lang="en-US" sz="900" b="0" i="1" u="none" strike="noStrike" kern="1200" cap="none" spc="0" normalizeH="0" baseline="0" noProof="0" dirty="0" smtClean="0">
                          <a:ln>
                            <a:noFill/>
                          </a:ln>
                          <a:solidFill>
                            <a:schemeClr val="dk1"/>
                          </a:solidFill>
                          <a:effectLst/>
                          <a:uLnTx/>
                          <a:uFillTx/>
                          <a:latin typeface="+mn-lt"/>
                          <a:ea typeface="+mn-ea"/>
                          <a:cs typeface="+mn-cs"/>
                        </a:rPr>
                        <a:t>MIT License,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which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permits reuse within proprietary software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provided that all copies of the licensed software include a copy of the MIT License terms and the copyright notice</a:t>
                      </a: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charset="0"/>
                        <a:buNone/>
                        <a:tabLst/>
                        <a:defRPr/>
                      </a:pPr>
                      <a:r>
                        <a:rPr kumimoji="0" lang="en-US" sz="1000" b="0" i="1" u="none" strike="noStrike" kern="1200" cap="none" spc="0" normalizeH="0" baseline="0" noProof="0" dirty="0" smtClean="0">
                          <a:ln>
                            <a:noFill/>
                          </a:ln>
                          <a:solidFill>
                            <a:schemeClr val="dk1"/>
                          </a:solidFill>
                          <a:effectLst/>
                          <a:uLnTx/>
                          <a:uFillTx/>
                          <a:latin typeface="+mn-lt"/>
                          <a:ea typeface="+mn-ea"/>
                          <a:cs typeface="+mn-cs"/>
                        </a:rPr>
                        <a:t>Details not available</a:t>
                      </a:r>
                      <a:endParaRPr kumimoji="0" lang="en-US" sz="1000" b="0" i="1"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9254">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smtClean="0">
                          <a:ln>
                            <a:noFill/>
                          </a:ln>
                          <a:solidFill>
                            <a:schemeClr val="dk1"/>
                          </a:solidFill>
                          <a:effectLst/>
                        </a:rPr>
                        <a:t>Stanford </a:t>
                      </a:r>
                      <a:r>
                        <a:rPr kumimoji="0" lang="en-US" sz="1000" b="1" u="none" strike="noStrike" cap="none" normalizeH="0" baseline="0" dirty="0" err="1" smtClean="0">
                          <a:ln>
                            <a:noFill/>
                          </a:ln>
                          <a:solidFill>
                            <a:schemeClr val="dk1"/>
                          </a:solidFill>
                          <a:effectLst/>
                        </a:rPr>
                        <a:t>CoreNLP</a:t>
                      </a:r>
                      <a:endParaRPr kumimoji="0" lang="en-US" sz="1000" b="1" i="0" u="none" strike="noStrike" cap="none" normalizeH="0" baseline="0" dirty="0" smtClean="0">
                        <a:ln>
                          <a:noFill/>
                        </a:ln>
                        <a:solidFill>
                          <a:schemeClr val="dk1"/>
                        </a:solidFill>
                        <a:effectLst/>
                        <a:latin typeface="Arial" charset="0"/>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A suite of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production-ready natural analysis tools</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It includes part-of-speech (POS) tagging, entity recognition, pattern learning, parsing, and much more.</a:t>
                      </a:r>
                    </a:p>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It is actually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written in Java</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not Python. One can get around this with Python wrappers made by the community.</a:t>
                      </a: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Licensed under </a:t>
                      </a:r>
                      <a:r>
                        <a:rPr kumimoji="0" lang="en-US" sz="900" b="0" i="1" u="none" strike="noStrike" kern="1200" cap="none" spc="0" normalizeH="0" baseline="0" noProof="0" dirty="0" smtClean="0">
                          <a:ln>
                            <a:noFill/>
                          </a:ln>
                          <a:solidFill>
                            <a:schemeClr val="dk1"/>
                          </a:solidFill>
                          <a:effectLst/>
                          <a:uLnTx/>
                          <a:uFillTx/>
                          <a:latin typeface="+mn-lt"/>
                          <a:ea typeface="+mn-ea"/>
                          <a:cs typeface="+mn-cs"/>
                        </a:rPr>
                        <a:t>GNU General Public License v3,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which allows many free uses, but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not its use in proprietary software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which is distributed to others. For distributors of proprietary software, commercial licensing is available from Stanford</a:t>
                      </a: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charset="0"/>
                        <a:buNone/>
                        <a:tabLst/>
                        <a:defRPr/>
                      </a:pPr>
                      <a:r>
                        <a:rPr kumimoji="0" lang="en-US" sz="1000" b="1" i="0" u="none" strike="noStrike" kern="1200" cap="none" spc="0" normalizeH="0" baseline="0" noProof="0" dirty="0" smtClean="0">
                          <a:ln>
                            <a:noFill/>
                          </a:ln>
                          <a:solidFill>
                            <a:schemeClr val="dk1"/>
                          </a:solidFill>
                          <a:effectLst/>
                          <a:uLnTx/>
                          <a:uFillTx/>
                          <a:latin typeface="+mn-lt"/>
                          <a:ea typeface="+mn-ea"/>
                          <a:cs typeface="+mn-cs"/>
                        </a:rPr>
                        <a:t>Yes</a:t>
                      </a:r>
                      <a:endParaRPr kumimoji="0" lang="en-US" sz="1000" b="1"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0681" y="18113"/>
            <a:ext cx="1682612" cy="822960"/>
          </a:xfrm>
          <a:prstGeom prst="rect">
            <a:avLst/>
          </a:prstGeom>
        </p:spPr>
      </p:pic>
      <p:sp>
        <p:nvSpPr>
          <p:cNvPr id="5" name="Text Placeholder 3"/>
          <p:cNvSpPr>
            <a:spLocks noGrp="1"/>
          </p:cNvSpPr>
          <p:nvPr>
            <p:ph type="body" sz="quarter" idx="13"/>
          </p:nvPr>
        </p:nvSpPr>
        <p:spPr>
          <a:xfrm>
            <a:off x="376237" y="651600"/>
            <a:ext cx="8391525" cy="365760"/>
          </a:xfrm>
        </p:spPr>
        <p:txBody>
          <a:bodyPr/>
          <a:lstStyle/>
          <a:p>
            <a:r>
              <a:rPr lang="en-US" sz="1600" i="1" dirty="0" smtClean="0"/>
              <a:t>Slide 1/2</a:t>
            </a:r>
            <a:endParaRPr lang="en-US" i="1" dirty="0" smtClean="0"/>
          </a:p>
          <a:p>
            <a:endParaRPr lang="en-US" dirty="0"/>
          </a:p>
        </p:txBody>
      </p:sp>
    </p:spTree>
    <p:extLst>
      <p:ext uri="{BB962C8B-B14F-4D97-AF65-F5344CB8AC3E}">
        <p14:creationId xmlns:p14="http://schemas.microsoft.com/office/powerpoint/2010/main" val="122487581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Key Libraries for NLP</a:t>
            </a:r>
            <a:endParaRPr lang="en-US" dirty="0"/>
          </a:p>
        </p:txBody>
      </p:sp>
      <p:graphicFrame>
        <p:nvGraphicFramePr>
          <p:cNvPr id="3" name="Group 3"/>
          <p:cNvGraphicFramePr>
            <a:graphicFrameLocks noGrp="1"/>
          </p:cNvGraphicFramePr>
          <p:nvPr>
            <p:extLst>
              <p:ext uri="{D42A27DB-BD31-4B8C-83A1-F6EECF244321}">
                <p14:modId xmlns:p14="http://schemas.microsoft.com/office/powerpoint/2010/main" val="1196063319"/>
              </p:ext>
            </p:extLst>
          </p:nvPr>
        </p:nvGraphicFramePr>
        <p:xfrm>
          <a:off x="356524" y="1300604"/>
          <a:ext cx="8465640" cy="2995177"/>
        </p:xfrm>
        <a:graphic>
          <a:graphicData uri="http://schemas.openxmlformats.org/drawingml/2006/table">
            <a:tbl>
              <a:tblPr/>
              <a:tblGrid>
                <a:gridCol w="1271652">
                  <a:extLst>
                    <a:ext uri="{9D8B030D-6E8A-4147-A177-3AD203B41FA5}">
                      <a16:colId xmlns:a16="http://schemas.microsoft.com/office/drawing/2014/main" val="20000"/>
                    </a:ext>
                  </a:extLst>
                </a:gridCol>
                <a:gridCol w="2889504">
                  <a:extLst>
                    <a:ext uri="{9D8B030D-6E8A-4147-A177-3AD203B41FA5}">
                      <a16:colId xmlns:a16="http://schemas.microsoft.com/office/drawing/2014/main" val="20001"/>
                    </a:ext>
                  </a:extLst>
                </a:gridCol>
                <a:gridCol w="1956816">
                  <a:extLst>
                    <a:ext uri="{9D8B030D-6E8A-4147-A177-3AD203B41FA5}">
                      <a16:colId xmlns:a16="http://schemas.microsoft.com/office/drawing/2014/main" val="20002"/>
                    </a:ext>
                  </a:extLst>
                </a:gridCol>
                <a:gridCol w="1173834">
                  <a:extLst>
                    <a:ext uri="{9D8B030D-6E8A-4147-A177-3AD203B41FA5}">
                      <a16:colId xmlns:a16="http://schemas.microsoft.com/office/drawing/2014/main" val="20003"/>
                    </a:ext>
                  </a:extLst>
                </a:gridCol>
                <a:gridCol w="1173834">
                  <a:extLst>
                    <a:ext uri="{9D8B030D-6E8A-4147-A177-3AD203B41FA5}">
                      <a16:colId xmlns:a16="http://schemas.microsoft.com/office/drawing/2014/main" val="20004"/>
                    </a:ext>
                  </a:extLst>
                </a:gridCol>
              </a:tblGrid>
              <a:tr h="541537">
                <a:tc>
                  <a:txBody>
                    <a:bodyPr/>
                    <a:lstStyle/>
                    <a:p>
                      <a:pPr marL="0" marR="0" lvl="0" indent="0" algn="l" defTabSz="684213" rtl="0" eaLnBrk="0" fontAlgn="base" latinLnBrk="0" hangingPunct="0">
                        <a:lnSpc>
                          <a:spcPct val="100000"/>
                        </a:lnSpc>
                        <a:spcBef>
                          <a:spcPts val="0"/>
                        </a:spcBef>
                        <a:spcAft>
                          <a:spcPct val="0"/>
                        </a:spcAft>
                        <a:buClrTx/>
                        <a:buSzPct val="25000"/>
                        <a:buFont typeface="Wingdings" pitchFamily="2" charset="2"/>
                        <a:buNone/>
                        <a:tabLst/>
                      </a:pPr>
                      <a:endParaRPr kumimoji="0" lang="en-US" sz="1000" b="0" i="0" u="none" strike="noStrike" cap="none" normalizeH="0" baseline="0" dirty="0" smtClean="0">
                        <a:ln>
                          <a:noFill/>
                        </a:ln>
                        <a:solidFill>
                          <a:schemeClr val="accent1"/>
                        </a:solidFill>
                        <a:effectLst/>
                        <a:latin typeface="+mn-lt"/>
                      </a:endParaRPr>
                    </a:p>
                  </a:txBody>
                  <a:tcPr marL="45720" marR="45720" anchor="ctr" horzOverflow="overflow">
                    <a:lnL w="9525"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Description</a:t>
                      </a: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Licensing</a:t>
                      </a: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Supports multithreading?</a:t>
                      </a:r>
                      <a:endParaRPr kumimoji="0" lang="en-US" sz="1000" b="0" i="0" u="none" strike="noStrike" cap="none" normalizeH="0" baseline="0" dirty="0" smtClean="0">
                        <a:ln>
                          <a:noFill/>
                        </a:ln>
                        <a:solidFill>
                          <a:schemeClr val="accent1"/>
                        </a:solidFill>
                        <a:effectLst/>
                        <a:latin typeface="+mn-lt"/>
                      </a:endParaRPr>
                    </a:p>
                  </a:txBody>
                  <a:tcPr marL="45720" marR="4572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684213" rtl="0" eaLnBrk="0" fontAlgn="base" latinLnBrk="0" hangingPunct="0">
                        <a:lnSpc>
                          <a:spcPct val="100000"/>
                        </a:lnSpc>
                        <a:spcBef>
                          <a:spcPts val="0"/>
                        </a:spcBef>
                        <a:spcAft>
                          <a:spcPct val="0"/>
                        </a:spcAft>
                        <a:buClrTx/>
                        <a:buSzPct val="25000"/>
                        <a:buFont typeface="Wingdings" pitchFamily="2" charset="2"/>
                        <a:buNone/>
                        <a:tabLst/>
                      </a:pPr>
                      <a:r>
                        <a:rPr kumimoji="0" lang="en-US" sz="1000" b="0" i="0" u="none" strike="noStrike" cap="none" normalizeH="0" baseline="0" dirty="0" smtClean="0">
                          <a:ln>
                            <a:noFill/>
                          </a:ln>
                          <a:solidFill>
                            <a:schemeClr val="accent1"/>
                          </a:solidFill>
                          <a:effectLst/>
                          <a:latin typeface="+mn-lt"/>
                        </a:rPr>
                        <a:t>Existing</a:t>
                      </a:r>
                      <a:br>
                        <a:rPr kumimoji="0" lang="en-US" sz="1000" b="0" i="0" u="none" strike="noStrike" cap="none" normalizeH="0" baseline="0" dirty="0" smtClean="0">
                          <a:ln>
                            <a:noFill/>
                          </a:ln>
                          <a:solidFill>
                            <a:schemeClr val="accent1"/>
                          </a:solidFill>
                          <a:effectLst/>
                          <a:latin typeface="+mn-lt"/>
                        </a:rPr>
                      </a:br>
                      <a:r>
                        <a:rPr kumimoji="0" lang="en-US" sz="1000" b="0" i="0" u="none" strike="noStrike" cap="none" normalizeH="0" baseline="0" dirty="0" smtClean="0">
                          <a:ln>
                            <a:noFill/>
                          </a:ln>
                          <a:solidFill>
                            <a:schemeClr val="accent1"/>
                          </a:solidFill>
                          <a:effectLst/>
                          <a:latin typeface="+mn-lt"/>
                        </a:rPr>
                        <a:t>Product(s)</a:t>
                      </a:r>
                    </a:p>
                  </a:txBody>
                  <a:tcPr marL="45720" marR="45720" anchor="ctr" horzOverflow="overflow">
                    <a:lnL w="6350"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89254">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err="1" smtClean="0">
                          <a:ln>
                            <a:noFill/>
                          </a:ln>
                          <a:solidFill>
                            <a:schemeClr val="dk1"/>
                          </a:solidFill>
                          <a:effectLst/>
                        </a:rPr>
                        <a:t>spaCy</a:t>
                      </a:r>
                      <a:endParaRPr kumimoji="0" lang="en-US" sz="1000" b="1" i="0" u="none" strike="noStrike" cap="none" normalizeH="0" baseline="0" dirty="0" smtClean="0">
                        <a:ln>
                          <a:noFill/>
                        </a:ln>
                        <a:solidFill>
                          <a:schemeClr val="dk1"/>
                        </a:solidFill>
                        <a:effectLst/>
                        <a:latin typeface="Arial" charset="0"/>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Offers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meaning as a service</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using its text analysis engine. </a:t>
                      </a:r>
                    </a:p>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Allows users to perform a variety of commonly used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low-level natural language processing functions</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including topic extraction, text classification, sentiment analysis and language identification</a:t>
                      </a: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Licensed under </a:t>
                      </a:r>
                      <a:r>
                        <a:rPr kumimoji="0" lang="en-US" sz="900" b="0" i="1" u="none" strike="noStrike" kern="1200" cap="none" spc="0" normalizeH="0" baseline="0" noProof="0" dirty="0" smtClean="0">
                          <a:ln>
                            <a:noFill/>
                          </a:ln>
                          <a:solidFill>
                            <a:schemeClr val="dk1"/>
                          </a:solidFill>
                          <a:effectLst/>
                          <a:uLnTx/>
                          <a:uFillTx/>
                          <a:latin typeface="+mn-lt"/>
                          <a:ea typeface="+mn-ea"/>
                          <a:cs typeface="+mn-cs"/>
                        </a:rPr>
                        <a:t>MIT License,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which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permits reuse within proprietary software </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provided that all copies of the licensed software include a copy of the MIT License terms and the copyright notice</a:t>
                      </a: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charset="0"/>
                        <a:buNone/>
                        <a:tabLst/>
                        <a:defRPr/>
                      </a:pPr>
                      <a:r>
                        <a:rPr kumimoji="0" lang="en-US" sz="1000" b="0" i="0" u="none" strike="noStrike" kern="1200" cap="none" spc="0" normalizeH="0" baseline="0" noProof="0" dirty="0" smtClean="0">
                          <a:ln>
                            <a:noFill/>
                          </a:ln>
                          <a:solidFill>
                            <a:schemeClr val="dk1"/>
                          </a:solidFill>
                          <a:effectLst/>
                          <a:uLnTx/>
                          <a:uFillTx/>
                          <a:latin typeface="+mn-lt"/>
                          <a:ea typeface="+mn-ea"/>
                          <a:cs typeface="+mn-cs"/>
                        </a:rPr>
                        <a:t>Only the </a:t>
                      </a:r>
                      <a:r>
                        <a:rPr kumimoji="0" lang="en-US" sz="1000" b="1" i="0" u="none" strike="noStrike" kern="1200" cap="none" spc="0" normalizeH="0" baseline="0" noProof="0" dirty="0" smtClean="0">
                          <a:ln>
                            <a:noFill/>
                          </a:ln>
                          <a:solidFill>
                            <a:schemeClr val="dk1"/>
                          </a:solidFill>
                          <a:effectLst/>
                          <a:uLnTx/>
                          <a:uFillTx/>
                          <a:latin typeface="+mn-lt"/>
                          <a:ea typeface="+mn-ea"/>
                          <a:cs typeface="+mn-cs"/>
                        </a:rPr>
                        <a:t>parser </a:t>
                      </a:r>
                      <a:r>
                        <a:rPr kumimoji="0" lang="en-US" sz="1000" b="0" i="0" u="none" strike="noStrike" kern="1200" cap="none" spc="0" normalizeH="0" baseline="0" noProof="0" dirty="0" smtClean="0">
                          <a:ln>
                            <a:noFill/>
                          </a:ln>
                          <a:solidFill>
                            <a:schemeClr val="dk1"/>
                          </a:solidFill>
                          <a:effectLst/>
                          <a:uLnTx/>
                          <a:uFillTx/>
                          <a:latin typeface="+mn-lt"/>
                          <a:ea typeface="+mn-ea"/>
                          <a:cs typeface="+mn-cs"/>
                        </a:rPr>
                        <a:t>and </a:t>
                      </a:r>
                      <a:r>
                        <a:rPr kumimoji="0" lang="en-US" sz="1000" b="1" i="0" u="none" strike="noStrike" kern="1200" cap="none" spc="0" normalizeH="0" baseline="0" noProof="0" dirty="0" smtClean="0">
                          <a:ln>
                            <a:noFill/>
                          </a:ln>
                          <a:solidFill>
                            <a:schemeClr val="dk1"/>
                          </a:solidFill>
                          <a:effectLst/>
                          <a:uLnTx/>
                          <a:uFillTx/>
                          <a:latin typeface="+mn-lt"/>
                          <a:ea typeface="+mn-ea"/>
                          <a:cs typeface="+mn-cs"/>
                        </a:rPr>
                        <a:t>entity recognizer </a:t>
                      </a:r>
                      <a:r>
                        <a:rPr kumimoji="0" lang="en-US" sz="1000" b="0" i="0" u="none" strike="noStrike" kern="1200" cap="none" spc="0" normalizeH="0" baseline="0" noProof="0" dirty="0" smtClean="0">
                          <a:ln>
                            <a:noFill/>
                          </a:ln>
                          <a:solidFill>
                            <a:schemeClr val="dk1"/>
                          </a:solidFill>
                          <a:effectLst/>
                          <a:uLnTx/>
                          <a:uFillTx/>
                          <a:latin typeface="+mn-lt"/>
                          <a:ea typeface="+mn-ea"/>
                          <a:cs typeface="+mn-cs"/>
                        </a:rPr>
                        <a:t>are currently multi-threaded</a:t>
                      </a: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56777">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000" b="1" u="none" strike="noStrike" cap="none" normalizeH="0" baseline="0" dirty="0" err="1" smtClean="0">
                          <a:ln>
                            <a:noFill/>
                          </a:ln>
                          <a:solidFill>
                            <a:schemeClr val="dk1"/>
                          </a:solidFill>
                          <a:effectLst/>
                        </a:rPr>
                        <a:t>gensim</a:t>
                      </a:r>
                      <a:endParaRPr kumimoji="0" lang="en-US" sz="1000" b="1" i="0" u="none" strike="noStrike" cap="none" normalizeH="0" baseline="0" dirty="0" smtClean="0">
                        <a:ln>
                          <a:noFill/>
                        </a:ln>
                        <a:solidFill>
                          <a:schemeClr val="dk1"/>
                        </a:solidFill>
                        <a:effectLst/>
                        <a:latin typeface="Arial" charset="0"/>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algn="l" rtl="0"/>
                      <a:r>
                        <a:rPr lang="en-US" sz="900" b="0" i="0" u="none" strike="noStrike" kern="1200" baseline="0" dirty="0" smtClean="0">
                          <a:solidFill>
                            <a:srgbClr val="000000"/>
                          </a:solidFill>
                          <a:latin typeface="Verdana" panose="020B0604030504040204" pitchFamily="34" charset="0"/>
                        </a:rPr>
                        <a:t>A well-optimized library for </a:t>
                      </a:r>
                      <a:r>
                        <a:rPr lang="en-US" sz="900" b="1" i="0" u="none" strike="noStrike" kern="1200" baseline="0" dirty="0" smtClean="0">
                          <a:solidFill>
                            <a:srgbClr val="000000"/>
                          </a:solidFill>
                          <a:latin typeface="Verdana" panose="020B0604030504040204" pitchFamily="34" charset="0"/>
                        </a:rPr>
                        <a:t>topic modeling </a:t>
                      </a:r>
                      <a:r>
                        <a:rPr lang="en-US" sz="900" b="0" i="0" u="none" strike="noStrike" kern="1200" baseline="0" dirty="0" smtClean="0">
                          <a:solidFill>
                            <a:srgbClr val="000000"/>
                          </a:solidFill>
                          <a:latin typeface="Verdana" panose="020B0604030504040204" pitchFamily="34" charset="0"/>
                        </a:rPr>
                        <a:t>and </a:t>
                      </a:r>
                      <a:r>
                        <a:rPr lang="en-US" sz="900" b="1" i="0" u="none" strike="noStrike" kern="1200" baseline="0" dirty="0" smtClean="0">
                          <a:solidFill>
                            <a:srgbClr val="000000"/>
                          </a:solidFill>
                          <a:latin typeface="Verdana" panose="020B0604030504040204" pitchFamily="34" charset="0"/>
                        </a:rPr>
                        <a:t>document similarity </a:t>
                      </a:r>
                      <a:r>
                        <a:rPr lang="en-US" sz="900" b="0" i="0" u="none" strike="noStrike" kern="1200" baseline="0" dirty="0" smtClean="0">
                          <a:solidFill>
                            <a:srgbClr val="000000"/>
                          </a:solidFill>
                          <a:latin typeface="Verdana" panose="020B0604030504040204" pitchFamily="34" charset="0"/>
                        </a:rPr>
                        <a:t>analysis. Compared to the other Python NLP libraries, it's the </a:t>
                      </a:r>
                      <a:r>
                        <a:rPr lang="en-US" sz="900" b="1" i="0" u="none" strike="noStrike" kern="1200" baseline="0" dirty="0" smtClean="0">
                          <a:solidFill>
                            <a:srgbClr val="000000"/>
                          </a:solidFill>
                          <a:latin typeface="Verdana" panose="020B0604030504040204" pitchFamily="34" charset="0"/>
                        </a:rPr>
                        <a:t>most specialized</a:t>
                      </a:r>
                      <a:r>
                        <a:rPr lang="en-US" sz="900" b="0" i="0" u="none" strike="noStrike" kern="1200" baseline="0" dirty="0" smtClean="0">
                          <a:solidFill>
                            <a:srgbClr val="000000"/>
                          </a:solidFill>
                          <a:latin typeface="Verdana" panose="020B0604030504040204" pitchFamily="34" charset="0"/>
                        </a:rPr>
                        <a:t>.</a:t>
                      </a:r>
                      <a:endParaRPr lang="en-GB" sz="900" b="0" i="0" u="none" strike="noStrike" kern="1200" baseline="0" dirty="0" smtClean="0">
                        <a:solidFill>
                          <a:srgbClr val="000000"/>
                        </a:solidFill>
                        <a:latin typeface="Verdana" panose="020B0604030504040204" pitchFamily="34" charset="0"/>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r>
                        <a:rPr kumimoji="0" lang="en-US" sz="900" b="0" i="0" u="none" strike="noStrike" kern="1200" cap="none" spc="0" normalizeH="0" baseline="0" noProof="0" dirty="0" smtClean="0">
                          <a:ln>
                            <a:noFill/>
                          </a:ln>
                          <a:solidFill>
                            <a:schemeClr val="dk1"/>
                          </a:solidFill>
                          <a:effectLst/>
                          <a:uLnTx/>
                          <a:uFillTx/>
                          <a:latin typeface="+mn-lt"/>
                          <a:ea typeface="+mn-ea"/>
                          <a:cs typeface="+mn-cs"/>
                        </a:rPr>
                        <a:t>Licensed under the OSI-approved </a:t>
                      </a:r>
                      <a:r>
                        <a:rPr kumimoji="0" lang="en-US" sz="900" b="0" i="1" u="none" strike="noStrike" kern="1200" cap="none" spc="0" normalizeH="0" baseline="0" noProof="0" dirty="0" smtClean="0">
                          <a:ln>
                            <a:noFill/>
                          </a:ln>
                          <a:solidFill>
                            <a:schemeClr val="dk1"/>
                          </a:solidFill>
                          <a:effectLst/>
                          <a:uLnTx/>
                          <a:uFillTx/>
                          <a:latin typeface="+mn-lt"/>
                          <a:ea typeface="+mn-ea"/>
                          <a:cs typeface="+mn-cs"/>
                        </a:rPr>
                        <a:t>GNU LGPLv2.1 license</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which means that it’s </a:t>
                      </a:r>
                      <a:r>
                        <a:rPr kumimoji="0" lang="en-US" sz="900" b="1" i="0" u="none" strike="noStrike" kern="1200" cap="none" spc="0" normalizeH="0" baseline="0" noProof="0" dirty="0" smtClean="0">
                          <a:ln>
                            <a:noFill/>
                          </a:ln>
                          <a:solidFill>
                            <a:schemeClr val="dk1"/>
                          </a:solidFill>
                          <a:effectLst/>
                          <a:uLnTx/>
                          <a:uFillTx/>
                          <a:latin typeface="+mn-lt"/>
                          <a:ea typeface="+mn-ea"/>
                          <a:cs typeface="+mn-cs"/>
                        </a:rPr>
                        <a:t>free for both personal and commercial use</a:t>
                      </a:r>
                      <a:r>
                        <a:rPr kumimoji="0" lang="en-US" sz="900" b="0" i="0" u="none" strike="noStrike" kern="1200" cap="none" spc="0" normalizeH="0" baseline="0" noProof="0" dirty="0" smtClean="0">
                          <a:ln>
                            <a:noFill/>
                          </a:ln>
                          <a:solidFill>
                            <a:schemeClr val="dk1"/>
                          </a:solidFill>
                          <a:effectLst/>
                          <a:uLnTx/>
                          <a:uFillTx/>
                          <a:latin typeface="+mn-lt"/>
                          <a:ea typeface="+mn-ea"/>
                          <a:cs typeface="+mn-cs"/>
                        </a:rPr>
                        <a:t>, but if you make any modification that you distribute, you have to disclose the source code of these modifications.</a:t>
                      </a: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ctr" defTabSz="957263" rtl="0" eaLnBrk="1" fontAlgn="base" latinLnBrk="0" hangingPunct="1">
                        <a:lnSpc>
                          <a:spcPct val="100000"/>
                        </a:lnSpc>
                        <a:spcBef>
                          <a:spcPts val="600"/>
                        </a:spcBef>
                        <a:spcAft>
                          <a:spcPts val="0"/>
                        </a:spcAft>
                        <a:buClrTx/>
                        <a:buSzTx/>
                        <a:buFont typeface="Arial" charset="0"/>
                        <a:buNone/>
                        <a:tabLst/>
                        <a:defRPr/>
                      </a:pPr>
                      <a:r>
                        <a:rPr kumimoji="0" lang="en-US" sz="1000" b="1" i="0" u="none" strike="noStrike" kern="1200" cap="none" spc="0" normalizeH="0" baseline="0" noProof="0" dirty="0" smtClean="0">
                          <a:ln>
                            <a:noFill/>
                          </a:ln>
                          <a:solidFill>
                            <a:schemeClr val="dk1"/>
                          </a:solidFill>
                          <a:effectLst/>
                          <a:uLnTx/>
                          <a:uFillTx/>
                          <a:latin typeface="+mn-lt"/>
                          <a:ea typeface="+mn-ea"/>
                          <a:cs typeface="+mn-cs"/>
                        </a:rPr>
                        <a:t>Yes</a:t>
                      </a:r>
                      <a:endParaRPr kumimoji="0" lang="en-US" sz="900" b="1"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tc>
                  <a:txBody>
                    <a:bodyPr/>
                    <a:lstStyle/>
                    <a:p>
                      <a:pPr marL="0" marR="0" lvl="0" indent="0" algn="l" defTabSz="957263" rtl="0" eaLnBrk="1" fontAlgn="base" latinLnBrk="0" hangingPunct="1">
                        <a:lnSpc>
                          <a:spcPct val="100000"/>
                        </a:lnSpc>
                        <a:spcBef>
                          <a:spcPts val="600"/>
                        </a:spcBef>
                        <a:spcAft>
                          <a:spcPts val="0"/>
                        </a:spcAft>
                        <a:buClrTx/>
                        <a:buSzTx/>
                        <a:buFont typeface="Arial" charset="0"/>
                        <a:buNone/>
                        <a:tabLst/>
                        <a:defRPr/>
                      </a:pPr>
                      <a:endParaRPr kumimoji="0" lang="en-US" sz="900" b="0" i="0" u="none" strike="noStrike" kern="1200" cap="none" spc="0" normalizeH="0" baseline="0" noProof="0" dirty="0" smtClean="0">
                        <a:ln>
                          <a:noFill/>
                        </a:ln>
                        <a:solidFill>
                          <a:schemeClr val="dk1"/>
                        </a:solidFill>
                        <a:effectLst/>
                        <a:uLnTx/>
                        <a:uFillTx/>
                        <a:latin typeface="+mn-lt"/>
                        <a:ea typeface="+mn-ea"/>
                        <a:cs typeface="+mn-cs"/>
                      </a:endParaRPr>
                    </a:p>
                  </a:txBody>
                  <a:tcPr marL="45720" marR="45720"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solidFill>
                        <a:schemeClr val="accent6"/>
                      </a:solidFill>
                      <a:prstDash val="solid"/>
                      <a:round/>
                      <a:headEnd type="none" w="med" len="med"/>
                      <a:tailEnd type="none" w="med" len="med"/>
                    </a:lnT>
                    <a:lnB w="6350" cap="flat" cmpd="sng" algn="ctr">
                      <a:solidFill>
                        <a:schemeClr val="accent6"/>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0681" y="18113"/>
            <a:ext cx="1682612" cy="822960"/>
          </a:xfrm>
          <a:prstGeom prst="rect">
            <a:avLst/>
          </a:prstGeom>
        </p:spPr>
      </p:pic>
      <p:sp>
        <p:nvSpPr>
          <p:cNvPr id="5" name="Text Placeholder 3"/>
          <p:cNvSpPr>
            <a:spLocks noGrp="1"/>
          </p:cNvSpPr>
          <p:nvPr>
            <p:ph type="body" sz="quarter" idx="13"/>
          </p:nvPr>
        </p:nvSpPr>
        <p:spPr>
          <a:xfrm>
            <a:off x="376237" y="651600"/>
            <a:ext cx="8391525" cy="365760"/>
          </a:xfrm>
        </p:spPr>
        <p:txBody>
          <a:bodyPr/>
          <a:lstStyle/>
          <a:p>
            <a:r>
              <a:rPr lang="en-US" sz="1600" i="1" dirty="0" smtClean="0"/>
              <a:t>Slide </a:t>
            </a:r>
            <a:r>
              <a:rPr lang="en-US" sz="1600" i="1" dirty="0" smtClean="0"/>
              <a:t>2/2</a:t>
            </a:r>
            <a:endParaRPr lang="en-US" i="1" dirty="0" smtClean="0"/>
          </a:p>
          <a:p>
            <a:endParaRPr lang="en-US" dirty="0"/>
          </a:p>
        </p:txBody>
      </p:sp>
    </p:spTree>
    <p:extLst>
      <p:ext uri="{BB962C8B-B14F-4D97-AF65-F5344CB8AC3E}">
        <p14:creationId xmlns:p14="http://schemas.microsoft.com/office/powerpoint/2010/main" val="28074902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Key APIs for NLP</a:t>
            </a:r>
            <a:endParaRPr lang="en-US" dirty="0"/>
          </a:p>
        </p:txBody>
      </p:sp>
      <p:sp>
        <p:nvSpPr>
          <p:cNvPr id="5" name="Rectangle 6"/>
          <p:cNvSpPr>
            <a:spLocks noChangeArrowheads="1"/>
          </p:cNvSpPr>
          <p:nvPr/>
        </p:nvSpPr>
        <p:spPr bwMode="auto">
          <a:xfrm>
            <a:off x="2096572" y="1083080"/>
            <a:ext cx="3291840"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Features</a:t>
            </a:r>
            <a:endParaRPr lang="en-US" sz="1200" dirty="0">
              <a:solidFill>
                <a:schemeClr val="bg1"/>
              </a:solidFill>
            </a:endParaRPr>
          </a:p>
        </p:txBody>
      </p:sp>
      <p:sp>
        <p:nvSpPr>
          <p:cNvPr id="6" name="Rectangle 7"/>
          <p:cNvSpPr>
            <a:spLocks noChangeArrowheads="1"/>
          </p:cNvSpPr>
          <p:nvPr/>
        </p:nvSpPr>
        <p:spPr bwMode="auto">
          <a:xfrm>
            <a:off x="5424599" y="1083080"/>
            <a:ext cx="1363663"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Pricing</a:t>
            </a:r>
            <a:endParaRPr lang="en-US" sz="1200" dirty="0">
              <a:solidFill>
                <a:schemeClr val="bg1"/>
              </a:solidFill>
            </a:endParaRPr>
          </a:p>
        </p:txBody>
      </p:sp>
      <p:sp>
        <p:nvSpPr>
          <p:cNvPr id="7" name="Rectangle 8"/>
          <p:cNvSpPr>
            <a:spLocks noChangeArrowheads="1"/>
          </p:cNvSpPr>
          <p:nvPr/>
        </p:nvSpPr>
        <p:spPr bwMode="auto">
          <a:xfrm>
            <a:off x="6826276" y="1083080"/>
            <a:ext cx="2203450" cy="365760"/>
          </a:xfrm>
          <a:prstGeom prst="rect">
            <a:avLst/>
          </a:prstGeom>
          <a:solidFill>
            <a:schemeClr val="accent3"/>
          </a:solidFill>
          <a:ln>
            <a:noFill/>
          </a:ln>
          <a:extLst/>
        </p:spPr>
        <p:txBody>
          <a:bodyPr wrap="none" lIns="88900" tIns="88900" rIns="88900" bIns="88900" anchor="ctr"/>
          <a:lstStyle/>
          <a:p>
            <a:pPr defTabSz="762000">
              <a:lnSpc>
                <a:spcPct val="95000"/>
              </a:lnSpc>
            </a:pPr>
            <a:r>
              <a:rPr lang="en-US" sz="1200" dirty="0" smtClean="0">
                <a:solidFill>
                  <a:schemeClr val="bg1"/>
                </a:solidFill>
              </a:rPr>
              <a:t>Notable Differentiator</a:t>
            </a:r>
            <a:endParaRPr lang="en-US" sz="1200" dirty="0">
              <a:solidFill>
                <a:schemeClr val="bg1"/>
              </a:solidFill>
            </a:endParaRPr>
          </a:p>
        </p:txBody>
      </p:sp>
      <p:sp>
        <p:nvSpPr>
          <p:cNvPr id="8" name="AutoShape 9"/>
          <p:cNvSpPr>
            <a:spLocks noChangeArrowheads="1"/>
          </p:cNvSpPr>
          <p:nvPr/>
        </p:nvSpPr>
        <p:spPr bwMode="auto">
          <a:xfrm flipV="1">
            <a:off x="206823" y="1083078"/>
            <a:ext cx="1699846" cy="5650225"/>
          </a:xfrm>
          <a:prstGeom prst="rtTriangle">
            <a:avLst/>
          </a:prstGeom>
          <a:solidFill>
            <a:schemeClr val="accent3"/>
          </a:solidFill>
          <a:ln>
            <a:noFill/>
          </a:ln>
          <a:extLst/>
        </p:spPr>
        <p:txBody>
          <a:bodyPr rot="10800000" wrap="none" lIns="0" tIns="0" rIns="0" bIns="0" anchor="ctr"/>
          <a:lstStyle/>
          <a:p>
            <a:endParaRPr lang="en-US" sz="1200" smtClean="0">
              <a:solidFill>
                <a:srgbClr val="000000"/>
              </a:solidFill>
            </a:endParaRPr>
          </a:p>
        </p:txBody>
      </p:sp>
      <p:sp>
        <p:nvSpPr>
          <p:cNvPr id="10" name="Rectangle 3"/>
          <p:cNvSpPr>
            <a:spLocks noChangeArrowheads="1"/>
          </p:cNvSpPr>
          <p:nvPr/>
        </p:nvSpPr>
        <p:spPr bwMode="auto">
          <a:xfrm>
            <a:off x="2096572" y="1535004"/>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Supports </a:t>
            </a:r>
            <a:r>
              <a:rPr lang="en-US" sz="900" b="1" dirty="0"/>
              <a:t>12 </a:t>
            </a:r>
            <a:r>
              <a:rPr lang="en-US" sz="900" b="1" dirty="0" smtClean="0"/>
              <a:t>key text </a:t>
            </a:r>
            <a:r>
              <a:rPr lang="en-US" sz="900" b="1" dirty="0"/>
              <a:t>analysis </a:t>
            </a:r>
            <a:r>
              <a:rPr lang="en-US" sz="900" b="1" dirty="0" smtClean="0"/>
              <a:t>functions</a:t>
            </a:r>
            <a:r>
              <a:rPr lang="en-US" sz="900" dirty="0" smtClean="0"/>
              <a:t>: entity </a:t>
            </a:r>
            <a:r>
              <a:rPr lang="en-US" sz="900" dirty="0"/>
              <a:t>extraction, sentiment analysis, keyword extraction, concept tagging, relation extraction, taxonomy classification, author extraction, language detection, text extraction, </a:t>
            </a:r>
            <a:r>
              <a:rPr lang="en-US" sz="900" dirty="0" err="1"/>
              <a:t>microformats</a:t>
            </a:r>
            <a:r>
              <a:rPr lang="en-US" sz="900" dirty="0"/>
              <a:t> parsing, feed detection and linked data </a:t>
            </a:r>
            <a:r>
              <a:rPr lang="en-US" sz="900" dirty="0" smtClean="0"/>
              <a:t>support</a:t>
            </a:r>
          </a:p>
        </p:txBody>
      </p:sp>
      <p:sp>
        <p:nvSpPr>
          <p:cNvPr id="11" name="Rectangle 4"/>
          <p:cNvSpPr>
            <a:spLocks noChangeArrowheads="1"/>
          </p:cNvSpPr>
          <p:nvPr/>
        </p:nvSpPr>
        <p:spPr bwMode="auto">
          <a:xfrm>
            <a:off x="5424599" y="1535004"/>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1,000 requests per day</a:t>
            </a:r>
            <a:endParaRPr lang="en-US" sz="900" dirty="0"/>
          </a:p>
        </p:txBody>
      </p:sp>
      <p:sp>
        <p:nvSpPr>
          <p:cNvPr id="12" name="Rectangle 5"/>
          <p:cNvSpPr>
            <a:spLocks noChangeArrowheads="1"/>
          </p:cNvSpPr>
          <p:nvPr/>
        </p:nvSpPr>
        <p:spPr bwMode="auto">
          <a:xfrm>
            <a:off x="6826276" y="1535004"/>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Recently </a:t>
            </a:r>
            <a:r>
              <a:rPr lang="en-US" sz="900" dirty="0"/>
              <a:t>launched a computer vision offering, </a:t>
            </a:r>
            <a:r>
              <a:rPr lang="en-US" sz="900" b="1" dirty="0" err="1"/>
              <a:t>AlchemyVision</a:t>
            </a:r>
            <a:r>
              <a:rPr lang="en-US" sz="900" dirty="0"/>
              <a:t>, which allows users to automatically extract and tag </a:t>
            </a:r>
            <a:r>
              <a:rPr lang="en-US" sz="900" dirty="0" smtClean="0"/>
              <a:t>images</a:t>
            </a:r>
            <a:endParaRPr lang="en-US" sz="900" dirty="0"/>
          </a:p>
        </p:txBody>
      </p:sp>
      <p:sp>
        <p:nvSpPr>
          <p:cNvPr id="13" name="Rectangle 14"/>
          <p:cNvSpPr>
            <a:spLocks noChangeArrowheads="1"/>
          </p:cNvSpPr>
          <p:nvPr/>
        </p:nvSpPr>
        <p:spPr bwMode="auto">
          <a:xfrm>
            <a:off x="323998" y="1516532"/>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AlchemyAPI</a:t>
            </a:r>
            <a:endParaRPr lang="en-US" sz="1400" i="1" dirty="0"/>
          </a:p>
        </p:txBody>
      </p:sp>
      <p:sp>
        <p:nvSpPr>
          <p:cNvPr id="14" name="Rectangle 3"/>
          <p:cNvSpPr>
            <a:spLocks noChangeArrowheads="1"/>
          </p:cNvSpPr>
          <p:nvPr/>
        </p:nvSpPr>
        <p:spPr bwMode="auto">
          <a:xfrm>
            <a:off x="2096572" y="2484781"/>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a:t>D</a:t>
            </a:r>
            <a:r>
              <a:rPr lang="en-US" sz="900" dirty="0" smtClean="0"/>
              <a:t>esigned </a:t>
            </a:r>
            <a:r>
              <a:rPr lang="en-US" sz="900" dirty="0"/>
              <a:t>to help media organizations and consumers extract </a:t>
            </a:r>
            <a:r>
              <a:rPr lang="en-US" sz="900" b="1" dirty="0"/>
              <a:t>intelligence from the </a:t>
            </a:r>
            <a:r>
              <a:rPr lang="en-US" sz="900" b="1" dirty="0" smtClean="0"/>
              <a:t>web</a:t>
            </a:r>
            <a:r>
              <a:rPr lang="en-US" sz="900" dirty="0" smtClean="0"/>
              <a:t>. It also </a:t>
            </a:r>
            <a:r>
              <a:rPr lang="en-US" sz="900" dirty="0"/>
              <a:t>offers a summarization endpoint, which can be used to </a:t>
            </a:r>
            <a:r>
              <a:rPr lang="en-US" sz="900" b="1" dirty="0"/>
              <a:t>summarize long articles</a:t>
            </a:r>
            <a:r>
              <a:rPr lang="en-US" sz="900" dirty="0"/>
              <a:t>, and a hashtag suggestion endpoint, which can </a:t>
            </a:r>
            <a:r>
              <a:rPr lang="en-US" sz="900" b="1" dirty="0"/>
              <a:t>suggest appropriate hashtags </a:t>
            </a:r>
            <a:r>
              <a:rPr lang="en-US" sz="900" dirty="0"/>
              <a:t>for a piece of content.</a:t>
            </a:r>
            <a:endParaRPr lang="en-US" sz="900" dirty="0" smtClean="0"/>
          </a:p>
        </p:txBody>
      </p:sp>
      <p:sp>
        <p:nvSpPr>
          <p:cNvPr id="15" name="Rectangle 4"/>
          <p:cNvSpPr>
            <a:spLocks noChangeArrowheads="1"/>
          </p:cNvSpPr>
          <p:nvPr/>
        </p:nvSpPr>
        <p:spPr bwMode="auto">
          <a:xfrm>
            <a:off x="5424599" y="2484781"/>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1,000 </a:t>
            </a:r>
            <a:r>
              <a:rPr lang="en-US" sz="900" dirty="0"/>
              <a:t>requests per day</a:t>
            </a:r>
          </a:p>
        </p:txBody>
      </p:sp>
      <p:sp>
        <p:nvSpPr>
          <p:cNvPr id="16" name="Rectangle 5"/>
          <p:cNvSpPr>
            <a:spLocks noChangeArrowheads="1"/>
          </p:cNvSpPr>
          <p:nvPr/>
        </p:nvSpPr>
        <p:spPr bwMode="auto">
          <a:xfrm>
            <a:off x="6826276" y="2484781"/>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Planning </a:t>
            </a:r>
            <a:r>
              <a:rPr lang="en-US" sz="900" dirty="0"/>
              <a:t>to release a </a:t>
            </a:r>
            <a:r>
              <a:rPr lang="en-US" sz="900" b="1" dirty="0"/>
              <a:t>News API </a:t>
            </a:r>
            <a:r>
              <a:rPr lang="en-US" sz="900" dirty="0"/>
              <a:t>that will allow users to obtain new stories in real time from more than 50 popular sources</a:t>
            </a:r>
          </a:p>
        </p:txBody>
      </p:sp>
      <p:sp>
        <p:nvSpPr>
          <p:cNvPr id="17" name="Rectangle 14"/>
          <p:cNvSpPr>
            <a:spLocks noChangeArrowheads="1"/>
          </p:cNvSpPr>
          <p:nvPr/>
        </p:nvSpPr>
        <p:spPr bwMode="auto">
          <a:xfrm>
            <a:off x="323998" y="2484781"/>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Aylien</a:t>
            </a:r>
            <a:endParaRPr lang="en-US" sz="1400" i="1" dirty="0"/>
          </a:p>
        </p:txBody>
      </p:sp>
      <p:sp>
        <p:nvSpPr>
          <p:cNvPr id="18" name="Rectangle 3"/>
          <p:cNvSpPr>
            <a:spLocks noChangeArrowheads="1"/>
          </p:cNvSpPr>
          <p:nvPr/>
        </p:nvSpPr>
        <p:spPr bwMode="auto">
          <a:xfrm>
            <a:off x="2096572" y="3425322"/>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Focused on </a:t>
            </a:r>
            <a:r>
              <a:rPr lang="en-US" sz="900" dirty="0"/>
              <a:t>providing tools that help companies analyze and make the most of </a:t>
            </a:r>
            <a:r>
              <a:rPr lang="en-US" sz="900" b="1" dirty="0"/>
              <a:t>social media content</a:t>
            </a:r>
            <a:r>
              <a:rPr lang="en-US" sz="900" dirty="0"/>
              <a:t>. </a:t>
            </a:r>
            <a:r>
              <a:rPr lang="en-US" sz="900" dirty="0" smtClean="0"/>
              <a:t>Supports </a:t>
            </a:r>
            <a:r>
              <a:rPr lang="en-US" sz="900" dirty="0"/>
              <a:t>common NLP functions</a:t>
            </a:r>
            <a:r>
              <a:rPr lang="en-US" sz="900" b="1" dirty="0"/>
              <a:t> </a:t>
            </a:r>
            <a:r>
              <a:rPr lang="en-US" sz="900" dirty="0"/>
              <a:t>such as tokenization, sentiment analysis, language detection and part-of-speech tagging</a:t>
            </a:r>
            <a:endParaRPr lang="en-US" sz="900" dirty="0" smtClean="0"/>
          </a:p>
        </p:txBody>
      </p:sp>
      <p:sp>
        <p:nvSpPr>
          <p:cNvPr id="19" name="Rectangle 4"/>
          <p:cNvSpPr>
            <a:spLocks noChangeArrowheads="1"/>
          </p:cNvSpPr>
          <p:nvPr/>
        </p:nvSpPr>
        <p:spPr bwMode="auto">
          <a:xfrm>
            <a:off x="5424599" y="3425322"/>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a:t>
            </a:r>
            <a:r>
              <a:rPr lang="en-US" sz="900" b="1" dirty="0"/>
              <a:t>250 per </a:t>
            </a:r>
            <a:r>
              <a:rPr lang="en-US" sz="900" b="1" dirty="0" smtClean="0"/>
              <a:t>month</a:t>
            </a:r>
            <a:r>
              <a:rPr lang="en-US" sz="900" dirty="0" smtClean="0"/>
              <a:t>, for up to 40k API calls per day</a:t>
            </a:r>
            <a:endParaRPr lang="en-US" sz="900" dirty="0"/>
          </a:p>
        </p:txBody>
      </p:sp>
      <p:sp>
        <p:nvSpPr>
          <p:cNvPr id="20" name="Rectangle 5"/>
          <p:cNvSpPr>
            <a:spLocks noChangeArrowheads="1"/>
          </p:cNvSpPr>
          <p:nvPr/>
        </p:nvSpPr>
        <p:spPr bwMode="auto">
          <a:xfrm>
            <a:off x="6826276" y="3425322"/>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In </a:t>
            </a:r>
            <a:r>
              <a:rPr lang="en-US" sz="900" dirty="0"/>
              <a:t>addition to </a:t>
            </a:r>
            <a:r>
              <a:rPr lang="en-US" sz="900" dirty="0" smtClean="0"/>
              <a:t>the API</a:t>
            </a:r>
            <a:r>
              <a:rPr lang="en-US" sz="900" dirty="0"/>
              <a:t>, the company offers a </a:t>
            </a:r>
            <a:r>
              <a:rPr lang="en-US" sz="900" b="1" dirty="0"/>
              <a:t>broader social monitoring and analytics platform</a:t>
            </a:r>
          </a:p>
        </p:txBody>
      </p:sp>
      <p:sp>
        <p:nvSpPr>
          <p:cNvPr id="22" name="Rectangle 14"/>
          <p:cNvSpPr>
            <a:spLocks noChangeArrowheads="1"/>
          </p:cNvSpPr>
          <p:nvPr/>
        </p:nvSpPr>
        <p:spPr bwMode="auto">
          <a:xfrm>
            <a:off x="323998" y="3425322"/>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smtClean="0"/>
              <a:t>Fluxifi</a:t>
            </a:r>
            <a:endParaRPr lang="en-US" sz="1400" i="1" dirty="0"/>
          </a:p>
        </p:txBody>
      </p:sp>
      <p:sp>
        <p:nvSpPr>
          <p:cNvPr id="23" name="Rectangle 3"/>
          <p:cNvSpPr>
            <a:spLocks noChangeArrowheads="1"/>
          </p:cNvSpPr>
          <p:nvPr/>
        </p:nvSpPr>
        <p:spPr bwMode="auto">
          <a:xfrm>
            <a:off x="2096572" y="4375099"/>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a:t>O</a:t>
            </a:r>
            <a:r>
              <a:rPr lang="en-US" sz="900" dirty="0" smtClean="0"/>
              <a:t>ffers </a:t>
            </a:r>
            <a:r>
              <a:rPr lang="en-US" sz="900" dirty="0"/>
              <a:t>"</a:t>
            </a:r>
            <a:r>
              <a:rPr lang="en-US" sz="900" b="1" dirty="0"/>
              <a:t>meaning as a service</a:t>
            </a:r>
            <a:r>
              <a:rPr lang="en-US" sz="900" dirty="0"/>
              <a:t>" using its text analysis </a:t>
            </a:r>
            <a:r>
              <a:rPr lang="en-US" sz="900" dirty="0" smtClean="0"/>
              <a:t>engine</a:t>
            </a:r>
            <a:r>
              <a:rPr lang="en-US" sz="900" dirty="0"/>
              <a:t>. </a:t>
            </a:r>
            <a:r>
              <a:rPr lang="en-US" sz="900" dirty="0" smtClean="0"/>
              <a:t>Allows </a:t>
            </a:r>
            <a:r>
              <a:rPr lang="en-US" sz="900" dirty="0"/>
              <a:t>users to perform a variety of commonly used low-level natural language processing functions, including topic extraction, text classification, sentiment analysis and language </a:t>
            </a:r>
            <a:r>
              <a:rPr lang="en-US" sz="900" dirty="0" smtClean="0"/>
              <a:t>identification</a:t>
            </a:r>
          </a:p>
        </p:txBody>
      </p:sp>
      <p:sp>
        <p:nvSpPr>
          <p:cNvPr id="24" name="Rectangle 4"/>
          <p:cNvSpPr>
            <a:spLocks noChangeArrowheads="1"/>
          </p:cNvSpPr>
          <p:nvPr/>
        </p:nvSpPr>
        <p:spPr bwMode="auto">
          <a:xfrm>
            <a:off x="5424599" y="4375099"/>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Operates </a:t>
            </a:r>
            <a:r>
              <a:rPr lang="en-US" sz="900" dirty="0"/>
              <a:t>under a credits system with </a:t>
            </a:r>
            <a:r>
              <a:rPr lang="en-US" sz="900" b="1" dirty="0"/>
              <a:t>variable pricing </a:t>
            </a:r>
            <a:r>
              <a:rPr lang="en-US" sz="900" dirty="0"/>
              <a:t>for different types of </a:t>
            </a:r>
            <a:r>
              <a:rPr lang="en-US" sz="900" dirty="0" smtClean="0"/>
              <a:t>requests</a:t>
            </a:r>
            <a:endParaRPr lang="en-US" sz="900" dirty="0"/>
          </a:p>
        </p:txBody>
      </p:sp>
      <p:sp>
        <p:nvSpPr>
          <p:cNvPr id="25" name="Rectangle 5"/>
          <p:cNvSpPr>
            <a:spLocks noChangeArrowheads="1"/>
          </p:cNvSpPr>
          <p:nvPr/>
        </p:nvSpPr>
        <p:spPr bwMode="auto">
          <a:xfrm>
            <a:off x="6826276" y="4375099"/>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Offers </a:t>
            </a:r>
            <a:r>
              <a:rPr lang="en-US" sz="900" dirty="0"/>
              <a:t>a plug-in that allows </a:t>
            </a:r>
            <a:r>
              <a:rPr lang="en-US" sz="900" dirty="0" smtClean="0"/>
              <a:t>customers to </a:t>
            </a:r>
            <a:r>
              <a:rPr lang="en-US" sz="900" dirty="0"/>
              <a:t>perform </a:t>
            </a:r>
            <a:r>
              <a:rPr lang="en-US" sz="900" b="1" dirty="0"/>
              <a:t>analysis directly in Microsoft </a:t>
            </a:r>
            <a:r>
              <a:rPr lang="en-US" sz="900" b="1" dirty="0" smtClean="0"/>
              <a:t>Excel</a:t>
            </a:r>
            <a:endParaRPr lang="en-US" sz="900" dirty="0"/>
          </a:p>
        </p:txBody>
      </p:sp>
      <p:sp>
        <p:nvSpPr>
          <p:cNvPr id="26" name="Rectangle 14"/>
          <p:cNvSpPr>
            <a:spLocks noChangeArrowheads="1"/>
          </p:cNvSpPr>
          <p:nvPr/>
        </p:nvSpPr>
        <p:spPr bwMode="auto">
          <a:xfrm>
            <a:off x="323998" y="4375099"/>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a:t>Textalytics</a:t>
            </a:r>
            <a:endParaRPr lang="en-US" sz="1400" i="1" dirty="0"/>
          </a:p>
        </p:txBody>
      </p:sp>
      <p:sp>
        <p:nvSpPr>
          <p:cNvPr id="27" name="Rectangle 3"/>
          <p:cNvSpPr>
            <a:spLocks noChangeArrowheads="1"/>
          </p:cNvSpPr>
          <p:nvPr/>
        </p:nvSpPr>
        <p:spPr bwMode="auto">
          <a:xfrm>
            <a:off x="2096572" y="5324876"/>
            <a:ext cx="329184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a:r>
              <a:rPr lang="en-US" sz="900" dirty="0" smtClean="0"/>
              <a:t>Can </a:t>
            </a:r>
            <a:r>
              <a:rPr lang="en-US" sz="900" dirty="0"/>
              <a:t>perform </a:t>
            </a:r>
            <a:r>
              <a:rPr lang="en-US" sz="900" b="1" dirty="0"/>
              <a:t>core </a:t>
            </a:r>
            <a:r>
              <a:rPr lang="en-US" sz="900" b="1" dirty="0" smtClean="0"/>
              <a:t>NLP functions</a:t>
            </a:r>
            <a:r>
              <a:rPr lang="en-US" sz="900" dirty="0"/>
              <a:t>, including entity recognition and enrichment, topic tagging, relationship extraction, and entailment. Through its indexing of information from Freebase, </a:t>
            </a:r>
            <a:r>
              <a:rPr lang="en-US" sz="900" dirty="0" smtClean="0"/>
              <a:t>it </a:t>
            </a:r>
            <a:r>
              <a:rPr lang="en-US" sz="900" dirty="0"/>
              <a:t>can </a:t>
            </a:r>
            <a:r>
              <a:rPr lang="en-US" sz="900" dirty="0" smtClean="0"/>
              <a:t>also </a:t>
            </a:r>
            <a:r>
              <a:rPr lang="en-US" sz="900" b="1" dirty="0" smtClean="0"/>
              <a:t>enrich </a:t>
            </a:r>
            <a:r>
              <a:rPr lang="en-US" sz="900" b="1" dirty="0"/>
              <a:t>entities </a:t>
            </a:r>
            <a:r>
              <a:rPr lang="en-US" sz="900" dirty="0"/>
              <a:t>with information such as location data and birth dates.</a:t>
            </a:r>
            <a:endParaRPr lang="en-US" sz="900" dirty="0" smtClean="0"/>
          </a:p>
        </p:txBody>
      </p:sp>
      <p:sp>
        <p:nvSpPr>
          <p:cNvPr id="28" name="Rectangle 4"/>
          <p:cNvSpPr>
            <a:spLocks noChangeArrowheads="1"/>
          </p:cNvSpPr>
          <p:nvPr/>
        </p:nvSpPr>
        <p:spPr bwMode="auto">
          <a:xfrm>
            <a:off x="5424599" y="5324876"/>
            <a:ext cx="1363663"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b="1" dirty="0" smtClean="0"/>
              <a:t>Free</a:t>
            </a:r>
            <a:r>
              <a:rPr lang="en-US" sz="900" dirty="0" smtClean="0"/>
              <a:t> up to 500 </a:t>
            </a:r>
            <a:r>
              <a:rPr lang="en-US" sz="900" dirty="0"/>
              <a:t>requests per day and </a:t>
            </a:r>
            <a:r>
              <a:rPr lang="en-US" sz="900" dirty="0" smtClean="0"/>
              <a:t>2 </a:t>
            </a:r>
            <a:r>
              <a:rPr lang="en-US" sz="900" dirty="0"/>
              <a:t>simultaneous requests</a:t>
            </a:r>
          </a:p>
        </p:txBody>
      </p:sp>
      <p:sp>
        <p:nvSpPr>
          <p:cNvPr id="29" name="Rectangle 5"/>
          <p:cNvSpPr>
            <a:spLocks noChangeArrowheads="1"/>
          </p:cNvSpPr>
          <p:nvPr/>
        </p:nvSpPr>
        <p:spPr bwMode="auto">
          <a:xfrm>
            <a:off x="6826276" y="5324876"/>
            <a:ext cx="2203450" cy="914400"/>
          </a:xfrm>
          <a:prstGeom prst="rect">
            <a:avLst/>
          </a:prstGeom>
          <a:solidFill>
            <a:schemeClr val="bg1"/>
          </a:solidFill>
          <a:ln w="9525" algn="ctr">
            <a:solidFill>
              <a:schemeClr val="bg2"/>
            </a:solidFill>
            <a:miter lim="800000"/>
            <a:headEnd/>
            <a:tailEnd/>
          </a:ln>
        </p:spPr>
        <p:txBody>
          <a:bodyPr wrap="square" lIns="88900" tIns="88900" rIns="88900" bIns="88900" anchor="ctr"/>
          <a:lstStyle/>
          <a:p>
            <a:pPr algn="just" defTabSz="762000"/>
            <a:r>
              <a:rPr lang="en-US" sz="900" dirty="0" smtClean="0"/>
              <a:t>Has </a:t>
            </a:r>
            <a:r>
              <a:rPr lang="en-US" sz="900" dirty="0"/>
              <a:t>a Prolog-based rules engine that developers can tap into to </a:t>
            </a:r>
            <a:r>
              <a:rPr lang="en-US" sz="900" b="1" dirty="0"/>
              <a:t>customize its </a:t>
            </a:r>
            <a:r>
              <a:rPr lang="en-US" sz="900" b="1" dirty="0" smtClean="0"/>
              <a:t>NLP algorithms</a:t>
            </a:r>
            <a:endParaRPr lang="en-US" sz="900" dirty="0"/>
          </a:p>
        </p:txBody>
      </p:sp>
      <p:sp>
        <p:nvSpPr>
          <p:cNvPr id="30" name="Rectangle 14"/>
          <p:cNvSpPr>
            <a:spLocks noChangeArrowheads="1"/>
          </p:cNvSpPr>
          <p:nvPr/>
        </p:nvSpPr>
        <p:spPr bwMode="auto">
          <a:xfrm>
            <a:off x="323998" y="5324876"/>
            <a:ext cx="1737360" cy="914400"/>
          </a:xfrm>
          <a:prstGeom prst="rect">
            <a:avLst/>
          </a:prstGeom>
          <a:solidFill>
            <a:schemeClr val="bg1"/>
          </a:solidFill>
          <a:ln w="9525">
            <a:solidFill>
              <a:schemeClr val="bg2"/>
            </a:solidFill>
            <a:miter lim="800000"/>
            <a:headEnd/>
            <a:tailEnd/>
          </a:ln>
        </p:spPr>
        <p:txBody>
          <a:bodyPr wrap="square" lIns="88900" tIns="88900" rIns="88900" bIns="88900" anchor="ctr"/>
          <a:lstStyle/>
          <a:p>
            <a:pPr algn="ctr" defTabSz="762000"/>
            <a:r>
              <a:rPr lang="en-US" sz="1400" i="1" dirty="0" err="1"/>
              <a:t>TextRazor</a:t>
            </a:r>
            <a:endParaRPr lang="en-US" sz="1400" i="1" dirty="0"/>
          </a:p>
        </p:txBody>
      </p:sp>
      <p:pic>
        <p:nvPicPr>
          <p:cNvPr id="12294" name="Picture 6" descr="Image result for api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1199" y="141715"/>
            <a:ext cx="839761" cy="83976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320818" y="6475574"/>
            <a:ext cx="6309360" cy="128016"/>
          </a:xfrm>
          <a:prstGeom prst="rect">
            <a:avLst/>
          </a:prstGeom>
          <a:noFill/>
        </p:spPr>
        <p:txBody>
          <a:bodyPr vert="horz" wrap="square" lIns="0" tIns="0" rIns="0" bIns="0" rtlCol="0" anchor="ctr">
            <a:spAutoFit/>
          </a:bodyPr>
          <a:lstStyle/>
          <a:p>
            <a:pPr>
              <a:spcBef>
                <a:spcPts val="200"/>
              </a:spcBef>
              <a:buSzPct val="100000"/>
            </a:pPr>
            <a:r>
              <a:rPr lang="en-US" sz="800" b="1" dirty="0"/>
              <a:t>Source: </a:t>
            </a:r>
            <a:r>
              <a:rPr lang="en-US" sz="800" i="1" dirty="0"/>
              <a:t>https://www.programmableweb.com/news/how-5-natural-language-processing-apis-stack/analysis/2014/07/28/</a:t>
            </a:r>
            <a:r>
              <a:rPr lang="en-US" sz="800" b="1" dirty="0" smtClean="0"/>
              <a:t> </a:t>
            </a:r>
          </a:p>
        </p:txBody>
      </p:sp>
    </p:spTree>
    <p:extLst>
      <p:ext uri="{BB962C8B-B14F-4D97-AF65-F5344CB8AC3E}">
        <p14:creationId xmlns:p14="http://schemas.microsoft.com/office/powerpoint/2010/main" val="306522156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USOC_Text2"/>
          <p:cNvSpPr txBox="1">
            <a:spLocks/>
          </p:cNvSpPr>
          <p:nvPr/>
        </p:nvSpPr>
        <p:spPr bwMode="gray">
          <a:xfrm>
            <a:off x="387859" y="5219557"/>
            <a:ext cx="7079737" cy="1441016"/>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r>
              <a:rPr lang="en-US" sz="700" dirty="0">
                <a:solidFill>
                  <a:schemeClr val="tx1"/>
                </a:solidFill>
              </a:rPr>
              <a:t/>
            </a:r>
            <a:br>
              <a:rPr lang="en-US" sz="700" dirty="0">
                <a:solidFill>
                  <a:schemeClr val="tx1"/>
                </a:solidFill>
              </a:rPr>
            </a:br>
            <a:r>
              <a:rPr lang="en-US" sz="700" dirty="0" err="1">
                <a:solidFill>
                  <a:schemeClr val="tx1"/>
                </a:solidFill>
              </a:rPr>
              <a:t>Deloitte</a:t>
            </a:r>
            <a:r>
              <a:rPr lang="en-US" sz="700" dirty="0">
                <a:solidFill>
                  <a:schemeClr val="tx1"/>
                </a:solidFill>
              </a:rPr>
              <a:t>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a:t>
            </a:r>
            <a:r>
              <a:rPr lang="en-US" sz="700" dirty="0" smtClean="0">
                <a:solidFill>
                  <a:schemeClr val="tx1"/>
                </a:solidFill>
              </a:rPr>
              <a:t>Certain </a:t>
            </a:r>
            <a:r>
              <a:rPr lang="en-US" sz="700" dirty="0">
                <a:solidFill>
                  <a:schemeClr val="tx1"/>
                </a:solidFill>
              </a:rPr>
              <a:t>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 </a:t>
            </a:r>
            <a:br>
              <a:rPr lang="en-US" sz="700" dirty="0">
                <a:solidFill>
                  <a:schemeClr val="tx1"/>
                </a:solidFill>
              </a:rPr>
            </a:br>
            <a:r>
              <a:rPr lang="en-US" sz="700" dirty="0">
                <a:solidFill>
                  <a:schemeClr val="tx1"/>
                </a:solidFill>
              </a:rPr>
              <a:t/>
            </a:r>
            <a:br>
              <a:rPr lang="en-US" sz="700" dirty="0">
                <a:solidFill>
                  <a:schemeClr val="tx1"/>
                </a:solidFill>
              </a:rPr>
            </a:br>
            <a:r>
              <a:rPr lang="en-US" sz="700" dirty="0">
                <a:solidFill>
                  <a:schemeClr val="tx1"/>
                </a:solidFill>
              </a:rPr>
              <a:t>Copyright © 2017 Deloitte Development LLC. All rights reserved.</a:t>
            </a:r>
            <a:br>
              <a:rPr lang="en-US" sz="700" dirty="0">
                <a:solidFill>
                  <a:schemeClr val="tx1"/>
                </a:solidFill>
              </a:rPr>
            </a:br>
            <a:r>
              <a:rPr lang="en-US" sz="700" dirty="0">
                <a:solidFill>
                  <a:schemeClr val="tx1"/>
                </a:solidFill>
              </a:rPr>
              <a:t>36 USC 220506</a:t>
            </a:r>
            <a:br>
              <a:rPr lang="en-US" sz="700" dirty="0">
                <a:solidFill>
                  <a:schemeClr val="tx1"/>
                </a:solidFill>
              </a:rPr>
            </a:br>
            <a:endParaRPr lang="en-US" sz="700" dirty="0">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13" y="4569253"/>
            <a:ext cx="3547872" cy="737589"/>
          </a:xfrm>
          <a:prstGeom prst="rect">
            <a:avLst/>
          </a:prstGeom>
        </p:spPr>
      </p:pic>
    </p:spTree>
    <p:extLst>
      <p:ext uri="{BB962C8B-B14F-4D97-AF65-F5344CB8AC3E}">
        <p14:creationId xmlns:p14="http://schemas.microsoft.com/office/powerpoint/2010/main" val="33581198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1F6B0E21-F0C7-458B-B569-6B59F6183DA3}" vid="{C0BD0AB8-8238-4C0C-B83B-DB255822C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Deloitte_Timesaver_US</Template>
  <TotalTime>2896</TotalTime>
  <Words>1290</Words>
  <Application>Microsoft Office PowerPoint</Application>
  <PresentationFormat>On-screen Show (4:3)</PresentationFormat>
  <Paragraphs>132</Paragraphs>
  <Slides>9</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ＭＳ Ｐゴシック</vt:lpstr>
      <vt:lpstr>ＭＳ Ｐゴシック</vt:lpstr>
      <vt:lpstr>Arial</vt:lpstr>
      <vt:lpstr>Open Sans</vt:lpstr>
      <vt:lpstr>Verdana</vt:lpstr>
      <vt:lpstr>Wingdings</vt:lpstr>
      <vt:lpstr>Deloitte 16_9 onscreen</vt:lpstr>
      <vt:lpstr>think-cell Slide</vt:lpstr>
      <vt:lpstr>PowerPoint Presentation</vt:lpstr>
      <vt:lpstr>Introduction to Natural Language Processing (NLP)</vt:lpstr>
      <vt:lpstr>NLP Process Overview</vt:lpstr>
      <vt:lpstr>Use Cases for NLP</vt:lpstr>
      <vt:lpstr>Use Cases for NLP</vt:lpstr>
      <vt:lpstr>Key Libraries for NLP</vt:lpstr>
      <vt:lpstr>Key Libraries for NLP</vt:lpstr>
      <vt:lpstr>Key APIs for NLP</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Ankur</dc:creator>
  <cp:lastModifiedBy>Arora, Ankur</cp:lastModifiedBy>
  <cp:revision>148</cp:revision>
  <cp:lastPrinted>2014-06-25T02:16:22Z</cp:lastPrinted>
  <dcterms:created xsi:type="dcterms:W3CDTF">2017-05-24T17:24:25Z</dcterms:created>
  <dcterms:modified xsi:type="dcterms:W3CDTF">2017-05-31T10:17:21Z</dcterms:modified>
</cp:coreProperties>
</file>