
<file path=[Content_Types].xml><?xml version="1.0" encoding="utf-8"?>
<Types xmlns="http://schemas.openxmlformats.org/package/2006/content-types">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7"/>
  </p:notesMasterIdLst>
  <p:sldIdLst>
    <p:sldId id="266" r:id="rId3"/>
    <p:sldId id="277" r:id="rId4"/>
    <p:sldId id="279" r:id="rId5"/>
    <p:sldId id="28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229" autoAdjust="0"/>
    <p:restoredTop sz="94660"/>
  </p:normalViewPr>
  <p:slideViewPr>
    <p:cSldViewPr snapToGrid="0">
      <p:cViewPr varScale="1">
        <p:scale>
          <a:sx n="84" d="100"/>
          <a:sy n="84" d="100"/>
        </p:scale>
        <p:origin x="487"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notesMaster" Target="notesMasters/notes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05C763-E519-412E-8ED6-5EF61F749FC3}" type="datetimeFigureOut">
              <a:rPr lang="en-US" smtClean="0"/>
              <a:t>12/4/2017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3315F3-6263-4CF1-9BB2-2AD5FCDC597B}" type="slidenum">
              <a:rPr lang="en-US" smtClean="0"/>
              <a:t>‹#›</a:t>
            </a:fld>
            <a:endParaRPr lang="en-US"/>
          </a:p>
        </p:txBody>
      </p:sp>
    </p:spTree>
    <p:extLst>
      <p:ext uri="{BB962C8B-B14F-4D97-AF65-F5344CB8AC3E}">
        <p14:creationId xmlns:p14="http://schemas.microsoft.com/office/powerpoint/2010/main" val="1288853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1864363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FAF62D3-6F1F-4508-89E0-9C104A286CED}"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DD7473-1736-4B63-8490-438913FD43F2}" type="slidenum">
              <a:rPr lang="en-US" smtClean="0"/>
              <a:t>‹#›</a:t>
            </a:fld>
            <a:endParaRPr lang="en-US"/>
          </a:p>
        </p:txBody>
      </p:sp>
    </p:spTree>
    <p:extLst>
      <p:ext uri="{BB962C8B-B14F-4D97-AF65-F5344CB8AC3E}">
        <p14:creationId xmlns:p14="http://schemas.microsoft.com/office/powerpoint/2010/main" val="2616019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AF62D3-6F1F-4508-89E0-9C104A286CED}"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DD7473-1736-4B63-8490-438913FD43F2}" type="slidenum">
              <a:rPr lang="en-US" smtClean="0"/>
              <a:t>‹#›</a:t>
            </a:fld>
            <a:endParaRPr lang="en-US"/>
          </a:p>
        </p:txBody>
      </p:sp>
    </p:spTree>
    <p:extLst>
      <p:ext uri="{BB962C8B-B14F-4D97-AF65-F5344CB8AC3E}">
        <p14:creationId xmlns:p14="http://schemas.microsoft.com/office/powerpoint/2010/main" val="3701739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AF62D3-6F1F-4508-89E0-9C104A286CED}"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DD7473-1736-4B63-8490-438913FD43F2}" type="slidenum">
              <a:rPr lang="en-US" smtClean="0"/>
              <a:t>‹#›</a:t>
            </a:fld>
            <a:endParaRPr lang="en-US"/>
          </a:p>
        </p:txBody>
      </p:sp>
    </p:spTree>
    <p:extLst>
      <p:ext uri="{BB962C8B-B14F-4D97-AF65-F5344CB8AC3E}">
        <p14:creationId xmlns:p14="http://schemas.microsoft.com/office/powerpoint/2010/main" val="3152908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dirty="0" smtClean="0"/>
              <a:t>Click icon to add picture</a:t>
            </a:r>
            <a:endParaRPr lang="en-US" noProof="0" dirty="0"/>
          </a:p>
        </p:txBody>
      </p:sp>
    </p:spTree>
    <p:extLst>
      <p:ext uri="{BB962C8B-B14F-4D97-AF65-F5344CB8AC3E}">
        <p14:creationId xmlns:p14="http://schemas.microsoft.com/office/powerpoint/2010/main" val="2609092663"/>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amp; 1 column text">
    <p:bg>
      <p:bgPr>
        <a:solidFill>
          <a:schemeClr val="tx1"/>
        </a:solidFill>
        <a:effectLst/>
      </p:bgPr>
    </p:bg>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5" name="Copyright"/>
          <p:cNvSpPr txBox="1"/>
          <p:nvPr userDrawn="1"/>
        </p:nvSpPr>
        <p:spPr>
          <a:xfrm>
            <a:off x="469900" y="6477000"/>
            <a:ext cx="5355167" cy="100027"/>
          </a:xfrm>
          <a:prstGeom prst="rect">
            <a:avLst/>
          </a:prstGeom>
          <a:noFill/>
        </p:spPr>
        <p:txBody>
          <a:bodyPr vert="horz" wrap="square" lIns="0" tIns="0" rIns="0" bIns="0" rtlCol="0" anchor="t">
            <a:noAutofit/>
          </a:bodyPr>
          <a:lstStyle/>
          <a:p>
            <a:pPr defTabSz="1219170">
              <a:spcBef>
                <a:spcPts val="800"/>
              </a:spcBef>
              <a:buSzPct val="100000"/>
              <a:buFont typeface="Arial"/>
              <a:buNone/>
            </a:pPr>
            <a:r>
              <a:rPr lang="en-US" sz="650" dirty="0" smtClean="0">
                <a:solidFill>
                  <a:prstClr val="white"/>
                </a:solidFill>
              </a:rPr>
              <a:t>Copyright © 2017 Deloitte Development LLC. All rights reserved.</a:t>
            </a:r>
            <a:endParaRPr lang="en-US" sz="650" dirty="0">
              <a:solidFill>
                <a:prstClr val="white"/>
              </a:solidFill>
            </a:endParaRPr>
          </a:p>
        </p:txBody>
      </p:sp>
    </p:spTree>
    <p:extLst>
      <p:ext uri="{BB962C8B-B14F-4D97-AF65-F5344CB8AC3E}">
        <p14:creationId xmlns:p14="http://schemas.microsoft.com/office/powerpoint/2010/main" val="1754213677"/>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Rectangle 3"/>
          <p:cNvSpPr/>
          <p:nvPr userDrawn="1"/>
        </p:nvSpPr>
        <p:spPr bwMode="gray">
          <a:xfrm>
            <a:off x="11348113" y="6393976"/>
            <a:ext cx="504968" cy="313899"/>
          </a:xfrm>
          <a:prstGeom prst="rect">
            <a:avLst/>
          </a:prstGeom>
          <a:solidFill>
            <a:schemeClr val="tx1"/>
          </a:solidFill>
          <a:ln w="19050" algn="ctr">
            <a:noFill/>
            <a:miter lim="800000"/>
            <a:headEnd/>
            <a:tailEnd/>
          </a:ln>
        </p:spPr>
        <p:txBody>
          <a:bodyPr wrap="square" lIns="88900" tIns="88900" rIns="88900" bIns="88900" rtlCol="0" anchor="ctr"/>
          <a:lstStyle/>
          <a:p>
            <a:pPr algn="ctr" defTabSz="1219170">
              <a:lnSpc>
                <a:spcPct val="106000"/>
              </a:lnSpc>
              <a:buFont typeface="Wingdings 2" pitchFamily="18" charset="2"/>
              <a:buNone/>
            </a:pPr>
            <a:endParaRPr lang="en-US" sz="1600" b="1" dirty="0" smtClean="0">
              <a:solidFill>
                <a:prstClr val="white"/>
              </a:solidFill>
            </a:endParaRPr>
          </a:p>
        </p:txBody>
      </p:sp>
    </p:spTree>
    <p:extLst>
      <p:ext uri="{BB962C8B-B14F-4D97-AF65-F5344CB8AC3E}">
        <p14:creationId xmlns:p14="http://schemas.microsoft.com/office/powerpoint/2010/main" val="360795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1_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smtClean="0"/>
              <a:t>Click to edit Master text styles</a:t>
            </a:r>
          </a:p>
        </p:txBody>
      </p:sp>
    </p:spTree>
    <p:extLst>
      <p:ext uri="{BB962C8B-B14F-4D97-AF65-F5344CB8AC3E}">
        <p14:creationId xmlns:p14="http://schemas.microsoft.com/office/powerpoint/2010/main" val="125998758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subtitle &amp; 2 columns of text">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a:xfrm>
            <a:off x="487680" y="295683"/>
            <a:ext cx="11216640" cy="469492"/>
          </a:xfrm>
          <a:prstGeom prst="rect">
            <a:avLst/>
          </a:prstGeom>
        </p:spPr>
        <p:txBody>
          <a:bodyPr vert="horz" lIns="0" tIns="0" rIns="0" bIns="0" rtlCol="0" anchor="t" anchorCtr="0">
            <a:noAutofit/>
          </a:bodyPr>
          <a:lstStyle>
            <a:lvl1pPr>
              <a:defRPr/>
            </a:lvl1pPr>
          </a:lstStyle>
          <a:p>
            <a:r>
              <a:rPr lang="en-US" dirty="0" smtClean="0"/>
              <a:t>Click to add title</a:t>
            </a:r>
            <a:endParaRPr lang="en-US" dirty="0"/>
          </a:p>
        </p:txBody>
      </p:sp>
      <p:sp>
        <p:nvSpPr>
          <p:cNvPr id="9" name="Text Placeholder 8"/>
          <p:cNvSpPr>
            <a:spLocks noGrp="1"/>
          </p:cNvSpPr>
          <p:nvPr>
            <p:ph type="body" sz="quarter" idx="13" hasCustomPrompt="1"/>
          </p:nvPr>
        </p:nvSpPr>
        <p:spPr>
          <a:xfrm>
            <a:off x="487680" y="782621"/>
            <a:ext cx="11216640" cy="757255"/>
          </a:xfrm>
        </p:spPr>
        <p:txBody>
          <a:bodyPr>
            <a:noAutofit/>
          </a:bodyPr>
          <a:lstStyle>
            <a:lvl1pPr marL="0" indent="0">
              <a:buNone/>
              <a:defRPr sz="2000" b="0">
                <a:solidFill>
                  <a:srgbClr val="575757"/>
                </a:solidFill>
              </a:defRPr>
            </a:lvl1pPr>
          </a:lstStyle>
          <a:p>
            <a:pPr lvl="0"/>
            <a:r>
              <a:rPr lang="en-US" dirty="0" smtClean="0"/>
              <a:t>Click to add subtitle</a:t>
            </a:r>
          </a:p>
        </p:txBody>
      </p:sp>
      <p:sp>
        <p:nvSpPr>
          <p:cNvPr id="3" name="Content Placeholder 2"/>
          <p:cNvSpPr>
            <a:spLocks noGrp="1"/>
          </p:cNvSpPr>
          <p:nvPr>
            <p:ph sz="quarter" idx="16" hasCustomPrompt="1"/>
          </p:nvPr>
        </p:nvSpPr>
        <p:spPr>
          <a:xfrm>
            <a:off x="487680" y="1611313"/>
            <a:ext cx="5486400" cy="4735487"/>
          </a:xfrm>
        </p:spPr>
        <p:txBody>
          <a:bodyPr/>
          <a:lstStyle>
            <a:lvl4pPr>
              <a:defRPr/>
            </a:lvl4pPr>
            <a:lvl5pPr>
              <a:defRPr baseline="0"/>
            </a:lvl5pPr>
          </a:lstStyle>
          <a:p>
            <a:pPr lvl="0"/>
            <a:r>
              <a:rPr lang="en-US" dirty="0" smtClean="0"/>
              <a:t>Opportunity is the flip side of challenge. Exponential increase in raw computing power has enabled advances in software for handling large amounts of data, both structured and unstructured. Sophisticated algorithms together with visualization tools, mobility, cloud, and in-memory computing make dramatically new approaches feasible.</a:t>
            </a:r>
          </a:p>
        </p:txBody>
      </p:sp>
      <p:sp>
        <p:nvSpPr>
          <p:cNvPr id="7" name="Content Placeholder 6"/>
          <p:cNvSpPr>
            <a:spLocks noGrp="1"/>
          </p:cNvSpPr>
          <p:nvPr>
            <p:ph sz="quarter" idx="17" hasCustomPrompt="1"/>
          </p:nvPr>
        </p:nvSpPr>
        <p:spPr>
          <a:xfrm>
            <a:off x="6217920" y="1611313"/>
            <a:ext cx="5486400" cy="4735487"/>
          </a:xfrm>
        </p:spPr>
        <p:txBody>
          <a:bodyPr/>
          <a:lstStyle>
            <a:lvl1pPr marL="285750" indent="-285750">
              <a:buFont typeface="Arial" panose="020B0604020202020204" pitchFamily="34" charset="0"/>
              <a:buChar char="•"/>
              <a:defRPr/>
            </a:lvl1pPr>
            <a:lvl4pPr>
              <a:defRPr/>
            </a:lvl4pPr>
            <a:lvl5pPr>
              <a:defRPr baseline="0"/>
            </a:lvl5pPr>
          </a:lstStyle>
          <a:p>
            <a:pPr lvl="0"/>
            <a:r>
              <a:rPr lang="en-US" dirty="0" smtClean="0"/>
              <a:t>Opportunity is the flip side of challenge.</a:t>
            </a:r>
          </a:p>
          <a:p>
            <a:pPr lvl="0"/>
            <a:r>
              <a:rPr lang="en-US" dirty="0" smtClean="0"/>
              <a:t>Exponential increase in raw computing power has enabled advances in software</a:t>
            </a:r>
          </a:p>
          <a:p>
            <a:pPr lvl="0"/>
            <a:r>
              <a:rPr lang="en-US" dirty="0" smtClean="0"/>
              <a:t>Sophisticated algorithms together with visualization tools</a:t>
            </a:r>
          </a:p>
          <a:p>
            <a:pPr lvl="0"/>
            <a:r>
              <a:rPr lang="en-US" dirty="0" smtClean="0"/>
              <a:t>Make dramatically new approaches feasible</a:t>
            </a:r>
          </a:p>
        </p:txBody>
      </p:sp>
      <p:sp>
        <p:nvSpPr>
          <p:cNvPr id="6" name="Copyright"/>
          <p:cNvSpPr txBox="1"/>
          <p:nvPr userDrawn="1"/>
        </p:nvSpPr>
        <p:spPr>
          <a:xfrm>
            <a:off x="469900" y="6477000"/>
            <a:ext cx="5355167" cy="100027"/>
          </a:xfrm>
          <a:prstGeom prst="rect">
            <a:avLst/>
          </a:prstGeom>
          <a:noFill/>
        </p:spPr>
        <p:txBody>
          <a:bodyPr vert="horz" wrap="square" lIns="0" tIns="0" rIns="0" bIns="0" rtlCol="0" anchor="t">
            <a:noAutofit/>
          </a:bodyPr>
          <a:lstStyle/>
          <a:p>
            <a:pPr defTabSz="1219170">
              <a:spcBef>
                <a:spcPts val="800"/>
              </a:spcBef>
              <a:buSzPct val="100000"/>
              <a:buFont typeface="Arial"/>
              <a:buNone/>
            </a:pPr>
            <a:r>
              <a:rPr lang="en-US" sz="650" dirty="0" smtClean="0">
                <a:solidFill>
                  <a:prstClr val="white"/>
                </a:solidFill>
              </a:rPr>
              <a:t>Copyright © 2017 Deloitte Development LLC. All rights reserved.</a:t>
            </a:r>
            <a:endParaRPr lang="en-US" sz="650" dirty="0">
              <a:solidFill>
                <a:prstClr val="white"/>
              </a:solidFill>
            </a:endParaRPr>
          </a:p>
        </p:txBody>
      </p:sp>
    </p:spTree>
    <p:extLst>
      <p:ext uri="{BB962C8B-B14F-4D97-AF65-F5344CB8AC3E}">
        <p14:creationId xmlns:p14="http://schemas.microsoft.com/office/powerpoint/2010/main" val="3736391601"/>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_no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63945812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325665755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s Black 4-Column - A">
    <p:bg>
      <p:bgPr>
        <a:solidFill>
          <a:schemeClr val="tx1"/>
        </a:solidFill>
        <a:effectLst/>
      </p:bgPr>
    </p:bg>
    <p:spTree>
      <p:nvGrpSpPr>
        <p:cNvPr id="1" name=""/>
        <p:cNvGrpSpPr/>
        <p:nvPr/>
      </p:nvGrpSpPr>
      <p:grpSpPr>
        <a:xfrm>
          <a:off x="0" y="0"/>
          <a:ext cx="0" cy="0"/>
          <a:chOff x="0" y="0"/>
          <a:chExt cx="0" cy="0"/>
        </a:xfrm>
      </p:grpSpPr>
      <p:sp>
        <p:nvSpPr>
          <p:cNvPr id="6" name="Title Placeholder 1"/>
          <p:cNvSpPr>
            <a:spLocks noGrp="1"/>
          </p:cNvSpPr>
          <p:nvPr>
            <p:ph type="title" hasCustomPrompt="1"/>
          </p:nvPr>
        </p:nvSpPr>
        <p:spPr>
          <a:xfrm>
            <a:off x="469900" y="402587"/>
            <a:ext cx="11252200" cy="491040"/>
          </a:xfrm>
          <a:prstGeom prst="rect">
            <a:avLst/>
          </a:prstGeom>
        </p:spPr>
        <p:txBody>
          <a:bodyPr vert="horz" lIns="0" tIns="0" rIns="0" bIns="0" rtlCol="0" anchor="t" anchorCtr="0">
            <a:noAutofit/>
          </a:bodyPr>
          <a:lstStyle>
            <a:lvl1pPr>
              <a:defRPr sz="3200" b="1" baseline="0">
                <a:solidFill>
                  <a:srgbClr val="FFFFFF"/>
                </a:solidFill>
              </a:defRPr>
            </a:lvl1pPr>
          </a:lstStyle>
          <a:p>
            <a:r>
              <a:rPr lang="en-US" noProof="0" dirty="0" smtClean="0"/>
              <a:t>First line slide title</a:t>
            </a:r>
            <a:endParaRPr lang="en-US" noProof="0" dirty="0"/>
          </a:p>
        </p:txBody>
      </p:sp>
      <p:sp>
        <p:nvSpPr>
          <p:cNvPr id="7" name="Copyright"/>
          <p:cNvSpPr txBox="1"/>
          <p:nvPr userDrawn="1"/>
        </p:nvSpPr>
        <p:spPr>
          <a:xfrm>
            <a:off x="469900" y="6477000"/>
            <a:ext cx="5355167" cy="100027"/>
          </a:xfrm>
          <a:prstGeom prst="rect">
            <a:avLst/>
          </a:prstGeom>
          <a:noFill/>
        </p:spPr>
        <p:txBody>
          <a:bodyPr wrap="square" lIns="0" tIns="0" rIns="0" bIns="0" rtlCol="0">
            <a:spAutoFit/>
          </a:bodyPr>
          <a:lstStyle/>
          <a:p>
            <a:pPr defTabSz="1219170">
              <a:spcBef>
                <a:spcPts val="800"/>
              </a:spcBef>
              <a:buSzPct val="100000"/>
              <a:buFont typeface="Arial"/>
              <a:buNone/>
            </a:pPr>
            <a:r>
              <a:rPr lang="en-US" sz="650" dirty="0" smtClean="0">
                <a:solidFill>
                  <a:srgbClr val="75787B"/>
                </a:solidFill>
              </a:rPr>
              <a:t>Copyright © 2017 Deloitte Development LLC. All rights reserved.</a:t>
            </a:r>
            <a:endParaRPr lang="en-US" sz="650" dirty="0">
              <a:solidFill>
                <a:srgbClr val="75787B"/>
              </a:solidFill>
            </a:endParaRPr>
          </a:p>
        </p:txBody>
      </p:sp>
    </p:spTree>
    <p:extLst>
      <p:ext uri="{BB962C8B-B14F-4D97-AF65-F5344CB8AC3E}">
        <p14:creationId xmlns:p14="http://schemas.microsoft.com/office/powerpoint/2010/main" val="3950522560"/>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AF62D3-6F1F-4508-89E0-9C104A286CED}"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DD7473-1736-4B63-8490-438913FD43F2}" type="slidenum">
              <a:rPr lang="en-US" smtClean="0"/>
              <a:t>‹#›</a:t>
            </a:fld>
            <a:endParaRPr lang="en-US"/>
          </a:p>
        </p:txBody>
      </p:sp>
    </p:spTree>
    <p:extLst>
      <p:ext uri="{BB962C8B-B14F-4D97-AF65-F5344CB8AC3E}">
        <p14:creationId xmlns:p14="http://schemas.microsoft.com/office/powerpoint/2010/main" val="6994235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mp; subtitle">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1" name="Title Placeholder 1"/>
          <p:cNvSpPr>
            <a:spLocks noGrp="1"/>
          </p:cNvSpPr>
          <p:nvPr>
            <p:ph type="title" hasCustomPrompt="1"/>
          </p:nvPr>
        </p:nvSpPr>
        <p:spPr>
          <a:xfrm>
            <a:off x="501650" y="317500"/>
            <a:ext cx="11188700" cy="334101"/>
          </a:xfrm>
          <a:prstGeom prst="rect">
            <a:avLst/>
          </a:prstGeom>
        </p:spPr>
        <p:txBody>
          <a:bodyPr vert="horz" lIns="0" tIns="0" rIns="0" bIns="0" rtlCol="0" anchor="t" anchorCtr="0">
            <a:noAutofit/>
          </a:bodyPr>
          <a:lstStyle>
            <a:lvl1pPr>
              <a:defRPr/>
            </a:lvl1pPr>
          </a:lstStyle>
          <a:p>
            <a:r>
              <a:rPr lang="en-US" noProof="0" dirty="0"/>
              <a:t>Click to add title</a:t>
            </a:r>
          </a:p>
        </p:txBody>
      </p:sp>
    </p:spTree>
    <p:extLst>
      <p:ext uri="{BB962C8B-B14F-4D97-AF65-F5344CB8AC3E}">
        <p14:creationId xmlns:p14="http://schemas.microsoft.com/office/powerpoint/2010/main" val="4042692870"/>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AF62D3-6F1F-4508-89E0-9C104A286CED}"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DD7473-1736-4B63-8490-438913FD43F2}" type="slidenum">
              <a:rPr lang="en-US" smtClean="0"/>
              <a:t>‹#›</a:t>
            </a:fld>
            <a:endParaRPr lang="en-US"/>
          </a:p>
        </p:txBody>
      </p:sp>
    </p:spTree>
    <p:extLst>
      <p:ext uri="{BB962C8B-B14F-4D97-AF65-F5344CB8AC3E}">
        <p14:creationId xmlns:p14="http://schemas.microsoft.com/office/powerpoint/2010/main" val="1270291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FAF62D3-6F1F-4508-89E0-9C104A286CED}" type="datetimeFigureOut">
              <a:rPr lang="en-US" smtClean="0"/>
              <a:t>12/4/2017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DD7473-1736-4B63-8490-438913FD43F2}" type="slidenum">
              <a:rPr lang="en-US" smtClean="0"/>
              <a:t>‹#›</a:t>
            </a:fld>
            <a:endParaRPr lang="en-US"/>
          </a:p>
        </p:txBody>
      </p:sp>
    </p:spTree>
    <p:extLst>
      <p:ext uri="{BB962C8B-B14F-4D97-AF65-F5344CB8AC3E}">
        <p14:creationId xmlns:p14="http://schemas.microsoft.com/office/powerpoint/2010/main" val="3250967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FAF62D3-6F1F-4508-89E0-9C104A286CED}" type="datetimeFigureOut">
              <a:rPr lang="en-US" smtClean="0"/>
              <a:t>12/4/2017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DD7473-1736-4B63-8490-438913FD43F2}" type="slidenum">
              <a:rPr lang="en-US" smtClean="0"/>
              <a:t>‹#›</a:t>
            </a:fld>
            <a:endParaRPr lang="en-US"/>
          </a:p>
        </p:txBody>
      </p:sp>
    </p:spTree>
    <p:extLst>
      <p:ext uri="{BB962C8B-B14F-4D97-AF65-F5344CB8AC3E}">
        <p14:creationId xmlns:p14="http://schemas.microsoft.com/office/powerpoint/2010/main" val="2749039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FAF62D3-6F1F-4508-89E0-9C104A286CED}" type="datetimeFigureOut">
              <a:rPr lang="en-US" smtClean="0"/>
              <a:t>12/4/2017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DD7473-1736-4B63-8490-438913FD43F2}" type="slidenum">
              <a:rPr lang="en-US" smtClean="0"/>
              <a:t>‹#›</a:t>
            </a:fld>
            <a:endParaRPr lang="en-US"/>
          </a:p>
        </p:txBody>
      </p:sp>
    </p:spTree>
    <p:extLst>
      <p:ext uri="{BB962C8B-B14F-4D97-AF65-F5344CB8AC3E}">
        <p14:creationId xmlns:p14="http://schemas.microsoft.com/office/powerpoint/2010/main" val="1466728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AF62D3-6F1F-4508-89E0-9C104A286CED}" type="datetimeFigureOut">
              <a:rPr lang="en-US" smtClean="0"/>
              <a:t>12/4/2017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DD7473-1736-4B63-8490-438913FD43F2}" type="slidenum">
              <a:rPr lang="en-US" smtClean="0"/>
              <a:t>‹#›</a:t>
            </a:fld>
            <a:endParaRPr lang="en-US"/>
          </a:p>
        </p:txBody>
      </p:sp>
    </p:spTree>
    <p:extLst>
      <p:ext uri="{BB962C8B-B14F-4D97-AF65-F5344CB8AC3E}">
        <p14:creationId xmlns:p14="http://schemas.microsoft.com/office/powerpoint/2010/main" val="3428889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AF62D3-6F1F-4508-89E0-9C104A286CED}" type="datetimeFigureOut">
              <a:rPr lang="en-US" smtClean="0"/>
              <a:t>12/4/2017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DD7473-1736-4B63-8490-438913FD43F2}" type="slidenum">
              <a:rPr lang="en-US" smtClean="0"/>
              <a:t>‹#›</a:t>
            </a:fld>
            <a:endParaRPr lang="en-US"/>
          </a:p>
        </p:txBody>
      </p:sp>
    </p:spTree>
    <p:extLst>
      <p:ext uri="{BB962C8B-B14F-4D97-AF65-F5344CB8AC3E}">
        <p14:creationId xmlns:p14="http://schemas.microsoft.com/office/powerpoint/2010/main" val="359568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AF62D3-6F1F-4508-89E0-9C104A286CED}" type="datetimeFigureOut">
              <a:rPr lang="en-US" smtClean="0"/>
              <a:t>12/4/2017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DD7473-1736-4B63-8490-438913FD43F2}" type="slidenum">
              <a:rPr lang="en-US" smtClean="0"/>
              <a:t>‹#›</a:t>
            </a:fld>
            <a:endParaRPr lang="en-US"/>
          </a:p>
        </p:txBody>
      </p:sp>
    </p:spTree>
    <p:extLst>
      <p:ext uri="{BB962C8B-B14F-4D97-AF65-F5344CB8AC3E}">
        <p14:creationId xmlns:p14="http://schemas.microsoft.com/office/powerpoint/2010/main" val="3169979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2.emf"/><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oleObject" Target="../embeddings/oleObject1.bin"/><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tags" Target="../tags/tag1.xml"/><Relationship Id="rId5" Type="http://schemas.openxmlformats.org/officeDocument/2006/relationships/slideLayout" Target="../slideLayouts/slideLayout17.xml"/><Relationship Id="rId10" Type="http://schemas.openxmlformats.org/officeDocument/2006/relationships/vmlDrawing" Target="../drawings/vmlDrawing1.vml"/><Relationship Id="rId4" Type="http://schemas.openxmlformats.org/officeDocument/2006/relationships/slideLayout" Target="../slideLayouts/slideLayout16.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AF62D3-6F1F-4508-89E0-9C104A286CED}" type="datetimeFigureOut">
              <a:rPr lang="en-US" smtClean="0"/>
              <a:t>12/4/2017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DD7473-1736-4B63-8490-438913FD43F2}" type="slidenum">
              <a:rPr lang="en-US" smtClean="0"/>
              <a:t>‹#›</a:t>
            </a:fld>
            <a:endParaRPr lang="en-US"/>
          </a:p>
        </p:txBody>
      </p:sp>
    </p:spTree>
    <p:extLst>
      <p:ext uri="{BB962C8B-B14F-4D97-AF65-F5344CB8AC3E}">
        <p14:creationId xmlns:p14="http://schemas.microsoft.com/office/powerpoint/2010/main" val="4232506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1"/>
            </p:custDataLs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2085" name="think-cell Slide" r:id="rId12" imgW="270" imgH="270" progId="TCLayout.ActiveDocument.1">
                  <p:embed/>
                </p:oleObj>
              </mc:Choice>
              <mc:Fallback>
                <p:oleObj name="think-cell Slide" r:id="rId12" imgW="270" imgH="270" progId="TCLayout.ActiveDocument.1">
                  <p:embed/>
                  <p:pic>
                    <p:nvPicPr>
                      <p:cNvPr id="0" name=""/>
                      <p:cNvPicPr/>
                      <p:nvPr/>
                    </p:nvPicPr>
                    <p:blipFill>
                      <a:blip r:embed="rId13"/>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US" noProof="0" smtClean="0"/>
              <a:t>Click to edit Master title style</a:t>
            </a:r>
            <a:endParaRPr lang="en-US" noProof="0" dirty="0"/>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0" name="CaseCode"/>
          <p:cNvSpPr txBox="1"/>
          <p:nvPr userDrawn="1"/>
        </p:nvSpPr>
        <p:spPr>
          <a:xfrm>
            <a:off x="6336000" y="6476999"/>
            <a:ext cx="4896560" cy="200055"/>
          </a:xfrm>
          <a:prstGeom prst="rect">
            <a:avLst/>
          </a:prstGeom>
          <a:noFill/>
        </p:spPr>
        <p:txBody>
          <a:bodyPr wrap="square" lIns="0" tIns="0" rIns="0" bIns="0" rtlCol="0">
            <a:spAutoFit/>
          </a:bodyPr>
          <a:lstStyle/>
          <a:p>
            <a:pPr algn="r" defTabSz="1219170">
              <a:buSzPct val="100000"/>
              <a:buFont typeface="Arial"/>
              <a:buNone/>
            </a:pPr>
            <a:r>
              <a:rPr lang="en-US" sz="650" dirty="0">
                <a:solidFill>
                  <a:prstClr val="black"/>
                </a:solidFill>
              </a:rPr>
              <a:t>Presentation title</a:t>
            </a:r>
            <a:br>
              <a:rPr lang="en-US" sz="650" dirty="0">
                <a:solidFill>
                  <a:prstClr val="black"/>
                </a:solidFill>
              </a:rPr>
            </a:br>
            <a:r>
              <a:rPr lang="en-US" sz="650" dirty="0">
                <a:solidFill>
                  <a:prstClr val="black"/>
                </a:solidFill>
              </a:rPr>
              <a:t>[To edit, click View &gt; Slide Master &gt; </a:t>
            </a:r>
            <a:r>
              <a:rPr lang="en-US" sz="650" dirty="0" smtClean="0">
                <a:solidFill>
                  <a:prstClr val="black"/>
                </a:solidFill>
              </a:rPr>
              <a:t>Slide master1]</a:t>
            </a:r>
            <a:endParaRPr lang="en-US" sz="650" dirty="0">
              <a:solidFill>
                <a:prstClr val="black"/>
              </a:solidFill>
            </a:endParaRPr>
          </a:p>
        </p:txBody>
      </p:sp>
    </p:spTree>
    <p:extLst>
      <p:ext uri="{BB962C8B-B14F-4D97-AF65-F5344CB8AC3E}">
        <p14:creationId xmlns:p14="http://schemas.microsoft.com/office/powerpoint/2010/main" val="239434850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Lst>
  <p:transition>
    <p:fade/>
  </p:transition>
  <p:timing>
    <p:tnLst>
      <p:par>
        <p:cTn id="1" dur="indefinite" restart="never" nodeType="tmRoot"/>
      </p:par>
    </p:tnLst>
  </p:timing>
  <p:hf hdr="0" ft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Tx/>
        <a:buNone/>
        <a:defRPr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5098">
          <p15:clr>
            <a:srgbClr val="F26B43"/>
          </p15:clr>
        </p15:guide>
        <p15:guide id="2" orient="horz" pos="2160">
          <p15:clr>
            <a:srgbClr val="F26B43"/>
          </p15:clr>
        </p15:guide>
        <p15:guide id="3" orient="horz" pos="3968">
          <p15:clr>
            <a:srgbClr val="F26B43"/>
          </p15:clr>
        </p15:guide>
        <p15:guide id="4" pos="296">
          <p15:clr>
            <a:srgbClr val="F26B43"/>
          </p15:clr>
        </p15:guide>
        <p15:guide id="5" pos="7384">
          <p15:clr>
            <a:srgbClr val="F26B43"/>
          </p15:clr>
        </p15:guide>
        <p15:guide id="6" orient="horz" pos="1071">
          <p15:clr>
            <a:srgbClr val="F26B43"/>
          </p15:clr>
        </p15:guide>
        <p15:guide id="7" orient="horz" pos="245">
          <p15:clr>
            <a:srgbClr val="F26B43"/>
          </p15:clr>
        </p15:guide>
        <p15:guide id="8" orient="horz" pos="4081">
          <p15:clr>
            <a:srgbClr val="F26B43"/>
          </p15:clr>
        </p15:guide>
        <p15:guide id="9" pos="4986">
          <p15:clr>
            <a:srgbClr val="F26B43"/>
          </p15:clr>
        </p15:guide>
        <p15:guide id="10" pos="1382">
          <p15:clr>
            <a:srgbClr val="F26B43"/>
          </p15:clr>
        </p15:guide>
        <p15:guide id="11" pos="1496">
          <p15:clr>
            <a:srgbClr val="F26B43"/>
          </p15:clr>
        </p15:guide>
        <p15:guide id="12" pos="2581">
          <p15:clr>
            <a:srgbClr val="F26B43"/>
          </p15:clr>
        </p15:guide>
        <p15:guide id="13" pos="2695">
          <p15:clr>
            <a:srgbClr val="F26B43"/>
          </p15:clr>
        </p15:guide>
        <p15:guide id="14" pos="6185">
          <p15:clr>
            <a:srgbClr val="F26B43"/>
          </p15:clr>
        </p15:guide>
        <p15:guide id="15" pos="3783">
          <p15:clr>
            <a:srgbClr val="F26B43"/>
          </p15:clr>
        </p15:guide>
        <p15:guide id="16" pos="3896">
          <p15:clr>
            <a:srgbClr val="F26B43"/>
          </p15:clr>
        </p15:guide>
        <p15:guide id="17" pos="3840">
          <p15:clr>
            <a:srgbClr val="F26B43"/>
          </p15:clr>
        </p15:guide>
        <p15:guide id="18" pos="6299">
          <p15:clr>
            <a:srgbClr val="F26B43"/>
          </p15:clr>
        </p15:guide>
        <p15:guide id="19" orient="horz" pos="1049">
          <p15:clr>
            <a:srgbClr val="F26B43"/>
          </p15:clr>
        </p15:guide>
        <p15:guide id="20" orient="horz" pos="641">
          <p15:clr>
            <a:srgbClr val="F26B43"/>
          </p15:clr>
        </p15:guide>
        <p15:guide id="21" orient="horz" pos="28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965394" y="3085646"/>
            <a:ext cx="6479508" cy="686708"/>
          </a:xfrm>
        </p:spPr>
        <p:txBody>
          <a:bodyPr anchor="ctr"/>
          <a:lstStyle/>
          <a:p>
            <a:r>
              <a:rPr lang="en-US" sz="4000" dirty="0" smtClean="0">
                <a:solidFill>
                  <a:srgbClr val="92D050"/>
                </a:solidFill>
                <a:latin typeface="Knockout HTF26-JuniorFlyweight" pitchFamily="50" charset="0"/>
                <a:ea typeface="Verdana" panose="020B0604030504040204" pitchFamily="34" charset="0"/>
                <a:cs typeface="Verdana" panose="020B0604030504040204" pitchFamily="34" charset="0"/>
              </a:rPr>
              <a:t>AIM </a:t>
            </a:r>
            <a:r>
              <a:rPr lang="en-US" sz="4000" dirty="0" smtClean="0">
                <a:latin typeface="Knockout HTF26-JuniorFlyweight" pitchFamily="50" charset="0"/>
                <a:ea typeface="Verdana" panose="020B0604030504040204" pitchFamily="34" charset="0"/>
                <a:cs typeface="Verdana" panose="020B0604030504040204" pitchFamily="34" charset="0"/>
              </a:rPr>
              <a:t>FY17 </a:t>
            </a:r>
          </a:p>
          <a:p>
            <a:r>
              <a:rPr lang="en-US" sz="4000" dirty="0" err="1" smtClean="0">
                <a:latin typeface="Knockout HTF26-JuniorFlyweight" pitchFamily="50" charset="0"/>
                <a:ea typeface="Verdana" panose="020B0604030504040204" pitchFamily="34" charset="0"/>
                <a:cs typeface="Verdana" panose="020B0604030504040204" pitchFamily="34" charset="0"/>
              </a:rPr>
              <a:t>Cog</a:t>
            </a:r>
            <a:r>
              <a:rPr lang="en-US" sz="4000" baseline="30000" dirty="0" err="1" smtClean="0">
                <a:latin typeface="Knockout HTF26-JuniorFlyweight" pitchFamily="50" charset="0"/>
                <a:ea typeface="Verdana" panose="020B0604030504040204" pitchFamily="34" charset="0"/>
                <a:cs typeface="Verdana" panose="020B0604030504040204" pitchFamily="34" charset="0"/>
              </a:rPr>
              <a:t>X</a:t>
            </a:r>
            <a:r>
              <a:rPr lang="en-US" sz="4000" dirty="0" smtClean="0">
                <a:latin typeface="Knockout HTF26-JuniorFlyweight" pitchFamily="50" charset="0"/>
                <a:ea typeface="Verdana" panose="020B0604030504040204" pitchFamily="34" charset="0"/>
                <a:cs typeface="Verdana" panose="020B0604030504040204" pitchFamily="34" charset="0"/>
              </a:rPr>
              <a:t>– Executive Status Update</a:t>
            </a:r>
            <a:endParaRPr lang="en-US" sz="4000" dirty="0">
              <a:latin typeface="Knockout HTF26-JuniorFlyweight" pitchFamily="50" charset="0"/>
              <a:ea typeface="Verdana" panose="020B0604030504040204" pitchFamily="34" charset="0"/>
              <a:cs typeface="Verdana" panose="020B0604030504040204" pitchFamily="34" charset="0"/>
            </a:endParaRPr>
          </a:p>
        </p:txBody>
      </p:sp>
      <p:sp>
        <p:nvSpPr>
          <p:cNvPr id="8" name="Rectangle 7"/>
          <p:cNvSpPr/>
          <p:nvPr/>
        </p:nvSpPr>
        <p:spPr>
          <a:xfrm>
            <a:off x="850909" y="5656078"/>
            <a:ext cx="1406154" cy="461665"/>
          </a:xfrm>
          <a:prstGeom prst="rect">
            <a:avLst/>
          </a:prstGeom>
        </p:spPr>
        <p:txBody>
          <a:bodyPr wrap="none">
            <a:spAutoFit/>
          </a:bodyPr>
          <a:lstStyle/>
          <a:p>
            <a:r>
              <a:rPr lang="en-US" sz="2400" dirty="0" smtClean="0">
                <a:solidFill>
                  <a:schemeClr val="bg1"/>
                </a:solidFill>
                <a:latin typeface="Knockout HTF26-JuniorFlyweight" pitchFamily="50" charset="0"/>
                <a:ea typeface="Verdana" panose="020B0604030504040204" pitchFamily="34" charset="0"/>
                <a:cs typeface="Verdana" panose="020B0604030504040204" pitchFamily="34" charset="0"/>
              </a:rPr>
              <a:t>05 December </a:t>
            </a:r>
            <a:r>
              <a:rPr lang="en-US" sz="2400" dirty="0" smtClean="0">
                <a:solidFill>
                  <a:schemeClr val="bg1"/>
                </a:solidFill>
                <a:latin typeface="Knockout HTF26-JuniorFlyweight" pitchFamily="50" charset="0"/>
                <a:ea typeface="Verdana" panose="020B0604030504040204" pitchFamily="34" charset="0"/>
                <a:cs typeface="Verdana" panose="020B0604030504040204" pitchFamily="34" charset="0"/>
              </a:rPr>
              <a:t>2017</a:t>
            </a:r>
            <a:endParaRPr lang="en-US" sz="2400" dirty="0">
              <a:solidFill>
                <a:schemeClr val="bg1"/>
              </a:solidFill>
              <a:latin typeface="Knockout HTF26-JuniorFlyweight" pitchFamily="50" charset="0"/>
              <a:ea typeface="Verdana" panose="020B0604030504040204" pitchFamily="34" charset="0"/>
              <a:cs typeface="Verdana" panose="020B0604030504040204" pitchFamily="34" charset="0"/>
            </a:endParaRPr>
          </a:p>
        </p:txBody>
      </p:sp>
      <p:grpSp>
        <p:nvGrpSpPr>
          <p:cNvPr id="31" name="Group 30"/>
          <p:cNvGrpSpPr/>
          <p:nvPr/>
        </p:nvGrpSpPr>
        <p:grpSpPr>
          <a:xfrm>
            <a:off x="8347318" y="2282299"/>
            <a:ext cx="2798804" cy="2544365"/>
            <a:chOff x="8652118" y="1471661"/>
            <a:chExt cx="2798804" cy="2544365"/>
          </a:xfrm>
        </p:grpSpPr>
        <p:grpSp>
          <p:nvGrpSpPr>
            <p:cNvPr id="32" name="Group 31"/>
            <p:cNvGrpSpPr/>
            <p:nvPr/>
          </p:nvGrpSpPr>
          <p:grpSpPr>
            <a:xfrm>
              <a:off x="8652118" y="1471661"/>
              <a:ext cx="2798804" cy="2544365"/>
              <a:chOff x="1354526" y="3795081"/>
              <a:chExt cx="1305663" cy="1305661"/>
            </a:xfrm>
          </p:grpSpPr>
          <p:cxnSp>
            <p:nvCxnSpPr>
              <p:cNvPr id="34" name="Straight Connector 33"/>
              <p:cNvCxnSpPr/>
              <p:nvPr/>
            </p:nvCxnSpPr>
            <p:spPr>
              <a:xfrm flipH="1">
                <a:off x="1354527" y="3795081"/>
                <a:ext cx="382415" cy="923245"/>
              </a:xfrm>
              <a:prstGeom prst="line">
                <a:avLst/>
              </a:prstGeom>
              <a:noFill/>
              <a:ln w="9525" cap="flat" cmpd="sng" algn="ctr">
                <a:solidFill>
                  <a:srgbClr val="92D400"/>
                </a:solidFill>
                <a:prstDash val="solid"/>
                <a:miter lim="800000"/>
              </a:ln>
              <a:effectLst/>
            </p:spPr>
          </p:cxnSp>
          <p:cxnSp>
            <p:nvCxnSpPr>
              <p:cNvPr id="35" name="Straight Connector 34"/>
              <p:cNvCxnSpPr/>
              <p:nvPr/>
            </p:nvCxnSpPr>
            <p:spPr>
              <a:xfrm>
                <a:off x="1736941" y="3795082"/>
                <a:ext cx="0" cy="1305660"/>
              </a:xfrm>
              <a:prstGeom prst="line">
                <a:avLst/>
              </a:prstGeom>
              <a:noFill/>
              <a:ln w="9525" cap="flat" cmpd="sng" algn="ctr">
                <a:solidFill>
                  <a:srgbClr val="92D400"/>
                </a:solidFill>
                <a:prstDash val="solid"/>
                <a:miter lim="800000"/>
              </a:ln>
              <a:effectLst/>
            </p:spPr>
          </p:cxnSp>
          <p:cxnSp>
            <p:nvCxnSpPr>
              <p:cNvPr id="36" name="Straight Connector 35"/>
              <p:cNvCxnSpPr/>
              <p:nvPr/>
            </p:nvCxnSpPr>
            <p:spPr>
              <a:xfrm>
                <a:off x="1736942" y="3795082"/>
                <a:ext cx="540830" cy="1305660"/>
              </a:xfrm>
              <a:prstGeom prst="line">
                <a:avLst/>
              </a:prstGeom>
              <a:noFill/>
              <a:ln w="9525" cap="flat" cmpd="sng" algn="ctr">
                <a:solidFill>
                  <a:srgbClr val="92D400"/>
                </a:solidFill>
                <a:prstDash val="solid"/>
                <a:miter lim="800000"/>
              </a:ln>
              <a:effectLst/>
            </p:spPr>
          </p:cxnSp>
          <p:cxnSp>
            <p:nvCxnSpPr>
              <p:cNvPr id="37" name="Straight Connector 36"/>
              <p:cNvCxnSpPr/>
              <p:nvPr/>
            </p:nvCxnSpPr>
            <p:spPr>
              <a:xfrm>
                <a:off x="1736941" y="3795081"/>
                <a:ext cx="923245" cy="923245"/>
              </a:xfrm>
              <a:prstGeom prst="line">
                <a:avLst/>
              </a:prstGeom>
              <a:noFill/>
              <a:ln w="9525" cap="flat" cmpd="sng" algn="ctr">
                <a:solidFill>
                  <a:srgbClr val="92D400"/>
                </a:solidFill>
                <a:prstDash val="solid"/>
                <a:miter lim="800000"/>
              </a:ln>
              <a:effectLst/>
            </p:spPr>
          </p:cxnSp>
          <p:cxnSp>
            <p:nvCxnSpPr>
              <p:cNvPr id="38" name="Straight Connector 37"/>
              <p:cNvCxnSpPr/>
              <p:nvPr/>
            </p:nvCxnSpPr>
            <p:spPr>
              <a:xfrm>
                <a:off x="1736941" y="3795084"/>
                <a:ext cx="923245" cy="382415"/>
              </a:xfrm>
              <a:prstGeom prst="line">
                <a:avLst/>
              </a:prstGeom>
              <a:noFill/>
              <a:ln w="9525" cap="flat" cmpd="sng" algn="ctr">
                <a:solidFill>
                  <a:srgbClr val="92D400"/>
                </a:solidFill>
                <a:prstDash val="solid"/>
                <a:miter lim="800000"/>
              </a:ln>
              <a:effectLst/>
            </p:spPr>
          </p:cxnSp>
          <p:cxnSp>
            <p:nvCxnSpPr>
              <p:cNvPr id="39" name="Straight Connector 38"/>
              <p:cNvCxnSpPr/>
              <p:nvPr/>
            </p:nvCxnSpPr>
            <p:spPr>
              <a:xfrm flipH="1">
                <a:off x="1354526" y="3795084"/>
                <a:ext cx="923245" cy="382415"/>
              </a:xfrm>
              <a:prstGeom prst="line">
                <a:avLst/>
              </a:prstGeom>
              <a:noFill/>
              <a:ln w="9525" cap="flat" cmpd="sng" algn="ctr">
                <a:solidFill>
                  <a:srgbClr val="92D400"/>
                </a:solidFill>
                <a:prstDash val="solid"/>
                <a:miter lim="800000"/>
              </a:ln>
              <a:effectLst/>
            </p:spPr>
          </p:cxnSp>
          <p:cxnSp>
            <p:nvCxnSpPr>
              <p:cNvPr id="40" name="Straight Connector 39"/>
              <p:cNvCxnSpPr/>
              <p:nvPr/>
            </p:nvCxnSpPr>
            <p:spPr>
              <a:xfrm flipH="1">
                <a:off x="1354526" y="3795081"/>
                <a:ext cx="923245" cy="923245"/>
              </a:xfrm>
              <a:prstGeom prst="line">
                <a:avLst/>
              </a:prstGeom>
              <a:noFill/>
              <a:ln w="9525" cap="flat" cmpd="sng" algn="ctr">
                <a:solidFill>
                  <a:srgbClr val="92D400"/>
                </a:solidFill>
                <a:prstDash val="solid"/>
                <a:miter lim="800000"/>
              </a:ln>
              <a:effectLst/>
            </p:spPr>
          </p:cxnSp>
          <p:cxnSp>
            <p:nvCxnSpPr>
              <p:cNvPr id="41" name="Straight Connector 40"/>
              <p:cNvCxnSpPr/>
              <p:nvPr/>
            </p:nvCxnSpPr>
            <p:spPr>
              <a:xfrm flipH="1">
                <a:off x="1736942" y="3795082"/>
                <a:ext cx="540830" cy="1305660"/>
              </a:xfrm>
              <a:prstGeom prst="line">
                <a:avLst/>
              </a:prstGeom>
              <a:noFill/>
              <a:ln w="9525" cap="flat" cmpd="sng" algn="ctr">
                <a:solidFill>
                  <a:srgbClr val="92D400"/>
                </a:solidFill>
                <a:prstDash val="solid"/>
                <a:miter lim="800000"/>
              </a:ln>
              <a:effectLst/>
            </p:spPr>
          </p:cxnSp>
          <p:cxnSp>
            <p:nvCxnSpPr>
              <p:cNvPr id="42" name="Straight Connector 41"/>
              <p:cNvCxnSpPr/>
              <p:nvPr/>
            </p:nvCxnSpPr>
            <p:spPr>
              <a:xfrm>
                <a:off x="2277771" y="3795082"/>
                <a:ext cx="0" cy="1305660"/>
              </a:xfrm>
              <a:prstGeom prst="line">
                <a:avLst/>
              </a:prstGeom>
              <a:noFill/>
              <a:ln w="9525" cap="flat" cmpd="sng" algn="ctr">
                <a:solidFill>
                  <a:srgbClr val="92D400"/>
                </a:solidFill>
                <a:prstDash val="solid"/>
                <a:miter lim="800000"/>
              </a:ln>
              <a:effectLst/>
            </p:spPr>
          </p:cxnSp>
          <p:cxnSp>
            <p:nvCxnSpPr>
              <p:cNvPr id="43" name="Straight Connector 42"/>
              <p:cNvCxnSpPr/>
              <p:nvPr/>
            </p:nvCxnSpPr>
            <p:spPr>
              <a:xfrm>
                <a:off x="2277774" y="3795081"/>
                <a:ext cx="382415" cy="923245"/>
              </a:xfrm>
              <a:prstGeom prst="line">
                <a:avLst/>
              </a:prstGeom>
              <a:noFill/>
              <a:ln w="9525" cap="flat" cmpd="sng" algn="ctr">
                <a:solidFill>
                  <a:srgbClr val="92D400"/>
                </a:solidFill>
                <a:prstDash val="solid"/>
                <a:miter lim="800000"/>
              </a:ln>
              <a:effectLst/>
            </p:spPr>
          </p:cxnSp>
          <p:cxnSp>
            <p:nvCxnSpPr>
              <p:cNvPr id="44" name="Straight Connector 43"/>
              <p:cNvCxnSpPr/>
              <p:nvPr/>
            </p:nvCxnSpPr>
            <p:spPr>
              <a:xfrm flipH="1">
                <a:off x="1354527" y="4177496"/>
                <a:ext cx="1305660" cy="0"/>
              </a:xfrm>
              <a:prstGeom prst="line">
                <a:avLst/>
              </a:prstGeom>
              <a:noFill/>
              <a:ln w="9525" cap="flat" cmpd="sng" algn="ctr">
                <a:solidFill>
                  <a:srgbClr val="92D400"/>
                </a:solidFill>
                <a:prstDash val="solid"/>
                <a:miter lim="800000"/>
              </a:ln>
              <a:effectLst/>
            </p:spPr>
          </p:cxnSp>
          <p:cxnSp>
            <p:nvCxnSpPr>
              <p:cNvPr id="45" name="Straight Connector 44"/>
              <p:cNvCxnSpPr/>
              <p:nvPr/>
            </p:nvCxnSpPr>
            <p:spPr>
              <a:xfrm flipH="1">
                <a:off x="1354527" y="4177497"/>
                <a:ext cx="1305660" cy="540830"/>
              </a:xfrm>
              <a:prstGeom prst="line">
                <a:avLst/>
              </a:prstGeom>
              <a:noFill/>
              <a:ln w="9525" cap="flat" cmpd="sng" algn="ctr">
                <a:solidFill>
                  <a:srgbClr val="92D400"/>
                </a:solidFill>
                <a:prstDash val="solid"/>
                <a:miter lim="800000"/>
              </a:ln>
              <a:effectLst/>
            </p:spPr>
          </p:cxnSp>
          <p:cxnSp>
            <p:nvCxnSpPr>
              <p:cNvPr id="46" name="Straight Connector 45"/>
              <p:cNvCxnSpPr/>
              <p:nvPr/>
            </p:nvCxnSpPr>
            <p:spPr>
              <a:xfrm flipH="1">
                <a:off x="1354527" y="4718326"/>
                <a:ext cx="1305660" cy="0"/>
              </a:xfrm>
              <a:prstGeom prst="line">
                <a:avLst/>
              </a:prstGeom>
              <a:noFill/>
              <a:ln w="9525" cap="flat" cmpd="sng" algn="ctr">
                <a:solidFill>
                  <a:srgbClr val="92D400"/>
                </a:solidFill>
                <a:prstDash val="solid"/>
                <a:miter lim="800000"/>
              </a:ln>
              <a:effectLst/>
            </p:spPr>
          </p:cxnSp>
          <p:cxnSp>
            <p:nvCxnSpPr>
              <p:cNvPr id="47" name="Straight Connector 46"/>
              <p:cNvCxnSpPr/>
              <p:nvPr/>
            </p:nvCxnSpPr>
            <p:spPr>
              <a:xfrm flipH="1">
                <a:off x="1736941" y="4718326"/>
                <a:ext cx="923245" cy="382415"/>
              </a:xfrm>
              <a:prstGeom prst="line">
                <a:avLst/>
              </a:prstGeom>
              <a:noFill/>
              <a:ln w="9525" cap="flat" cmpd="sng" algn="ctr">
                <a:solidFill>
                  <a:srgbClr val="92D400"/>
                </a:solidFill>
                <a:prstDash val="solid"/>
                <a:miter lim="800000"/>
              </a:ln>
              <a:effectLst/>
            </p:spPr>
          </p:cxnSp>
          <p:cxnSp>
            <p:nvCxnSpPr>
              <p:cNvPr id="48" name="Straight Connector 47"/>
              <p:cNvCxnSpPr/>
              <p:nvPr/>
            </p:nvCxnSpPr>
            <p:spPr>
              <a:xfrm flipH="1" flipV="1">
                <a:off x="1354527" y="4177497"/>
                <a:ext cx="1305660" cy="540830"/>
              </a:xfrm>
              <a:prstGeom prst="line">
                <a:avLst/>
              </a:prstGeom>
              <a:noFill/>
              <a:ln w="9525" cap="flat" cmpd="sng" algn="ctr">
                <a:solidFill>
                  <a:srgbClr val="92D400"/>
                </a:solidFill>
                <a:prstDash val="solid"/>
                <a:miter lim="800000"/>
              </a:ln>
              <a:effectLst/>
            </p:spPr>
          </p:cxnSp>
          <p:cxnSp>
            <p:nvCxnSpPr>
              <p:cNvPr id="49" name="Straight Connector 48"/>
              <p:cNvCxnSpPr/>
              <p:nvPr/>
            </p:nvCxnSpPr>
            <p:spPr>
              <a:xfrm flipH="1" flipV="1">
                <a:off x="1354526" y="4177496"/>
                <a:ext cx="923245" cy="923245"/>
              </a:xfrm>
              <a:prstGeom prst="line">
                <a:avLst/>
              </a:prstGeom>
              <a:noFill/>
              <a:ln w="9525" cap="flat" cmpd="sng" algn="ctr">
                <a:solidFill>
                  <a:srgbClr val="92D400"/>
                </a:solidFill>
                <a:prstDash val="solid"/>
                <a:miter lim="800000"/>
              </a:ln>
              <a:effectLst/>
            </p:spPr>
          </p:cxnSp>
          <p:cxnSp>
            <p:nvCxnSpPr>
              <p:cNvPr id="50" name="Straight Connector 49"/>
              <p:cNvCxnSpPr/>
              <p:nvPr/>
            </p:nvCxnSpPr>
            <p:spPr>
              <a:xfrm flipV="1">
                <a:off x="2277774" y="4177496"/>
                <a:ext cx="382415" cy="923245"/>
              </a:xfrm>
              <a:prstGeom prst="line">
                <a:avLst/>
              </a:prstGeom>
              <a:noFill/>
              <a:ln w="9525" cap="flat" cmpd="sng" algn="ctr">
                <a:solidFill>
                  <a:srgbClr val="92D400"/>
                </a:solidFill>
                <a:prstDash val="solid"/>
                <a:miter lim="800000"/>
              </a:ln>
              <a:effectLst/>
            </p:spPr>
          </p:cxnSp>
          <p:cxnSp>
            <p:nvCxnSpPr>
              <p:cNvPr id="51" name="Straight Connector 50"/>
              <p:cNvCxnSpPr/>
              <p:nvPr/>
            </p:nvCxnSpPr>
            <p:spPr>
              <a:xfrm flipH="1" flipV="1">
                <a:off x="1354526" y="4718326"/>
                <a:ext cx="923245" cy="382415"/>
              </a:xfrm>
              <a:prstGeom prst="line">
                <a:avLst/>
              </a:prstGeom>
              <a:noFill/>
              <a:ln w="9525" cap="flat" cmpd="sng" algn="ctr">
                <a:solidFill>
                  <a:srgbClr val="92D400"/>
                </a:solidFill>
                <a:prstDash val="solid"/>
                <a:miter lim="800000"/>
              </a:ln>
              <a:effectLst/>
            </p:spPr>
          </p:cxnSp>
          <p:cxnSp>
            <p:nvCxnSpPr>
              <p:cNvPr id="52" name="Straight Connector 51"/>
              <p:cNvCxnSpPr/>
              <p:nvPr/>
            </p:nvCxnSpPr>
            <p:spPr>
              <a:xfrm flipV="1">
                <a:off x="1736941" y="4177496"/>
                <a:ext cx="923245" cy="923245"/>
              </a:xfrm>
              <a:prstGeom prst="line">
                <a:avLst/>
              </a:prstGeom>
              <a:noFill/>
              <a:ln w="9525" cap="flat" cmpd="sng" algn="ctr">
                <a:solidFill>
                  <a:srgbClr val="92D400"/>
                </a:solidFill>
                <a:prstDash val="solid"/>
                <a:miter lim="800000"/>
              </a:ln>
              <a:effectLst/>
            </p:spPr>
          </p:cxnSp>
          <p:cxnSp>
            <p:nvCxnSpPr>
              <p:cNvPr id="53" name="Straight Connector 52"/>
              <p:cNvCxnSpPr/>
              <p:nvPr/>
            </p:nvCxnSpPr>
            <p:spPr>
              <a:xfrm flipH="1" flipV="1">
                <a:off x="1354527" y="4177496"/>
                <a:ext cx="382415" cy="923245"/>
              </a:xfrm>
              <a:prstGeom prst="line">
                <a:avLst/>
              </a:prstGeom>
              <a:noFill/>
              <a:ln w="9525" cap="flat" cmpd="sng" algn="ctr">
                <a:solidFill>
                  <a:srgbClr val="92D400"/>
                </a:solidFill>
                <a:prstDash val="solid"/>
                <a:miter lim="800000"/>
              </a:ln>
              <a:effectLst/>
            </p:spPr>
          </p:cxnSp>
          <p:sp>
            <p:nvSpPr>
              <p:cNvPr id="54" name="Oval 53"/>
              <p:cNvSpPr/>
              <p:nvPr/>
            </p:nvSpPr>
            <p:spPr>
              <a:xfrm>
                <a:off x="1674641" y="4120160"/>
                <a:ext cx="638862" cy="638862"/>
              </a:xfrm>
              <a:prstGeom prst="ellipse">
                <a:avLst/>
              </a:prstGeom>
              <a:solidFill>
                <a:srgbClr val="000000"/>
              </a:solidFill>
              <a:ln w="12700" cap="flat" cmpd="sng" algn="ctr">
                <a:solidFill>
                  <a:srgbClr val="92D400"/>
                </a:solidFill>
                <a:prstDash val="solid"/>
                <a:miter lim="800000"/>
              </a:ln>
              <a:effectLst/>
            </p:spPr>
            <p:txBody>
              <a:bodyPr rtlCol="0" anchor="ctr"/>
              <a:lstStyle/>
              <a:p>
                <a:pPr marL="0" marR="0" lvl="0" indent="0" algn="ctr" defTabSz="1005786" eaLnBrk="1" fontAlgn="auto" latinLnBrk="0" hangingPunct="1">
                  <a:lnSpc>
                    <a:spcPct val="100000"/>
                  </a:lnSpc>
                  <a:spcBef>
                    <a:spcPts val="0"/>
                  </a:spcBef>
                  <a:spcAft>
                    <a:spcPts val="0"/>
                  </a:spcAft>
                  <a:buClrTx/>
                  <a:buSzTx/>
                  <a:buFontTx/>
                  <a:buNone/>
                  <a:tabLst/>
                  <a:defRPr/>
                </a:pPr>
                <a:endParaRPr kumimoji="0" lang="en-US" sz="1980" b="0" i="0" u="none" strike="noStrike" kern="0" cap="none" spc="0" normalizeH="0" baseline="0" noProof="0" dirty="0" smtClean="0">
                  <a:ln>
                    <a:noFill/>
                  </a:ln>
                  <a:solidFill>
                    <a:prstClr val="white"/>
                  </a:solidFill>
                  <a:effectLst/>
                  <a:uLnTx/>
                  <a:uFillTx/>
                  <a:latin typeface="Frutiger Next Pro Light"/>
                  <a:ea typeface="+mn-ea"/>
                  <a:cs typeface="+mn-cs"/>
                </a:endParaRPr>
              </a:p>
            </p:txBody>
          </p:sp>
        </p:grpSp>
        <p:sp>
          <p:nvSpPr>
            <p:cNvPr id="33" name="Rectangle 32"/>
            <p:cNvSpPr/>
            <p:nvPr/>
          </p:nvSpPr>
          <p:spPr>
            <a:xfrm>
              <a:off x="9532123" y="2248761"/>
              <a:ext cx="1081835" cy="92333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6000" b="0" i="0" u="none" strike="noStrike" kern="0" cap="all" spc="50" normalizeH="0" baseline="0" noProof="0" dirty="0" smtClean="0">
                  <a:ln>
                    <a:noFill/>
                  </a:ln>
                  <a:solidFill>
                    <a:prstClr val="white"/>
                  </a:solidFill>
                  <a:effectLst/>
                  <a:uLnTx/>
                  <a:uFillTx/>
                  <a:latin typeface="Knockout HTF27-JuniorBantamwt"/>
                </a:rPr>
                <a:t>Cog</a:t>
              </a:r>
              <a:r>
                <a:rPr kumimoji="0" lang="en-US" sz="6000" b="0" i="0" u="none" strike="noStrike" kern="0" cap="all" spc="50" normalizeH="0" baseline="30000" noProof="0" dirty="0" smtClean="0">
                  <a:ln>
                    <a:noFill/>
                  </a:ln>
                  <a:solidFill>
                    <a:prstClr val="white"/>
                  </a:solidFill>
                  <a:effectLst/>
                  <a:uLnTx/>
                  <a:uFillTx/>
                  <a:latin typeface="Knockout HTF27-JuniorBantamwt"/>
                </a:rPr>
                <a:t>x</a:t>
              </a:r>
              <a:endParaRPr kumimoji="0" lang="en-US" sz="1050" b="0" i="0" u="none" strike="noStrike" kern="0" cap="none" spc="0" normalizeH="0" baseline="0" noProof="0" dirty="0" smtClean="0">
                <a:ln>
                  <a:noFill/>
                </a:ln>
                <a:solidFill>
                  <a:srgbClr val="5C5C5C"/>
                </a:solidFill>
                <a:effectLst/>
                <a:uLnTx/>
                <a:uFillTx/>
                <a:latin typeface="Frutiger Next Pro Light"/>
              </a:endParaRPr>
            </a:p>
          </p:txBody>
        </p:sp>
      </p:grpSp>
    </p:spTree>
    <p:extLst>
      <p:ext uri="{BB962C8B-B14F-4D97-AF65-F5344CB8AC3E}">
        <p14:creationId xmlns:p14="http://schemas.microsoft.com/office/powerpoint/2010/main" val="1967236219"/>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01650" y="366951"/>
            <a:ext cx="11188700" cy="757255"/>
          </a:xfrm>
        </p:spPr>
        <p:txBody>
          <a:bodyPr/>
          <a:lstStyle/>
          <a:p>
            <a:r>
              <a:rPr lang="en-US" sz="5400" cap="all" spc="50" dirty="0" err="1">
                <a:solidFill>
                  <a:schemeClr val="bg1"/>
                </a:solidFill>
                <a:latin typeface="Knockout HTF27-JuniorBantamwt"/>
              </a:rPr>
              <a:t>Cog</a:t>
            </a:r>
            <a:r>
              <a:rPr lang="en-US" sz="5400" cap="all" spc="50" baseline="30000" dirty="0" err="1">
                <a:solidFill>
                  <a:schemeClr val="bg1"/>
                </a:solidFill>
                <a:latin typeface="Knockout HTF27-JuniorBantamwt"/>
              </a:rPr>
              <a:t>x</a:t>
            </a:r>
            <a:r>
              <a:rPr lang="en-US" sz="5400" cap="all" spc="50" dirty="0">
                <a:solidFill>
                  <a:schemeClr val="bg1"/>
                </a:solidFill>
                <a:latin typeface="Knockout HTF27-JuniorBantamwt"/>
              </a:rPr>
              <a:t> </a:t>
            </a:r>
            <a:r>
              <a:rPr lang="en-US" sz="5400" cap="all" spc="50" dirty="0" smtClean="0">
                <a:solidFill>
                  <a:schemeClr val="bg1"/>
                </a:solidFill>
                <a:latin typeface="Knockout HTF27-JuniorBantamwt"/>
              </a:rPr>
              <a:t>–Executive summary</a:t>
            </a:r>
            <a:endParaRPr lang="en-US" dirty="0">
              <a:solidFill>
                <a:schemeClr val="bg1"/>
              </a:solidFill>
            </a:endParaRPr>
          </a:p>
        </p:txBody>
      </p:sp>
      <p:sp>
        <p:nvSpPr>
          <p:cNvPr id="10" name="Rectangle 9"/>
          <p:cNvSpPr/>
          <p:nvPr/>
        </p:nvSpPr>
        <p:spPr bwMode="gray">
          <a:xfrm>
            <a:off x="2986861" y="1667780"/>
            <a:ext cx="2485982" cy="1371600"/>
          </a:xfrm>
          <a:prstGeom prst="rect">
            <a:avLst/>
          </a:prstGeom>
          <a:solidFill>
            <a:schemeClr val="accent3"/>
          </a:solidFill>
          <a:ln w="19050" algn="ctr">
            <a:solidFill>
              <a:schemeClr val="tx1"/>
            </a:solidFill>
            <a:miter lim="800000"/>
            <a:headEnd/>
            <a:tailEnd/>
          </a:ln>
        </p:spPr>
        <p:txBody>
          <a:bodyPr wrap="square" lIns="88900" tIns="88900" rIns="88900" bIns="88900" rtlCol="0" anchor="t"/>
          <a:lstStyle/>
          <a:p>
            <a:pPr lvl="0" defTabSz="320675" fontAlgn="base">
              <a:spcBef>
                <a:spcPct val="0"/>
              </a:spcBef>
              <a:spcAft>
                <a:spcPct val="0"/>
              </a:spcAft>
              <a:defRPr/>
            </a:pPr>
            <a:r>
              <a:rPr lang="en-US" sz="900" dirty="0">
                <a:solidFill>
                  <a:prstClr val="white"/>
                </a:solidFill>
                <a:latin typeface="Frutiger Next Pro Bold" panose="020B0803040204020203" pitchFamily="34" charset="0"/>
                <a:ea typeface="ヒラギノ角ゴ ProN W3" pitchFamily="-84" charset="-128"/>
                <a:cs typeface="Arial" panose="020B0604020202020204" pitchFamily="34" charset="0"/>
                <a:sym typeface="Gotham-Book" charset="0"/>
              </a:rPr>
              <a:t>Functional demonstration for Business Use of form upload, processing and review</a:t>
            </a:r>
          </a:p>
          <a:p>
            <a:pPr marL="285750" lvl="0" indent="-285750" defTabSz="320675" fontAlgn="base">
              <a:spcBef>
                <a:spcPct val="0"/>
              </a:spcBef>
              <a:spcAft>
                <a:spcPct val="0"/>
              </a:spcAft>
              <a:buFont typeface="Arial" panose="020B0604020202020204" pitchFamily="34" charset="0"/>
              <a:buChar char="•"/>
              <a:defRPr/>
            </a:pPr>
            <a:r>
              <a:rPr lang="en-US" sz="900" dirty="0">
                <a:solidFill>
                  <a:prstClr val="white"/>
                </a:solidFill>
                <a:latin typeface="Frutiger Next Pro Bold" panose="020B0803040204020203" pitchFamily="34" charset="0"/>
                <a:ea typeface="ヒラギノ角ゴ ProN W3" pitchFamily="-84" charset="-128"/>
                <a:cs typeface="Arial" panose="020B0604020202020204" pitchFamily="34" charset="0"/>
                <a:sym typeface="Gotham-Book" charset="0"/>
              </a:rPr>
              <a:t>Overall navigation and UI framework</a:t>
            </a:r>
          </a:p>
          <a:p>
            <a:pPr marL="285750" lvl="0" indent="-285750" defTabSz="320675" fontAlgn="base">
              <a:spcBef>
                <a:spcPct val="0"/>
              </a:spcBef>
              <a:spcAft>
                <a:spcPct val="0"/>
              </a:spcAft>
              <a:buFont typeface="Arial" panose="020B0604020202020204" pitchFamily="34" charset="0"/>
              <a:buChar char="•"/>
              <a:defRPr/>
            </a:pPr>
            <a:r>
              <a:rPr lang="en-US" sz="900" dirty="0" err="1">
                <a:solidFill>
                  <a:prstClr val="white"/>
                </a:solidFill>
                <a:latin typeface="Frutiger Next Pro Bold" panose="020B0803040204020203" pitchFamily="34" charset="0"/>
                <a:ea typeface="ヒラギノ角ゴ ProN W3" pitchFamily="-84" charset="-128"/>
                <a:cs typeface="Arial" panose="020B0604020202020204" pitchFamily="34" charset="0"/>
                <a:sym typeface="Gotham-Book" charset="0"/>
              </a:rPr>
              <a:t>NiFi</a:t>
            </a:r>
            <a:r>
              <a:rPr lang="en-US" sz="900" dirty="0">
                <a:solidFill>
                  <a:prstClr val="white"/>
                </a:solidFill>
                <a:latin typeface="Frutiger Next Pro Bold" panose="020B0803040204020203" pitchFamily="34" charset="0"/>
                <a:ea typeface="ヒラギノ角ゴ ProN W3" pitchFamily="-84" charset="-128"/>
                <a:cs typeface="Arial" panose="020B0604020202020204" pitchFamily="34" charset="0"/>
                <a:sym typeface="Gotham-Book" charset="0"/>
              </a:rPr>
              <a:t> pipeline </a:t>
            </a:r>
            <a:r>
              <a:rPr lang="en-US" sz="900" dirty="0" smtClean="0">
                <a:solidFill>
                  <a:prstClr val="white"/>
                </a:solidFill>
                <a:latin typeface="Frutiger Next Pro Bold" panose="020B0803040204020203" pitchFamily="34" charset="0"/>
                <a:ea typeface="ヒラギノ角ゴ ProN W3" pitchFamily="-84" charset="-128"/>
                <a:cs typeface="Arial" panose="020B0604020202020204" pitchFamily="34" charset="0"/>
                <a:sym typeface="Gotham-Book" charset="0"/>
              </a:rPr>
              <a:t>implementation</a:t>
            </a:r>
          </a:p>
          <a:p>
            <a:pPr marL="285750" lvl="0" indent="-285750" defTabSz="320675" fontAlgn="base">
              <a:spcBef>
                <a:spcPct val="0"/>
              </a:spcBef>
              <a:spcAft>
                <a:spcPct val="0"/>
              </a:spcAft>
              <a:buFont typeface="Arial" panose="020B0604020202020204" pitchFamily="34" charset="0"/>
              <a:buChar char="•"/>
              <a:defRPr/>
            </a:pPr>
            <a:r>
              <a:rPr lang="en-US" sz="900" dirty="0" smtClean="0">
                <a:solidFill>
                  <a:prstClr val="white"/>
                </a:solidFill>
                <a:latin typeface="Frutiger Next Pro Bold" panose="020B0803040204020203" pitchFamily="34" charset="0"/>
                <a:ea typeface="ヒラギノ角ゴ ProN W3" pitchFamily="-84" charset="-128"/>
                <a:cs typeface="Arial" panose="020B0604020202020204" pitchFamily="34" charset="0"/>
                <a:sym typeface="Gotham-Book" charset="0"/>
              </a:rPr>
              <a:t>Data extraction through OCR</a:t>
            </a:r>
            <a:endParaRPr lang="en-US" sz="900" dirty="0">
              <a:solidFill>
                <a:prstClr val="white"/>
              </a:solidFill>
              <a:latin typeface="Frutiger Next Pro Bold" panose="020B0803040204020203" pitchFamily="34" charset="0"/>
              <a:ea typeface="ヒラギノ角ゴ ProN W3" pitchFamily="-84" charset="-128"/>
              <a:cs typeface="Arial" panose="020B0604020202020204" pitchFamily="34" charset="0"/>
              <a:sym typeface="Gotham-Book" charset="0"/>
            </a:endParaRPr>
          </a:p>
          <a:p>
            <a:pPr marL="285750" lvl="0" indent="-285750" defTabSz="320675" fontAlgn="base">
              <a:spcBef>
                <a:spcPct val="0"/>
              </a:spcBef>
              <a:spcAft>
                <a:spcPct val="0"/>
              </a:spcAft>
              <a:buFont typeface="Arial" panose="020B0604020202020204" pitchFamily="34" charset="0"/>
              <a:buChar char="•"/>
              <a:defRPr/>
            </a:pPr>
            <a:r>
              <a:rPr lang="en-US" sz="900" dirty="0">
                <a:solidFill>
                  <a:prstClr val="white"/>
                </a:solidFill>
                <a:latin typeface="Frutiger Next Pro Bold" panose="020B0803040204020203" pitchFamily="34" charset="0"/>
                <a:ea typeface="ヒラギノ角ゴ ProN W3" pitchFamily="-84" charset="-128"/>
                <a:cs typeface="Arial" panose="020B0604020202020204" pitchFamily="34" charset="0"/>
                <a:sym typeface="Gotham-Book" charset="0"/>
              </a:rPr>
              <a:t>Custom processor development</a:t>
            </a:r>
          </a:p>
          <a:p>
            <a:pPr marL="285750" lvl="0" indent="-285750" defTabSz="320675" fontAlgn="base">
              <a:spcBef>
                <a:spcPct val="0"/>
              </a:spcBef>
              <a:spcAft>
                <a:spcPct val="0"/>
              </a:spcAft>
              <a:buFont typeface="Arial" panose="020B0604020202020204" pitchFamily="34" charset="0"/>
              <a:buChar char="•"/>
              <a:defRPr/>
            </a:pPr>
            <a:r>
              <a:rPr lang="en-US" sz="900" dirty="0">
                <a:solidFill>
                  <a:prstClr val="white"/>
                </a:solidFill>
                <a:latin typeface="Frutiger Next Pro Bold" panose="020B0803040204020203" pitchFamily="34" charset="0"/>
                <a:ea typeface="ヒラギノ角ゴ ProN W3" pitchFamily="-84" charset="-128"/>
                <a:cs typeface="Arial" panose="020B0604020202020204" pitchFamily="34" charset="0"/>
                <a:sym typeface="Gotham-Book" charset="0"/>
              </a:rPr>
              <a:t>Intake workflow</a:t>
            </a:r>
          </a:p>
        </p:txBody>
      </p:sp>
      <p:sp>
        <p:nvSpPr>
          <p:cNvPr id="93" name="Rectangle 92"/>
          <p:cNvSpPr/>
          <p:nvPr/>
        </p:nvSpPr>
        <p:spPr bwMode="gray">
          <a:xfrm>
            <a:off x="7954208" y="3024509"/>
            <a:ext cx="3731384" cy="1097280"/>
          </a:xfrm>
          <a:prstGeom prst="rect">
            <a:avLst/>
          </a:prstGeom>
          <a:solidFill>
            <a:schemeClr val="accent5"/>
          </a:solidFill>
          <a:ln w="19050" algn="ctr">
            <a:solidFill>
              <a:schemeClr val="tx1"/>
            </a:solidFill>
            <a:miter lim="800000"/>
            <a:headEnd/>
            <a:tailEnd/>
          </a:ln>
        </p:spPr>
        <p:txBody>
          <a:bodyPr wrap="square" lIns="88900" tIns="88900" rIns="88900" bIns="88900" rtlCol="0" anchor="t"/>
          <a:lstStyle/>
          <a:p>
            <a:pPr defTabSz="320675" fontAlgn="base">
              <a:spcBef>
                <a:spcPct val="0"/>
              </a:spcBef>
              <a:spcAft>
                <a:spcPct val="0"/>
              </a:spcAft>
              <a:defRPr/>
            </a:pPr>
            <a:r>
              <a:rPr lang="en-US" sz="900" dirty="0" smtClean="0">
                <a:solidFill>
                  <a:schemeClr val="bg1"/>
                </a:solidFill>
                <a:latin typeface="Frutiger Next Pro Bold" panose="020B0803040204020203" pitchFamily="34" charset="0"/>
                <a:ea typeface="ヒラギノ角ゴ ProN W3" pitchFamily="-84" charset="-128"/>
                <a:cs typeface="Arial" panose="020B0604020202020204" pitchFamily="34" charset="0"/>
              </a:rPr>
              <a:t>Provider </a:t>
            </a:r>
            <a:r>
              <a:rPr lang="en-US" sz="900" dirty="0">
                <a:solidFill>
                  <a:schemeClr val="bg1"/>
                </a:solidFill>
                <a:latin typeface="Frutiger Next Pro Bold" panose="020B0803040204020203" pitchFamily="34" charset="0"/>
                <a:ea typeface="ヒラギノ角ゴ ProN W3" pitchFamily="-84" charset="-128"/>
                <a:cs typeface="Arial" panose="020B0604020202020204" pitchFamily="34" charset="0"/>
              </a:rPr>
              <a:t>intake solution in the dedicated </a:t>
            </a:r>
            <a:r>
              <a:rPr lang="en-US" sz="900" dirty="0" smtClean="0">
                <a:solidFill>
                  <a:schemeClr val="bg1"/>
                </a:solidFill>
                <a:latin typeface="Frutiger Next Pro Bold" panose="020B0803040204020203" pitchFamily="34" charset="0"/>
                <a:ea typeface="ヒラギノ角ゴ ProN W3" pitchFamily="-84" charset="-128"/>
                <a:cs typeface="Arial" panose="020B0604020202020204" pitchFamily="34" charset="0"/>
              </a:rPr>
              <a:t>environment</a:t>
            </a:r>
            <a:endParaRPr lang="en-US" sz="900" dirty="0" smtClean="0">
              <a:solidFill>
                <a:schemeClr val="bg1"/>
              </a:solidFill>
              <a:latin typeface="Frutiger Next Pro Bold" panose="020B0803040204020203" pitchFamily="34" charset="0"/>
              <a:ea typeface="ヒラギノ角ゴ ProN W3" pitchFamily="-84" charset="-128"/>
              <a:cs typeface="Arial" panose="020B0604020202020204" pitchFamily="34" charset="0"/>
              <a:sym typeface="Gotham-Book" charset="0"/>
            </a:endParaRPr>
          </a:p>
          <a:p>
            <a:pPr marL="285750" lvl="0" indent="-285750" defTabSz="320675" fontAlgn="base">
              <a:spcBef>
                <a:spcPct val="0"/>
              </a:spcBef>
              <a:spcAft>
                <a:spcPct val="0"/>
              </a:spcAft>
              <a:buFont typeface="Arial" panose="020B0604020202020204" pitchFamily="34" charset="0"/>
              <a:buChar char="•"/>
              <a:defRPr/>
            </a:pPr>
            <a:r>
              <a:rPr lang="en-US" sz="900" dirty="0" smtClean="0">
                <a:solidFill>
                  <a:schemeClr val="bg1"/>
                </a:solidFill>
                <a:latin typeface="Frutiger Next Pro Bold" panose="020B0803040204020203" pitchFamily="34" charset="0"/>
                <a:ea typeface="ヒラギノ角ゴ ProN W3" pitchFamily="-84" charset="-128"/>
                <a:cs typeface="Arial" panose="020B0604020202020204" pitchFamily="34" charset="0"/>
                <a:sym typeface="Gotham-Book" charset="0"/>
              </a:rPr>
              <a:t>Full </a:t>
            </a:r>
            <a:r>
              <a:rPr lang="en-US" sz="900" dirty="0">
                <a:solidFill>
                  <a:schemeClr val="bg1"/>
                </a:solidFill>
                <a:latin typeface="Frutiger Next Pro Bold" panose="020B0803040204020203" pitchFamily="34" charset="0"/>
                <a:ea typeface="ヒラギノ角ゴ ProN W3" pitchFamily="-84" charset="-128"/>
                <a:cs typeface="Arial" panose="020B0604020202020204" pitchFamily="34" charset="0"/>
                <a:sym typeface="Gotham-Book" charset="0"/>
              </a:rPr>
              <a:t>multi-input support (API, email, ftp/S3</a:t>
            </a:r>
            <a:r>
              <a:rPr lang="en-US" sz="900" dirty="0" smtClean="0">
                <a:solidFill>
                  <a:schemeClr val="bg1"/>
                </a:solidFill>
                <a:latin typeface="Frutiger Next Pro Bold" panose="020B0803040204020203" pitchFamily="34" charset="0"/>
                <a:ea typeface="ヒラギノ角ゴ ProN W3" pitchFamily="-84" charset="-128"/>
                <a:cs typeface="Arial" panose="020B0604020202020204" pitchFamily="34" charset="0"/>
                <a:sym typeface="Gotham-Book" charset="0"/>
              </a:rPr>
              <a:t>)</a:t>
            </a:r>
          </a:p>
          <a:p>
            <a:pPr marL="285750" indent="-285750">
              <a:buFont typeface="Arial" panose="020B0604020202020204" pitchFamily="34" charset="0"/>
              <a:buChar char="•"/>
            </a:pPr>
            <a:r>
              <a:rPr lang="en-US" sz="900" dirty="0" smtClean="0">
                <a:solidFill>
                  <a:schemeClr val="bg1"/>
                </a:solidFill>
                <a:latin typeface="Frutiger Next Pro Bold" panose="020B0803040204020203" pitchFamily="34" charset="0"/>
                <a:ea typeface="ヒラギノ角ゴ ProN W3" pitchFamily="-84" charset="-128"/>
                <a:cs typeface="Arial" panose="020B0604020202020204" pitchFamily="34" charset="0"/>
              </a:rPr>
              <a:t>Configuring </a:t>
            </a:r>
            <a:r>
              <a:rPr lang="en-US" sz="900" dirty="0">
                <a:solidFill>
                  <a:schemeClr val="bg1"/>
                </a:solidFill>
                <a:latin typeface="Frutiger Next Pro Bold" panose="020B0803040204020203" pitchFamily="34" charset="0"/>
                <a:ea typeface="ヒラギノ角ゴ ProN W3" pitchFamily="-84" charset="-128"/>
                <a:cs typeface="Arial" panose="020B0604020202020204" pitchFamily="34" charset="0"/>
              </a:rPr>
              <a:t>solution with CSF form</a:t>
            </a:r>
          </a:p>
          <a:p>
            <a:pPr marL="285750" indent="-285750">
              <a:buFont typeface="Arial" panose="020B0604020202020204" pitchFamily="34" charset="0"/>
              <a:buChar char="•"/>
            </a:pPr>
            <a:r>
              <a:rPr lang="en-US" sz="900" dirty="0">
                <a:solidFill>
                  <a:schemeClr val="bg1"/>
                </a:solidFill>
                <a:latin typeface="Frutiger Next Pro Bold" panose="020B0803040204020203" pitchFamily="34" charset="0"/>
                <a:ea typeface="ヒラギノ角ゴ ProN W3" pitchFamily="-84" charset="-128"/>
                <a:cs typeface="Arial" panose="020B0604020202020204" pitchFamily="34" charset="0"/>
              </a:rPr>
              <a:t>Configuring solution with email and </a:t>
            </a:r>
            <a:r>
              <a:rPr lang="en-US" sz="900" dirty="0" smtClean="0">
                <a:solidFill>
                  <a:schemeClr val="bg1"/>
                </a:solidFill>
                <a:latin typeface="Frutiger Next Pro Bold" panose="020B0803040204020203" pitchFamily="34" charset="0"/>
                <a:ea typeface="ヒラギノ角ゴ ProN W3" pitchFamily="-84" charset="-128"/>
                <a:cs typeface="Arial" panose="020B0604020202020204" pitchFamily="34" charset="0"/>
              </a:rPr>
              <a:t>attachment</a:t>
            </a:r>
          </a:p>
          <a:p>
            <a:pPr marL="285750" indent="-285750">
              <a:buFont typeface="Arial" panose="020B0604020202020204" pitchFamily="34" charset="0"/>
              <a:buChar char="•"/>
            </a:pPr>
            <a:r>
              <a:rPr lang="en-US" sz="900" dirty="0">
                <a:solidFill>
                  <a:schemeClr val="bg1"/>
                </a:solidFill>
                <a:latin typeface="Frutiger Next Pro Bold" panose="020B0803040204020203" pitchFamily="34" charset="0"/>
                <a:ea typeface="ヒラギノ角ゴ ProN W3" pitchFamily="-84" charset="-128"/>
                <a:cs typeface="Arial" panose="020B0604020202020204" pitchFamily="34" charset="0"/>
              </a:rPr>
              <a:t>Data validation with </a:t>
            </a:r>
            <a:r>
              <a:rPr lang="en-US" sz="900" dirty="0" smtClean="0">
                <a:solidFill>
                  <a:schemeClr val="bg1"/>
                </a:solidFill>
                <a:latin typeface="Frutiger Next Pro Bold" panose="020B0803040204020203" pitchFamily="34" charset="0"/>
                <a:ea typeface="ヒラギノ角ゴ ProN W3" pitchFamily="-84" charset="-128"/>
                <a:cs typeface="Arial" panose="020B0604020202020204" pitchFamily="34" charset="0"/>
              </a:rPr>
              <a:t>provider specific </a:t>
            </a:r>
            <a:r>
              <a:rPr lang="en-US" sz="900" dirty="0">
                <a:solidFill>
                  <a:schemeClr val="bg1"/>
                </a:solidFill>
                <a:latin typeface="Frutiger Next Pro Bold" panose="020B0803040204020203" pitchFamily="34" charset="0"/>
                <a:ea typeface="ヒラギノ角ゴ ProN W3" pitchFamily="-84" charset="-128"/>
                <a:cs typeface="Arial" panose="020B0604020202020204" pitchFamily="34" charset="0"/>
              </a:rPr>
              <a:t>corpus</a:t>
            </a:r>
          </a:p>
          <a:p>
            <a:pPr marL="285750" indent="-285750">
              <a:buFont typeface="Arial" panose="020B0604020202020204" pitchFamily="34" charset="0"/>
              <a:buChar char="•"/>
            </a:pPr>
            <a:r>
              <a:rPr lang="en-US" sz="900" dirty="0" smtClean="0">
                <a:solidFill>
                  <a:schemeClr val="bg1"/>
                </a:solidFill>
                <a:latin typeface="Frutiger Next Pro Bold" panose="020B0803040204020203" pitchFamily="34" charset="0"/>
                <a:ea typeface="ヒラギノ角ゴ ProN W3" pitchFamily="-84" charset="-128"/>
                <a:cs typeface="Arial" panose="020B0604020202020204" pitchFamily="34" charset="0"/>
              </a:rPr>
              <a:t>Setting </a:t>
            </a:r>
            <a:r>
              <a:rPr lang="en-US" sz="900" dirty="0">
                <a:solidFill>
                  <a:schemeClr val="bg1"/>
                </a:solidFill>
                <a:latin typeface="Frutiger Next Pro Bold" panose="020B0803040204020203" pitchFamily="34" charset="0"/>
                <a:ea typeface="ヒラギノ角ゴ ProN W3" pitchFamily="-84" charset="-128"/>
                <a:cs typeface="Arial" panose="020B0604020202020204" pitchFamily="34" charset="0"/>
              </a:rPr>
              <a:t>up Deloitte open cloud environment</a:t>
            </a:r>
          </a:p>
          <a:p>
            <a:pPr marL="285750" indent="-285750">
              <a:buFont typeface="Arial" panose="020B0604020202020204" pitchFamily="34" charset="0"/>
              <a:buChar char="•"/>
            </a:pPr>
            <a:r>
              <a:rPr lang="en-US" sz="900" dirty="0" smtClean="0">
                <a:solidFill>
                  <a:schemeClr val="bg1"/>
                </a:solidFill>
                <a:latin typeface="Frutiger Next Pro Bold" panose="020B0803040204020203" pitchFamily="34" charset="0"/>
                <a:ea typeface="ヒラギノ角ゴ ProN W3" pitchFamily="-84" charset="-128"/>
                <a:cs typeface="Arial" panose="020B0604020202020204" pitchFamily="34" charset="0"/>
              </a:rPr>
              <a:t>GXP </a:t>
            </a:r>
            <a:r>
              <a:rPr lang="en-US" sz="900" dirty="0">
                <a:solidFill>
                  <a:schemeClr val="bg1"/>
                </a:solidFill>
                <a:latin typeface="Frutiger Next Pro Bold" panose="020B0803040204020203" pitchFamily="34" charset="0"/>
                <a:ea typeface="ヒラギノ角ゴ ProN W3" pitchFamily="-84" charset="-128"/>
                <a:cs typeface="Arial" panose="020B0604020202020204" pitchFamily="34" charset="0"/>
              </a:rPr>
              <a:t>compliance</a:t>
            </a:r>
          </a:p>
          <a:p>
            <a:pPr marL="285750" lvl="0" indent="-285750" defTabSz="320675" fontAlgn="base">
              <a:spcBef>
                <a:spcPct val="0"/>
              </a:spcBef>
              <a:spcAft>
                <a:spcPct val="0"/>
              </a:spcAft>
              <a:buFont typeface="Arial" panose="020B0604020202020204" pitchFamily="34" charset="0"/>
              <a:buChar char="•"/>
              <a:defRPr/>
            </a:pPr>
            <a:endParaRPr lang="en-US" sz="800" dirty="0">
              <a:solidFill>
                <a:schemeClr val="bg1"/>
              </a:solidFill>
              <a:latin typeface="Frutiger Next Pro Bold" panose="020B0803040204020203" pitchFamily="34" charset="0"/>
              <a:ea typeface="ヒラギノ角ゴ ProN W3" pitchFamily="-84" charset="-128"/>
              <a:cs typeface="Arial" panose="020B0604020202020204" pitchFamily="34" charset="0"/>
              <a:sym typeface="Gotham-Book" charset="0"/>
            </a:endParaRPr>
          </a:p>
        </p:txBody>
      </p:sp>
      <p:sp>
        <p:nvSpPr>
          <p:cNvPr id="94" name="Rectangle 93"/>
          <p:cNvSpPr/>
          <p:nvPr/>
        </p:nvSpPr>
        <p:spPr bwMode="gray">
          <a:xfrm>
            <a:off x="7954208" y="4122802"/>
            <a:ext cx="3731384" cy="1097280"/>
          </a:xfrm>
          <a:prstGeom prst="rect">
            <a:avLst/>
          </a:prstGeom>
          <a:solidFill>
            <a:schemeClr val="accent2"/>
          </a:solidFill>
          <a:ln w="19050" algn="ctr">
            <a:solidFill>
              <a:schemeClr val="tx1"/>
            </a:solidFill>
            <a:miter lim="800000"/>
            <a:headEnd/>
            <a:tailEnd/>
          </a:ln>
        </p:spPr>
        <p:txBody>
          <a:bodyPr wrap="square" lIns="88900" tIns="88900" rIns="88900" bIns="88900" rtlCol="0" anchor="t"/>
          <a:lstStyle/>
          <a:p>
            <a:pPr defTabSz="320675" fontAlgn="base">
              <a:spcBef>
                <a:spcPct val="0"/>
              </a:spcBef>
              <a:spcAft>
                <a:spcPct val="0"/>
              </a:spcAft>
              <a:defRPr/>
            </a:pPr>
            <a:r>
              <a:rPr lang="en-US" sz="900" dirty="0" smtClean="0">
                <a:solidFill>
                  <a:schemeClr val="bg1"/>
                </a:solidFill>
                <a:latin typeface="Frutiger Next Pro Bold" panose="020B0803040204020203" pitchFamily="34" charset="0"/>
                <a:ea typeface="ヒラギノ角ゴ ProN W3" pitchFamily="-84" charset="-128"/>
                <a:cs typeface="Arial" panose="020B0604020202020204" pitchFamily="34" charset="0"/>
              </a:rPr>
              <a:t>Claims intake </a:t>
            </a:r>
            <a:r>
              <a:rPr lang="en-US" sz="900" dirty="0">
                <a:solidFill>
                  <a:schemeClr val="bg1"/>
                </a:solidFill>
                <a:latin typeface="Frutiger Next Pro Bold" panose="020B0803040204020203" pitchFamily="34" charset="0"/>
                <a:ea typeface="ヒラギノ角ゴ ProN W3" pitchFamily="-84" charset="-128"/>
                <a:cs typeface="Arial" panose="020B0604020202020204" pitchFamily="34" charset="0"/>
              </a:rPr>
              <a:t>solution in the dedicated </a:t>
            </a:r>
            <a:r>
              <a:rPr lang="en-US" sz="900" dirty="0" smtClean="0">
                <a:solidFill>
                  <a:schemeClr val="bg1"/>
                </a:solidFill>
                <a:latin typeface="Frutiger Next Pro Bold" panose="020B0803040204020203" pitchFamily="34" charset="0"/>
                <a:ea typeface="ヒラギノ角ゴ ProN W3" pitchFamily="-84" charset="-128"/>
                <a:cs typeface="Arial" panose="020B0604020202020204" pitchFamily="34" charset="0"/>
              </a:rPr>
              <a:t>environment</a:t>
            </a:r>
          </a:p>
          <a:p>
            <a:pPr marL="285750" indent="-285750">
              <a:buFont typeface="Arial" panose="020B0604020202020204" pitchFamily="34" charset="0"/>
              <a:buChar char="•"/>
            </a:pPr>
            <a:r>
              <a:rPr lang="en-US" sz="900" dirty="0" smtClean="0">
                <a:solidFill>
                  <a:schemeClr val="bg1"/>
                </a:solidFill>
                <a:latin typeface="Frutiger Next Pro Bold" panose="020B0803040204020203" pitchFamily="34" charset="0"/>
                <a:ea typeface="ヒラギノ角ゴ ProN W3" pitchFamily="-84" charset="-128"/>
                <a:cs typeface="Arial" panose="020B0604020202020204" pitchFamily="34" charset="0"/>
              </a:rPr>
              <a:t>Configuring </a:t>
            </a:r>
            <a:r>
              <a:rPr lang="en-US" sz="900" dirty="0">
                <a:solidFill>
                  <a:schemeClr val="bg1"/>
                </a:solidFill>
                <a:latin typeface="Frutiger Next Pro Bold" panose="020B0803040204020203" pitchFamily="34" charset="0"/>
                <a:ea typeface="ヒラギノ角ゴ ProN W3" pitchFamily="-84" charset="-128"/>
                <a:cs typeface="Arial" panose="020B0604020202020204" pitchFamily="34" charset="0"/>
              </a:rPr>
              <a:t>solution with CMS 1500 </a:t>
            </a:r>
            <a:r>
              <a:rPr lang="en-US" sz="900" dirty="0" smtClean="0">
                <a:solidFill>
                  <a:schemeClr val="bg1"/>
                </a:solidFill>
                <a:latin typeface="Frutiger Next Pro Bold" panose="020B0803040204020203" pitchFamily="34" charset="0"/>
                <a:ea typeface="ヒラギノ角ゴ ProN W3" pitchFamily="-84" charset="-128"/>
                <a:cs typeface="Arial" panose="020B0604020202020204" pitchFamily="34" charset="0"/>
              </a:rPr>
              <a:t>form</a:t>
            </a:r>
          </a:p>
          <a:p>
            <a:pPr marL="285750" indent="-285750">
              <a:buFont typeface="Arial" panose="020B0604020202020204" pitchFamily="34" charset="0"/>
              <a:buChar char="•"/>
            </a:pPr>
            <a:r>
              <a:rPr lang="en-US" sz="900" dirty="0" smtClean="0">
                <a:solidFill>
                  <a:schemeClr val="bg1"/>
                </a:solidFill>
                <a:latin typeface="Frutiger Next Pro Bold" panose="020B0803040204020203" pitchFamily="34" charset="0"/>
                <a:ea typeface="ヒラギノ角ゴ ProN W3" pitchFamily="-84" charset="-128"/>
                <a:cs typeface="Arial" panose="020B0604020202020204" pitchFamily="34" charset="0"/>
              </a:rPr>
              <a:t>Data validation with claims specific corpus</a:t>
            </a:r>
            <a:endParaRPr lang="en-US" sz="900" dirty="0">
              <a:solidFill>
                <a:schemeClr val="bg1"/>
              </a:solidFill>
              <a:latin typeface="Frutiger Next Pro Bold" panose="020B0803040204020203" pitchFamily="34" charset="0"/>
              <a:ea typeface="ヒラギノ角ゴ ProN W3" pitchFamily="-84" charset="-128"/>
              <a:cs typeface="Arial" panose="020B0604020202020204" pitchFamily="34" charset="0"/>
            </a:endParaRPr>
          </a:p>
          <a:p>
            <a:pPr marL="285750" indent="-285750">
              <a:buFont typeface="Arial" panose="020B0604020202020204" pitchFamily="34" charset="0"/>
              <a:buChar char="•"/>
            </a:pPr>
            <a:r>
              <a:rPr lang="en-US" sz="900" dirty="0">
                <a:solidFill>
                  <a:schemeClr val="bg1"/>
                </a:solidFill>
                <a:latin typeface="Frutiger Next Pro Bold" panose="020B0803040204020203" pitchFamily="34" charset="0"/>
                <a:ea typeface="ヒラギノ角ゴ ProN W3" pitchFamily="-84" charset="-128"/>
                <a:cs typeface="Arial" panose="020B0604020202020204" pitchFamily="34" charset="0"/>
              </a:rPr>
              <a:t>Setting up Deloitte open cloud environment</a:t>
            </a:r>
          </a:p>
          <a:p>
            <a:pPr marL="285750" lvl="0" indent="-285750">
              <a:buFont typeface="Arial" panose="020B0604020202020204" pitchFamily="34" charset="0"/>
              <a:buChar char="•"/>
              <a:defRPr/>
            </a:pPr>
            <a:r>
              <a:rPr lang="en-US" sz="900" dirty="0" smtClean="0">
                <a:solidFill>
                  <a:schemeClr val="bg1"/>
                </a:solidFill>
                <a:latin typeface="Frutiger Next Pro Bold" panose="020B0803040204020203" pitchFamily="34" charset="0"/>
                <a:ea typeface="ヒラギノ角ゴ ProN W3" pitchFamily="-84" charset="-128"/>
                <a:cs typeface="Arial" panose="020B0604020202020204" pitchFamily="34" charset="0"/>
              </a:rPr>
              <a:t>GXP </a:t>
            </a:r>
            <a:r>
              <a:rPr lang="en-US" sz="900" dirty="0">
                <a:solidFill>
                  <a:schemeClr val="bg1"/>
                </a:solidFill>
                <a:latin typeface="Frutiger Next Pro Bold" panose="020B0803040204020203" pitchFamily="34" charset="0"/>
                <a:ea typeface="ヒラギノ角ゴ ProN W3" pitchFamily="-84" charset="-128"/>
                <a:cs typeface="Arial" panose="020B0604020202020204" pitchFamily="34" charset="0"/>
              </a:rPr>
              <a:t>compliance</a:t>
            </a:r>
          </a:p>
          <a:p>
            <a:pPr defTabSz="320675" fontAlgn="base">
              <a:spcBef>
                <a:spcPct val="0"/>
              </a:spcBef>
              <a:spcAft>
                <a:spcPct val="0"/>
              </a:spcAft>
              <a:defRPr/>
            </a:pPr>
            <a:endParaRPr lang="en-US" sz="900" dirty="0">
              <a:solidFill>
                <a:schemeClr val="bg1"/>
              </a:solidFill>
              <a:latin typeface="Frutiger Next Pro Bold" panose="020B0803040204020203" pitchFamily="34" charset="0"/>
              <a:ea typeface="ヒラギノ角ゴ ProN W3" pitchFamily="-84" charset="-128"/>
              <a:cs typeface="Arial" panose="020B0604020202020204" pitchFamily="34" charset="0"/>
              <a:sym typeface="Gotham-Book" charset="0"/>
            </a:endParaRPr>
          </a:p>
        </p:txBody>
      </p:sp>
      <p:sp>
        <p:nvSpPr>
          <p:cNvPr id="105" name="Rectangle 104"/>
          <p:cNvSpPr/>
          <p:nvPr/>
        </p:nvSpPr>
        <p:spPr bwMode="gray">
          <a:xfrm>
            <a:off x="5472843" y="1669850"/>
            <a:ext cx="2486933" cy="1371600"/>
          </a:xfrm>
          <a:prstGeom prst="rect">
            <a:avLst/>
          </a:prstGeom>
          <a:solidFill>
            <a:schemeClr val="accent3"/>
          </a:solidFill>
          <a:ln w="19050" algn="ctr">
            <a:solidFill>
              <a:schemeClr val="tx1"/>
            </a:solidFill>
            <a:miter lim="800000"/>
            <a:headEnd/>
            <a:tailEnd/>
          </a:ln>
        </p:spPr>
        <p:txBody>
          <a:bodyPr wrap="square" lIns="88900" tIns="88900" rIns="88900" bIns="88900" rtlCol="0" anchor="t"/>
          <a:lstStyle/>
          <a:p>
            <a:pPr lvl="0" defTabSz="320675" fontAlgn="base">
              <a:spcBef>
                <a:spcPct val="0"/>
              </a:spcBef>
              <a:spcAft>
                <a:spcPct val="0"/>
              </a:spcAft>
              <a:defRPr/>
            </a:pPr>
            <a:r>
              <a:rPr lang="en-US" sz="900" dirty="0">
                <a:solidFill>
                  <a:prstClr val="white"/>
                </a:solidFill>
                <a:latin typeface="Frutiger Next Pro Bold" panose="020B0803040204020203" pitchFamily="34" charset="0"/>
                <a:ea typeface="ヒラギノ角ゴ ProN W3" pitchFamily="-84" charset="-128"/>
                <a:cs typeface="Arial" panose="020B0604020202020204" pitchFamily="34" charset="0"/>
                <a:sym typeface="Gotham-Book" charset="0"/>
              </a:rPr>
              <a:t>Ability to </a:t>
            </a:r>
            <a:r>
              <a:rPr lang="en-US" sz="900" dirty="0" smtClean="0">
                <a:solidFill>
                  <a:prstClr val="white"/>
                </a:solidFill>
                <a:latin typeface="Frutiger Next Pro Bold" panose="020B0803040204020203" pitchFamily="34" charset="0"/>
                <a:ea typeface="ヒラギノ角ゴ ProN W3" pitchFamily="-84" charset="-128"/>
                <a:cs typeface="Arial" panose="020B0604020202020204" pitchFamily="34" charset="0"/>
                <a:sym typeface="Gotham-Book" charset="0"/>
              </a:rPr>
              <a:t>process </a:t>
            </a:r>
            <a:r>
              <a:rPr lang="en-US" sz="900" dirty="0">
                <a:solidFill>
                  <a:prstClr val="white"/>
                </a:solidFill>
                <a:latin typeface="Frutiger Next Pro Bold" panose="020B0803040204020203" pitchFamily="34" charset="0"/>
                <a:ea typeface="ヒラギノ角ゴ ProN W3" pitchFamily="-84" charset="-128"/>
                <a:cs typeface="Arial" panose="020B0604020202020204" pitchFamily="34" charset="0"/>
                <a:sym typeface="Gotham-Book" charset="0"/>
              </a:rPr>
              <a:t>digital and image files containing </a:t>
            </a:r>
            <a:r>
              <a:rPr lang="en-US" sz="900" dirty="0" smtClean="0">
                <a:solidFill>
                  <a:prstClr val="white"/>
                </a:solidFill>
                <a:latin typeface="Frutiger Next Pro Bold" panose="020B0803040204020203" pitchFamily="34" charset="0"/>
                <a:ea typeface="ヒラギノ角ゴ ProN W3" pitchFamily="-84" charset="-128"/>
                <a:cs typeface="Arial" panose="020B0604020202020204" pitchFamily="34" charset="0"/>
                <a:sym typeface="Gotham-Book" charset="0"/>
              </a:rPr>
              <a:t>structured/ unstructured data ingested through multiple sources</a:t>
            </a:r>
          </a:p>
          <a:p>
            <a:pPr marL="285750" indent="-285750" defTabSz="320675" fontAlgn="base">
              <a:spcBef>
                <a:spcPct val="0"/>
              </a:spcBef>
              <a:spcAft>
                <a:spcPct val="0"/>
              </a:spcAft>
              <a:buFont typeface="Arial" panose="020B0604020202020204" pitchFamily="34" charset="0"/>
              <a:buChar char="•"/>
              <a:defRPr/>
            </a:pPr>
            <a:r>
              <a:rPr lang="en-US" sz="900" dirty="0">
                <a:solidFill>
                  <a:prstClr val="white"/>
                </a:solidFill>
                <a:latin typeface="Frutiger Next Pro Bold" panose="020B0803040204020203" pitchFamily="34" charset="0"/>
                <a:ea typeface="ヒラギノ角ゴ ProN W3" pitchFamily="-84" charset="-128"/>
                <a:cs typeface="Arial" panose="020B0604020202020204" pitchFamily="34" charset="0"/>
                <a:sym typeface="Gotham-Book" charset="0"/>
              </a:rPr>
              <a:t>OMR extraction</a:t>
            </a:r>
          </a:p>
          <a:p>
            <a:pPr marL="285750" lvl="0" indent="-285750" defTabSz="320675" fontAlgn="base">
              <a:spcBef>
                <a:spcPct val="0"/>
              </a:spcBef>
              <a:spcAft>
                <a:spcPct val="0"/>
              </a:spcAft>
              <a:buFont typeface="Arial" panose="020B0604020202020204" pitchFamily="34" charset="0"/>
              <a:buChar char="•"/>
              <a:defRPr/>
            </a:pPr>
            <a:r>
              <a:rPr lang="en-US" sz="900" dirty="0" smtClean="0">
                <a:solidFill>
                  <a:prstClr val="white"/>
                </a:solidFill>
                <a:latin typeface="Frutiger Next Pro Bold" panose="020B0803040204020203" pitchFamily="34" charset="0"/>
                <a:ea typeface="ヒラギノ角ゴ ProN W3" pitchFamily="-84" charset="-128"/>
                <a:cs typeface="Arial" panose="020B0604020202020204" pitchFamily="34" charset="0"/>
                <a:sym typeface="Gotham-Book" charset="0"/>
              </a:rPr>
              <a:t>Applying NLP intent/entity extraction</a:t>
            </a:r>
          </a:p>
          <a:p>
            <a:pPr marL="285750" lvl="0" indent="-285750" defTabSz="320675" fontAlgn="base">
              <a:spcBef>
                <a:spcPct val="0"/>
              </a:spcBef>
              <a:spcAft>
                <a:spcPct val="0"/>
              </a:spcAft>
              <a:buFont typeface="Arial" panose="020B0604020202020204" pitchFamily="34" charset="0"/>
              <a:buChar char="•"/>
              <a:defRPr/>
            </a:pPr>
            <a:r>
              <a:rPr lang="en-US" sz="900" dirty="0" smtClean="0">
                <a:solidFill>
                  <a:prstClr val="white"/>
                </a:solidFill>
                <a:latin typeface="Frutiger Next Pro Bold" panose="020B0803040204020203" pitchFamily="34" charset="0"/>
                <a:ea typeface="ヒラギノ角ゴ ProN W3" pitchFamily="-84" charset="-128"/>
                <a:cs typeface="Arial" panose="020B0604020202020204" pitchFamily="34" charset="0"/>
                <a:sym typeface="Gotham-Book" charset="0"/>
              </a:rPr>
              <a:t>Email </a:t>
            </a:r>
            <a:r>
              <a:rPr lang="en-US" sz="900" dirty="0">
                <a:solidFill>
                  <a:prstClr val="white"/>
                </a:solidFill>
                <a:latin typeface="Frutiger Next Pro Bold" panose="020B0803040204020203" pitchFamily="34" charset="0"/>
                <a:ea typeface="ヒラギノ角ゴ ProN W3" pitchFamily="-84" charset="-128"/>
                <a:cs typeface="Arial" panose="020B0604020202020204" pitchFamily="34" charset="0"/>
                <a:sym typeface="Gotham-Book" charset="0"/>
              </a:rPr>
              <a:t>listener configuration</a:t>
            </a:r>
          </a:p>
          <a:p>
            <a:pPr marL="285750" lvl="0" indent="-285750" defTabSz="320675" fontAlgn="base">
              <a:spcBef>
                <a:spcPct val="0"/>
              </a:spcBef>
              <a:spcAft>
                <a:spcPct val="0"/>
              </a:spcAft>
              <a:buFont typeface="Arial" panose="020B0604020202020204" pitchFamily="34" charset="0"/>
              <a:buChar char="•"/>
              <a:defRPr/>
            </a:pPr>
            <a:r>
              <a:rPr lang="en-US" sz="900" dirty="0">
                <a:solidFill>
                  <a:prstClr val="white"/>
                </a:solidFill>
                <a:latin typeface="Frutiger Next Pro Bold" panose="020B0803040204020203" pitchFamily="34" charset="0"/>
                <a:ea typeface="ヒラギノ角ゴ ProN W3" pitchFamily="-84" charset="-128"/>
                <a:cs typeface="Arial" panose="020B0604020202020204" pitchFamily="34" charset="0"/>
                <a:sym typeface="Gotham-Book" charset="0"/>
              </a:rPr>
              <a:t>Extraction of data from digital pdf</a:t>
            </a:r>
          </a:p>
          <a:p>
            <a:pPr marL="285750" lvl="0" indent="-285750" defTabSz="320675" fontAlgn="base">
              <a:spcBef>
                <a:spcPct val="0"/>
              </a:spcBef>
              <a:spcAft>
                <a:spcPct val="0"/>
              </a:spcAft>
              <a:buFont typeface="Arial" panose="020B0604020202020204" pitchFamily="34" charset="0"/>
              <a:buChar char="•"/>
              <a:defRPr/>
            </a:pPr>
            <a:r>
              <a:rPr lang="en-US" sz="900" dirty="0" smtClean="0">
                <a:solidFill>
                  <a:prstClr val="white"/>
                </a:solidFill>
                <a:latin typeface="Frutiger Next Pro Bold" panose="020B0803040204020203" pitchFamily="34" charset="0"/>
                <a:ea typeface="ヒラギノ角ゴ ProN W3" pitchFamily="-84" charset="-128"/>
                <a:cs typeface="Arial" panose="020B0604020202020204" pitchFamily="34" charset="0"/>
                <a:sym typeface="Gotham-Book" charset="0"/>
              </a:rPr>
              <a:t>Deloitte Data X-Ray: Extraction </a:t>
            </a:r>
            <a:r>
              <a:rPr lang="en-US" sz="900" dirty="0">
                <a:solidFill>
                  <a:prstClr val="white"/>
                </a:solidFill>
                <a:latin typeface="Frutiger Next Pro Bold" panose="020B0803040204020203" pitchFamily="34" charset="0"/>
                <a:ea typeface="ヒラギノ角ゴ ProN W3" pitchFamily="-84" charset="-128"/>
                <a:cs typeface="Arial" panose="020B0604020202020204" pitchFamily="34" charset="0"/>
                <a:sym typeface="Gotham-Book" charset="0"/>
              </a:rPr>
              <a:t>of data from word </a:t>
            </a:r>
            <a:r>
              <a:rPr lang="en-US" sz="900" dirty="0" smtClean="0">
                <a:solidFill>
                  <a:prstClr val="white"/>
                </a:solidFill>
                <a:latin typeface="Frutiger Next Pro Bold" panose="020B0803040204020203" pitchFamily="34" charset="0"/>
                <a:ea typeface="ヒラギノ角ゴ ProN W3" pitchFamily="-84" charset="-128"/>
                <a:cs typeface="Arial" panose="020B0604020202020204" pitchFamily="34" charset="0"/>
                <a:sym typeface="Gotham-Book" charset="0"/>
              </a:rPr>
              <a:t>and excel files</a:t>
            </a:r>
            <a:endParaRPr lang="en-US" sz="900" dirty="0">
              <a:solidFill>
                <a:prstClr val="white"/>
              </a:solidFill>
              <a:latin typeface="Frutiger Next Pro Bold" panose="020B0803040204020203" pitchFamily="34" charset="0"/>
              <a:ea typeface="ヒラギノ角ゴ ProN W3" pitchFamily="-84" charset="-128"/>
              <a:cs typeface="Arial" panose="020B0604020202020204" pitchFamily="34" charset="0"/>
              <a:sym typeface="Gotham-Book" charset="0"/>
            </a:endParaRPr>
          </a:p>
        </p:txBody>
      </p:sp>
      <p:sp>
        <p:nvSpPr>
          <p:cNvPr id="106" name="Rectangle 105"/>
          <p:cNvSpPr/>
          <p:nvPr/>
        </p:nvSpPr>
        <p:spPr bwMode="gray">
          <a:xfrm>
            <a:off x="7958825" y="1669970"/>
            <a:ext cx="3726767" cy="1371600"/>
          </a:xfrm>
          <a:prstGeom prst="rect">
            <a:avLst/>
          </a:prstGeom>
          <a:solidFill>
            <a:schemeClr val="accent3"/>
          </a:solidFill>
          <a:ln w="19050" algn="ctr">
            <a:solidFill>
              <a:schemeClr val="tx1"/>
            </a:solidFill>
            <a:miter lim="800000"/>
            <a:headEnd/>
            <a:tailEnd/>
          </a:ln>
        </p:spPr>
        <p:txBody>
          <a:bodyPr wrap="square" lIns="88900" tIns="88900" rIns="88900" bIns="88900" rtlCol="0" anchor="t"/>
          <a:lstStyle/>
          <a:p>
            <a:pPr>
              <a:spcAft>
                <a:spcPts val="600"/>
              </a:spcAft>
            </a:pPr>
            <a:r>
              <a:rPr lang="en-US" sz="900" dirty="0">
                <a:solidFill>
                  <a:schemeClr val="bg1"/>
                </a:solidFill>
                <a:latin typeface="Frutiger Next Pro Bold" panose="020B0803040204020203" pitchFamily="34" charset="0"/>
                <a:ea typeface="ヒラギノ角ゴ ProN W3" pitchFamily="-84" charset="-128"/>
                <a:cs typeface="Arial" panose="020B0604020202020204" pitchFamily="34" charset="0"/>
                <a:sym typeface="Gotham-Book" charset="0"/>
              </a:rPr>
              <a:t>Ability to generate </a:t>
            </a:r>
            <a:r>
              <a:rPr lang="en-US" sz="900" dirty="0" smtClean="0">
                <a:solidFill>
                  <a:schemeClr val="bg1"/>
                </a:solidFill>
                <a:latin typeface="Frutiger Next Pro Bold" panose="020B0803040204020203" pitchFamily="34" charset="0"/>
                <a:ea typeface="ヒラギノ角ゴ ProN W3" pitchFamily="-84" charset="-128"/>
                <a:cs typeface="Arial" panose="020B0604020202020204" pitchFamily="34" charset="0"/>
                <a:sym typeface="Gotham-Book" charset="0"/>
              </a:rPr>
              <a:t>the </a:t>
            </a:r>
            <a:r>
              <a:rPr lang="en-US" sz="900" dirty="0">
                <a:solidFill>
                  <a:schemeClr val="bg1"/>
                </a:solidFill>
                <a:latin typeface="Frutiger Next Pro Bold" panose="020B0803040204020203" pitchFamily="34" charset="0"/>
                <a:ea typeface="ヒラギノ角ゴ ProN W3" pitchFamily="-84" charset="-128"/>
                <a:cs typeface="Arial" panose="020B0604020202020204" pitchFamily="34" charset="0"/>
                <a:sym typeface="Gotham-Book" charset="0"/>
              </a:rPr>
              <a:t>configuration file for new forms from the UI </a:t>
            </a:r>
            <a:r>
              <a:rPr lang="en-US" sz="900" dirty="0" smtClean="0">
                <a:solidFill>
                  <a:schemeClr val="bg1"/>
                </a:solidFill>
                <a:latin typeface="Frutiger Next Pro Bold" panose="020B0803040204020203" pitchFamily="34" charset="0"/>
                <a:ea typeface="ヒラギノ角ゴ ProN W3" pitchFamily="-84" charset="-128"/>
                <a:cs typeface="Arial" panose="020B0604020202020204" pitchFamily="34" charset="0"/>
                <a:sym typeface="Gotham-Book" charset="0"/>
              </a:rPr>
              <a:t>console</a:t>
            </a:r>
          </a:p>
          <a:p>
            <a:pPr marL="285750" lvl="0" indent="-285750" defTabSz="320675" fontAlgn="base">
              <a:spcBef>
                <a:spcPct val="0"/>
              </a:spcBef>
              <a:spcAft>
                <a:spcPct val="0"/>
              </a:spcAft>
              <a:buFont typeface="Arial" panose="020B0604020202020204" pitchFamily="34" charset="0"/>
              <a:buChar char="•"/>
              <a:defRPr/>
            </a:pPr>
            <a:r>
              <a:rPr lang="en-US" sz="900" dirty="0" smtClean="0">
                <a:solidFill>
                  <a:schemeClr val="bg1"/>
                </a:solidFill>
                <a:latin typeface="Frutiger Next Pro Bold" panose="020B0803040204020203" pitchFamily="34" charset="0"/>
                <a:ea typeface="ヒラギノ角ゴ ProN W3" pitchFamily="-84" charset="-128"/>
                <a:cs typeface="Arial" panose="020B0604020202020204" pitchFamily="34" charset="0"/>
                <a:sym typeface="Gotham-Book" charset="0"/>
              </a:rPr>
              <a:t>Form templating UI</a:t>
            </a:r>
          </a:p>
          <a:p>
            <a:pPr marL="285750" lvl="0" indent="-285750" defTabSz="320675" fontAlgn="base">
              <a:spcBef>
                <a:spcPct val="0"/>
              </a:spcBef>
              <a:spcAft>
                <a:spcPct val="0"/>
              </a:spcAft>
              <a:buFont typeface="Arial" panose="020B0604020202020204" pitchFamily="34" charset="0"/>
              <a:buChar char="•"/>
              <a:defRPr/>
            </a:pPr>
            <a:r>
              <a:rPr lang="en-US" sz="900" dirty="0" smtClean="0">
                <a:solidFill>
                  <a:schemeClr val="bg1"/>
                </a:solidFill>
                <a:latin typeface="Frutiger Next Pro Bold" panose="020B0803040204020203" pitchFamily="34" charset="0"/>
                <a:ea typeface="ヒラギノ角ゴ ProN W3" pitchFamily="-84" charset="-128"/>
                <a:cs typeface="Arial" panose="020B0604020202020204" pitchFamily="34" charset="0"/>
                <a:sym typeface="Gotham-Book" charset="0"/>
              </a:rPr>
              <a:t>Full </a:t>
            </a:r>
            <a:r>
              <a:rPr lang="en-US" sz="900" dirty="0">
                <a:solidFill>
                  <a:schemeClr val="bg1"/>
                </a:solidFill>
                <a:latin typeface="Frutiger Next Pro Bold" panose="020B0803040204020203" pitchFamily="34" charset="0"/>
                <a:ea typeface="ヒラギノ角ゴ ProN W3" pitchFamily="-84" charset="-128"/>
                <a:cs typeface="Arial" panose="020B0604020202020204" pitchFamily="34" charset="0"/>
                <a:sym typeface="Gotham-Book" charset="0"/>
              </a:rPr>
              <a:t>realization of feedback and learning loop</a:t>
            </a:r>
          </a:p>
          <a:p>
            <a:pPr marL="285750" lvl="0" indent="-285750" defTabSz="320675" fontAlgn="base">
              <a:spcBef>
                <a:spcPct val="0"/>
              </a:spcBef>
              <a:spcAft>
                <a:spcPct val="0"/>
              </a:spcAft>
              <a:buFont typeface="Arial" panose="020B0604020202020204" pitchFamily="34" charset="0"/>
              <a:buChar char="•"/>
              <a:defRPr/>
            </a:pPr>
            <a:r>
              <a:rPr lang="en-US" sz="900" dirty="0" smtClean="0">
                <a:solidFill>
                  <a:schemeClr val="bg1"/>
                </a:solidFill>
                <a:latin typeface="Frutiger Next Pro Bold" panose="020B0803040204020203" pitchFamily="34" charset="0"/>
                <a:ea typeface="ヒラギノ角ゴ ProN W3" pitchFamily="-84" charset="-128"/>
                <a:cs typeface="Arial" panose="020B0604020202020204" pitchFamily="34" charset="0"/>
                <a:sym typeface="Gotham-Book" charset="0"/>
              </a:rPr>
              <a:t>User </a:t>
            </a:r>
            <a:r>
              <a:rPr lang="en-US" sz="900" dirty="0">
                <a:solidFill>
                  <a:schemeClr val="bg1"/>
                </a:solidFill>
                <a:latin typeface="Frutiger Next Pro Bold" panose="020B0803040204020203" pitchFamily="34" charset="0"/>
                <a:ea typeface="ヒラギノ角ゴ ProN W3" pitchFamily="-84" charset="-128"/>
                <a:cs typeface="Arial" panose="020B0604020202020204" pitchFamily="34" charset="0"/>
                <a:sym typeface="Gotham-Book" charset="0"/>
              </a:rPr>
              <a:t>Roles and permissions</a:t>
            </a:r>
          </a:p>
          <a:p>
            <a:pPr marL="285750" lvl="0" indent="-285750" defTabSz="320675" fontAlgn="base">
              <a:spcBef>
                <a:spcPct val="0"/>
              </a:spcBef>
              <a:spcAft>
                <a:spcPct val="0"/>
              </a:spcAft>
              <a:buFont typeface="Arial" panose="020B0604020202020204" pitchFamily="34" charset="0"/>
              <a:buChar char="•"/>
              <a:defRPr/>
            </a:pPr>
            <a:r>
              <a:rPr lang="en-US" sz="900" dirty="0">
                <a:solidFill>
                  <a:schemeClr val="bg1"/>
                </a:solidFill>
                <a:latin typeface="Frutiger Next Pro Bold" panose="020B0803040204020203" pitchFamily="34" charset="0"/>
                <a:ea typeface="ヒラギノ角ゴ ProN W3" pitchFamily="-84" charset="-128"/>
                <a:cs typeface="Arial" panose="020B0604020202020204" pitchFamily="34" charset="0"/>
                <a:sym typeface="Gotham-Book" charset="0"/>
              </a:rPr>
              <a:t>Key design areas around Security and API</a:t>
            </a:r>
          </a:p>
          <a:p>
            <a:pPr marL="285750" lvl="0" indent="-285750" defTabSz="320675" fontAlgn="base">
              <a:spcBef>
                <a:spcPct val="0"/>
              </a:spcBef>
              <a:spcAft>
                <a:spcPct val="0"/>
              </a:spcAft>
              <a:buFont typeface="Arial" panose="020B0604020202020204" pitchFamily="34" charset="0"/>
              <a:buChar char="•"/>
              <a:defRPr/>
            </a:pPr>
            <a:r>
              <a:rPr lang="en-US" sz="900" dirty="0" smtClean="0">
                <a:solidFill>
                  <a:schemeClr val="bg1"/>
                </a:solidFill>
                <a:latin typeface="Frutiger Next Pro Bold" panose="020B0803040204020203" pitchFamily="34" charset="0"/>
                <a:ea typeface="ヒラギノ角ゴ ProN W3" pitchFamily="-84" charset="-128"/>
                <a:cs typeface="Arial" panose="020B0604020202020204" pitchFamily="34" charset="0"/>
                <a:sym typeface="Gotham-Book" charset="0"/>
              </a:rPr>
              <a:t>DevOps</a:t>
            </a:r>
            <a:endParaRPr lang="en-US" sz="900" dirty="0">
              <a:solidFill>
                <a:schemeClr val="bg1"/>
              </a:solidFill>
              <a:latin typeface="Frutiger Next Pro Bold" panose="020B0803040204020203" pitchFamily="34" charset="0"/>
              <a:ea typeface="ヒラギノ角ゴ ProN W3" pitchFamily="-84" charset="-128"/>
              <a:cs typeface="Arial" panose="020B0604020202020204" pitchFamily="34" charset="0"/>
              <a:sym typeface="Gotham-Book" charset="0"/>
            </a:endParaRPr>
          </a:p>
          <a:p>
            <a:pPr marL="285750" lvl="0" indent="-285750" defTabSz="320675" fontAlgn="base">
              <a:spcBef>
                <a:spcPct val="0"/>
              </a:spcBef>
              <a:spcAft>
                <a:spcPct val="0"/>
              </a:spcAft>
              <a:buFont typeface="Arial" panose="020B0604020202020204" pitchFamily="34" charset="0"/>
              <a:buChar char="•"/>
              <a:defRPr/>
            </a:pPr>
            <a:r>
              <a:rPr lang="en-US" sz="900" dirty="0">
                <a:solidFill>
                  <a:schemeClr val="bg1"/>
                </a:solidFill>
                <a:latin typeface="Frutiger Next Pro Bold" panose="020B0803040204020203" pitchFamily="34" charset="0"/>
                <a:ea typeface="ヒラギノ角ゴ ProN W3" pitchFamily="-84" charset="-128"/>
                <a:cs typeface="Arial" panose="020B0604020202020204" pitchFamily="34" charset="0"/>
                <a:sym typeface="Gotham-Book" charset="0"/>
              </a:rPr>
              <a:t>Vendor assessment of XPMS for GXP validation</a:t>
            </a:r>
          </a:p>
          <a:p>
            <a:pPr>
              <a:spcAft>
                <a:spcPts val="600"/>
              </a:spcAft>
            </a:pPr>
            <a:endParaRPr lang="en-US" sz="900" dirty="0">
              <a:solidFill>
                <a:schemeClr val="bg1"/>
              </a:solidFill>
            </a:endParaRPr>
          </a:p>
        </p:txBody>
      </p:sp>
      <p:grpSp>
        <p:nvGrpSpPr>
          <p:cNvPr id="139" name="Group 138"/>
          <p:cNvGrpSpPr/>
          <p:nvPr/>
        </p:nvGrpSpPr>
        <p:grpSpPr>
          <a:xfrm>
            <a:off x="990984" y="1614713"/>
            <a:ext cx="1257256" cy="1440180"/>
            <a:chOff x="460050" y="1983619"/>
            <a:chExt cx="1257256" cy="1440180"/>
          </a:xfrm>
        </p:grpSpPr>
        <p:grpSp>
          <p:nvGrpSpPr>
            <p:cNvPr id="11" name="Group 10"/>
            <p:cNvGrpSpPr>
              <a:grpSpLocks noChangeAspect="1"/>
            </p:cNvGrpSpPr>
            <p:nvPr/>
          </p:nvGrpSpPr>
          <p:grpSpPr>
            <a:xfrm>
              <a:off x="501650" y="1983619"/>
              <a:ext cx="1215656" cy="1440180"/>
              <a:chOff x="3525926" y="2604211"/>
              <a:chExt cx="1887322" cy="2235900"/>
            </a:xfrm>
          </p:grpSpPr>
          <p:sp>
            <p:nvSpPr>
              <p:cNvPr id="13" name="Freeform 12"/>
              <p:cNvSpPr/>
              <p:nvPr/>
            </p:nvSpPr>
            <p:spPr>
              <a:xfrm>
                <a:off x="4469587" y="3160166"/>
                <a:ext cx="943661" cy="1675181"/>
              </a:xfrm>
              <a:custGeom>
                <a:avLst/>
                <a:gdLst>
                  <a:gd name="connsiteX0" fmla="*/ 0 w 943661"/>
                  <a:gd name="connsiteY0" fmla="*/ 548640 h 1675181"/>
                  <a:gd name="connsiteX1" fmla="*/ 14631 w 943661"/>
                  <a:gd name="connsiteY1" fmla="*/ 1675181 h 1675181"/>
                  <a:gd name="connsiteX2" fmla="*/ 936346 w 943661"/>
                  <a:gd name="connsiteY2" fmla="*/ 1126541 h 1675181"/>
                  <a:gd name="connsiteX3" fmla="*/ 943661 w 943661"/>
                  <a:gd name="connsiteY3" fmla="*/ 0 h 1675181"/>
                  <a:gd name="connsiteX4" fmla="*/ 0 w 943661"/>
                  <a:gd name="connsiteY4" fmla="*/ 548640 h 1675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3661" h="1675181">
                    <a:moveTo>
                      <a:pt x="0" y="548640"/>
                    </a:moveTo>
                    <a:lnTo>
                      <a:pt x="14631" y="1675181"/>
                    </a:lnTo>
                    <a:lnTo>
                      <a:pt x="936346" y="1126541"/>
                    </a:lnTo>
                    <a:cubicBezTo>
                      <a:pt x="938784" y="751027"/>
                      <a:pt x="941223" y="375514"/>
                      <a:pt x="943661" y="0"/>
                    </a:cubicBezTo>
                    <a:lnTo>
                      <a:pt x="0" y="548640"/>
                    </a:lnTo>
                    <a:close/>
                  </a:path>
                </a:pathLst>
              </a:custGeom>
              <a:solidFill>
                <a:schemeClr val="accent3"/>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12" name="Freeform 11"/>
              <p:cNvSpPr/>
              <p:nvPr/>
            </p:nvSpPr>
            <p:spPr>
              <a:xfrm>
                <a:off x="3540557" y="2604211"/>
                <a:ext cx="1872691" cy="1111911"/>
              </a:xfrm>
              <a:custGeom>
                <a:avLst/>
                <a:gdLst>
                  <a:gd name="connsiteX0" fmla="*/ 0 w 1872691"/>
                  <a:gd name="connsiteY0" fmla="*/ 555955 h 1111911"/>
                  <a:gd name="connsiteX1" fmla="*/ 914400 w 1872691"/>
                  <a:gd name="connsiteY1" fmla="*/ 0 h 1111911"/>
                  <a:gd name="connsiteX2" fmla="*/ 1872691 w 1872691"/>
                  <a:gd name="connsiteY2" fmla="*/ 555955 h 1111911"/>
                  <a:gd name="connsiteX3" fmla="*/ 929030 w 1872691"/>
                  <a:gd name="connsiteY3" fmla="*/ 1111911 h 1111911"/>
                  <a:gd name="connsiteX4" fmla="*/ 0 w 1872691"/>
                  <a:gd name="connsiteY4" fmla="*/ 555955 h 1111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2691" h="1111911">
                    <a:moveTo>
                      <a:pt x="0" y="555955"/>
                    </a:moveTo>
                    <a:lnTo>
                      <a:pt x="914400" y="0"/>
                    </a:lnTo>
                    <a:lnTo>
                      <a:pt x="1872691" y="555955"/>
                    </a:lnTo>
                    <a:lnTo>
                      <a:pt x="929030" y="1111911"/>
                    </a:lnTo>
                    <a:lnTo>
                      <a:pt x="0" y="555955"/>
                    </a:lnTo>
                    <a:close/>
                  </a:path>
                </a:pathLst>
              </a:custGeom>
              <a:solidFill>
                <a:schemeClr val="accent3">
                  <a:lumMod val="20000"/>
                  <a:lumOff val="80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14" name="Freeform 13"/>
              <p:cNvSpPr/>
              <p:nvPr/>
            </p:nvSpPr>
            <p:spPr>
              <a:xfrm>
                <a:off x="3525926" y="3160167"/>
                <a:ext cx="955567" cy="1679944"/>
              </a:xfrm>
              <a:custGeom>
                <a:avLst/>
                <a:gdLst>
                  <a:gd name="connsiteX0" fmla="*/ 0 w 943661"/>
                  <a:gd name="connsiteY0" fmla="*/ 1126541 h 1675181"/>
                  <a:gd name="connsiteX1" fmla="*/ 14631 w 943661"/>
                  <a:gd name="connsiteY1" fmla="*/ 0 h 1675181"/>
                  <a:gd name="connsiteX2" fmla="*/ 929031 w 943661"/>
                  <a:gd name="connsiteY2" fmla="*/ 555956 h 1675181"/>
                  <a:gd name="connsiteX3" fmla="*/ 943661 w 943661"/>
                  <a:gd name="connsiteY3" fmla="*/ 1675181 h 1675181"/>
                  <a:gd name="connsiteX4" fmla="*/ 0 w 943661"/>
                  <a:gd name="connsiteY4" fmla="*/ 1126541 h 1675181"/>
                  <a:gd name="connsiteX0" fmla="*/ 57544 w 1001205"/>
                  <a:gd name="connsiteY0" fmla="*/ 1126541 h 1675181"/>
                  <a:gd name="connsiteX1" fmla="*/ 72175 w 1001205"/>
                  <a:gd name="connsiteY1" fmla="*/ 0 h 1675181"/>
                  <a:gd name="connsiteX2" fmla="*/ 993719 w 1001205"/>
                  <a:gd name="connsiteY2" fmla="*/ 558337 h 1675181"/>
                  <a:gd name="connsiteX3" fmla="*/ 1001205 w 1001205"/>
                  <a:gd name="connsiteY3" fmla="*/ 1675181 h 1675181"/>
                  <a:gd name="connsiteX4" fmla="*/ 57544 w 1001205"/>
                  <a:gd name="connsiteY4" fmla="*/ 1126541 h 1675181"/>
                  <a:gd name="connsiteX0" fmla="*/ 57544 w 1013111"/>
                  <a:gd name="connsiteY0" fmla="*/ 1126541 h 1679944"/>
                  <a:gd name="connsiteX1" fmla="*/ 72175 w 1013111"/>
                  <a:gd name="connsiteY1" fmla="*/ 0 h 1679944"/>
                  <a:gd name="connsiteX2" fmla="*/ 993719 w 1013111"/>
                  <a:gd name="connsiteY2" fmla="*/ 558337 h 1679944"/>
                  <a:gd name="connsiteX3" fmla="*/ 1013111 w 1013111"/>
                  <a:gd name="connsiteY3" fmla="*/ 1679944 h 1679944"/>
                  <a:gd name="connsiteX4" fmla="*/ 57544 w 1013111"/>
                  <a:gd name="connsiteY4" fmla="*/ 1126541 h 1679944"/>
                  <a:gd name="connsiteX0" fmla="*/ 0 w 955567"/>
                  <a:gd name="connsiteY0" fmla="*/ 1126541 h 1679944"/>
                  <a:gd name="connsiteX1" fmla="*/ 14631 w 955567"/>
                  <a:gd name="connsiteY1" fmla="*/ 0 h 1679944"/>
                  <a:gd name="connsiteX2" fmla="*/ 936175 w 955567"/>
                  <a:gd name="connsiteY2" fmla="*/ 558337 h 1679944"/>
                  <a:gd name="connsiteX3" fmla="*/ 955567 w 955567"/>
                  <a:gd name="connsiteY3" fmla="*/ 1679944 h 1679944"/>
                  <a:gd name="connsiteX4" fmla="*/ 0 w 955567"/>
                  <a:gd name="connsiteY4" fmla="*/ 1126541 h 1679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5567" h="1679944">
                    <a:moveTo>
                      <a:pt x="0" y="1126541"/>
                    </a:moveTo>
                    <a:cubicBezTo>
                      <a:pt x="4877" y="751027"/>
                      <a:pt x="3858" y="339970"/>
                      <a:pt x="14631" y="0"/>
                    </a:cubicBezTo>
                    <a:lnTo>
                      <a:pt x="936175" y="558337"/>
                    </a:lnTo>
                    <a:cubicBezTo>
                      <a:pt x="938670" y="930618"/>
                      <a:pt x="953072" y="1307663"/>
                      <a:pt x="955567" y="1679944"/>
                    </a:cubicBezTo>
                    <a:lnTo>
                      <a:pt x="0" y="1126541"/>
                    </a:lnTo>
                    <a:close/>
                  </a:path>
                </a:pathLst>
              </a:custGeom>
              <a:solidFill>
                <a:schemeClr val="accent3">
                  <a:lumMod val="20000"/>
                  <a:lumOff val="80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grpSp>
        <p:sp>
          <p:nvSpPr>
            <p:cNvPr id="15" name="TextBox 14"/>
            <p:cNvSpPr txBox="1"/>
            <p:nvPr/>
          </p:nvSpPr>
          <p:spPr>
            <a:xfrm>
              <a:off x="460050" y="2722712"/>
              <a:ext cx="691028" cy="211203"/>
            </a:xfrm>
            <a:prstGeom prst="rect">
              <a:avLst/>
            </a:prstGeom>
            <a:noFill/>
          </p:spPr>
          <p:txBody>
            <a:bodyPr wrap="square" lIns="36000" tIns="36000" rIns="36000" bIns="36000" rtlCol="0">
              <a:spAutoFit/>
            </a:bodyPr>
            <a:lstStyle/>
            <a:p>
              <a:pPr lvl="0" algn="ctr">
                <a:spcAft>
                  <a:spcPts val="600"/>
                </a:spcAft>
              </a:pPr>
              <a:r>
                <a:rPr lang="en-US" sz="900" b="1" dirty="0" smtClean="0">
                  <a:solidFill>
                    <a:prstClr val="black"/>
                  </a:solidFill>
                </a:rPr>
                <a:t>Platform</a:t>
              </a:r>
              <a:endParaRPr lang="en-US" sz="700" dirty="0">
                <a:solidFill>
                  <a:prstClr val="black"/>
                </a:solidFill>
              </a:endParaRPr>
            </a:p>
          </p:txBody>
        </p:sp>
        <p:sp>
          <p:nvSpPr>
            <p:cNvPr id="16" name="Rectangle 15"/>
            <p:cNvSpPr/>
            <p:nvPr/>
          </p:nvSpPr>
          <p:spPr>
            <a:xfrm>
              <a:off x="594393" y="2268771"/>
              <a:ext cx="958915" cy="169277"/>
            </a:xfrm>
            <a:prstGeom prst="rect">
              <a:avLst/>
            </a:prstGeom>
          </p:spPr>
          <p:txBody>
            <a:bodyPr wrap="square" lIns="0" tIns="0" rIns="0" bIns="0">
              <a:spAutoFit/>
            </a:bodyPr>
            <a:lstStyle/>
            <a:p>
              <a:pPr algn="ctr">
                <a:spcAft>
                  <a:spcPts val="600"/>
                </a:spcAft>
              </a:pPr>
              <a:r>
                <a:rPr lang="en-US" sz="1100" b="1" dirty="0" err="1" smtClean="0"/>
                <a:t>Cog</a:t>
              </a:r>
              <a:r>
                <a:rPr lang="en-US" sz="1100" b="1" baseline="30000" dirty="0" err="1" smtClean="0"/>
                <a:t>X</a:t>
              </a:r>
              <a:endParaRPr lang="en-US" sz="1100" b="1" baseline="30000" dirty="0" smtClean="0"/>
            </a:p>
          </p:txBody>
        </p:sp>
        <p:sp>
          <p:nvSpPr>
            <p:cNvPr id="108" name="Freeform 36"/>
            <p:cNvSpPr>
              <a:spLocks noChangeAspect="1" noEditPoints="1"/>
            </p:cNvSpPr>
            <p:nvPr/>
          </p:nvSpPr>
          <p:spPr bwMode="auto">
            <a:xfrm>
              <a:off x="1148711" y="2648053"/>
              <a:ext cx="503282" cy="466344"/>
            </a:xfrm>
            <a:custGeom>
              <a:avLst/>
              <a:gdLst>
                <a:gd name="T0" fmla="*/ 324 w 512"/>
                <a:gd name="T1" fmla="*/ 194 h 512"/>
                <a:gd name="T2" fmla="*/ 330 w 512"/>
                <a:gd name="T3" fmla="*/ 167 h 512"/>
                <a:gd name="T4" fmla="*/ 400 w 512"/>
                <a:gd name="T5" fmla="*/ 182 h 512"/>
                <a:gd name="T6" fmla="*/ 386 w 512"/>
                <a:gd name="T7" fmla="*/ 223 h 512"/>
                <a:gd name="T8" fmla="*/ 351 w 512"/>
                <a:gd name="T9" fmla="*/ 247 h 512"/>
                <a:gd name="T10" fmla="*/ 312 w 512"/>
                <a:gd name="T11" fmla="*/ 243 h 512"/>
                <a:gd name="T12" fmla="*/ 278 w 512"/>
                <a:gd name="T13" fmla="*/ 222 h 512"/>
                <a:gd name="T14" fmla="*/ 264 w 512"/>
                <a:gd name="T15" fmla="*/ 183 h 512"/>
                <a:gd name="T16" fmla="*/ 275 w 512"/>
                <a:gd name="T17" fmla="*/ 144 h 512"/>
                <a:gd name="T18" fmla="*/ 308 w 512"/>
                <a:gd name="T19" fmla="*/ 119 h 512"/>
                <a:gd name="T20" fmla="*/ 331 w 512"/>
                <a:gd name="T21" fmla="*/ 128 h 512"/>
                <a:gd name="T22" fmla="*/ 364 w 512"/>
                <a:gd name="T23" fmla="*/ 136 h 512"/>
                <a:gd name="T24" fmla="*/ 384 w 512"/>
                <a:gd name="T25" fmla="*/ 164 h 512"/>
                <a:gd name="T26" fmla="*/ 320 w 512"/>
                <a:gd name="T27" fmla="*/ 147 h 512"/>
                <a:gd name="T28" fmla="*/ 330 w 512"/>
                <a:gd name="T29" fmla="*/ 217 h 512"/>
                <a:gd name="T30" fmla="*/ 512 w 512"/>
                <a:gd name="T31" fmla="*/ 256 h 512"/>
                <a:gd name="T32" fmla="*/ 512 w 512"/>
                <a:gd name="T33" fmla="*/ 256 h 512"/>
                <a:gd name="T34" fmla="*/ 268 w 512"/>
                <a:gd name="T35" fmla="*/ 290 h 512"/>
                <a:gd name="T36" fmla="*/ 236 w 512"/>
                <a:gd name="T37" fmla="*/ 251 h 512"/>
                <a:gd name="T38" fmla="*/ 187 w 512"/>
                <a:gd name="T39" fmla="*/ 238 h 512"/>
                <a:gd name="T40" fmla="*/ 140 w 512"/>
                <a:gd name="T41" fmla="*/ 256 h 512"/>
                <a:gd name="T42" fmla="*/ 113 w 512"/>
                <a:gd name="T43" fmla="*/ 299 h 512"/>
                <a:gd name="T44" fmla="*/ 115 w 512"/>
                <a:gd name="T45" fmla="*/ 350 h 512"/>
                <a:gd name="T46" fmla="*/ 147 w 512"/>
                <a:gd name="T47" fmla="*/ 388 h 512"/>
                <a:gd name="T48" fmla="*/ 196 w 512"/>
                <a:gd name="T49" fmla="*/ 401 h 512"/>
                <a:gd name="T50" fmla="*/ 237 w 512"/>
                <a:gd name="T51" fmla="*/ 383 h 512"/>
                <a:gd name="T52" fmla="*/ 266 w 512"/>
                <a:gd name="T53" fmla="*/ 345 h 512"/>
                <a:gd name="T54" fmla="*/ 410 w 512"/>
                <a:gd name="T55" fmla="*/ 163 h 512"/>
                <a:gd name="T56" fmla="*/ 384 w 512"/>
                <a:gd name="T57" fmla="*/ 119 h 512"/>
                <a:gd name="T58" fmla="*/ 337 w 512"/>
                <a:gd name="T59" fmla="*/ 99 h 512"/>
                <a:gd name="T60" fmla="*/ 288 w 512"/>
                <a:gd name="T61" fmla="*/ 111 h 512"/>
                <a:gd name="T62" fmla="*/ 255 w 512"/>
                <a:gd name="T63" fmla="*/ 149 h 512"/>
                <a:gd name="T64" fmla="*/ 251 w 512"/>
                <a:gd name="T65" fmla="*/ 199 h 512"/>
                <a:gd name="T66" fmla="*/ 277 w 512"/>
                <a:gd name="T67" fmla="*/ 243 h 512"/>
                <a:gd name="T68" fmla="*/ 323 w 512"/>
                <a:gd name="T69" fmla="*/ 263 h 512"/>
                <a:gd name="T70" fmla="*/ 358 w 512"/>
                <a:gd name="T71" fmla="*/ 270 h 512"/>
                <a:gd name="T72" fmla="*/ 405 w 512"/>
                <a:gd name="T73" fmla="*/ 237 h 512"/>
                <a:gd name="T74" fmla="*/ 423 w 512"/>
                <a:gd name="T75" fmla="*/ 182 h 512"/>
                <a:gd name="T76" fmla="*/ 179 w 512"/>
                <a:gd name="T77" fmla="*/ 313 h 512"/>
                <a:gd name="T78" fmla="*/ 204 w 512"/>
                <a:gd name="T79" fmla="*/ 326 h 512"/>
                <a:gd name="T80" fmla="*/ 262 w 512"/>
                <a:gd name="T81" fmla="*/ 321 h 512"/>
                <a:gd name="T82" fmla="*/ 248 w 512"/>
                <a:gd name="T83" fmla="*/ 361 h 512"/>
                <a:gd name="T84" fmla="*/ 212 w 512"/>
                <a:gd name="T85" fmla="*/ 386 h 512"/>
                <a:gd name="T86" fmla="*/ 173 w 512"/>
                <a:gd name="T87" fmla="*/ 382 h 512"/>
                <a:gd name="T88" fmla="*/ 139 w 512"/>
                <a:gd name="T89" fmla="*/ 360 h 512"/>
                <a:gd name="T90" fmla="*/ 125 w 512"/>
                <a:gd name="T91" fmla="*/ 321 h 512"/>
                <a:gd name="T92" fmla="*/ 137 w 512"/>
                <a:gd name="T93" fmla="*/ 282 h 512"/>
                <a:gd name="T94" fmla="*/ 169 w 512"/>
                <a:gd name="T95" fmla="*/ 258 h 512"/>
                <a:gd name="T96" fmla="*/ 193 w 512"/>
                <a:gd name="T97" fmla="*/ 266 h 512"/>
                <a:gd name="T98" fmla="*/ 226 w 512"/>
                <a:gd name="T99" fmla="*/ 274 h 512"/>
                <a:gd name="T100" fmla="*/ 246 w 512"/>
                <a:gd name="T101" fmla="*/ 303 h 512"/>
                <a:gd name="T102" fmla="*/ 181 w 512"/>
                <a:gd name="T103" fmla="*/ 286 h 512"/>
                <a:gd name="T104" fmla="*/ 192 w 512"/>
                <a:gd name="T105" fmla="*/ 35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512">
                  <a:moveTo>
                    <a:pt x="344" y="177"/>
                  </a:moveTo>
                  <a:cubicBezTo>
                    <a:pt x="345" y="180"/>
                    <a:pt x="345" y="184"/>
                    <a:pt x="343" y="188"/>
                  </a:cubicBezTo>
                  <a:cubicBezTo>
                    <a:pt x="341" y="191"/>
                    <a:pt x="338" y="193"/>
                    <a:pt x="335" y="195"/>
                  </a:cubicBezTo>
                  <a:cubicBezTo>
                    <a:pt x="331" y="196"/>
                    <a:pt x="327" y="195"/>
                    <a:pt x="324" y="194"/>
                  </a:cubicBezTo>
                  <a:cubicBezTo>
                    <a:pt x="320" y="192"/>
                    <a:pt x="318" y="189"/>
                    <a:pt x="317" y="185"/>
                  </a:cubicBezTo>
                  <a:cubicBezTo>
                    <a:pt x="316" y="182"/>
                    <a:pt x="316" y="178"/>
                    <a:pt x="318" y="174"/>
                  </a:cubicBezTo>
                  <a:cubicBezTo>
                    <a:pt x="320" y="171"/>
                    <a:pt x="322" y="169"/>
                    <a:pt x="326" y="167"/>
                  </a:cubicBezTo>
                  <a:cubicBezTo>
                    <a:pt x="328" y="167"/>
                    <a:pt x="329" y="167"/>
                    <a:pt x="330" y="167"/>
                  </a:cubicBezTo>
                  <a:cubicBezTo>
                    <a:pt x="333" y="167"/>
                    <a:pt x="335" y="167"/>
                    <a:pt x="337" y="168"/>
                  </a:cubicBezTo>
                  <a:cubicBezTo>
                    <a:pt x="340" y="170"/>
                    <a:pt x="343" y="173"/>
                    <a:pt x="344" y="177"/>
                  </a:cubicBezTo>
                  <a:close/>
                  <a:moveTo>
                    <a:pt x="397" y="179"/>
                  </a:moveTo>
                  <a:cubicBezTo>
                    <a:pt x="398" y="180"/>
                    <a:pt x="399" y="181"/>
                    <a:pt x="400" y="182"/>
                  </a:cubicBezTo>
                  <a:cubicBezTo>
                    <a:pt x="399" y="183"/>
                    <a:pt x="398" y="184"/>
                    <a:pt x="397" y="185"/>
                  </a:cubicBezTo>
                  <a:cubicBezTo>
                    <a:pt x="392" y="189"/>
                    <a:pt x="386" y="193"/>
                    <a:pt x="384" y="199"/>
                  </a:cubicBezTo>
                  <a:cubicBezTo>
                    <a:pt x="382" y="206"/>
                    <a:pt x="384" y="212"/>
                    <a:pt x="385" y="218"/>
                  </a:cubicBezTo>
                  <a:cubicBezTo>
                    <a:pt x="386" y="220"/>
                    <a:pt x="386" y="221"/>
                    <a:pt x="386" y="223"/>
                  </a:cubicBezTo>
                  <a:cubicBezTo>
                    <a:pt x="385" y="223"/>
                    <a:pt x="383" y="223"/>
                    <a:pt x="382" y="223"/>
                  </a:cubicBezTo>
                  <a:cubicBezTo>
                    <a:pt x="376" y="223"/>
                    <a:pt x="369" y="223"/>
                    <a:pt x="363" y="227"/>
                  </a:cubicBezTo>
                  <a:cubicBezTo>
                    <a:pt x="357" y="231"/>
                    <a:pt x="355" y="237"/>
                    <a:pt x="353" y="243"/>
                  </a:cubicBezTo>
                  <a:cubicBezTo>
                    <a:pt x="352" y="244"/>
                    <a:pt x="352" y="246"/>
                    <a:pt x="351" y="247"/>
                  </a:cubicBezTo>
                  <a:cubicBezTo>
                    <a:pt x="350" y="246"/>
                    <a:pt x="348" y="244"/>
                    <a:pt x="347" y="244"/>
                  </a:cubicBezTo>
                  <a:cubicBezTo>
                    <a:pt x="342" y="240"/>
                    <a:pt x="336" y="234"/>
                    <a:pt x="330" y="234"/>
                  </a:cubicBezTo>
                  <a:cubicBezTo>
                    <a:pt x="329" y="234"/>
                    <a:pt x="329" y="234"/>
                    <a:pt x="329" y="234"/>
                  </a:cubicBezTo>
                  <a:cubicBezTo>
                    <a:pt x="322" y="234"/>
                    <a:pt x="317" y="240"/>
                    <a:pt x="312" y="243"/>
                  </a:cubicBezTo>
                  <a:cubicBezTo>
                    <a:pt x="311" y="244"/>
                    <a:pt x="309" y="246"/>
                    <a:pt x="308" y="247"/>
                  </a:cubicBezTo>
                  <a:cubicBezTo>
                    <a:pt x="307" y="246"/>
                    <a:pt x="307" y="244"/>
                    <a:pt x="306" y="243"/>
                  </a:cubicBezTo>
                  <a:cubicBezTo>
                    <a:pt x="304" y="237"/>
                    <a:pt x="302" y="230"/>
                    <a:pt x="296" y="226"/>
                  </a:cubicBezTo>
                  <a:cubicBezTo>
                    <a:pt x="291" y="222"/>
                    <a:pt x="284" y="222"/>
                    <a:pt x="278" y="222"/>
                  </a:cubicBezTo>
                  <a:cubicBezTo>
                    <a:pt x="277" y="222"/>
                    <a:pt x="275" y="222"/>
                    <a:pt x="273" y="221"/>
                  </a:cubicBezTo>
                  <a:cubicBezTo>
                    <a:pt x="274" y="220"/>
                    <a:pt x="274" y="218"/>
                    <a:pt x="274" y="217"/>
                  </a:cubicBezTo>
                  <a:cubicBezTo>
                    <a:pt x="276" y="211"/>
                    <a:pt x="278" y="204"/>
                    <a:pt x="276" y="198"/>
                  </a:cubicBezTo>
                  <a:cubicBezTo>
                    <a:pt x="274" y="191"/>
                    <a:pt x="269" y="187"/>
                    <a:pt x="264" y="183"/>
                  </a:cubicBezTo>
                  <a:cubicBezTo>
                    <a:pt x="263" y="182"/>
                    <a:pt x="261" y="181"/>
                    <a:pt x="260" y="180"/>
                  </a:cubicBezTo>
                  <a:cubicBezTo>
                    <a:pt x="262" y="179"/>
                    <a:pt x="263" y="178"/>
                    <a:pt x="264" y="177"/>
                  </a:cubicBezTo>
                  <a:cubicBezTo>
                    <a:pt x="269" y="173"/>
                    <a:pt x="275" y="169"/>
                    <a:pt x="277" y="163"/>
                  </a:cubicBezTo>
                  <a:cubicBezTo>
                    <a:pt x="279" y="156"/>
                    <a:pt x="277" y="150"/>
                    <a:pt x="275" y="144"/>
                  </a:cubicBezTo>
                  <a:cubicBezTo>
                    <a:pt x="275" y="142"/>
                    <a:pt x="275" y="141"/>
                    <a:pt x="274" y="139"/>
                  </a:cubicBezTo>
                  <a:cubicBezTo>
                    <a:pt x="276" y="139"/>
                    <a:pt x="278" y="139"/>
                    <a:pt x="279" y="139"/>
                  </a:cubicBezTo>
                  <a:cubicBezTo>
                    <a:pt x="285" y="139"/>
                    <a:pt x="292" y="139"/>
                    <a:pt x="298" y="135"/>
                  </a:cubicBezTo>
                  <a:cubicBezTo>
                    <a:pt x="303" y="131"/>
                    <a:pt x="306" y="125"/>
                    <a:pt x="308" y="119"/>
                  </a:cubicBezTo>
                  <a:cubicBezTo>
                    <a:pt x="308" y="118"/>
                    <a:pt x="309" y="116"/>
                    <a:pt x="310" y="115"/>
                  </a:cubicBezTo>
                  <a:cubicBezTo>
                    <a:pt x="311" y="116"/>
                    <a:pt x="313" y="118"/>
                    <a:pt x="314" y="118"/>
                  </a:cubicBezTo>
                  <a:cubicBezTo>
                    <a:pt x="319" y="122"/>
                    <a:pt x="324" y="128"/>
                    <a:pt x="331" y="128"/>
                  </a:cubicBezTo>
                  <a:cubicBezTo>
                    <a:pt x="331" y="128"/>
                    <a:pt x="331" y="128"/>
                    <a:pt x="331" y="128"/>
                  </a:cubicBezTo>
                  <a:cubicBezTo>
                    <a:pt x="338" y="128"/>
                    <a:pt x="344" y="122"/>
                    <a:pt x="349" y="119"/>
                  </a:cubicBezTo>
                  <a:cubicBezTo>
                    <a:pt x="350" y="118"/>
                    <a:pt x="352" y="116"/>
                    <a:pt x="353" y="115"/>
                  </a:cubicBezTo>
                  <a:cubicBezTo>
                    <a:pt x="353" y="116"/>
                    <a:pt x="354" y="118"/>
                    <a:pt x="354" y="119"/>
                  </a:cubicBezTo>
                  <a:cubicBezTo>
                    <a:pt x="356" y="125"/>
                    <a:pt x="359" y="132"/>
                    <a:pt x="364" y="136"/>
                  </a:cubicBezTo>
                  <a:cubicBezTo>
                    <a:pt x="370" y="140"/>
                    <a:pt x="377" y="140"/>
                    <a:pt x="383" y="140"/>
                  </a:cubicBezTo>
                  <a:cubicBezTo>
                    <a:pt x="384" y="140"/>
                    <a:pt x="386" y="140"/>
                    <a:pt x="387" y="141"/>
                  </a:cubicBezTo>
                  <a:cubicBezTo>
                    <a:pt x="387" y="142"/>
                    <a:pt x="387" y="144"/>
                    <a:pt x="386" y="145"/>
                  </a:cubicBezTo>
                  <a:cubicBezTo>
                    <a:pt x="384" y="151"/>
                    <a:pt x="382" y="158"/>
                    <a:pt x="384" y="164"/>
                  </a:cubicBezTo>
                  <a:cubicBezTo>
                    <a:pt x="386" y="171"/>
                    <a:pt x="392" y="175"/>
                    <a:pt x="397" y="179"/>
                  </a:cubicBezTo>
                  <a:close/>
                  <a:moveTo>
                    <a:pt x="364" y="170"/>
                  </a:moveTo>
                  <a:cubicBezTo>
                    <a:pt x="361" y="161"/>
                    <a:pt x="355" y="154"/>
                    <a:pt x="347" y="150"/>
                  </a:cubicBezTo>
                  <a:cubicBezTo>
                    <a:pt x="338" y="145"/>
                    <a:pt x="329" y="144"/>
                    <a:pt x="320" y="147"/>
                  </a:cubicBezTo>
                  <a:cubicBezTo>
                    <a:pt x="311" y="150"/>
                    <a:pt x="303" y="156"/>
                    <a:pt x="299" y="164"/>
                  </a:cubicBezTo>
                  <a:cubicBezTo>
                    <a:pt x="294" y="173"/>
                    <a:pt x="294" y="182"/>
                    <a:pt x="296" y="192"/>
                  </a:cubicBezTo>
                  <a:cubicBezTo>
                    <a:pt x="299" y="201"/>
                    <a:pt x="305" y="208"/>
                    <a:pt x="314" y="212"/>
                  </a:cubicBezTo>
                  <a:cubicBezTo>
                    <a:pt x="319" y="215"/>
                    <a:pt x="325" y="217"/>
                    <a:pt x="330" y="217"/>
                  </a:cubicBezTo>
                  <a:cubicBezTo>
                    <a:pt x="334" y="217"/>
                    <a:pt x="337" y="216"/>
                    <a:pt x="341" y="215"/>
                  </a:cubicBezTo>
                  <a:cubicBezTo>
                    <a:pt x="350" y="212"/>
                    <a:pt x="357" y="206"/>
                    <a:pt x="362" y="198"/>
                  </a:cubicBezTo>
                  <a:cubicBezTo>
                    <a:pt x="366" y="189"/>
                    <a:pt x="367" y="180"/>
                    <a:pt x="364" y="170"/>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284" y="321"/>
                  </a:moveTo>
                  <a:cubicBezTo>
                    <a:pt x="285" y="312"/>
                    <a:pt x="277" y="306"/>
                    <a:pt x="271" y="301"/>
                  </a:cubicBezTo>
                  <a:cubicBezTo>
                    <a:pt x="270" y="300"/>
                    <a:pt x="267" y="298"/>
                    <a:pt x="266" y="297"/>
                  </a:cubicBezTo>
                  <a:cubicBezTo>
                    <a:pt x="266" y="295"/>
                    <a:pt x="267" y="292"/>
                    <a:pt x="268" y="290"/>
                  </a:cubicBezTo>
                  <a:cubicBezTo>
                    <a:pt x="270" y="283"/>
                    <a:pt x="273" y="274"/>
                    <a:pt x="267" y="266"/>
                  </a:cubicBezTo>
                  <a:cubicBezTo>
                    <a:pt x="262" y="258"/>
                    <a:pt x="252" y="258"/>
                    <a:pt x="245" y="258"/>
                  </a:cubicBezTo>
                  <a:cubicBezTo>
                    <a:pt x="243" y="258"/>
                    <a:pt x="240" y="257"/>
                    <a:pt x="238" y="257"/>
                  </a:cubicBezTo>
                  <a:cubicBezTo>
                    <a:pt x="238" y="256"/>
                    <a:pt x="237" y="253"/>
                    <a:pt x="236" y="251"/>
                  </a:cubicBezTo>
                  <a:cubicBezTo>
                    <a:pt x="234" y="244"/>
                    <a:pt x="231" y="235"/>
                    <a:pt x="222" y="232"/>
                  </a:cubicBezTo>
                  <a:cubicBezTo>
                    <a:pt x="213" y="229"/>
                    <a:pt x="204" y="234"/>
                    <a:pt x="199" y="238"/>
                  </a:cubicBezTo>
                  <a:cubicBezTo>
                    <a:pt x="197" y="239"/>
                    <a:pt x="194" y="241"/>
                    <a:pt x="193" y="242"/>
                  </a:cubicBezTo>
                  <a:cubicBezTo>
                    <a:pt x="191" y="241"/>
                    <a:pt x="189" y="239"/>
                    <a:pt x="187" y="238"/>
                  </a:cubicBezTo>
                  <a:cubicBezTo>
                    <a:pt x="182" y="234"/>
                    <a:pt x="173" y="228"/>
                    <a:pt x="164" y="231"/>
                  </a:cubicBezTo>
                  <a:cubicBezTo>
                    <a:pt x="155" y="234"/>
                    <a:pt x="152" y="243"/>
                    <a:pt x="149" y="250"/>
                  </a:cubicBezTo>
                  <a:cubicBezTo>
                    <a:pt x="148" y="252"/>
                    <a:pt x="147" y="255"/>
                    <a:pt x="147" y="256"/>
                  </a:cubicBezTo>
                  <a:cubicBezTo>
                    <a:pt x="145" y="256"/>
                    <a:pt x="142" y="256"/>
                    <a:pt x="140" y="256"/>
                  </a:cubicBezTo>
                  <a:cubicBezTo>
                    <a:pt x="133" y="256"/>
                    <a:pt x="123" y="257"/>
                    <a:pt x="117" y="264"/>
                  </a:cubicBezTo>
                  <a:cubicBezTo>
                    <a:pt x="112" y="272"/>
                    <a:pt x="114" y="281"/>
                    <a:pt x="116" y="288"/>
                  </a:cubicBezTo>
                  <a:cubicBezTo>
                    <a:pt x="117" y="290"/>
                    <a:pt x="118" y="293"/>
                    <a:pt x="118" y="295"/>
                  </a:cubicBezTo>
                  <a:cubicBezTo>
                    <a:pt x="117" y="296"/>
                    <a:pt x="114" y="298"/>
                    <a:pt x="113" y="299"/>
                  </a:cubicBezTo>
                  <a:cubicBezTo>
                    <a:pt x="107" y="303"/>
                    <a:pt x="99" y="309"/>
                    <a:pt x="99" y="318"/>
                  </a:cubicBezTo>
                  <a:cubicBezTo>
                    <a:pt x="99" y="328"/>
                    <a:pt x="106" y="334"/>
                    <a:pt x="112" y="338"/>
                  </a:cubicBezTo>
                  <a:cubicBezTo>
                    <a:pt x="114" y="340"/>
                    <a:pt x="117" y="342"/>
                    <a:pt x="117" y="342"/>
                  </a:cubicBezTo>
                  <a:cubicBezTo>
                    <a:pt x="117" y="344"/>
                    <a:pt x="116" y="347"/>
                    <a:pt x="115" y="350"/>
                  </a:cubicBezTo>
                  <a:cubicBezTo>
                    <a:pt x="113" y="357"/>
                    <a:pt x="110" y="366"/>
                    <a:pt x="116" y="373"/>
                  </a:cubicBezTo>
                  <a:cubicBezTo>
                    <a:pt x="121" y="381"/>
                    <a:pt x="131" y="381"/>
                    <a:pt x="138" y="382"/>
                  </a:cubicBezTo>
                  <a:cubicBezTo>
                    <a:pt x="140" y="382"/>
                    <a:pt x="143" y="382"/>
                    <a:pt x="145" y="382"/>
                  </a:cubicBezTo>
                  <a:cubicBezTo>
                    <a:pt x="146" y="384"/>
                    <a:pt x="147" y="387"/>
                    <a:pt x="147" y="388"/>
                  </a:cubicBezTo>
                  <a:cubicBezTo>
                    <a:pt x="150" y="395"/>
                    <a:pt x="153" y="404"/>
                    <a:pt x="162" y="408"/>
                  </a:cubicBezTo>
                  <a:cubicBezTo>
                    <a:pt x="171" y="411"/>
                    <a:pt x="179" y="405"/>
                    <a:pt x="185" y="401"/>
                  </a:cubicBezTo>
                  <a:cubicBezTo>
                    <a:pt x="186" y="400"/>
                    <a:pt x="189" y="398"/>
                    <a:pt x="191" y="398"/>
                  </a:cubicBezTo>
                  <a:cubicBezTo>
                    <a:pt x="192" y="398"/>
                    <a:pt x="194" y="400"/>
                    <a:pt x="196" y="401"/>
                  </a:cubicBezTo>
                  <a:cubicBezTo>
                    <a:pt x="201" y="405"/>
                    <a:pt x="207" y="409"/>
                    <a:pt x="214" y="409"/>
                  </a:cubicBezTo>
                  <a:cubicBezTo>
                    <a:pt x="216" y="409"/>
                    <a:pt x="217" y="409"/>
                    <a:pt x="219" y="408"/>
                  </a:cubicBezTo>
                  <a:cubicBezTo>
                    <a:pt x="228" y="405"/>
                    <a:pt x="232" y="396"/>
                    <a:pt x="234" y="389"/>
                  </a:cubicBezTo>
                  <a:cubicBezTo>
                    <a:pt x="235" y="387"/>
                    <a:pt x="236" y="385"/>
                    <a:pt x="237" y="383"/>
                  </a:cubicBezTo>
                  <a:cubicBezTo>
                    <a:pt x="238" y="383"/>
                    <a:pt x="241" y="383"/>
                    <a:pt x="244" y="383"/>
                  </a:cubicBezTo>
                  <a:cubicBezTo>
                    <a:pt x="251" y="383"/>
                    <a:pt x="260" y="383"/>
                    <a:pt x="266" y="375"/>
                  </a:cubicBezTo>
                  <a:cubicBezTo>
                    <a:pt x="272" y="368"/>
                    <a:pt x="269" y="358"/>
                    <a:pt x="267" y="351"/>
                  </a:cubicBezTo>
                  <a:cubicBezTo>
                    <a:pt x="267" y="349"/>
                    <a:pt x="266" y="346"/>
                    <a:pt x="266" y="345"/>
                  </a:cubicBezTo>
                  <a:cubicBezTo>
                    <a:pt x="267" y="344"/>
                    <a:pt x="269" y="342"/>
                    <a:pt x="271" y="341"/>
                  </a:cubicBezTo>
                  <a:cubicBezTo>
                    <a:pt x="276" y="336"/>
                    <a:pt x="284" y="331"/>
                    <a:pt x="284" y="321"/>
                  </a:cubicBezTo>
                  <a:close/>
                  <a:moveTo>
                    <a:pt x="423" y="182"/>
                  </a:moveTo>
                  <a:cubicBezTo>
                    <a:pt x="423" y="173"/>
                    <a:pt x="416" y="167"/>
                    <a:pt x="410" y="163"/>
                  </a:cubicBezTo>
                  <a:cubicBezTo>
                    <a:pt x="408" y="161"/>
                    <a:pt x="406" y="159"/>
                    <a:pt x="405" y="158"/>
                  </a:cubicBezTo>
                  <a:cubicBezTo>
                    <a:pt x="405" y="156"/>
                    <a:pt x="406" y="153"/>
                    <a:pt x="407" y="151"/>
                  </a:cubicBezTo>
                  <a:cubicBezTo>
                    <a:pt x="409" y="144"/>
                    <a:pt x="412" y="135"/>
                    <a:pt x="406" y="127"/>
                  </a:cubicBezTo>
                  <a:cubicBezTo>
                    <a:pt x="401" y="120"/>
                    <a:pt x="391" y="119"/>
                    <a:pt x="384" y="119"/>
                  </a:cubicBezTo>
                  <a:cubicBezTo>
                    <a:pt x="382" y="119"/>
                    <a:pt x="379" y="119"/>
                    <a:pt x="377" y="118"/>
                  </a:cubicBezTo>
                  <a:cubicBezTo>
                    <a:pt x="376" y="117"/>
                    <a:pt x="375" y="114"/>
                    <a:pt x="375" y="112"/>
                  </a:cubicBezTo>
                  <a:cubicBezTo>
                    <a:pt x="372" y="105"/>
                    <a:pt x="369" y="96"/>
                    <a:pt x="360" y="93"/>
                  </a:cubicBezTo>
                  <a:cubicBezTo>
                    <a:pt x="351" y="90"/>
                    <a:pt x="343" y="95"/>
                    <a:pt x="337" y="99"/>
                  </a:cubicBezTo>
                  <a:cubicBezTo>
                    <a:pt x="336" y="101"/>
                    <a:pt x="333" y="102"/>
                    <a:pt x="331" y="103"/>
                  </a:cubicBezTo>
                  <a:cubicBezTo>
                    <a:pt x="330" y="102"/>
                    <a:pt x="328" y="101"/>
                    <a:pt x="326" y="99"/>
                  </a:cubicBezTo>
                  <a:cubicBezTo>
                    <a:pt x="320" y="95"/>
                    <a:pt x="312" y="89"/>
                    <a:pt x="303" y="92"/>
                  </a:cubicBezTo>
                  <a:cubicBezTo>
                    <a:pt x="294" y="95"/>
                    <a:pt x="290" y="105"/>
                    <a:pt x="288" y="111"/>
                  </a:cubicBezTo>
                  <a:cubicBezTo>
                    <a:pt x="287" y="113"/>
                    <a:pt x="286" y="116"/>
                    <a:pt x="285" y="117"/>
                  </a:cubicBezTo>
                  <a:cubicBezTo>
                    <a:pt x="284" y="118"/>
                    <a:pt x="281" y="118"/>
                    <a:pt x="279" y="118"/>
                  </a:cubicBezTo>
                  <a:cubicBezTo>
                    <a:pt x="271" y="118"/>
                    <a:pt x="262" y="118"/>
                    <a:pt x="256" y="125"/>
                  </a:cubicBezTo>
                  <a:cubicBezTo>
                    <a:pt x="250" y="133"/>
                    <a:pt x="253" y="142"/>
                    <a:pt x="255" y="149"/>
                  </a:cubicBezTo>
                  <a:cubicBezTo>
                    <a:pt x="255" y="151"/>
                    <a:pt x="256" y="154"/>
                    <a:pt x="256" y="156"/>
                  </a:cubicBezTo>
                  <a:cubicBezTo>
                    <a:pt x="255" y="157"/>
                    <a:pt x="253" y="159"/>
                    <a:pt x="251" y="160"/>
                  </a:cubicBezTo>
                  <a:cubicBezTo>
                    <a:pt x="246" y="164"/>
                    <a:pt x="238" y="170"/>
                    <a:pt x="238" y="180"/>
                  </a:cubicBezTo>
                  <a:cubicBezTo>
                    <a:pt x="237" y="189"/>
                    <a:pt x="245" y="195"/>
                    <a:pt x="251" y="199"/>
                  </a:cubicBezTo>
                  <a:cubicBezTo>
                    <a:pt x="252" y="201"/>
                    <a:pt x="255" y="203"/>
                    <a:pt x="256" y="204"/>
                  </a:cubicBezTo>
                  <a:cubicBezTo>
                    <a:pt x="256" y="205"/>
                    <a:pt x="255" y="209"/>
                    <a:pt x="254" y="211"/>
                  </a:cubicBezTo>
                  <a:cubicBezTo>
                    <a:pt x="252" y="218"/>
                    <a:pt x="249" y="227"/>
                    <a:pt x="255" y="235"/>
                  </a:cubicBezTo>
                  <a:cubicBezTo>
                    <a:pt x="260" y="242"/>
                    <a:pt x="270" y="243"/>
                    <a:pt x="277" y="243"/>
                  </a:cubicBezTo>
                  <a:cubicBezTo>
                    <a:pt x="279" y="243"/>
                    <a:pt x="282" y="243"/>
                    <a:pt x="284" y="244"/>
                  </a:cubicBezTo>
                  <a:cubicBezTo>
                    <a:pt x="284" y="245"/>
                    <a:pt x="285" y="248"/>
                    <a:pt x="286" y="250"/>
                  </a:cubicBezTo>
                  <a:cubicBezTo>
                    <a:pt x="288" y="257"/>
                    <a:pt x="291" y="266"/>
                    <a:pt x="300" y="269"/>
                  </a:cubicBezTo>
                  <a:cubicBezTo>
                    <a:pt x="309" y="272"/>
                    <a:pt x="317" y="267"/>
                    <a:pt x="323" y="263"/>
                  </a:cubicBezTo>
                  <a:cubicBezTo>
                    <a:pt x="325" y="261"/>
                    <a:pt x="328" y="260"/>
                    <a:pt x="329" y="259"/>
                  </a:cubicBezTo>
                  <a:cubicBezTo>
                    <a:pt x="331" y="260"/>
                    <a:pt x="333" y="261"/>
                    <a:pt x="335" y="263"/>
                  </a:cubicBezTo>
                  <a:cubicBezTo>
                    <a:pt x="339" y="266"/>
                    <a:pt x="346" y="270"/>
                    <a:pt x="353" y="270"/>
                  </a:cubicBezTo>
                  <a:cubicBezTo>
                    <a:pt x="354" y="270"/>
                    <a:pt x="356" y="270"/>
                    <a:pt x="358" y="270"/>
                  </a:cubicBezTo>
                  <a:cubicBezTo>
                    <a:pt x="367" y="267"/>
                    <a:pt x="370" y="257"/>
                    <a:pt x="373" y="251"/>
                  </a:cubicBezTo>
                  <a:cubicBezTo>
                    <a:pt x="374" y="249"/>
                    <a:pt x="375" y="246"/>
                    <a:pt x="375" y="245"/>
                  </a:cubicBezTo>
                  <a:cubicBezTo>
                    <a:pt x="377" y="244"/>
                    <a:pt x="380" y="244"/>
                    <a:pt x="382" y="244"/>
                  </a:cubicBezTo>
                  <a:cubicBezTo>
                    <a:pt x="389" y="244"/>
                    <a:pt x="399" y="244"/>
                    <a:pt x="405" y="237"/>
                  </a:cubicBezTo>
                  <a:cubicBezTo>
                    <a:pt x="410" y="229"/>
                    <a:pt x="408" y="220"/>
                    <a:pt x="406" y="213"/>
                  </a:cubicBezTo>
                  <a:cubicBezTo>
                    <a:pt x="405" y="211"/>
                    <a:pt x="404" y="208"/>
                    <a:pt x="404" y="206"/>
                  </a:cubicBezTo>
                  <a:cubicBezTo>
                    <a:pt x="405" y="205"/>
                    <a:pt x="408" y="203"/>
                    <a:pt x="409" y="202"/>
                  </a:cubicBezTo>
                  <a:cubicBezTo>
                    <a:pt x="415" y="198"/>
                    <a:pt x="423" y="192"/>
                    <a:pt x="423" y="182"/>
                  </a:cubicBezTo>
                  <a:close/>
                  <a:moveTo>
                    <a:pt x="198" y="307"/>
                  </a:moveTo>
                  <a:cubicBezTo>
                    <a:pt x="196" y="306"/>
                    <a:pt x="194" y="305"/>
                    <a:pt x="192" y="305"/>
                  </a:cubicBezTo>
                  <a:cubicBezTo>
                    <a:pt x="190" y="305"/>
                    <a:pt x="189" y="306"/>
                    <a:pt x="187" y="306"/>
                  </a:cubicBezTo>
                  <a:cubicBezTo>
                    <a:pt x="184" y="307"/>
                    <a:pt x="181" y="310"/>
                    <a:pt x="179" y="313"/>
                  </a:cubicBezTo>
                  <a:cubicBezTo>
                    <a:pt x="177" y="316"/>
                    <a:pt x="177" y="320"/>
                    <a:pt x="178" y="324"/>
                  </a:cubicBezTo>
                  <a:cubicBezTo>
                    <a:pt x="179" y="328"/>
                    <a:pt x="182" y="330"/>
                    <a:pt x="185" y="332"/>
                  </a:cubicBezTo>
                  <a:cubicBezTo>
                    <a:pt x="188" y="334"/>
                    <a:pt x="192" y="334"/>
                    <a:pt x="196" y="333"/>
                  </a:cubicBezTo>
                  <a:cubicBezTo>
                    <a:pt x="200" y="332"/>
                    <a:pt x="202" y="330"/>
                    <a:pt x="204" y="326"/>
                  </a:cubicBezTo>
                  <a:cubicBezTo>
                    <a:pt x="206" y="323"/>
                    <a:pt x="206" y="319"/>
                    <a:pt x="205" y="315"/>
                  </a:cubicBezTo>
                  <a:cubicBezTo>
                    <a:pt x="204" y="312"/>
                    <a:pt x="202" y="309"/>
                    <a:pt x="198" y="307"/>
                  </a:cubicBezTo>
                  <a:close/>
                  <a:moveTo>
                    <a:pt x="258" y="318"/>
                  </a:moveTo>
                  <a:cubicBezTo>
                    <a:pt x="259" y="319"/>
                    <a:pt x="261" y="320"/>
                    <a:pt x="262" y="321"/>
                  </a:cubicBezTo>
                  <a:cubicBezTo>
                    <a:pt x="260" y="322"/>
                    <a:pt x="259" y="323"/>
                    <a:pt x="258" y="324"/>
                  </a:cubicBezTo>
                  <a:cubicBezTo>
                    <a:pt x="253" y="327"/>
                    <a:pt x="247" y="331"/>
                    <a:pt x="245" y="338"/>
                  </a:cubicBezTo>
                  <a:cubicBezTo>
                    <a:pt x="243" y="344"/>
                    <a:pt x="245" y="351"/>
                    <a:pt x="247" y="357"/>
                  </a:cubicBezTo>
                  <a:cubicBezTo>
                    <a:pt x="247" y="358"/>
                    <a:pt x="247" y="360"/>
                    <a:pt x="248" y="361"/>
                  </a:cubicBezTo>
                  <a:cubicBezTo>
                    <a:pt x="246" y="362"/>
                    <a:pt x="244" y="362"/>
                    <a:pt x="243" y="362"/>
                  </a:cubicBezTo>
                  <a:cubicBezTo>
                    <a:pt x="237" y="362"/>
                    <a:pt x="230" y="362"/>
                    <a:pt x="224" y="366"/>
                  </a:cubicBezTo>
                  <a:cubicBezTo>
                    <a:pt x="219" y="370"/>
                    <a:pt x="216" y="376"/>
                    <a:pt x="214" y="382"/>
                  </a:cubicBezTo>
                  <a:cubicBezTo>
                    <a:pt x="214" y="383"/>
                    <a:pt x="213" y="384"/>
                    <a:pt x="212" y="386"/>
                  </a:cubicBezTo>
                  <a:cubicBezTo>
                    <a:pt x="211" y="385"/>
                    <a:pt x="209" y="383"/>
                    <a:pt x="208" y="382"/>
                  </a:cubicBezTo>
                  <a:cubicBezTo>
                    <a:pt x="203" y="379"/>
                    <a:pt x="198" y="373"/>
                    <a:pt x="191" y="373"/>
                  </a:cubicBezTo>
                  <a:cubicBezTo>
                    <a:pt x="191" y="373"/>
                    <a:pt x="191" y="373"/>
                    <a:pt x="191" y="373"/>
                  </a:cubicBezTo>
                  <a:cubicBezTo>
                    <a:pt x="184" y="373"/>
                    <a:pt x="178" y="378"/>
                    <a:pt x="173" y="382"/>
                  </a:cubicBezTo>
                  <a:cubicBezTo>
                    <a:pt x="172" y="383"/>
                    <a:pt x="170" y="385"/>
                    <a:pt x="169" y="386"/>
                  </a:cubicBezTo>
                  <a:cubicBezTo>
                    <a:pt x="169" y="385"/>
                    <a:pt x="168" y="383"/>
                    <a:pt x="168" y="382"/>
                  </a:cubicBezTo>
                  <a:cubicBezTo>
                    <a:pt x="166" y="376"/>
                    <a:pt x="163" y="369"/>
                    <a:pt x="158" y="365"/>
                  </a:cubicBezTo>
                  <a:cubicBezTo>
                    <a:pt x="152" y="361"/>
                    <a:pt x="145" y="361"/>
                    <a:pt x="139" y="360"/>
                  </a:cubicBezTo>
                  <a:cubicBezTo>
                    <a:pt x="138" y="360"/>
                    <a:pt x="136" y="360"/>
                    <a:pt x="135" y="360"/>
                  </a:cubicBezTo>
                  <a:cubicBezTo>
                    <a:pt x="135" y="359"/>
                    <a:pt x="135" y="357"/>
                    <a:pt x="136" y="356"/>
                  </a:cubicBezTo>
                  <a:cubicBezTo>
                    <a:pt x="138" y="350"/>
                    <a:pt x="140" y="343"/>
                    <a:pt x="138" y="336"/>
                  </a:cubicBezTo>
                  <a:cubicBezTo>
                    <a:pt x="136" y="330"/>
                    <a:pt x="130" y="325"/>
                    <a:pt x="125" y="321"/>
                  </a:cubicBezTo>
                  <a:cubicBezTo>
                    <a:pt x="124" y="321"/>
                    <a:pt x="123" y="320"/>
                    <a:pt x="122" y="319"/>
                  </a:cubicBezTo>
                  <a:cubicBezTo>
                    <a:pt x="123" y="318"/>
                    <a:pt x="124" y="317"/>
                    <a:pt x="125" y="316"/>
                  </a:cubicBezTo>
                  <a:cubicBezTo>
                    <a:pt x="130" y="312"/>
                    <a:pt x="136" y="308"/>
                    <a:pt x="138" y="302"/>
                  </a:cubicBezTo>
                  <a:cubicBezTo>
                    <a:pt x="140" y="295"/>
                    <a:pt x="138" y="288"/>
                    <a:pt x="137" y="282"/>
                  </a:cubicBezTo>
                  <a:cubicBezTo>
                    <a:pt x="136" y="281"/>
                    <a:pt x="136" y="279"/>
                    <a:pt x="136" y="278"/>
                  </a:cubicBezTo>
                  <a:cubicBezTo>
                    <a:pt x="137" y="278"/>
                    <a:pt x="139" y="278"/>
                    <a:pt x="140" y="278"/>
                  </a:cubicBezTo>
                  <a:cubicBezTo>
                    <a:pt x="146" y="278"/>
                    <a:pt x="153" y="278"/>
                    <a:pt x="159" y="274"/>
                  </a:cubicBezTo>
                  <a:cubicBezTo>
                    <a:pt x="165" y="270"/>
                    <a:pt x="167" y="263"/>
                    <a:pt x="169" y="258"/>
                  </a:cubicBezTo>
                  <a:cubicBezTo>
                    <a:pt x="170" y="256"/>
                    <a:pt x="170" y="255"/>
                    <a:pt x="171" y="253"/>
                  </a:cubicBezTo>
                  <a:cubicBezTo>
                    <a:pt x="172" y="254"/>
                    <a:pt x="174" y="256"/>
                    <a:pt x="175" y="257"/>
                  </a:cubicBezTo>
                  <a:cubicBezTo>
                    <a:pt x="180" y="261"/>
                    <a:pt x="186" y="266"/>
                    <a:pt x="192" y="266"/>
                  </a:cubicBezTo>
                  <a:cubicBezTo>
                    <a:pt x="193" y="266"/>
                    <a:pt x="193" y="266"/>
                    <a:pt x="193" y="266"/>
                  </a:cubicBezTo>
                  <a:cubicBezTo>
                    <a:pt x="200" y="266"/>
                    <a:pt x="205" y="261"/>
                    <a:pt x="210" y="257"/>
                  </a:cubicBezTo>
                  <a:cubicBezTo>
                    <a:pt x="211" y="257"/>
                    <a:pt x="213" y="254"/>
                    <a:pt x="214" y="253"/>
                  </a:cubicBezTo>
                  <a:cubicBezTo>
                    <a:pt x="215" y="255"/>
                    <a:pt x="215" y="257"/>
                    <a:pt x="216" y="258"/>
                  </a:cubicBezTo>
                  <a:cubicBezTo>
                    <a:pt x="218" y="264"/>
                    <a:pt x="220" y="270"/>
                    <a:pt x="226" y="274"/>
                  </a:cubicBezTo>
                  <a:cubicBezTo>
                    <a:pt x="231" y="278"/>
                    <a:pt x="238" y="279"/>
                    <a:pt x="244" y="279"/>
                  </a:cubicBezTo>
                  <a:cubicBezTo>
                    <a:pt x="245" y="279"/>
                    <a:pt x="247" y="279"/>
                    <a:pt x="249" y="279"/>
                  </a:cubicBezTo>
                  <a:cubicBezTo>
                    <a:pt x="248" y="281"/>
                    <a:pt x="248" y="282"/>
                    <a:pt x="248" y="283"/>
                  </a:cubicBezTo>
                  <a:cubicBezTo>
                    <a:pt x="246" y="289"/>
                    <a:pt x="244" y="296"/>
                    <a:pt x="246" y="303"/>
                  </a:cubicBezTo>
                  <a:cubicBezTo>
                    <a:pt x="248" y="310"/>
                    <a:pt x="253" y="314"/>
                    <a:pt x="258" y="318"/>
                  </a:cubicBezTo>
                  <a:close/>
                  <a:moveTo>
                    <a:pt x="226" y="309"/>
                  </a:moveTo>
                  <a:cubicBezTo>
                    <a:pt x="223" y="300"/>
                    <a:pt x="217" y="293"/>
                    <a:pt x="208" y="288"/>
                  </a:cubicBezTo>
                  <a:cubicBezTo>
                    <a:pt x="200" y="284"/>
                    <a:pt x="190" y="283"/>
                    <a:pt x="181" y="286"/>
                  </a:cubicBezTo>
                  <a:cubicBezTo>
                    <a:pt x="172" y="289"/>
                    <a:pt x="165" y="295"/>
                    <a:pt x="160" y="303"/>
                  </a:cubicBezTo>
                  <a:cubicBezTo>
                    <a:pt x="156" y="312"/>
                    <a:pt x="155" y="321"/>
                    <a:pt x="158" y="330"/>
                  </a:cubicBezTo>
                  <a:cubicBezTo>
                    <a:pt x="161" y="339"/>
                    <a:pt x="167" y="347"/>
                    <a:pt x="175" y="351"/>
                  </a:cubicBezTo>
                  <a:cubicBezTo>
                    <a:pt x="180" y="354"/>
                    <a:pt x="186" y="355"/>
                    <a:pt x="192" y="355"/>
                  </a:cubicBezTo>
                  <a:cubicBezTo>
                    <a:pt x="195" y="355"/>
                    <a:pt x="199" y="355"/>
                    <a:pt x="202" y="354"/>
                  </a:cubicBezTo>
                  <a:cubicBezTo>
                    <a:pt x="211" y="351"/>
                    <a:pt x="219" y="345"/>
                    <a:pt x="223" y="336"/>
                  </a:cubicBezTo>
                  <a:cubicBezTo>
                    <a:pt x="228" y="328"/>
                    <a:pt x="228" y="318"/>
                    <a:pt x="226" y="309"/>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sz="1200" dirty="0"/>
            </a:p>
          </p:txBody>
        </p:sp>
      </p:grpSp>
      <p:grpSp>
        <p:nvGrpSpPr>
          <p:cNvPr id="138" name="Group 137"/>
          <p:cNvGrpSpPr/>
          <p:nvPr/>
        </p:nvGrpSpPr>
        <p:grpSpPr>
          <a:xfrm>
            <a:off x="1644880" y="2696793"/>
            <a:ext cx="1215656" cy="1440180"/>
            <a:chOff x="1312087" y="3402974"/>
            <a:chExt cx="1215656" cy="1440180"/>
          </a:xfrm>
        </p:grpSpPr>
        <p:grpSp>
          <p:nvGrpSpPr>
            <p:cNvPr id="19" name="Group 18"/>
            <p:cNvGrpSpPr/>
            <p:nvPr/>
          </p:nvGrpSpPr>
          <p:grpSpPr>
            <a:xfrm>
              <a:off x="1312087" y="3402974"/>
              <a:ext cx="1215656" cy="1440180"/>
              <a:chOff x="5774128" y="2814784"/>
              <a:chExt cx="1620875" cy="1920240"/>
            </a:xfrm>
          </p:grpSpPr>
          <p:sp>
            <p:nvSpPr>
              <p:cNvPr id="21" name="Freeform 20"/>
              <p:cNvSpPr/>
              <p:nvPr/>
            </p:nvSpPr>
            <p:spPr>
              <a:xfrm>
                <a:off x="6578608" y="3292251"/>
                <a:ext cx="816395" cy="1438683"/>
              </a:xfrm>
              <a:custGeom>
                <a:avLst/>
                <a:gdLst>
                  <a:gd name="connsiteX0" fmla="*/ 0 w 943661"/>
                  <a:gd name="connsiteY0" fmla="*/ 548640 h 1675181"/>
                  <a:gd name="connsiteX1" fmla="*/ 14631 w 943661"/>
                  <a:gd name="connsiteY1" fmla="*/ 1675181 h 1675181"/>
                  <a:gd name="connsiteX2" fmla="*/ 936346 w 943661"/>
                  <a:gd name="connsiteY2" fmla="*/ 1126541 h 1675181"/>
                  <a:gd name="connsiteX3" fmla="*/ 943661 w 943661"/>
                  <a:gd name="connsiteY3" fmla="*/ 0 h 1675181"/>
                  <a:gd name="connsiteX4" fmla="*/ 0 w 943661"/>
                  <a:gd name="connsiteY4" fmla="*/ 548640 h 1675181"/>
                  <a:gd name="connsiteX0" fmla="*/ 0 w 950597"/>
                  <a:gd name="connsiteY0" fmla="*/ 559044 h 1675181"/>
                  <a:gd name="connsiteX1" fmla="*/ 21567 w 950597"/>
                  <a:gd name="connsiteY1" fmla="*/ 1675181 h 1675181"/>
                  <a:gd name="connsiteX2" fmla="*/ 943282 w 950597"/>
                  <a:gd name="connsiteY2" fmla="*/ 1126541 h 1675181"/>
                  <a:gd name="connsiteX3" fmla="*/ 950597 w 950597"/>
                  <a:gd name="connsiteY3" fmla="*/ 0 h 1675181"/>
                  <a:gd name="connsiteX4" fmla="*/ 0 w 950597"/>
                  <a:gd name="connsiteY4" fmla="*/ 559044 h 1675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597" h="1675181">
                    <a:moveTo>
                      <a:pt x="0" y="559044"/>
                    </a:moveTo>
                    <a:lnTo>
                      <a:pt x="21567" y="1675181"/>
                    </a:lnTo>
                    <a:lnTo>
                      <a:pt x="943282" y="1126541"/>
                    </a:lnTo>
                    <a:cubicBezTo>
                      <a:pt x="945720" y="751027"/>
                      <a:pt x="948159" y="375514"/>
                      <a:pt x="950597" y="0"/>
                    </a:cubicBezTo>
                    <a:lnTo>
                      <a:pt x="0" y="559044"/>
                    </a:lnTo>
                    <a:close/>
                  </a:path>
                </a:pathLst>
              </a:custGeom>
              <a:solidFill>
                <a:schemeClr val="accent5"/>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20" name="Freeform 19"/>
              <p:cNvSpPr/>
              <p:nvPr/>
            </p:nvSpPr>
            <p:spPr>
              <a:xfrm>
                <a:off x="5786693" y="2814784"/>
                <a:ext cx="1608310" cy="954934"/>
              </a:xfrm>
              <a:custGeom>
                <a:avLst/>
                <a:gdLst>
                  <a:gd name="connsiteX0" fmla="*/ 0 w 1872691"/>
                  <a:gd name="connsiteY0" fmla="*/ 555955 h 1111911"/>
                  <a:gd name="connsiteX1" fmla="*/ 914400 w 1872691"/>
                  <a:gd name="connsiteY1" fmla="*/ 0 h 1111911"/>
                  <a:gd name="connsiteX2" fmla="*/ 1872691 w 1872691"/>
                  <a:gd name="connsiteY2" fmla="*/ 555955 h 1111911"/>
                  <a:gd name="connsiteX3" fmla="*/ 929030 w 1872691"/>
                  <a:gd name="connsiteY3" fmla="*/ 1111911 h 1111911"/>
                  <a:gd name="connsiteX4" fmla="*/ 0 w 1872691"/>
                  <a:gd name="connsiteY4" fmla="*/ 555955 h 1111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2691" h="1111911">
                    <a:moveTo>
                      <a:pt x="0" y="555955"/>
                    </a:moveTo>
                    <a:lnTo>
                      <a:pt x="914400" y="0"/>
                    </a:lnTo>
                    <a:lnTo>
                      <a:pt x="1872691" y="555955"/>
                    </a:lnTo>
                    <a:lnTo>
                      <a:pt x="929030" y="1111911"/>
                    </a:lnTo>
                    <a:lnTo>
                      <a:pt x="0" y="555955"/>
                    </a:lnTo>
                    <a:close/>
                  </a:path>
                </a:pathLst>
              </a:custGeom>
              <a:solidFill>
                <a:schemeClr val="accent5">
                  <a:lumMod val="20000"/>
                  <a:lumOff val="80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22" name="Freeform 21"/>
              <p:cNvSpPr/>
              <p:nvPr/>
            </p:nvSpPr>
            <p:spPr>
              <a:xfrm>
                <a:off x="5774128" y="3292251"/>
                <a:ext cx="820663" cy="1442773"/>
              </a:xfrm>
              <a:custGeom>
                <a:avLst/>
                <a:gdLst>
                  <a:gd name="connsiteX0" fmla="*/ 0 w 943661"/>
                  <a:gd name="connsiteY0" fmla="*/ 1126541 h 1675181"/>
                  <a:gd name="connsiteX1" fmla="*/ 14631 w 943661"/>
                  <a:gd name="connsiteY1" fmla="*/ 0 h 1675181"/>
                  <a:gd name="connsiteX2" fmla="*/ 929031 w 943661"/>
                  <a:gd name="connsiteY2" fmla="*/ 555956 h 1675181"/>
                  <a:gd name="connsiteX3" fmla="*/ 943661 w 943661"/>
                  <a:gd name="connsiteY3" fmla="*/ 1675181 h 1675181"/>
                  <a:gd name="connsiteX4" fmla="*/ 0 w 943661"/>
                  <a:gd name="connsiteY4" fmla="*/ 1126541 h 1675181"/>
                  <a:gd name="connsiteX0" fmla="*/ 57544 w 1001205"/>
                  <a:gd name="connsiteY0" fmla="*/ 1126541 h 1675181"/>
                  <a:gd name="connsiteX1" fmla="*/ 72175 w 1001205"/>
                  <a:gd name="connsiteY1" fmla="*/ 0 h 1675181"/>
                  <a:gd name="connsiteX2" fmla="*/ 993719 w 1001205"/>
                  <a:gd name="connsiteY2" fmla="*/ 558337 h 1675181"/>
                  <a:gd name="connsiteX3" fmla="*/ 1001205 w 1001205"/>
                  <a:gd name="connsiteY3" fmla="*/ 1675181 h 1675181"/>
                  <a:gd name="connsiteX4" fmla="*/ 57544 w 1001205"/>
                  <a:gd name="connsiteY4" fmla="*/ 1126541 h 1675181"/>
                  <a:gd name="connsiteX0" fmla="*/ 57544 w 1013111"/>
                  <a:gd name="connsiteY0" fmla="*/ 1126541 h 1679944"/>
                  <a:gd name="connsiteX1" fmla="*/ 72175 w 1013111"/>
                  <a:gd name="connsiteY1" fmla="*/ 0 h 1679944"/>
                  <a:gd name="connsiteX2" fmla="*/ 993719 w 1013111"/>
                  <a:gd name="connsiteY2" fmla="*/ 558337 h 1679944"/>
                  <a:gd name="connsiteX3" fmla="*/ 1013111 w 1013111"/>
                  <a:gd name="connsiteY3" fmla="*/ 1679944 h 1679944"/>
                  <a:gd name="connsiteX4" fmla="*/ 57544 w 1013111"/>
                  <a:gd name="connsiteY4" fmla="*/ 1126541 h 1679944"/>
                  <a:gd name="connsiteX0" fmla="*/ 0 w 955567"/>
                  <a:gd name="connsiteY0" fmla="*/ 1126541 h 1679944"/>
                  <a:gd name="connsiteX1" fmla="*/ 14631 w 955567"/>
                  <a:gd name="connsiteY1" fmla="*/ 0 h 1679944"/>
                  <a:gd name="connsiteX2" fmla="*/ 936175 w 955567"/>
                  <a:gd name="connsiteY2" fmla="*/ 558337 h 1679944"/>
                  <a:gd name="connsiteX3" fmla="*/ 955567 w 955567"/>
                  <a:gd name="connsiteY3" fmla="*/ 1679944 h 1679944"/>
                  <a:gd name="connsiteX4" fmla="*/ 0 w 955567"/>
                  <a:gd name="connsiteY4" fmla="*/ 1126541 h 1679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5567" h="1679944">
                    <a:moveTo>
                      <a:pt x="0" y="1126541"/>
                    </a:moveTo>
                    <a:cubicBezTo>
                      <a:pt x="4877" y="751027"/>
                      <a:pt x="3858" y="339970"/>
                      <a:pt x="14631" y="0"/>
                    </a:cubicBezTo>
                    <a:lnTo>
                      <a:pt x="936175" y="558337"/>
                    </a:lnTo>
                    <a:cubicBezTo>
                      <a:pt x="938670" y="930618"/>
                      <a:pt x="953072" y="1307663"/>
                      <a:pt x="955567" y="1679944"/>
                    </a:cubicBezTo>
                    <a:lnTo>
                      <a:pt x="0" y="1126541"/>
                    </a:lnTo>
                    <a:close/>
                  </a:path>
                </a:pathLst>
              </a:custGeom>
              <a:solidFill>
                <a:schemeClr val="accent5">
                  <a:lumMod val="20000"/>
                  <a:lumOff val="80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grpSp>
        <p:sp>
          <p:nvSpPr>
            <p:cNvPr id="24" name="Rectangle 23"/>
            <p:cNvSpPr/>
            <p:nvPr/>
          </p:nvSpPr>
          <p:spPr>
            <a:xfrm>
              <a:off x="1509668" y="3714604"/>
              <a:ext cx="719186" cy="169277"/>
            </a:xfrm>
            <a:prstGeom prst="rect">
              <a:avLst/>
            </a:prstGeom>
          </p:spPr>
          <p:txBody>
            <a:bodyPr wrap="square" lIns="0" tIns="0" rIns="0" bIns="0">
              <a:spAutoFit/>
            </a:bodyPr>
            <a:lstStyle/>
            <a:p>
              <a:pPr algn="ctr">
                <a:spcAft>
                  <a:spcPts val="600"/>
                </a:spcAft>
              </a:pPr>
              <a:r>
                <a:rPr lang="en-US" sz="1100" b="1" dirty="0" smtClean="0"/>
                <a:t>Provider</a:t>
              </a:r>
              <a:endParaRPr lang="en-US" sz="1000" dirty="0"/>
            </a:p>
          </p:txBody>
        </p:sp>
        <p:grpSp>
          <p:nvGrpSpPr>
            <p:cNvPr id="112" name="Group 4"/>
            <p:cNvGrpSpPr>
              <a:grpSpLocks noChangeAspect="1"/>
            </p:cNvGrpSpPr>
            <p:nvPr/>
          </p:nvGrpSpPr>
          <p:grpSpPr bwMode="auto">
            <a:xfrm>
              <a:off x="2033671" y="4111329"/>
              <a:ext cx="375848" cy="349758"/>
              <a:chOff x="5057" y="739"/>
              <a:chExt cx="233" cy="234"/>
            </a:xfrm>
            <a:solidFill>
              <a:schemeClr val="bg1"/>
            </a:solidFill>
          </p:grpSpPr>
          <p:sp>
            <p:nvSpPr>
              <p:cNvPr id="113" name="Freeform 5"/>
              <p:cNvSpPr>
                <a:spLocks/>
              </p:cNvSpPr>
              <p:nvPr/>
            </p:nvSpPr>
            <p:spPr bwMode="auto">
              <a:xfrm>
                <a:off x="5136" y="818"/>
                <a:ext cx="75" cy="37"/>
              </a:xfrm>
              <a:custGeom>
                <a:avLst/>
                <a:gdLst>
                  <a:gd name="T0" fmla="*/ 37 w 75"/>
                  <a:gd name="T1" fmla="*/ 0 h 37"/>
                  <a:gd name="T2" fmla="*/ 0 w 75"/>
                  <a:gd name="T3" fmla="*/ 19 h 37"/>
                  <a:gd name="T4" fmla="*/ 37 w 75"/>
                  <a:gd name="T5" fmla="*/ 37 h 37"/>
                  <a:gd name="T6" fmla="*/ 75 w 75"/>
                  <a:gd name="T7" fmla="*/ 19 h 37"/>
                  <a:gd name="T8" fmla="*/ 37 w 75"/>
                  <a:gd name="T9" fmla="*/ 0 h 37"/>
                </a:gdLst>
                <a:ahLst/>
                <a:cxnLst>
                  <a:cxn ang="0">
                    <a:pos x="T0" y="T1"/>
                  </a:cxn>
                  <a:cxn ang="0">
                    <a:pos x="T2" y="T3"/>
                  </a:cxn>
                  <a:cxn ang="0">
                    <a:pos x="T4" y="T5"/>
                  </a:cxn>
                  <a:cxn ang="0">
                    <a:pos x="T6" y="T7"/>
                  </a:cxn>
                  <a:cxn ang="0">
                    <a:pos x="T8" y="T9"/>
                  </a:cxn>
                </a:cxnLst>
                <a:rect l="0" t="0" r="r" b="b"/>
                <a:pathLst>
                  <a:path w="75" h="37">
                    <a:moveTo>
                      <a:pt x="37" y="0"/>
                    </a:moveTo>
                    <a:lnTo>
                      <a:pt x="0" y="19"/>
                    </a:lnTo>
                    <a:lnTo>
                      <a:pt x="37" y="37"/>
                    </a:lnTo>
                    <a:lnTo>
                      <a:pt x="75" y="19"/>
                    </a:lnTo>
                    <a:lnTo>
                      <a:pt x="37"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14" name="Freeform 6"/>
              <p:cNvSpPr>
                <a:spLocks/>
              </p:cNvSpPr>
              <p:nvPr/>
            </p:nvSpPr>
            <p:spPr bwMode="auto">
              <a:xfrm>
                <a:off x="5130" y="874"/>
                <a:ext cx="39" cy="42"/>
              </a:xfrm>
              <a:custGeom>
                <a:avLst/>
                <a:gdLst>
                  <a:gd name="T0" fmla="*/ 36 w 64"/>
                  <a:gd name="T1" fmla="*/ 25 h 69"/>
                  <a:gd name="T2" fmla="*/ 0 w 64"/>
                  <a:gd name="T3" fmla="*/ 7 h 69"/>
                  <a:gd name="T4" fmla="*/ 0 w 64"/>
                  <a:gd name="T5" fmla="*/ 37 h 69"/>
                  <a:gd name="T6" fmla="*/ 64 w 64"/>
                  <a:gd name="T7" fmla="*/ 69 h 69"/>
                  <a:gd name="T8" fmla="*/ 64 w 64"/>
                  <a:gd name="T9" fmla="*/ 0 h 69"/>
                  <a:gd name="T10" fmla="*/ 46 w 64"/>
                  <a:gd name="T11" fmla="*/ 23 h 69"/>
                  <a:gd name="T12" fmla="*/ 36 w 64"/>
                  <a:gd name="T13" fmla="*/ 25 h 69"/>
                </a:gdLst>
                <a:ahLst/>
                <a:cxnLst>
                  <a:cxn ang="0">
                    <a:pos x="T0" y="T1"/>
                  </a:cxn>
                  <a:cxn ang="0">
                    <a:pos x="T2" y="T3"/>
                  </a:cxn>
                  <a:cxn ang="0">
                    <a:pos x="T4" y="T5"/>
                  </a:cxn>
                  <a:cxn ang="0">
                    <a:pos x="T6" y="T7"/>
                  </a:cxn>
                  <a:cxn ang="0">
                    <a:pos x="T8" y="T9"/>
                  </a:cxn>
                  <a:cxn ang="0">
                    <a:pos x="T10" y="T11"/>
                  </a:cxn>
                  <a:cxn ang="0">
                    <a:pos x="T12" y="T13"/>
                  </a:cxn>
                </a:cxnLst>
                <a:rect l="0" t="0" r="r" b="b"/>
                <a:pathLst>
                  <a:path w="64" h="69">
                    <a:moveTo>
                      <a:pt x="36" y="25"/>
                    </a:moveTo>
                    <a:cubicBezTo>
                      <a:pt x="0" y="7"/>
                      <a:pt x="0" y="7"/>
                      <a:pt x="0" y="7"/>
                    </a:cubicBezTo>
                    <a:cubicBezTo>
                      <a:pt x="0" y="37"/>
                      <a:pt x="0" y="37"/>
                      <a:pt x="0" y="37"/>
                    </a:cubicBezTo>
                    <a:cubicBezTo>
                      <a:pt x="64" y="69"/>
                      <a:pt x="64" y="69"/>
                      <a:pt x="64" y="69"/>
                    </a:cubicBezTo>
                    <a:cubicBezTo>
                      <a:pt x="64" y="0"/>
                      <a:pt x="64" y="0"/>
                      <a:pt x="64" y="0"/>
                    </a:cubicBezTo>
                    <a:cubicBezTo>
                      <a:pt x="46" y="23"/>
                      <a:pt x="46" y="23"/>
                      <a:pt x="46" y="23"/>
                    </a:cubicBezTo>
                    <a:cubicBezTo>
                      <a:pt x="44" y="26"/>
                      <a:pt x="39" y="27"/>
                      <a:pt x="36" y="2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15" name="Freeform 7"/>
              <p:cNvSpPr>
                <a:spLocks noEditPoints="1"/>
              </p:cNvSpPr>
              <p:nvPr/>
            </p:nvSpPr>
            <p:spPr bwMode="auto">
              <a:xfrm>
                <a:off x="5057" y="739"/>
                <a:ext cx="233" cy="234"/>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310 w 384"/>
                  <a:gd name="T11" fmla="*/ 195 h 384"/>
                  <a:gd name="T12" fmla="*/ 311 w 384"/>
                  <a:gd name="T13" fmla="*/ 201 h 384"/>
                  <a:gd name="T14" fmla="*/ 307 w 384"/>
                  <a:gd name="T15" fmla="*/ 207 h 384"/>
                  <a:gd name="T16" fmla="*/ 280 w 384"/>
                  <a:gd name="T17" fmla="*/ 221 h 384"/>
                  <a:gd name="T18" fmla="*/ 280 w 384"/>
                  <a:gd name="T19" fmla="*/ 264 h 384"/>
                  <a:gd name="T20" fmla="*/ 275 w 384"/>
                  <a:gd name="T21" fmla="*/ 271 h 384"/>
                  <a:gd name="T22" fmla="*/ 195 w 384"/>
                  <a:gd name="T23" fmla="*/ 311 h 384"/>
                  <a:gd name="T24" fmla="*/ 195 w 384"/>
                  <a:gd name="T25" fmla="*/ 311 h 384"/>
                  <a:gd name="T26" fmla="*/ 192 w 384"/>
                  <a:gd name="T27" fmla="*/ 312 h 384"/>
                  <a:gd name="T28" fmla="*/ 188 w 384"/>
                  <a:gd name="T29" fmla="*/ 311 h 384"/>
                  <a:gd name="T30" fmla="*/ 188 w 384"/>
                  <a:gd name="T31" fmla="*/ 311 h 384"/>
                  <a:gd name="T32" fmla="*/ 108 w 384"/>
                  <a:gd name="T33" fmla="*/ 271 h 384"/>
                  <a:gd name="T34" fmla="*/ 104 w 384"/>
                  <a:gd name="T35" fmla="*/ 264 h 384"/>
                  <a:gd name="T36" fmla="*/ 104 w 384"/>
                  <a:gd name="T37" fmla="*/ 221 h 384"/>
                  <a:gd name="T38" fmla="*/ 76 w 384"/>
                  <a:gd name="T39" fmla="*/ 207 h 384"/>
                  <a:gd name="T40" fmla="*/ 72 w 384"/>
                  <a:gd name="T41" fmla="*/ 201 h 384"/>
                  <a:gd name="T42" fmla="*/ 73 w 384"/>
                  <a:gd name="T43" fmla="*/ 195 h 384"/>
                  <a:gd name="T44" fmla="*/ 101 w 384"/>
                  <a:gd name="T45" fmla="*/ 160 h 384"/>
                  <a:gd name="T46" fmla="*/ 73 w 384"/>
                  <a:gd name="T47" fmla="*/ 125 h 384"/>
                  <a:gd name="T48" fmla="*/ 72 w 384"/>
                  <a:gd name="T49" fmla="*/ 118 h 384"/>
                  <a:gd name="T50" fmla="*/ 76 w 384"/>
                  <a:gd name="T51" fmla="*/ 113 h 384"/>
                  <a:gd name="T52" fmla="*/ 156 w 384"/>
                  <a:gd name="T53" fmla="*/ 73 h 384"/>
                  <a:gd name="T54" fmla="*/ 166 w 384"/>
                  <a:gd name="T55" fmla="*/ 75 h 384"/>
                  <a:gd name="T56" fmla="*/ 192 w 384"/>
                  <a:gd name="T57" fmla="*/ 107 h 384"/>
                  <a:gd name="T58" fmla="*/ 217 w 384"/>
                  <a:gd name="T59" fmla="*/ 75 h 384"/>
                  <a:gd name="T60" fmla="*/ 227 w 384"/>
                  <a:gd name="T61" fmla="*/ 73 h 384"/>
                  <a:gd name="T62" fmla="*/ 307 w 384"/>
                  <a:gd name="T63" fmla="*/ 113 h 384"/>
                  <a:gd name="T64" fmla="*/ 311 w 384"/>
                  <a:gd name="T65" fmla="*/ 118 h 384"/>
                  <a:gd name="T66" fmla="*/ 310 w 384"/>
                  <a:gd name="T67" fmla="*/ 125 h 384"/>
                  <a:gd name="T68" fmla="*/ 282 w 384"/>
                  <a:gd name="T69" fmla="*/ 160 h 384"/>
                  <a:gd name="T70" fmla="*/ 310 w 384"/>
                  <a:gd name="T71" fmla="*/ 195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310" y="195"/>
                    </a:moveTo>
                    <a:cubicBezTo>
                      <a:pt x="311" y="197"/>
                      <a:pt x="312" y="199"/>
                      <a:pt x="311" y="201"/>
                    </a:cubicBezTo>
                    <a:cubicBezTo>
                      <a:pt x="311" y="204"/>
                      <a:pt x="309" y="206"/>
                      <a:pt x="307" y="207"/>
                    </a:cubicBezTo>
                    <a:cubicBezTo>
                      <a:pt x="280" y="221"/>
                      <a:pt x="280" y="221"/>
                      <a:pt x="280" y="221"/>
                    </a:cubicBezTo>
                    <a:cubicBezTo>
                      <a:pt x="280" y="264"/>
                      <a:pt x="280" y="264"/>
                      <a:pt x="280" y="264"/>
                    </a:cubicBezTo>
                    <a:cubicBezTo>
                      <a:pt x="280" y="267"/>
                      <a:pt x="278" y="269"/>
                      <a:pt x="275" y="271"/>
                    </a:cubicBezTo>
                    <a:cubicBezTo>
                      <a:pt x="195" y="311"/>
                      <a:pt x="195" y="311"/>
                      <a:pt x="195" y="311"/>
                    </a:cubicBezTo>
                    <a:cubicBezTo>
                      <a:pt x="195" y="311"/>
                      <a:pt x="195" y="311"/>
                      <a:pt x="195" y="311"/>
                    </a:cubicBezTo>
                    <a:cubicBezTo>
                      <a:pt x="194" y="311"/>
                      <a:pt x="193" y="312"/>
                      <a:pt x="192" y="312"/>
                    </a:cubicBezTo>
                    <a:cubicBezTo>
                      <a:pt x="191" y="312"/>
                      <a:pt x="189" y="311"/>
                      <a:pt x="188" y="311"/>
                    </a:cubicBezTo>
                    <a:cubicBezTo>
                      <a:pt x="188" y="311"/>
                      <a:pt x="188" y="311"/>
                      <a:pt x="188" y="311"/>
                    </a:cubicBezTo>
                    <a:cubicBezTo>
                      <a:pt x="108" y="271"/>
                      <a:pt x="108" y="271"/>
                      <a:pt x="108" y="271"/>
                    </a:cubicBezTo>
                    <a:cubicBezTo>
                      <a:pt x="105" y="269"/>
                      <a:pt x="104" y="267"/>
                      <a:pt x="104" y="264"/>
                    </a:cubicBezTo>
                    <a:cubicBezTo>
                      <a:pt x="104" y="221"/>
                      <a:pt x="104" y="221"/>
                      <a:pt x="104" y="221"/>
                    </a:cubicBezTo>
                    <a:cubicBezTo>
                      <a:pt x="76" y="207"/>
                      <a:pt x="76" y="207"/>
                      <a:pt x="76" y="207"/>
                    </a:cubicBezTo>
                    <a:cubicBezTo>
                      <a:pt x="74" y="206"/>
                      <a:pt x="72" y="204"/>
                      <a:pt x="72" y="201"/>
                    </a:cubicBezTo>
                    <a:cubicBezTo>
                      <a:pt x="71" y="199"/>
                      <a:pt x="72" y="197"/>
                      <a:pt x="73" y="195"/>
                    </a:cubicBezTo>
                    <a:cubicBezTo>
                      <a:pt x="101" y="160"/>
                      <a:pt x="101" y="160"/>
                      <a:pt x="101" y="160"/>
                    </a:cubicBezTo>
                    <a:cubicBezTo>
                      <a:pt x="73" y="125"/>
                      <a:pt x="73" y="125"/>
                      <a:pt x="73" y="125"/>
                    </a:cubicBezTo>
                    <a:cubicBezTo>
                      <a:pt x="72" y="123"/>
                      <a:pt x="71" y="120"/>
                      <a:pt x="72" y="118"/>
                    </a:cubicBezTo>
                    <a:cubicBezTo>
                      <a:pt x="72" y="116"/>
                      <a:pt x="74" y="114"/>
                      <a:pt x="76" y="113"/>
                    </a:cubicBezTo>
                    <a:cubicBezTo>
                      <a:pt x="156" y="73"/>
                      <a:pt x="156" y="73"/>
                      <a:pt x="156" y="73"/>
                    </a:cubicBezTo>
                    <a:cubicBezTo>
                      <a:pt x="159" y="71"/>
                      <a:pt x="164" y="72"/>
                      <a:pt x="166" y="75"/>
                    </a:cubicBezTo>
                    <a:cubicBezTo>
                      <a:pt x="192" y="107"/>
                      <a:pt x="192" y="107"/>
                      <a:pt x="192" y="107"/>
                    </a:cubicBezTo>
                    <a:cubicBezTo>
                      <a:pt x="217" y="75"/>
                      <a:pt x="217" y="75"/>
                      <a:pt x="217" y="75"/>
                    </a:cubicBezTo>
                    <a:cubicBezTo>
                      <a:pt x="220" y="72"/>
                      <a:pt x="224" y="71"/>
                      <a:pt x="227" y="73"/>
                    </a:cubicBezTo>
                    <a:cubicBezTo>
                      <a:pt x="307" y="113"/>
                      <a:pt x="307" y="113"/>
                      <a:pt x="307" y="113"/>
                    </a:cubicBezTo>
                    <a:cubicBezTo>
                      <a:pt x="309" y="114"/>
                      <a:pt x="311" y="116"/>
                      <a:pt x="311" y="118"/>
                    </a:cubicBezTo>
                    <a:cubicBezTo>
                      <a:pt x="312" y="120"/>
                      <a:pt x="311" y="123"/>
                      <a:pt x="310" y="125"/>
                    </a:cubicBezTo>
                    <a:cubicBezTo>
                      <a:pt x="282" y="160"/>
                      <a:pt x="282" y="160"/>
                      <a:pt x="282" y="160"/>
                    </a:cubicBezTo>
                    <a:lnTo>
                      <a:pt x="310" y="19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16" name="Freeform 8"/>
              <p:cNvSpPr>
                <a:spLocks/>
              </p:cNvSpPr>
              <p:nvPr/>
            </p:nvSpPr>
            <p:spPr bwMode="auto">
              <a:xfrm>
                <a:off x="5178" y="874"/>
                <a:ext cx="39" cy="42"/>
              </a:xfrm>
              <a:custGeom>
                <a:avLst/>
                <a:gdLst>
                  <a:gd name="T0" fmla="*/ 24 w 64"/>
                  <a:gd name="T1" fmla="*/ 26 h 69"/>
                  <a:gd name="T2" fmla="*/ 24 w 64"/>
                  <a:gd name="T3" fmla="*/ 26 h 69"/>
                  <a:gd name="T4" fmla="*/ 23 w 64"/>
                  <a:gd name="T5" fmla="*/ 26 h 69"/>
                  <a:gd name="T6" fmla="*/ 21 w 64"/>
                  <a:gd name="T7" fmla="*/ 25 h 69"/>
                  <a:gd name="T8" fmla="*/ 20 w 64"/>
                  <a:gd name="T9" fmla="*/ 25 h 69"/>
                  <a:gd name="T10" fmla="*/ 17 w 64"/>
                  <a:gd name="T11" fmla="*/ 23 h 69"/>
                  <a:gd name="T12" fmla="*/ 0 w 64"/>
                  <a:gd name="T13" fmla="*/ 0 h 69"/>
                  <a:gd name="T14" fmla="*/ 0 w 64"/>
                  <a:gd name="T15" fmla="*/ 69 h 69"/>
                  <a:gd name="T16" fmla="*/ 64 w 64"/>
                  <a:gd name="T17" fmla="*/ 37 h 69"/>
                  <a:gd name="T18" fmla="*/ 64 w 64"/>
                  <a:gd name="T19" fmla="*/ 7 h 69"/>
                  <a:gd name="T20" fmla="*/ 27 w 64"/>
                  <a:gd name="T21" fmla="*/ 25 h 69"/>
                  <a:gd name="T22" fmla="*/ 24 w 64"/>
                  <a:gd name="T23" fmla="*/ 2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69">
                    <a:moveTo>
                      <a:pt x="24" y="26"/>
                    </a:moveTo>
                    <a:cubicBezTo>
                      <a:pt x="24" y="26"/>
                      <a:pt x="24" y="26"/>
                      <a:pt x="24" y="26"/>
                    </a:cubicBezTo>
                    <a:cubicBezTo>
                      <a:pt x="23" y="26"/>
                      <a:pt x="23" y="26"/>
                      <a:pt x="23" y="26"/>
                    </a:cubicBezTo>
                    <a:cubicBezTo>
                      <a:pt x="22" y="25"/>
                      <a:pt x="22" y="25"/>
                      <a:pt x="21" y="25"/>
                    </a:cubicBezTo>
                    <a:cubicBezTo>
                      <a:pt x="21" y="25"/>
                      <a:pt x="20" y="25"/>
                      <a:pt x="20" y="25"/>
                    </a:cubicBezTo>
                    <a:cubicBezTo>
                      <a:pt x="19" y="24"/>
                      <a:pt x="18" y="24"/>
                      <a:pt x="17" y="23"/>
                    </a:cubicBezTo>
                    <a:cubicBezTo>
                      <a:pt x="0" y="0"/>
                      <a:pt x="0" y="0"/>
                      <a:pt x="0" y="0"/>
                    </a:cubicBezTo>
                    <a:cubicBezTo>
                      <a:pt x="0" y="69"/>
                      <a:pt x="0" y="69"/>
                      <a:pt x="0" y="69"/>
                    </a:cubicBezTo>
                    <a:cubicBezTo>
                      <a:pt x="64" y="37"/>
                      <a:pt x="64" y="37"/>
                      <a:pt x="64" y="37"/>
                    </a:cubicBezTo>
                    <a:cubicBezTo>
                      <a:pt x="64" y="7"/>
                      <a:pt x="64" y="7"/>
                      <a:pt x="64" y="7"/>
                    </a:cubicBezTo>
                    <a:cubicBezTo>
                      <a:pt x="27" y="25"/>
                      <a:pt x="27" y="25"/>
                      <a:pt x="27" y="25"/>
                    </a:cubicBezTo>
                    <a:cubicBezTo>
                      <a:pt x="26" y="25"/>
                      <a:pt x="25" y="26"/>
                      <a:pt x="24"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17" name="Freeform 9"/>
              <p:cNvSpPr>
                <a:spLocks/>
              </p:cNvSpPr>
              <p:nvPr/>
            </p:nvSpPr>
            <p:spPr bwMode="auto">
              <a:xfrm>
                <a:off x="5113" y="843"/>
                <a:ext cx="53" cy="36"/>
              </a:xfrm>
              <a:custGeom>
                <a:avLst/>
                <a:gdLst>
                  <a:gd name="T0" fmla="*/ 87 w 87"/>
                  <a:gd name="T1" fmla="*/ 32 h 59"/>
                  <a:gd name="T2" fmla="*/ 22 w 87"/>
                  <a:gd name="T3" fmla="*/ 0 h 59"/>
                  <a:gd name="T4" fmla="*/ 0 w 87"/>
                  <a:gd name="T5" fmla="*/ 27 h 59"/>
                  <a:gd name="T6" fmla="*/ 23 w 87"/>
                  <a:gd name="T7" fmla="*/ 38 h 59"/>
                  <a:gd name="T8" fmla="*/ 23 w 87"/>
                  <a:gd name="T9" fmla="*/ 38 h 59"/>
                  <a:gd name="T10" fmla="*/ 65 w 87"/>
                  <a:gd name="T11" fmla="*/ 59 h 59"/>
                  <a:gd name="T12" fmla="*/ 87 w 87"/>
                  <a:gd name="T13" fmla="*/ 32 h 59"/>
                </a:gdLst>
                <a:ahLst/>
                <a:cxnLst>
                  <a:cxn ang="0">
                    <a:pos x="T0" y="T1"/>
                  </a:cxn>
                  <a:cxn ang="0">
                    <a:pos x="T2" y="T3"/>
                  </a:cxn>
                  <a:cxn ang="0">
                    <a:pos x="T4" y="T5"/>
                  </a:cxn>
                  <a:cxn ang="0">
                    <a:pos x="T6" y="T7"/>
                  </a:cxn>
                  <a:cxn ang="0">
                    <a:pos x="T8" y="T9"/>
                  </a:cxn>
                  <a:cxn ang="0">
                    <a:pos x="T10" y="T11"/>
                  </a:cxn>
                  <a:cxn ang="0">
                    <a:pos x="T12" y="T13"/>
                  </a:cxn>
                </a:cxnLst>
                <a:rect l="0" t="0" r="r" b="b"/>
                <a:pathLst>
                  <a:path w="87" h="59">
                    <a:moveTo>
                      <a:pt x="87" y="32"/>
                    </a:moveTo>
                    <a:cubicBezTo>
                      <a:pt x="22" y="0"/>
                      <a:pt x="22" y="0"/>
                      <a:pt x="22" y="0"/>
                    </a:cubicBezTo>
                    <a:cubicBezTo>
                      <a:pt x="0" y="27"/>
                      <a:pt x="0" y="27"/>
                      <a:pt x="0" y="27"/>
                    </a:cubicBezTo>
                    <a:cubicBezTo>
                      <a:pt x="23" y="38"/>
                      <a:pt x="23" y="38"/>
                      <a:pt x="23" y="38"/>
                    </a:cubicBezTo>
                    <a:cubicBezTo>
                      <a:pt x="23" y="38"/>
                      <a:pt x="23" y="38"/>
                      <a:pt x="23" y="38"/>
                    </a:cubicBezTo>
                    <a:cubicBezTo>
                      <a:pt x="65" y="59"/>
                      <a:pt x="65" y="59"/>
                      <a:pt x="65" y="59"/>
                    </a:cubicBezTo>
                    <a:lnTo>
                      <a:pt x="87" y="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18" name="Freeform 10"/>
              <p:cNvSpPr>
                <a:spLocks/>
              </p:cNvSpPr>
              <p:nvPr/>
            </p:nvSpPr>
            <p:spPr bwMode="auto">
              <a:xfrm>
                <a:off x="5113" y="794"/>
                <a:ext cx="53" cy="36"/>
              </a:xfrm>
              <a:custGeom>
                <a:avLst/>
                <a:gdLst>
                  <a:gd name="T0" fmla="*/ 53 w 53"/>
                  <a:gd name="T1" fmla="*/ 16 h 36"/>
                  <a:gd name="T2" fmla="*/ 39 w 53"/>
                  <a:gd name="T3" fmla="*/ 0 h 36"/>
                  <a:gd name="T4" fmla="*/ 0 w 53"/>
                  <a:gd name="T5" fmla="*/ 19 h 36"/>
                  <a:gd name="T6" fmla="*/ 13 w 53"/>
                  <a:gd name="T7" fmla="*/ 36 h 36"/>
                  <a:gd name="T8" fmla="*/ 53 w 53"/>
                  <a:gd name="T9" fmla="*/ 16 h 36"/>
                </a:gdLst>
                <a:ahLst/>
                <a:cxnLst>
                  <a:cxn ang="0">
                    <a:pos x="T0" y="T1"/>
                  </a:cxn>
                  <a:cxn ang="0">
                    <a:pos x="T2" y="T3"/>
                  </a:cxn>
                  <a:cxn ang="0">
                    <a:pos x="T4" y="T5"/>
                  </a:cxn>
                  <a:cxn ang="0">
                    <a:pos x="T6" y="T7"/>
                  </a:cxn>
                  <a:cxn ang="0">
                    <a:pos x="T8" y="T9"/>
                  </a:cxn>
                </a:cxnLst>
                <a:rect l="0" t="0" r="r" b="b"/>
                <a:pathLst>
                  <a:path w="53" h="36">
                    <a:moveTo>
                      <a:pt x="53" y="16"/>
                    </a:moveTo>
                    <a:lnTo>
                      <a:pt x="39" y="0"/>
                    </a:lnTo>
                    <a:lnTo>
                      <a:pt x="0" y="19"/>
                    </a:lnTo>
                    <a:lnTo>
                      <a:pt x="13" y="36"/>
                    </a:lnTo>
                    <a:lnTo>
                      <a:pt x="53" y="1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19" name="Freeform 11"/>
              <p:cNvSpPr>
                <a:spLocks/>
              </p:cNvSpPr>
              <p:nvPr/>
            </p:nvSpPr>
            <p:spPr bwMode="auto">
              <a:xfrm>
                <a:off x="5181" y="843"/>
                <a:ext cx="53" cy="36"/>
              </a:xfrm>
              <a:custGeom>
                <a:avLst/>
                <a:gdLst>
                  <a:gd name="T0" fmla="*/ 0 w 87"/>
                  <a:gd name="T1" fmla="*/ 32 h 59"/>
                  <a:gd name="T2" fmla="*/ 22 w 87"/>
                  <a:gd name="T3" fmla="*/ 59 h 59"/>
                  <a:gd name="T4" fmla="*/ 64 w 87"/>
                  <a:gd name="T5" fmla="*/ 38 h 59"/>
                  <a:gd name="T6" fmla="*/ 64 w 87"/>
                  <a:gd name="T7" fmla="*/ 38 h 59"/>
                  <a:gd name="T8" fmla="*/ 87 w 87"/>
                  <a:gd name="T9" fmla="*/ 26 h 59"/>
                  <a:gd name="T10" fmla="*/ 65 w 87"/>
                  <a:gd name="T11" fmla="*/ 0 h 59"/>
                  <a:gd name="T12" fmla="*/ 0 w 87"/>
                  <a:gd name="T13" fmla="*/ 32 h 59"/>
                </a:gdLst>
                <a:ahLst/>
                <a:cxnLst>
                  <a:cxn ang="0">
                    <a:pos x="T0" y="T1"/>
                  </a:cxn>
                  <a:cxn ang="0">
                    <a:pos x="T2" y="T3"/>
                  </a:cxn>
                  <a:cxn ang="0">
                    <a:pos x="T4" y="T5"/>
                  </a:cxn>
                  <a:cxn ang="0">
                    <a:pos x="T6" y="T7"/>
                  </a:cxn>
                  <a:cxn ang="0">
                    <a:pos x="T8" y="T9"/>
                  </a:cxn>
                  <a:cxn ang="0">
                    <a:pos x="T10" y="T11"/>
                  </a:cxn>
                  <a:cxn ang="0">
                    <a:pos x="T12" y="T13"/>
                  </a:cxn>
                </a:cxnLst>
                <a:rect l="0" t="0" r="r" b="b"/>
                <a:pathLst>
                  <a:path w="87" h="59">
                    <a:moveTo>
                      <a:pt x="0" y="32"/>
                    </a:moveTo>
                    <a:cubicBezTo>
                      <a:pt x="22" y="59"/>
                      <a:pt x="22" y="59"/>
                      <a:pt x="22" y="59"/>
                    </a:cubicBezTo>
                    <a:cubicBezTo>
                      <a:pt x="64" y="38"/>
                      <a:pt x="64" y="38"/>
                      <a:pt x="64" y="38"/>
                    </a:cubicBezTo>
                    <a:cubicBezTo>
                      <a:pt x="64" y="38"/>
                      <a:pt x="64" y="38"/>
                      <a:pt x="64" y="38"/>
                    </a:cubicBezTo>
                    <a:cubicBezTo>
                      <a:pt x="87" y="26"/>
                      <a:pt x="87" y="26"/>
                      <a:pt x="87" y="26"/>
                    </a:cubicBezTo>
                    <a:cubicBezTo>
                      <a:pt x="65" y="0"/>
                      <a:pt x="65" y="0"/>
                      <a:pt x="65" y="0"/>
                    </a:cubicBezTo>
                    <a:lnTo>
                      <a:pt x="0" y="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20" name="Freeform 12"/>
              <p:cNvSpPr>
                <a:spLocks/>
              </p:cNvSpPr>
              <p:nvPr/>
            </p:nvSpPr>
            <p:spPr bwMode="auto">
              <a:xfrm>
                <a:off x="5181" y="794"/>
                <a:ext cx="53" cy="36"/>
              </a:xfrm>
              <a:custGeom>
                <a:avLst/>
                <a:gdLst>
                  <a:gd name="T0" fmla="*/ 0 w 53"/>
                  <a:gd name="T1" fmla="*/ 16 h 36"/>
                  <a:gd name="T2" fmla="*/ 39 w 53"/>
                  <a:gd name="T3" fmla="*/ 36 h 36"/>
                  <a:gd name="T4" fmla="*/ 53 w 53"/>
                  <a:gd name="T5" fmla="*/ 19 h 36"/>
                  <a:gd name="T6" fmla="*/ 13 w 53"/>
                  <a:gd name="T7" fmla="*/ 0 h 36"/>
                  <a:gd name="T8" fmla="*/ 0 w 53"/>
                  <a:gd name="T9" fmla="*/ 16 h 36"/>
                </a:gdLst>
                <a:ahLst/>
                <a:cxnLst>
                  <a:cxn ang="0">
                    <a:pos x="T0" y="T1"/>
                  </a:cxn>
                  <a:cxn ang="0">
                    <a:pos x="T2" y="T3"/>
                  </a:cxn>
                  <a:cxn ang="0">
                    <a:pos x="T4" y="T5"/>
                  </a:cxn>
                  <a:cxn ang="0">
                    <a:pos x="T6" y="T7"/>
                  </a:cxn>
                  <a:cxn ang="0">
                    <a:pos x="T8" y="T9"/>
                  </a:cxn>
                </a:cxnLst>
                <a:rect l="0" t="0" r="r" b="b"/>
                <a:pathLst>
                  <a:path w="53" h="36">
                    <a:moveTo>
                      <a:pt x="0" y="16"/>
                    </a:moveTo>
                    <a:lnTo>
                      <a:pt x="39" y="36"/>
                    </a:lnTo>
                    <a:lnTo>
                      <a:pt x="53" y="19"/>
                    </a:lnTo>
                    <a:lnTo>
                      <a:pt x="13" y="0"/>
                    </a:lnTo>
                    <a:lnTo>
                      <a:pt x="0" y="1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grpSp>
      </p:grpSp>
      <p:sp>
        <p:nvSpPr>
          <p:cNvPr id="131" name="Rectangle 130"/>
          <p:cNvSpPr/>
          <p:nvPr/>
        </p:nvSpPr>
        <p:spPr bwMode="gray">
          <a:xfrm>
            <a:off x="4150685" y="3208121"/>
            <a:ext cx="3427992" cy="2019042"/>
          </a:xfrm>
          <a:prstGeom prst="rect">
            <a:avLst/>
          </a:prstGeom>
          <a:noFill/>
          <a:ln w="19050" algn="ctr">
            <a:solidFill>
              <a:schemeClr val="tx1"/>
            </a:solidFill>
            <a:miter lim="800000"/>
            <a:headEnd/>
            <a:tailEnd/>
          </a:ln>
        </p:spPr>
        <p:txBody>
          <a:bodyPr wrap="square" lIns="88900" tIns="88900" rIns="88900" bIns="88900" rtlCol="0" anchor="t"/>
          <a:lstStyle/>
          <a:p>
            <a:pPr lvl="0" defTabSz="320675" fontAlgn="base">
              <a:spcBef>
                <a:spcPct val="0"/>
              </a:spcBef>
              <a:spcAft>
                <a:spcPct val="0"/>
              </a:spcAft>
              <a:defRPr/>
            </a:pPr>
            <a:r>
              <a:rPr lang="en-US" sz="900" dirty="0" err="1" smtClean="0">
                <a:solidFill>
                  <a:prstClr val="white"/>
                </a:solidFill>
                <a:latin typeface="Frutiger Next Pro Bold" panose="020B0803040204020203" pitchFamily="34" charset="0"/>
                <a:ea typeface="ヒラギノ角ゴ ProN W3" pitchFamily="-84" charset="-128"/>
                <a:cs typeface="Arial" panose="020B0604020202020204" pitchFamily="34" charset="0"/>
                <a:sym typeface="Gotham-Book" charset="0"/>
              </a:rPr>
              <a:t>CogX</a:t>
            </a:r>
            <a:r>
              <a:rPr lang="en-US" sz="900" dirty="0" smtClean="0">
                <a:solidFill>
                  <a:prstClr val="white"/>
                </a:solidFill>
                <a:latin typeface="Frutiger Next Pro Bold" panose="020B0803040204020203" pitchFamily="34" charset="0"/>
                <a:ea typeface="ヒラギノ角ゴ ProN W3" pitchFamily="-84" charset="-128"/>
                <a:cs typeface="Arial" panose="020B0604020202020204" pitchFamily="34" charset="0"/>
                <a:sym typeface="Gotham-Book" charset="0"/>
              </a:rPr>
              <a:t> is a platform that enables extraction of structured, semi-structured &amp; unstructured data and NLP services for intent, entity and attribute extraction</a:t>
            </a:r>
          </a:p>
          <a:p>
            <a:pPr lvl="0" defTabSz="320675" fontAlgn="base">
              <a:spcBef>
                <a:spcPct val="0"/>
              </a:spcBef>
              <a:spcAft>
                <a:spcPct val="0"/>
              </a:spcAft>
              <a:defRPr/>
            </a:pPr>
            <a:endParaRPr lang="en-US" sz="900" dirty="0" smtClean="0">
              <a:solidFill>
                <a:prstClr val="white"/>
              </a:solidFill>
              <a:latin typeface="Frutiger Next Pro Bold" panose="020B0803040204020203" pitchFamily="34" charset="0"/>
              <a:ea typeface="ヒラギノ角ゴ ProN W3" pitchFamily="-84" charset="-128"/>
              <a:cs typeface="Arial" panose="020B0604020202020204" pitchFamily="34" charset="0"/>
              <a:sym typeface="Gotham-Book" charset="0"/>
            </a:endParaRPr>
          </a:p>
          <a:p>
            <a:pPr marL="171450" lvl="0" indent="-171450" defTabSz="320675" fontAlgn="base">
              <a:spcBef>
                <a:spcPct val="0"/>
              </a:spcBef>
              <a:spcAft>
                <a:spcPct val="0"/>
              </a:spcAft>
              <a:buFont typeface="Arial" panose="020B0604020202020204" pitchFamily="34" charset="0"/>
              <a:buChar char="•"/>
              <a:defRPr/>
            </a:pPr>
            <a:r>
              <a:rPr lang="en-US" sz="900" dirty="0" smtClean="0">
                <a:solidFill>
                  <a:prstClr val="white"/>
                </a:solidFill>
                <a:latin typeface="Frutiger Next Pro Bold" panose="020B0803040204020203" pitchFamily="34" charset="0"/>
                <a:ea typeface="ヒラギノ角ゴ ProN W3" pitchFamily="-84" charset="-128"/>
                <a:cs typeface="Arial" panose="020B0604020202020204" pitchFamily="34" charset="0"/>
                <a:sym typeface="Gotham-Book" charset="0"/>
              </a:rPr>
              <a:t>It has highly modular and configurable architecture</a:t>
            </a:r>
          </a:p>
          <a:p>
            <a:pPr marL="171450" lvl="0" indent="-171450" defTabSz="320675" fontAlgn="base">
              <a:spcBef>
                <a:spcPct val="0"/>
              </a:spcBef>
              <a:spcAft>
                <a:spcPct val="0"/>
              </a:spcAft>
              <a:buFont typeface="Arial" panose="020B0604020202020204" pitchFamily="34" charset="0"/>
              <a:buChar char="•"/>
              <a:defRPr/>
            </a:pPr>
            <a:r>
              <a:rPr lang="en-US" sz="900" dirty="0" smtClean="0">
                <a:solidFill>
                  <a:prstClr val="white"/>
                </a:solidFill>
                <a:latin typeface="Frutiger Next Pro Bold" panose="020B0803040204020203" pitchFamily="34" charset="0"/>
                <a:ea typeface="ヒラギノ角ゴ ProN W3" pitchFamily="-84" charset="-128"/>
                <a:cs typeface="Arial" panose="020B0604020202020204" pitchFamily="34" charset="0"/>
                <a:sym typeface="Gotham-Book" charset="0"/>
              </a:rPr>
              <a:t>It’s platform that </a:t>
            </a:r>
            <a:r>
              <a:rPr lang="en-US" sz="900" dirty="0">
                <a:solidFill>
                  <a:prstClr val="white"/>
                </a:solidFill>
                <a:latin typeface="Frutiger Next Pro Bold" panose="020B0803040204020203" pitchFamily="34" charset="0"/>
                <a:ea typeface="ヒラギノ角ゴ ProN W3" pitchFamily="-84" charset="-128"/>
                <a:cs typeface="Arial" panose="020B0604020202020204" pitchFamily="34" charset="0"/>
                <a:sym typeface="Gotham-Book" charset="0"/>
              </a:rPr>
              <a:t>can be leveraged to build </a:t>
            </a:r>
            <a:r>
              <a:rPr lang="en-US" sz="900" dirty="0" smtClean="0">
                <a:solidFill>
                  <a:prstClr val="white"/>
                </a:solidFill>
                <a:latin typeface="Frutiger Next Pro Bold" panose="020B0803040204020203" pitchFamily="34" charset="0"/>
                <a:ea typeface="ヒラギノ角ゴ ProN W3" pitchFamily="-84" charset="-128"/>
                <a:cs typeface="Arial" panose="020B0604020202020204" pitchFamily="34" charset="0"/>
                <a:sym typeface="Gotham-Book" charset="0"/>
              </a:rPr>
              <a:t>solutions </a:t>
            </a:r>
            <a:r>
              <a:rPr lang="en-US" sz="900" dirty="0">
                <a:solidFill>
                  <a:prstClr val="white"/>
                </a:solidFill>
                <a:latin typeface="Frutiger Next Pro Bold" panose="020B0803040204020203" pitchFamily="34" charset="0"/>
                <a:ea typeface="ヒラギノ角ゴ ProN W3" pitchFamily="-84" charset="-128"/>
                <a:cs typeface="Arial" panose="020B0604020202020204" pitchFamily="34" charset="0"/>
                <a:sym typeface="Gotham-Book" charset="0"/>
              </a:rPr>
              <a:t>on a need basis</a:t>
            </a:r>
          </a:p>
          <a:p>
            <a:pPr marL="171450" lvl="0" indent="-171450" defTabSz="320675" fontAlgn="base">
              <a:spcBef>
                <a:spcPct val="0"/>
              </a:spcBef>
              <a:spcAft>
                <a:spcPct val="0"/>
              </a:spcAft>
              <a:buFont typeface="Arial" panose="020B0604020202020204" pitchFamily="34" charset="0"/>
              <a:buChar char="•"/>
              <a:defRPr/>
            </a:pPr>
            <a:r>
              <a:rPr lang="en-US" sz="900" dirty="0" smtClean="0">
                <a:solidFill>
                  <a:prstClr val="white"/>
                </a:solidFill>
                <a:latin typeface="Frutiger Next Pro Bold" panose="020B0803040204020203" pitchFamily="34" charset="0"/>
                <a:ea typeface="ヒラギノ角ゴ ProN W3" pitchFamily="-84" charset="-128"/>
                <a:cs typeface="Arial" panose="020B0604020202020204" pitchFamily="34" charset="0"/>
                <a:sym typeface="Gotham-Book" charset="0"/>
              </a:rPr>
              <a:t>R1 and R2 focus is to build platform capabilities </a:t>
            </a:r>
          </a:p>
          <a:p>
            <a:pPr marL="171450" lvl="0" indent="-171450" defTabSz="320675" fontAlgn="base">
              <a:spcBef>
                <a:spcPct val="0"/>
              </a:spcBef>
              <a:spcAft>
                <a:spcPct val="0"/>
              </a:spcAft>
              <a:buFont typeface="Arial" panose="020B0604020202020204" pitchFamily="34" charset="0"/>
              <a:buChar char="•"/>
              <a:defRPr/>
            </a:pPr>
            <a:r>
              <a:rPr lang="en-US" sz="900" dirty="0" smtClean="0">
                <a:solidFill>
                  <a:prstClr val="white"/>
                </a:solidFill>
                <a:latin typeface="Frutiger Next Pro Bold" panose="020B0803040204020203" pitchFamily="34" charset="0"/>
                <a:ea typeface="ヒラギノ角ゴ ProN W3" pitchFamily="-84" charset="-128"/>
                <a:cs typeface="Arial" panose="020B0604020202020204" pitchFamily="34" charset="0"/>
                <a:sym typeface="Gotham-Book" charset="0"/>
              </a:rPr>
              <a:t>Separate teams have been identified at R3 for platform and solutions</a:t>
            </a:r>
          </a:p>
          <a:p>
            <a:pPr marL="171450" lvl="0" indent="-171450" defTabSz="320675" fontAlgn="base">
              <a:spcBef>
                <a:spcPct val="0"/>
              </a:spcBef>
              <a:spcAft>
                <a:spcPct val="0"/>
              </a:spcAft>
              <a:buFont typeface="Arial" panose="020B0604020202020204" pitchFamily="34" charset="0"/>
              <a:buChar char="•"/>
              <a:defRPr/>
            </a:pPr>
            <a:r>
              <a:rPr lang="en-US" sz="900" dirty="0" smtClean="0">
                <a:solidFill>
                  <a:prstClr val="white"/>
                </a:solidFill>
                <a:latin typeface="Frutiger Next Pro Bold" panose="020B0803040204020203" pitchFamily="34" charset="0"/>
                <a:ea typeface="ヒラギノ角ゴ ProN W3" pitchFamily="-84" charset="-128"/>
                <a:cs typeface="Arial" panose="020B0604020202020204" pitchFamily="34" charset="0"/>
                <a:sym typeface="Gotham-Book" charset="0"/>
              </a:rPr>
              <a:t>Provider and claims intake solutions to be ready by the end of R3</a:t>
            </a:r>
          </a:p>
          <a:p>
            <a:pPr marL="171450" lvl="0" indent="-171450" defTabSz="320675" fontAlgn="base">
              <a:spcBef>
                <a:spcPct val="0"/>
              </a:spcBef>
              <a:spcAft>
                <a:spcPct val="0"/>
              </a:spcAft>
              <a:buFont typeface="Arial" panose="020B0604020202020204" pitchFamily="34" charset="0"/>
              <a:buChar char="•"/>
              <a:defRPr/>
            </a:pPr>
            <a:r>
              <a:rPr lang="en-US" sz="900" dirty="0" smtClean="0">
                <a:solidFill>
                  <a:prstClr val="white"/>
                </a:solidFill>
                <a:latin typeface="Frutiger Next Pro Bold" panose="020B0803040204020203" pitchFamily="34" charset="0"/>
                <a:ea typeface="ヒラギノ角ゴ ProN W3" pitchFamily="-84" charset="-128"/>
                <a:cs typeface="Arial" panose="020B0604020202020204" pitchFamily="34" charset="0"/>
                <a:sym typeface="Gotham-Book" charset="0"/>
              </a:rPr>
              <a:t>Adverse event processing is the next solution to be built</a:t>
            </a:r>
          </a:p>
        </p:txBody>
      </p:sp>
      <p:graphicFrame>
        <p:nvGraphicFramePr>
          <p:cNvPr id="135" name="Table 134"/>
          <p:cNvGraphicFramePr>
            <a:graphicFrameLocks noGrp="1"/>
          </p:cNvGraphicFramePr>
          <p:nvPr>
            <p:extLst>
              <p:ext uri="{D42A27DB-BD31-4B8C-83A1-F6EECF244321}">
                <p14:modId xmlns:p14="http://schemas.microsoft.com/office/powerpoint/2010/main" val="1270947877"/>
              </p:ext>
            </p:extLst>
          </p:nvPr>
        </p:nvGraphicFramePr>
        <p:xfrm>
          <a:off x="2986859" y="1320144"/>
          <a:ext cx="8698732" cy="368618"/>
        </p:xfrm>
        <a:graphic>
          <a:graphicData uri="http://schemas.openxmlformats.org/drawingml/2006/table">
            <a:tbl>
              <a:tblPr/>
              <a:tblGrid>
                <a:gridCol w="1242676">
                  <a:extLst>
                    <a:ext uri="{9D8B030D-6E8A-4147-A177-3AD203B41FA5}">
                      <a16:colId xmlns:a16="http://schemas.microsoft.com/office/drawing/2014/main" val="20000"/>
                    </a:ext>
                  </a:extLst>
                </a:gridCol>
                <a:gridCol w="1242676">
                  <a:extLst>
                    <a:ext uri="{9D8B030D-6E8A-4147-A177-3AD203B41FA5}">
                      <a16:colId xmlns:a16="http://schemas.microsoft.com/office/drawing/2014/main" val="20001"/>
                    </a:ext>
                  </a:extLst>
                </a:gridCol>
                <a:gridCol w="1242676">
                  <a:extLst>
                    <a:ext uri="{9D8B030D-6E8A-4147-A177-3AD203B41FA5}">
                      <a16:colId xmlns:a16="http://schemas.microsoft.com/office/drawing/2014/main" val="20002"/>
                    </a:ext>
                  </a:extLst>
                </a:gridCol>
                <a:gridCol w="1242676">
                  <a:extLst>
                    <a:ext uri="{9D8B030D-6E8A-4147-A177-3AD203B41FA5}">
                      <a16:colId xmlns:a16="http://schemas.microsoft.com/office/drawing/2014/main" val="20003"/>
                    </a:ext>
                  </a:extLst>
                </a:gridCol>
                <a:gridCol w="1242676">
                  <a:extLst>
                    <a:ext uri="{9D8B030D-6E8A-4147-A177-3AD203B41FA5}">
                      <a16:colId xmlns:a16="http://schemas.microsoft.com/office/drawing/2014/main" val="20004"/>
                    </a:ext>
                  </a:extLst>
                </a:gridCol>
                <a:gridCol w="1242676">
                  <a:extLst>
                    <a:ext uri="{9D8B030D-6E8A-4147-A177-3AD203B41FA5}">
                      <a16:colId xmlns:a16="http://schemas.microsoft.com/office/drawing/2014/main" val="20005"/>
                    </a:ext>
                  </a:extLst>
                </a:gridCol>
                <a:gridCol w="1242676">
                  <a:extLst>
                    <a:ext uri="{9D8B030D-6E8A-4147-A177-3AD203B41FA5}">
                      <a16:colId xmlns:a16="http://schemas.microsoft.com/office/drawing/2014/main" val="20006"/>
                    </a:ext>
                  </a:extLst>
                </a:gridCol>
              </a:tblGrid>
              <a:tr h="180975">
                <a:tc gridSpan="2">
                  <a:txBody>
                    <a:bodyPr/>
                    <a:lstStyle/>
                    <a:p>
                      <a:pPr algn="ctr" fontAlgn="b"/>
                      <a:r>
                        <a:rPr lang="en-US" sz="1200" b="0" i="0" u="none" strike="noStrike" dirty="0">
                          <a:solidFill>
                            <a:srgbClr val="92D050"/>
                          </a:solidFill>
                          <a:effectLst/>
                          <a:latin typeface="Frutiger Next Pro Bold" panose="020B0803040204020203" pitchFamily="34" charset="0"/>
                        </a:rPr>
                        <a:t>Release 1</a:t>
                      </a:r>
                    </a:p>
                  </a:txBody>
                  <a:tcPr marL="4763" marR="4763" marT="4763" marB="0" anchor="b">
                    <a:lnL>
                      <a:noFill/>
                    </a:lnL>
                    <a:lnR w="6350" cap="flat" cmpd="sng" algn="ctr">
                      <a:solidFill>
                        <a:srgbClr val="92D050"/>
                      </a:solidFill>
                      <a:prstDash val="solid"/>
                      <a:round/>
                      <a:headEnd type="none" w="med" len="med"/>
                      <a:tailEnd type="none" w="med" len="med"/>
                    </a:lnR>
                    <a:lnT>
                      <a:noFill/>
                    </a:lnT>
                    <a:lnB w="6350" cap="flat" cmpd="sng" algn="ctr">
                      <a:solidFill>
                        <a:srgbClr val="92D050"/>
                      </a:solidFill>
                      <a:prstDash val="solid"/>
                      <a:round/>
                      <a:headEnd type="none" w="med" len="med"/>
                      <a:tailEnd type="none" w="med" len="med"/>
                    </a:lnB>
                  </a:tcPr>
                </a:tc>
                <a:tc hMerge="1">
                  <a:txBody>
                    <a:bodyPr/>
                    <a:lstStyle/>
                    <a:p>
                      <a:endParaRPr lang="en-US"/>
                    </a:p>
                  </a:txBody>
                  <a:tcPr/>
                </a:tc>
                <a:tc gridSpan="2">
                  <a:txBody>
                    <a:bodyPr/>
                    <a:lstStyle/>
                    <a:p>
                      <a:pPr algn="ctr" fontAlgn="b"/>
                      <a:r>
                        <a:rPr lang="en-US" sz="1200" b="0" i="0" u="none" strike="noStrike" dirty="0">
                          <a:solidFill>
                            <a:srgbClr val="92D050"/>
                          </a:solidFill>
                          <a:effectLst/>
                          <a:latin typeface="Frutiger Next Pro Bold" panose="020B0803040204020203" pitchFamily="34" charset="0"/>
                        </a:rPr>
                        <a:t>Release 2</a:t>
                      </a:r>
                    </a:p>
                  </a:txBody>
                  <a:tcPr marL="4763" marR="4763" marT="4763" marB="0" anchor="b">
                    <a:lnL w="6350" cap="flat" cmpd="sng" algn="ctr">
                      <a:solidFill>
                        <a:srgbClr val="92D050"/>
                      </a:solidFill>
                      <a:prstDash val="solid"/>
                      <a:round/>
                      <a:headEnd type="none" w="med" len="med"/>
                      <a:tailEnd type="none" w="med" len="med"/>
                    </a:lnL>
                    <a:lnR w="6350" cap="flat" cmpd="sng" algn="ctr">
                      <a:solidFill>
                        <a:srgbClr val="92D050"/>
                      </a:solidFill>
                      <a:prstDash val="solid"/>
                      <a:round/>
                      <a:headEnd type="none" w="med" len="med"/>
                      <a:tailEnd type="none" w="med" len="med"/>
                    </a:lnR>
                    <a:lnT>
                      <a:noFill/>
                    </a:lnT>
                    <a:lnB w="6350" cap="flat" cmpd="sng" algn="ctr">
                      <a:solidFill>
                        <a:srgbClr val="92D050"/>
                      </a:solidFill>
                      <a:prstDash val="solid"/>
                      <a:round/>
                      <a:headEnd type="none" w="med" len="med"/>
                      <a:tailEnd type="none" w="med" len="med"/>
                    </a:lnB>
                  </a:tcPr>
                </a:tc>
                <a:tc hMerge="1">
                  <a:txBody>
                    <a:bodyPr/>
                    <a:lstStyle/>
                    <a:p>
                      <a:endParaRPr lang="en-US"/>
                    </a:p>
                  </a:txBody>
                  <a:tcPr/>
                </a:tc>
                <a:tc gridSpan="3">
                  <a:txBody>
                    <a:bodyPr/>
                    <a:lstStyle/>
                    <a:p>
                      <a:pPr algn="ctr" fontAlgn="b"/>
                      <a:r>
                        <a:rPr lang="en-US" sz="1200" b="0" i="0" u="none" strike="noStrike" dirty="0">
                          <a:solidFill>
                            <a:srgbClr val="92D050"/>
                          </a:solidFill>
                          <a:effectLst/>
                          <a:latin typeface="Frutiger Next Pro Bold" panose="020B0803040204020203" pitchFamily="34" charset="0"/>
                        </a:rPr>
                        <a:t>Release 3</a:t>
                      </a:r>
                    </a:p>
                  </a:txBody>
                  <a:tcPr marL="4763" marR="4763" marT="4763" marB="0" anchor="b">
                    <a:lnL w="6350" cap="flat" cmpd="sng" algn="ctr">
                      <a:solidFill>
                        <a:srgbClr val="92D050"/>
                      </a:solidFill>
                      <a:prstDash val="solid"/>
                      <a:round/>
                      <a:headEnd type="none" w="med" len="med"/>
                      <a:tailEnd type="none" w="med" len="med"/>
                    </a:lnL>
                    <a:lnR>
                      <a:noFill/>
                    </a:lnR>
                    <a:lnT>
                      <a:noFill/>
                    </a:lnT>
                    <a:lnB w="6350" cap="flat" cmpd="sng" algn="ctr">
                      <a:solidFill>
                        <a:srgbClr val="92D05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80975">
                <a:tc>
                  <a:txBody>
                    <a:bodyPr/>
                    <a:lstStyle/>
                    <a:p>
                      <a:pPr algn="ctr" fontAlgn="b"/>
                      <a:r>
                        <a:rPr lang="en-US" sz="1100" b="0" i="0" u="none" strike="noStrike">
                          <a:solidFill>
                            <a:srgbClr val="92D050"/>
                          </a:solidFill>
                          <a:effectLst/>
                          <a:latin typeface="Frutiger Next Pro Bold" panose="020B0803040204020203" pitchFamily="34" charset="0"/>
                        </a:rPr>
                        <a:t>JUN</a:t>
                      </a:r>
                    </a:p>
                  </a:txBody>
                  <a:tcPr marL="4763" marR="4763" marT="4763" marB="0" anchor="b">
                    <a:lnL>
                      <a:noFill/>
                    </a:lnL>
                    <a:lnR w="6350" cap="flat" cmpd="sng" algn="ctr">
                      <a:solidFill>
                        <a:srgbClr val="92D050"/>
                      </a:solidFill>
                      <a:prstDash val="solid"/>
                      <a:round/>
                      <a:headEnd type="none" w="med" len="med"/>
                      <a:tailEnd type="none" w="med" len="med"/>
                    </a:lnR>
                    <a:lnT w="6350" cap="flat" cmpd="sng" algn="ctr">
                      <a:solidFill>
                        <a:srgbClr val="92D050"/>
                      </a:solidFill>
                      <a:prstDash val="solid"/>
                      <a:round/>
                      <a:headEnd type="none" w="med" len="med"/>
                      <a:tailEnd type="none" w="med" len="med"/>
                    </a:lnT>
                    <a:lnB>
                      <a:noFill/>
                    </a:lnB>
                  </a:tcPr>
                </a:tc>
                <a:tc>
                  <a:txBody>
                    <a:bodyPr/>
                    <a:lstStyle/>
                    <a:p>
                      <a:pPr algn="ctr" fontAlgn="b"/>
                      <a:r>
                        <a:rPr lang="en-US" sz="1100" b="0" i="0" u="none" strike="noStrike">
                          <a:solidFill>
                            <a:srgbClr val="92D050"/>
                          </a:solidFill>
                          <a:effectLst/>
                          <a:latin typeface="Frutiger Next Pro Bold" panose="020B0803040204020203" pitchFamily="34" charset="0"/>
                        </a:rPr>
                        <a:t>JUL</a:t>
                      </a:r>
                    </a:p>
                  </a:txBody>
                  <a:tcPr marL="4763" marR="4763" marT="4763" marB="0" anchor="b">
                    <a:lnL w="6350" cap="flat" cmpd="sng" algn="ctr">
                      <a:solidFill>
                        <a:srgbClr val="92D050"/>
                      </a:solidFill>
                      <a:prstDash val="solid"/>
                      <a:round/>
                      <a:headEnd type="none" w="med" len="med"/>
                      <a:tailEnd type="none" w="med" len="med"/>
                    </a:lnL>
                    <a:lnR w="6350" cap="flat" cmpd="sng" algn="ctr">
                      <a:solidFill>
                        <a:srgbClr val="92D050"/>
                      </a:solidFill>
                      <a:prstDash val="solid"/>
                      <a:round/>
                      <a:headEnd type="none" w="med" len="med"/>
                      <a:tailEnd type="none" w="med" len="med"/>
                    </a:lnR>
                    <a:lnT w="6350" cap="flat" cmpd="sng" algn="ctr">
                      <a:solidFill>
                        <a:srgbClr val="92D050"/>
                      </a:solidFill>
                      <a:prstDash val="solid"/>
                      <a:round/>
                      <a:headEnd type="none" w="med" len="med"/>
                      <a:tailEnd type="none" w="med" len="med"/>
                    </a:lnT>
                    <a:lnB>
                      <a:noFill/>
                    </a:lnB>
                  </a:tcPr>
                </a:tc>
                <a:tc>
                  <a:txBody>
                    <a:bodyPr/>
                    <a:lstStyle/>
                    <a:p>
                      <a:pPr algn="ctr" fontAlgn="b"/>
                      <a:r>
                        <a:rPr lang="en-US" sz="1100" b="0" i="0" u="none" strike="noStrike" dirty="0">
                          <a:solidFill>
                            <a:srgbClr val="92D050"/>
                          </a:solidFill>
                          <a:effectLst/>
                          <a:latin typeface="Frutiger Next Pro Bold" panose="020B0803040204020203" pitchFamily="34" charset="0"/>
                        </a:rPr>
                        <a:t>AUG</a:t>
                      </a:r>
                    </a:p>
                  </a:txBody>
                  <a:tcPr marL="4763" marR="4763" marT="4763" marB="0" anchor="b">
                    <a:lnL w="6350" cap="flat" cmpd="sng" algn="ctr">
                      <a:solidFill>
                        <a:srgbClr val="92D050"/>
                      </a:solidFill>
                      <a:prstDash val="solid"/>
                      <a:round/>
                      <a:headEnd type="none" w="med" len="med"/>
                      <a:tailEnd type="none" w="med" len="med"/>
                    </a:lnL>
                    <a:lnR w="6350" cap="flat" cmpd="sng" algn="ctr">
                      <a:solidFill>
                        <a:srgbClr val="92D050"/>
                      </a:solidFill>
                      <a:prstDash val="solid"/>
                      <a:round/>
                      <a:headEnd type="none" w="med" len="med"/>
                      <a:tailEnd type="none" w="med" len="med"/>
                    </a:lnR>
                    <a:lnT w="6350" cap="flat" cmpd="sng" algn="ctr">
                      <a:solidFill>
                        <a:srgbClr val="92D050"/>
                      </a:solidFill>
                      <a:prstDash val="solid"/>
                      <a:round/>
                      <a:headEnd type="none" w="med" len="med"/>
                      <a:tailEnd type="none" w="med" len="med"/>
                    </a:lnT>
                    <a:lnB>
                      <a:noFill/>
                    </a:lnB>
                  </a:tcPr>
                </a:tc>
                <a:tc>
                  <a:txBody>
                    <a:bodyPr/>
                    <a:lstStyle/>
                    <a:p>
                      <a:pPr algn="ctr" fontAlgn="b"/>
                      <a:r>
                        <a:rPr lang="en-US" sz="1100" b="0" i="0" u="none" strike="noStrike" dirty="0">
                          <a:solidFill>
                            <a:srgbClr val="92D050"/>
                          </a:solidFill>
                          <a:effectLst/>
                          <a:latin typeface="Frutiger Next Pro Bold" panose="020B0803040204020203" pitchFamily="34" charset="0"/>
                        </a:rPr>
                        <a:t>SEP</a:t>
                      </a:r>
                    </a:p>
                  </a:txBody>
                  <a:tcPr marL="4763" marR="4763" marT="4763" marB="0" anchor="b">
                    <a:lnL w="6350" cap="flat" cmpd="sng" algn="ctr">
                      <a:solidFill>
                        <a:srgbClr val="92D050"/>
                      </a:solidFill>
                      <a:prstDash val="solid"/>
                      <a:round/>
                      <a:headEnd type="none" w="med" len="med"/>
                      <a:tailEnd type="none" w="med" len="med"/>
                    </a:lnL>
                    <a:lnR w="6350" cap="flat" cmpd="sng" algn="ctr">
                      <a:solidFill>
                        <a:srgbClr val="92D050"/>
                      </a:solidFill>
                      <a:prstDash val="solid"/>
                      <a:round/>
                      <a:headEnd type="none" w="med" len="med"/>
                      <a:tailEnd type="none" w="med" len="med"/>
                    </a:lnR>
                    <a:lnT w="6350" cap="flat" cmpd="sng" algn="ctr">
                      <a:solidFill>
                        <a:srgbClr val="92D050"/>
                      </a:solidFill>
                      <a:prstDash val="solid"/>
                      <a:round/>
                      <a:headEnd type="none" w="med" len="med"/>
                      <a:tailEnd type="none" w="med" len="med"/>
                    </a:lnT>
                    <a:lnB>
                      <a:noFill/>
                    </a:lnB>
                  </a:tcPr>
                </a:tc>
                <a:tc>
                  <a:txBody>
                    <a:bodyPr/>
                    <a:lstStyle/>
                    <a:p>
                      <a:pPr algn="ctr" fontAlgn="b"/>
                      <a:r>
                        <a:rPr lang="en-US" sz="1100" b="0" i="0" u="none" strike="noStrike" dirty="0">
                          <a:solidFill>
                            <a:srgbClr val="92D050"/>
                          </a:solidFill>
                          <a:effectLst/>
                          <a:latin typeface="Frutiger Next Pro Bold" panose="020B0803040204020203" pitchFamily="34" charset="0"/>
                        </a:rPr>
                        <a:t>OCT</a:t>
                      </a:r>
                    </a:p>
                  </a:txBody>
                  <a:tcPr marL="4763" marR="4763" marT="4763" marB="0" anchor="b">
                    <a:lnL w="6350" cap="flat" cmpd="sng" algn="ctr">
                      <a:solidFill>
                        <a:srgbClr val="92D050"/>
                      </a:solidFill>
                      <a:prstDash val="solid"/>
                      <a:round/>
                      <a:headEnd type="none" w="med" len="med"/>
                      <a:tailEnd type="none" w="med" len="med"/>
                    </a:lnL>
                    <a:lnR w="6350" cap="flat" cmpd="sng" algn="ctr">
                      <a:solidFill>
                        <a:srgbClr val="92D050"/>
                      </a:solidFill>
                      <a:prstDash val="solid"/>
                      <a:round/>
                      <a:headEnd type="none" w="med" len="med"/>
                      <a:tailEnd type="none" w="med" len="med"/>
                    </a:lnR>
                    <a:lnT w="6350" cap="flat" cmpd="sng" algn="ctr">
                      <a:solidFill>
                        <a:srgbClr val="92D050"/>
                      </a:solidFill>
                      <a:prstDash val="solid"/>
                      <a:round/>
                      <a:headEnd type="none" w="med" len="med"/>
                      <a:tailEnd type="none" w="med" len="med"/>
                    </a:lnT>
                    <a:lnB>
                      <a:noFill/>
                    </a:lnB>
                  </a:tcPr>
                </a:tc>
                <a:tc>
                  <a:txBody>
                    <a:bodyPr/>
                    <a:lstStyle/>
                    <a:p>
                      <a:pPr algn="ctr" fontAlgn="b"/>
                      <a:r>
                        <a:rPr lang="en-US" sz="1100" b="0" i="0" u="none" strike="noStrike" dirty="0">
                          <a:solidFill>
                            <a:srgbClr val="92D050"/>
                          </a:solidFill>
                          <a:effectLst/>
                          <a:latin typeface="Frutiger Next Pro Bold" panose="020B0803040204020203" pitchFamily="34" charset="0"/>
                        </a:rPr>
                        <a:t>NOV</a:t>
                      </a:r>
                    </a:p>
                  </a:txBody>
                  <a:tcPr marL="4763" marR="4763" marT="4763" marB="0" anchor="b">
                    <a:lnL w="6350" cap="flat" cmpd="sng" algn="ctr">
                      <a:solidFill>
                        <a:srgbClr val="92D050"/>
                      </a:solidFill>
                      <a:prstDash val="solid"/>
                      <a:round/>
                      <a:headEnd type="none" w="med" len="med"/>
                      <a:tailEnd type="none" w="med" len="med"/>
                    </a:lnL>
                    <a:lnR w="6350" cap="flat" cmpd="sng" algn="ctr">
                      <a:solidFill>
                        <a:srgbClr val="92D050"/>
                      </a:solidFill>
                      <a:prstDash val="solid"/>
                      <a:round/>
                      <a:headEnd type="none" w="med" len="med"/>
                      <a:tailEnd type="none" w="med" len="med"/>
                    </a:lnR>
                    <a:lnT w="6350" cap="flat" cmpd="sng" algn="ctr">
                      <a:solidFill>
                        <a:srgbClr val="92D050"/>
                      </a:solidFill>
                      <a:prstDash val="solid"/>
                      <a:round/>
                      <a:headEnd type="none" w="med" len="med"/>
                      <a:tailEnd type="none" w="med" len="med"/>
                    </a:lnT>
                    <a:lnB>
                      <a:noFill/>
                    </a:lnB>
                  </a:tcPr>
                </a:tc>
                <a:tc>
                  <a:txBody>
                    <a:bodyPr/>
                    <a:lstStyle/>
                    <a:p>
                      <a:pPr algn="ctr" fontAlgn="b"/>
                      <a:r>
                        <a:rPr lang="en-US" sz="1100" b="0" i="0" u="none" strike="noStrike" dirty="0">
                          <a:solidFill>
                            <a:srgbClr val="92D050"/>
                          </a:solidFill>
                          <a:effectLst/>
                          <a:latin typeface="Frutiger Next Pro Bold" panose="020B0803040204020203" pitchFamily="34" charset="0"/>
                        </a:rPr>
                        <a:t>DEC</a:t>
                      </a:r>
                    </a:p>
                  </a:txBody>
                  <a:tcPr marL="4763" marR="4763" marT="4763" marB="0" anchor="b">
                    <a:lnL w="6350" cap="flat" cmpd="sng" algn="ctr">
                      <a:solidFill>
                        <a:srgbClr val="92D050"/>
                      </a:solidFill>
                      <a:prstDash val="solid"/>
                      <a:round/>
                      <a:headEnd type="none" w="med" len="med"/>
                      <a:tailEnd type="none" w="med" len="med"/>
                    </a:lnL>
                    <a:lnR>
                      <a:noFill/>
                    </a:lnR>
                    <a:lnT w="6350" cap="flat" cmpd="sng" algn="ctr">
                      <a:solidFill>
                        <a:srgbClr val="92D050"/>
                      </a:solidFill>
                      <a:prstDash val="solid"/>
                      <a:round/>
                      <a:headEnd type="none" w="med" len="med"/>
                      <a:tailEnd type="none" w="med" len="med"/>
                    </a:lnT>
                    <a:lnB>
                      <a:noFill/>
                    </a:lnB>
                  </a:tcPr>
                </a:tc>
                <a:extLst>
                  <a:ext uri="{0D108BD9-81ED-4DB2-BD59-A6C34878D82A}">
                    <a16:rowId xmlns:a16="http://schemas.microsoft.com/office/drawing/2014/main" val="10001"/>
                  </a:ext>
                </a:extLst>
              </a:tr>
            </a:tbl>
          </a:graphicData>
        </a:graphic>
      </p:graphicFrame>
      <p:grpSp>
        <p:nvGrpSpPr>
          <p:cNvPr id="137" name="Group 136"/>
          <p:cNvGrpSpPr/>
          <p:nvPr/>
        </p:nvGrpSpPr>
        <p:grpSpPr>
          <a:xfrm>
            <a:off x="2107029" y="3787215"/>
            <a:ext cx="1369609" cy="1440180"/>
            <a:chOff x="1978797" y="4840560"/>
            <a:chExt cx="1369609" cy="1440180"/>
          </a:xfrm>
        </p:grpSpPr>
        <p:grpSp>
          <p:nvGrpSpPr>
            <p:cNvPr id="6" name="Group 5"/>
            <p:cNvGrpSpPr/>
            <p:nvPr/>
          </p:nvGrpSpPr>
          <p:grpSpPr>
            <a:xfrm>
              <a:off x="2132750" y="4840560"/>
              <a:ext cx="1215656" cy="1440180"/>
              <a:chOff x="6572540" y="4436506"/>
              <a:chExt cx="1620874" cy="1920242"/>
            </a:xfrm>
          </p:grpSpPr>
          <p:sp>
            <p:nvSpPr>
              <p:cNvPr id="9" name="Freeform 8"/>
              <p:cNvSpPr/>
              <p:nvPr/>
            </p:nvSpPr>
            <p:spPr>
              <a:xfrm>
                <a:off x="7377019" y="4913973"/>
                <a:ext cx="816395" cy="1441857"/>
              </a:xfrm>
              <a:custGeom>
                <a:avLst/>
                <a:gdLst>
                  <a:gd name="connsiteX0" fmla="*/ 0 w 943661"/>
                  <a:gd name="connsiteY0" fmla="*/ 548640 h 1675181"/>
                  <a:gd name="connsiteX1" fmla="*/ 14631 w 943661"/>
                  <a:gd name="connsiteY1" fmla="*/ 1675181 h 1675181"/>
                  <a:gd name="connsiteX2" fmla="*/ 936346 w 943661"/>
                  <a:gd name="connsiteY2" fmla="*/ 1126541 h 1675181"/>
                  <a:gd name="connsiteX3" fmla="*/ 943661 w 943661"/>
                  <a:gd name="connsiteY3" fmla="*/ 0 h 1675181"/>
                  <a:gd name="connsiteX4" fmla="*/ 0 w 943661"/>
                  <a:gd name="connsiteY4" fmla="*/ 548640 h 1675181"/>
                  <a:gd name="connsiteX0" fmla="*/ 0 w 950597"/>
                  <a:gd name="connsiteY0" fmla="*/ 552109 h 1675181"/>
                  <a:gd name="connsiteX1" fmla="*/ 21567 w 950597"/>
                  <a:gd name="connsiteY1" fmla="*/ 1675181 h 1675181"/>
                  <a:gd name="connsiteX2" fmla="*/ 943282 w 950597"/>
                  <a:gd name="connsiteY2" fmla="*/ 1126541 h 1675181"/>
                  <a:gd name="connsiteX3" fmla="*/ 950597 w 950597"/>
                  <a:gd name="connsiteY3" fmla="*/ 0 h 1675181"/>
                  <a:gd name="connsiteX4" fmla="*/ 0 w 950597"/>
                  <a:gd name="connsiteY4" fmla="*/ 552109 h 1675181"/>
                  <a:gd name="connsiteX0" fmla="*/ 0 w 950597"/>
                  <a:gd name="connsiteY0" fmla="*/ 552109 h 1678878"/>
                  <a:gd name="connsiteX1" fmla="*/ 17870 w 950597"/>
                  <a:gd name="connsiteY1" fmla="*/ 1678878 h 1678878"/>
                  <a:gd name="connsiteX2" fmla="*/ 943282 w 950597"/>
                  <a:gd name="connsiteY2" fmla="*/ 1126541 h 1678878"/>
                  <a:gd name="connsiteX3" fmla="*/ 950597 w 950597"/>
                  <a:gd name="connsiteY3" fmla="*/ 0 h 1678878"/>
                  <a:gd name="connsiteX4" fmla="*/ 0 w 950597"/>
                  <a:gd name="connsiteY4" fmla="*/ 552109 h 1678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597" h="1678878">
                    <a:moveTo>
                      <a:pt x="0" y="552109"/>
                    </a:moveTo>
                    <a:lnTo>
                      <a:pt x="17870" y="1678878"/>
                    </a:lnTo>
                    <a:lnTo>
                      <a:pt x="943282" y="1126541"/>
                    </a:lnTo>
                    <a:cubicBezTo>
                      <a:pt x="945720" y="751027"/>
                      <a:pt x="948159" y="375514"/>
                      <a:pt x="950597" y="0"/>
                    </a:cubicBezTo>
                    <a:lnTo>
                      <a:pt x="0" y="552109"/>
                    </a:lnTo>
                    <a:close/>
                  </a:path>
                </a:pathLst>
              </a:custGeom>
              <a:solidFill>
                <a:schemeClr val="accent2"/>
              </a:soli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7" name="Freeform 6"/>
              <p:cNvSpPr/>
              <p:nvPr/>
            </p:nvSpPr>
            <p:spPr>
              <a:xfrm>
                <a:off x="6585104" y="4436506"/>
                <a:ext cx="1608310" cy="954934"/>
              </a:xfrm>
              <a:custGeom>
                <a:avLst/>
                <a:gdLst>
                  <a:gd name="connsiteX0" fmla="*/ 0 w 1872691"/>
                  <a:gd name="connsiteY0" fmla="*/ 555955 h 1111911"/>
                  <a:gd name="connsiteX1" fmla="*/ 914400 w 1872691"/>
                  <a:gd name="connsiteY1" fmla="*/ 0 h 1111911"/>
                  <a:gd name="connsiteX2" fmla="*/ 1872691 w 1872691"/>
                  <a:gd name="connsiteY2" fmla="*/ 555955 h 1111911"/>
                  <a:gd name="connsiteX3" fmla="*/ 929030 w 1872691"/>
                  <a:gd name="connsiteY3" fmla="*/ 1111911 h 1111911"/>
                  <a:gd name="connsiteX4" fmla="*/ 0 w 1872691"/>
                  <a:gd name="connsiteY4" fmla="*/ 555955 h 1111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2691" h="1111911">
                    <a:moveTo>
                      <a:pt x="0" y="555955"/>
                    </a:moveTo>
                    <a:lnTo>
                      <a:pt x="914400" y="0"/>
                    </a:lnTo>
                    <a:lnTo>
                      <a:pt x="1872691" y="555955"/>
                    </a:lnTo>
                    <a:lnTo>
                      <a:pt x="929030" y="1111911"/>
                    </a:lnTo>
                    <a:lnTo>
                      <a:pt x="0" y="555955"/>
                    </a:lnTo>
                    <a:close/>
                  </a:path>
                </a:pathLst>
              </a:custGeom>
              <a:solidFill>
                <a:schemeClr val="accent1">
                  <a:lumMod val="20000"/>
                  <a:lumOff val="80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8" name="Freeform 7"/>
              <p:cNvSpPr/>
              <p:nvPr/>
            </p:nvSpPr>
            <p:spPr>
              <a:xfrm>
                <a:off x="6572540" y="4913975"/>
                <a:ext cx="820663" cy="1442773"/>
              </a:xfrm>
              <a:custGeom>
                <a:avLst/>
                <a:gdLst>
                  <a:gd name="connsiteX0" fmla="*/ 0 w 943661"/>
                  <a:gd name="connsiteY0" fmla="*/ 1126541 h 1675181"/>
                  <a:gd name="connsiteX1" fmla="*/ 14631 w 943661"/>
                  <a:gd name="connsiteY1" fmla="*/ 0 h 1675181"/>
                  <a:gd name="connsiteX2" fmla="*/ 929031 w 943661"/>
                  <a:gd name="connsiteY2" fmla="*/ 555956 h 1675181"/>
                  <a:gd name="connsiteX3" fmla="*/ 943661 w 943661"/>
                  <a:gd name="connsiteY3" fmla="*/ 1675181 h 1675181"/>
                  <a:gd name="connsiteX4" fmla="*/ 0 w 943661"/>
                  <a:gd name="connsiteY4" fmla="*/ 1126541 h 1675181"/>
                  <a:gd name="connsiteX0" fmla="*/ 57544 w 1001205"/>
                  <a:gd name="connsiteY0" fmla="*/ 1126541 h 1675181"/>
                  <a:gd name="connsiteX1" fmla="*/ 72175 w 1001205"/>
                  <a:gd name="connsiteY1" fmla="*/ 0 h 1675181"/>
                  <a:gd name="connsiteX2" fmla="*/ 993719 w 1001205"/>
                  <a:gd name="connsiteY2" fmla="*/ 558337 h 1675181"/>
                  <a:gd name="connsiteX3" fmla="*/ 1001205 w 1001205"/>
                  <a:gd name="connsiteY3" fmla="*/ 1675181 h 1675181"/>
                  <a:gd name="connsiteX4" fmla="*/ 57544 w 1001205"/>
                  <a:gd name="connsiteY4" fmla="*/ 1126541 h 1675181"/>
                  <a:gd name="connsiteX0" fmla="*/ 57544 w 1013111"/>
                  <a:gd name="connsiteY0" fmla="*/ 1126541 h 1679944"/>
                  <a:gd name="connsiteX1" fmla="*/ 72175 w 1013111"/>
                  <a:gd name="connsiteY1" fmla="*/ 0 h 1679944"/>
                  <a:gd name="connsiteX2" fmla="*/ 993719 w 1013111"/>
                  <a:gd name="connsiteY2" fmla="*/ 558337 h 1679944"/>
                  <a:gd name="connsiteX3" fmla="*/ 1013111 w 1013111"/>
                  <a:gd name="connsiteY3" fmla="*/ 1679944 h 1679944"/>
                  <a:gd name="connsiteX4" fmla="*/ 57544 w 1013111"/>
                  <a:gd name="connsiteY4" fmla="*/ 1126541 h 1679944"/>
                  <a:gd name="connsiteX0" fmla="*/ 0 w 955567"/>
                  <a:gd name="connsiteY0" fmla="*/ 1126541 h 1679944"/>
                  <a:gd name="connsiteX1" fmla="*/ 14631 w 955567"/>
                  <a:gd name="connsiteY1" fmla="*/ 0 h 1679944"/>
                  <a:gd name="connsiteX2" fmla="*/ 936175 w 955567"/>
                  <a:gd name="connsiteY2" fmla="*/ 558337 h 1679944"/>
                  <a:gd name="connsiteX3" fmla="*/ 955567 w 955567"/>
                  <a:gd name="connsiteY3" fmla="*/ 1679944 h 1679944"/>
                  <a:gd name="connsiteX4" fmla="*/ 0 w 955567"/>
                  <a:gd name="connsiteY4" fmla="*/ 1126541 h 1679944"/>
                  <a:gd name="connsiteX0" fmla="*/ 0 w 955567"/>
                  <a:gd name="connsiteY0" fmla="*/ 1126541 h 1679944"/>
                  <a:gd name="connsiteX1" fmla="*/ 14631 w 955567"/>
                  <a:gd name="connsiteY1" fmla="*/ 0 h 1679944"/>
                  <a:gd name="connsiteX2" fmla="*/ 946580 w 955567"/>
                  <a:gd name="connsiteY2" fmla="*/ 565273 h 1679944"/>
                  <a:gd name="connsiteX3" fmla="*/ 955567 w 955567"/>
                  <a:gd name="connsiteY3" fmla="*/ 1679944 h 1679944"/>
                  <a:gd name="connsiteX4" fmla="*/ 0 w 955567"/>
                  <a:gd name="connsiteY4" fmla="*/ 1126541 h 1679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5567" h="1679944">
                    <a:moveTo>
                      <a:pt x="0" y="1126541"/>
                    </a:moveTo>
                    <a:cubicBezTo>
                      <a:pt x="4877" y="751027"/>
                      <a:pt x="3858" y="339970"/>
                      <a:pt x="14631" y="0"/>
                    </a:cubicBezTo>
                    <a:lnTo>
                      <a:pt x="946580" y="565273"/>
                    </a:lnTo>
                    <a:cubicBezTo>
                      <a:pt x="949075" y="937554"/>
                      <a:pt x="953072" y="1307663"/>
                      <a:pt x="955567" y="1679944"/>
                    </a:cubicBezTo>
                    <a:lnTo>
                      <a:pt x="0" y="1126541"/>
                    </a:lnTo>
                    <a:close/>
                  </a:path>
                </a:pathLst>
              </a:custGeom>
              <a:solidFill>
                <a:schemeClr val="accent1">
                  <a:lumMod val="20000"/>
                  <a:lumOff val="80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grpSp>
        <p:sp>
          <p:nvSpPr>
            <p:cNvPr id="17" name="Rectangle 16"/>
            <p:cNvSpPr/>
            <p:nvPr/>
          </p:nvSpPr>
          <p:spPr>
            <a:xfrm>
              <a:off x="2349673" y="5143741"/>
              <a:ext cx="719187" cy="169277"/>
            </a:xfrm>
            <a:prstGeom prst="rect">
              <a:avLst/>
            </a:prstGeom>
          </p:spPr>
          <p:txBody>
            <a:bodyPr wrap="square" lIns="0" tIns="0" rIns="0" bIns="0">
              <a:spAutoFit/>
            </a:bodyPr>
            <a:lstStyle/>
            <a:p>
              <a:pPr algn="ctr">
                <a:spcAft>
                  <a:spcPts val="600"/>
                </a:spcAft>
              </a:pPr>
              <a:r>
                <a:rPr lang="en-US" sz="1100" b="1" dirty="0" smtClean="0"/>
                <a:t>Claims</a:t>
              </a:r>
              <a:endParaRPr lang="en-US" sz="1000" dirty="0"/>
            </a:p>
          </p:txBody>
        </p:sp>
        <p:grpSp>
          <p:nvGrpSpPr>
            <p:cNvPr id="121" name="Group 4"/>
            <p:cNvGrpSpPr>
              <a:grpSpLocks noChangeAspect="1"/>
            </p:cNvGrpSpPr>
            <p:nvPr/>
          </p:nvGrpSpPr>
          <p:grpSpPr bwMode="auto">
            <a:xfrm>
              <a:off x="2888535" y="5565102"/>
              <a:ext cx="375848" cy="349758"/>
              <a:chOff x="5057" y="739"/>
              <a:chExt cx="233" cy="234"/>
            </a:xfrm>
            <a:solidFill>
              <a:schemeClr val="bg1"/>
            </a:solidFill>
          </p:grpSpPr>
          <p:sp>
            <p:nvSpPr>
              <p:cNvPr id="122" name="Freeform 5"/>
              <p:cNvSpPr>
                <a:spLocks/>
              </p:cNvSpPr>
              <p:nvPr/>
            </p:nvSpPr>
            <p:spPr bwMode="auto">
              <a:xfrm>
                <a:off x="5136" y="818"/>
                <a:ext cx="75" cy="37"/>
              </a:xfrm>
              <a:custGeom>
                <a:avLst/>
                <a:gdLst>
                  <a:gd name="T0" fmla="*/ 37 w 75"/>
                  <a:gd name="T1" fmla="*/ 0 h 37"/>
                  <a:gd name="T2" fmla="*/ 0 w 75"/>
                  <a:gd name="T3" fmla="*/ 19 h 37"/>
                  <a:gd name="T4" fmla="*/ 37 w 75"/>
                  <a:gd name="T5" fmla="*/ 37 h 37"/>
                  <a:gd name="T6" fmla="*/ 75 w 75"/>
                  <a:gd name="T7" fmla="*/ 19 h 37"/>
                  <a:gd name="T8" fmla="*/ 37 w 75"/>
                  <a:gd name="T9" fmla="*/ 0 h 37"/>
                </a:gdLst>
                <a:ahLst/>
                <a:cxnLst>
                  <a:cxn ang="0">
                    <a:pos x="T0" y="T1"/>
                  </a:cxn>
                  <a:cxn ang="0">
                    <a:pos x="T2" y="T3"/>
                  </a:cxn>
                  <a:cxn ang="0">
                    <a:pos x="T4" y="T5"/>
                  </a:cxn>
                  <a:cxn ang="0">
                    <a:pos x="T6" y="T7"/>
                  </a:cxn>
                  <a:cxn ang="0">
                    <a:pos x="T8" y="T9"/>
                  </a:cxn>
                </a:cxnLst>
                <a:rect l="0" t="0" r="r" b="b"/>
                <a:pathLst>
                  <a:path w="75" h="37">
                    <a:moveTo>
                      <a:pt x="37" y="0"/>
                    </a:moveTo>
                    <a:lnTo>
                      <a:pt x="0" y="19"/>
                    </a:lnTo>
                    <a:lnTo>
                      <a:pt x="37" y="37"/>
                    </a:lnTo>
                    <a:lnTo>
                      <a:pt x="75" y="19"/>
                    </a:lnTo>
                    <a:lnTo>
                      <a:pt x="37"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23" name="Freeform 6"/>
              <p:cNvSpPr>
                <a:spLocks/>
              </p:cNvSpPr>
              <p:nvPr/>
            </p:nvSpPr>
            <p:spPr bwMode="auto">
              <a:xfrm>
                <a:off x="5130" y="874"/>
                <a:ext cx="39" cy="42"/>
              </a:xfrm>
              <a:custGeom>
                <a:avLst/>
                <a:gdLst>
                  <a:gd name="T0" fmla="*/ 36 w 64"/>
                  <a:gd name="T1" fmla="*/ 25 h 69"/>
                  <a:gd name="T2" fmla="*/ 0 w 64"/>
                  <a:gd name="T3" fmla="*/ 7 h 69"/>
                  <a:gd name="T4" fmla="*/ 0 w 64"/>
                  <a:gd name="T5" fmla="*/ 37 h 69"/>
                  <a:gd name="T6" fmla="*/ 64 w 64"/>
                  <a:gd name="T7" fmla="*/ 69 h 69"/>
                  <a:gd name="T8" fmla="*/ 64 w 64"/>
                  <a:gd name="T9" fmla="*/ 0 h 69"/>
                  <a:gd name="T10" fmla="*/ 46 w 64"/>
                  <a:gd name="T11" fmla="*/ 23 h 69"/>
                  <a:gd name="T12" fmla="*/ 36 w 64"/>
                  <a:gd name="T13" fmla="*/ 25 h 69"/>
                </a:gdLst>
                <a:ahLst/>
                <a:cxnLst>
                  <a:cxn ang="0">
                    <a:pos x="T0" y="T1"/>
                  </a:cxn>
                  <a:cxn ang="0">
                    <a:pos x="T2" y="T3"/>
                  </a:cxn>
                  <a:cxn ang="0">
                    <a:pos x="T4" y="T5"/>
                  </a:cxn>
                  <a:cxn ang="0">
                    <a:pos x="T6" y="T7"/>
                  </a:cxn>
                  <a:cxn ang="0">
                    <a:pos x="T8" y="T9"/>
                  </a:cxn>
                  <a:cxn ang="0">
                    <a:pos x="T10" y="T11"/>
                  </a:cxn>
                  <a:cxn ang="0">
                    <a:pos x="T12" y="T13"/>
                  </a:cxn>
                </a:cxnLst>
                <a:rect l="0" t="0" r="r" b="b"/>
                <a:pathLst>
                  <a:path w="64" h="69">
                    <a:moveTo>
                      <a:pt x="36" y="25"/>
                    </a:moveTo>
                    <a:cubicBezTo>
                      <a:pt x="0" y="7"/>
                      <a:pt x="0" y="7"/>
                      <a:pt x="0" y="7"/>
                    </a:cubicBezTo>
                    <a:cubicBezTo>
                      <a:pt x="0" y="37"/>
                      <a:pt x="0" y="37"/>
                      <a:pt x="0" y="37"/>
                    </a:cubicBezTo>
                    <a:cubicBezTo>
                      <a:pt x="64" y="69"/>
                      <a:pt x="64" y="69"/>
                      <a:pt x="64" y="69"/>
                    </a:cubicBezTo>
                    <a:cubicBezTo>
                      <a:pt x="64" y="0"/>
                      <a:pt x="64" y="0"/>
                      <a:pt x="64" y="0"/>
                    </a:cubicBezTo>
                    <a:cubicBezTo>
                      <a:pt x="46" y="23"/>
                      <a:pt x="46" y="23"/>
                      <a:pt x="46" y="23"/>
                    </a:cubicBezTo>
                    <a:cubicBezTo>
                      <a:pt x="44" y="26"/>
                      <a:pt x="39" y="27"/>
                      <a:pt x="36" y="2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24" name="Freeform 7"/>
              <p:cNvSpPr>
                <a:spLocks noEditPoints="1"/>
              </p:cNvSpPr>
              <p:nvPr/>
            </p:nvSpPr>
            <p:spPr bwMode="auto">
              <a:xfrm>
                <a:off x="5057" y="739"/>
                <a:ext cx="233" cy="234"/>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310 w 384"/>
                  <a:gd name="T11" fmla="*/ 195 h 384"/>
                  <a:gd name="T12" fmla="*/ 311 w 384"/>
                  <a:gd name="T13" fmla="*/ 201 h 384"/>
                  <a:gd name="T14" fmla="*/ 307 w 384"/>
                  <a:gd name="T15" fmla="*/ 207 h 384"/>
                  <a:gd name="T16" fmla="*/ 280 w 384"/>
                  <a:gd name="T17" fmla="*/ 221 h 384"/>
                  <a:gd name="T18" fmla="*/ 280 w 384"/>
                  <a:gd name="T19" fmla="*/ 264 h 384"/>
                  <a:gd name="T20" fmla="*/ 275 w 384"/>
                  <a:gd name="T21" fmla="*/ 271 h 384"/>
                  <a:gd name="T22" fmla="*/ 195 w 384"/>
                  <a:gd name="T23" fmla="*/ 311 h 384"/>
                  <a:gd name="T24" fmla="*/ 195 w 384"/>
                  <a:gd name="T25" fmla="*/ 311 h 384"/>
                  <a:gd name="T26" fmla="*/ 192 w 384"/>
                  <a:gd name="T27" fmla="*/ 312 h 384"/>
                  <a:gd name="T28" fmla="*/ 188 w 384"/>
                  <a:gd name="T29" fmla="*/ 311 h 384"/>
                  <a:gd name="T30" fmla="*/ 188 w 384"/>
                  <a:gd name="T31" fmla="*/ 311 h 384"/>
                  <a:gd name="T32" fmla="*/ 108 w 384"/>
                  <a:gd name="T33" fmla="*/ 271 h 384"/>
                  <a:gd name="T34" fmla="*/ 104 w 384"/>
                  <a:gd name="T35" fmla="*/ 264 h 384"/>
                  <a:gd name="T36" fmla="*/ 104 w 384"/>
                  <a:gd name="T37" fmla="*/ 221 h 384"/>
                  <a:gd name="T38" fmla="*/ 76 w 384"/>
                  <a:gd name="T39" fmla="*/ 207 h 384"/>
                  <a:gd name="T40" fmla="*/ 72 w 384"/>
                  <a:gd name="T41" fmla="*/ 201 h 384"/>
                  <a:gd name="T42" fmla="*/ 73 w 384"/>
                  <a:gd name="T43" fmla="*/ 195 h 384"/>
                  <a:gd name="T44" fmla="*/ 101 w 384"/>
                  <a:gd name="T45" fmla="*/ 160 h 384"/>
                  <a:gd name="T46" fmla="*/ 73 w 384"/>
                  <a:gd name="T47" fmla="*/ 125 h 384"/>
                  <a:gd name="T48" fmla="*/ 72 w 384"/>
                  <a:gd name="T49" fmla="*/ 118 h 384"/>
                  <a:gd name="T50" fmla="*/ 76 w 384"/>
                  <a:gd name="T51" fmla="*/ 113 h 384"/>
                  <a:gd name="T52" fmla="*/ 156 w 384"/>
                  <a:gd name="T53" fmla="*/ 73 h 384"/>
                  <a:gd name="T54" fmla="*/ 166 w 384"/>
                  <a:gd name="T55" fmla="*/ 75 h 384"/>
                  <a:gd name="T56" fmla="*/ 192 w 384"/>
                  <a:gd name="T57" fmla="*/ 107 h 384"/>
                  <a:gd name="T58" fmla="*/ 217 w 384"/>
                  <a:gd name="T59" fmla="*/ 75 h 384"/>
                  <a:gd name="T60" fmla="*/ 227 w 384"/>
                  <a:gd name="T61" fmla="*/ 73 h 384"/>
                  <a:gd name="T62" fmla="*/ 307 w 384"/>
                  <a:gd name="T63" fmla="*/ 113 h 384"/>
                  <a:gd name="T64" fmla="*/ 311 w 384"/>
                  <a:gd name="T65" fmla="*/ 118 h 384"/>
                  <a:gd name="T66" fmla="*/ 310 w 384"/>
                  <a:gd name="T67" fmla="*/ 125 h 384"/>
                  <a:gd name="T68" fmla="*/ 282 w 384"/>
                  <a:gd name="T69" fmla="*/ 160 h 384"/>
                  <a:gd name="T70" fmla="*/ 310 w 384"/>
                  <a:gd name="T71" fmla="*/ 195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310" y="195"/>
                    </a:moveTo>
                    <a:cubicBezTo>
                      <a:pt x="311" y="197"/>
                      <a:pt x="312" y="199"/>
                      <a:pt x="311" y="201"/>
                    </a:cubicBezTo>
                    <a:cubicBezTo>
                      <a:pt x="311" y="204"/>
                      <a:pt x="309" y="206"/>
                      <a:pt x="307" y="207"/>
                    </a:cubicBezTo>
                    <a:cubicBezTo>
                      <a:pt x="280" y="221"/>
                      <a:pt x="280" y="221"/>
                      <a:pt x="280" y="221"/>
                    </a:cubicBezTo>
                    <a:cubicBezTo>
                      <a:pt x="280" y="264"/>
                      <a:pt x="280" y="264"/>
                      <a:pt x="280" y="264"/>
                    </a:cubicBezTo>
                    <a:cubicBezTo>
                      <a:pt x="280" y="267"/>
                      <a:pt x="278" y="269"/>
                      <a:pt x="275" y="271"/>
                    </a:cubicBezTo>
                    <a:cubicBezTo>
                      <a:pt x="195" y="311"/>
                      <a:pt x="195" y="311"/>
                      <a:pt x="195" y="311"/>
                    </a:cubicBezTo>
                    <a:cubicBezTo>
                      <a:pt x="195" y="311"/>
                      <a:pt x="195" y="311"/>
                      <a:pt x="195" y="311"/>
                    </a:cubicBezTo>
                    <a:cubicBezTo>
                      <a:pt x="194" y="311"/>
                      <a:pt x="193" y="312"/>
                      <a:pt x="192" y="312"/>
                    </a:cubicBezTo>
                    <a:cubicBezTo>
                      <a:pt x="191" y="312"/>
                      <a:pt x="189" y="311"/>
                      <a:pt x="188" y="311"/>
                    </a:cubicBezTo>
                    <a:cubicBezTo>
                      <a:pt x="188" y="311"/>
                      <a:pt x="188" y="311"/>
                      <a:pt x="188" y="311"/>
                    </a:cubicBezTo>
                    <a:cubicBezTo>
                      <a:pt x="108" y="271"/>
                      <a:pt x="108" y="271"/>
                      <a:pt x="108" y="271"/>
                    </a:cubicBezTo>
                    <a:cubicBezTo>
                      <a:pt x="105" y="269"/>
                      <a:pt x="104" y="267"/>
                      <a:pt x="104" y="264"/>
                    </a:cubicBezTo>
                    <a:cubicBezTo>
                      <a:pt x="104" y="221"/>
                      <a:pt x="104" y="221"/>
                      <a:pt x="104" y="221"/>
                    </a:cubicBezTo>
                    <a:cubicBezTo>
                      <a:pt x="76" y="207"/>
                      <a:pt x="76" y="207"/>
                      <a:pt x="76" y="207"/>
                    </a:cubicBezTo>
                    <a:cubicBezTo>
                      <a:pt x="74" y="206"/>
                      <a:pt x="72" y="204"/>
                      <a:pt x="72" y="201"/>
                    </a:cubicBezTo>
                    <a:cubicBezTo>
                      <a:pt x="71" y="199"/>
                      <a:pt x="72" y="197"/>
                      <a:pt x="73" y="195"/>
                    </a:cubicBezTo>
                    <a:cubicBezTo>
                      <a:pt x="101" y="160"/>
                      <a:pt x="101" y="160"/>
                      <a:pt x="101" y="160"/>
                    </a:cubicBezTo>
                    <a:cubicBezTo>
                      <a:pt x="73" y="125"/>
                      <a:pt x="73" y="125"/>
                      <a:pt x="73" y="125"/>
                    </a:cubicBezTo>
                    <a:cubicBezTo>
                      <a:pt x="72" y="123"/>
                      <a:pt x="71" y="120"/>
                      <a:pt x="72" y="118"/>
                    </a:cubicBezTo>
                    <a:cubicBezTo>
                      <a:pt x="72" y="116"/>
                      <a:pt x="74" y="114"/>
                      <a:pt x="76" y="113"/>
                    </a:cubicBezTo>
                    <a:cubicBezTo>
                      <a:pt x="156" y="73"/>
                      <a:pt x="156" y="73"/>
                      <a:pt x="156" y="73"/>
                    </a:cubicBezTo>
                    <a:cubicBezTo>
                      <a:pt x="159" y="71"/>
                      <a:pt x="164" y="72"/>
                      <a:pt x="166" y="75"/>
                    </a:cubicBezTo>
                    <a:cubicBezTo>
                      <a:pt x="192" y="107"/>
                      <a:pt x="192" y="107"/>
                      <a:pt x="192" y="107"/>
                    </a:cubicBezTo>
                    <a:cubicBezTo>
                      <a:pt x="217" y="75"/>
                      <a:pt x="217" y="75"/>
                      <a:pt x="217" y="75"/>
                    </a:cubicBezTo>
                    <a:cubicBezTo>
                      <a:pt x="220" y="72"/>
                      <a:pt x="224" y="71"/>
                      <a:pt x="227" y="73"/>
                    </a:cubicBezTo>
                    <a:cubicBezTo>
                      <a:pt x="307" y="113"/>
                      <a:pt x="307" y="113"/>
                      <a:pt x="307" y="113"/>
                    </a:cubicBezTo>
                    <a:cubicBezTo>
                      <a:pt x="309" y="114"/>
                      <a:pt x="311" y="116"/>
                      <a:pt x="311" y="118"/>
                    </a:cubicBezTo>
                    <a:cubicBezTo>
                      <a:pt x="312" y="120"/>
                      <a:pt x="311" y="123"/>
                      <a:pt x="310" y="125"/>
                    </a:cubicBezTo>
                    <a:cubicBezTo>
                      <a:pt x="282" y="160"/>
                      <a:pt x="282" y="160"/>
                      <a:pt x="282" y="160"/>
                    </a:cubicBezTo>
                    <a:lnTo>
                      <a:pt x="310" y="19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25" name="Freeform 8"/>
              <p:cNvSpPr>
                <a:spLocks/>
              </p:cNvSpPr>
              <p:nvPr/>
            </p:nvSpPr>
            <p:spPr bwMode="auto">
              <a:xfrm>
                <a:off x="5178" y="874"/>
                <a:ext cx="39" cy="42"/>
              </a:xfrm>
              <a:custGeom>
                <a:avLst/>
                <a:gdLst>
                  <a:gd name="T0" fmla="*/ 24 w 64"/>
                  <a:gd name="T1" fmla="*/ 26 h 69"/>
                  <a:gd name="T2" fmla="*/ 24 w 64"/>
                  <a:gd name="T3" fmla="*/ 26 h 69"/>
                  <a:gd name="T4" fmla="*/ 23 w 64"/>
                  <a:gd name="T5" fmla="*/ 26 h 69"/>
                  <a:gd name="T6" fmla="*/ 21 w 64"/>
                  <a:gd name="T7" fmla="*/ 25 h 69"/>
                  <a:gd name="T8" fmla="*/ 20 w 64"/>
                  <a:gd name="T9" fmla="*/ 25 h 69"/>
                  <a:gd name="T10" fmla="*/ 17 w 64"/>
                  <a:gd name="T11" fmla="*/ 23 h 69"/>
                  <a:gd name="T12" fmla="*/ 0 w 64"/>
                  <a:gd name="T13" fmla="*/ 0 h 69"/>
                  <a:gd name="T14" fmla="*/ 0 w 64"/>
                  <a:gd name="T15" fmla="*/ 69 h 69"/>
                  <a:gd name="T16" fmla="*/ 64 w 64"/>
                  <a:gd name="T17" fmla="*/ 37 h 69"/>
                  <a:gd name="T18" fmla="*/ 64 w 64"/>
                  <a:gd name="T19" fmla="*/ 7 h 69"/>
                  <a:gd name="T20" fmla="*/ 27 w 64"/>
                  <a:gd name="T21" fmla="*/ 25 h 69"/>
                  <a:gd name="T22" fmla="*/ 24 w 64"/>
                  <a:gd name="T23" fmla="*/ 2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69">
                    <a:moveTo>
                      <a:pt x="24" y="26"/>
                    </a:moveTo>
                    <a:cubicBezTo>
                      <a:pt x="24" y="26"/>
                      <a:pt x="24" y="26"/>
                      <a:pt x="24" y="26"/>
                    </a:cubicBezTo>
                    <a:cubicBezTo>
                      <a:pt x="23" y="26"/>
                      <a:pt x="23" y="26"/>
                      <a:pt x="23" y="26"/>
                    </a:cubicBezTo>
                    <a:cubicBezTo>
                      <a:pt x="22" y="25"/>
                      <a:pt x="22" y="25"/>
                      <a:pt x="21" y="25"/>
                    </a:cubicBezTo>
                    <a:cubicBezTo>
                      <a:pt x="21" y="25"/>
                      <a:pt x="20" y="25"/>
                      <a:pt x="20" y="25"/>
                    </a:cubicBezTo>
                    <a:cubicBezTo>
                      <a:pt x="19" y="24"/>
                      <a:pt x="18" y="24"/>
                      <a:pt x="17" y="23"/>
                    </a:cubicBezTo>
                    <a:cubicBezTo>
                      <a:pt x="0" y="0"/>
                      <a:pt x="0" y="0"/>
                      <a:pt x="0" y="0"/>
                    </a:cubicBezTo>
                    <a:cubicBezTo>
                      <a:pt x="0" y="69"/>
                      <a:pt x="0" y="69"/>
                      <a:pt x="0" y="69"/>
                    </a:cubicBezTo>
                    <a:cubicBezTo>
                      <a:pt x="64" y="37"/>
                      <a:pt x="64" y="37"/>
                      <a:pt x="64" y="37"/>
                    </a:cubicBezTo>
                    <a:cubicBezTo>
                      <a:pt x="64" y="7"/>
                      <a:pt x="64" y="7"/>
                      <a:pt x="64" y="7"/>
                    </a:cubicBezTo>
                    <a:cubicBezTo>
                      <a:pt x="27" y="25"/>
                      <a:pt x="27" y="25"/>
                      <a:pt x="27" y="25"/>
                    </a:cubicBezTo>
                    <a:cubicBezTo>
                      <a:pt x="26" y="25"/>
                      <a:pt x="25" y="26"/>
                      <a:pt x="24"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26" name="Freeform 9"/>
              <p:cNvSpPr>
                <a:spLocks/>
              </p:cNvSpPr>
              <p:nvPr/>
            </p:nvSpPr>
            <p:spPr bwMode="auto">
              <a:xfrm>
                <a:off x="5113" y="843"/>
                <a:ext cx="53" cy="36"/>
              </a:xfrm>
              <a:custGeom>
                <a:avLst/>
                <a:gdLst>
                  <a:gd name="T0" fmla="*/ 87 w 87"/>
                  <a:gd name="T1" fmla="*/ 32 h 59"/>
                  <a:gd name="T2" fmla="*/ 22 w 87"/>
                  <a:gd name="T3" fmla="*/ 0 h 59"/>
                  <a:gd name="T4" fmla="*/ 0 w 87"/>
                  <a:gd name="T5" fmla="*/ 27 h 59"/>
                  <a:gd name="T6" fmla="*/ 23 w 87"/>
                  <a:gd name="T7" fmla="*/ 38 h 59"/>
                  <a:gd name="T8" fmla="*/ 23 w 87"/>
                  <a:gd name="T9" fmla="*/ 38 h 59"/>
                  <a:gd name="T10" fmla="*/ 65 w 87"/>
                  <a:gd name="T11" fmla="*/ 59 h 59"/>
                  <a:gd name="T12" fmla="*/ 87 w 87"/>
                  <a:gd name="T13" fmla="*/ 32 h 59"/>
                </a:gdLst>
                <a:ahLst/>
                <a:cxnLst>
                  <a:cxn ang="0">
                    <a:pos x="T0" y="T1"/>
                  </a:cxn>
                  <a:cxn ang="0">
                    <a:pos x="T2" y="T3"/>
                  </a:cxn>
                  <a:cxn ang="0">
                    <a:pos x="T4" y="T5"/>
                  </a:cxn>
                  <a:cxn ang="0">
                    <a:pos x="T6" y="T7"/>
                  </a:cxn>
                  <a:cxn ang="0">
                    <a:pos x="T8" y="T9"/>
                  </a:cxn>
                  <a:cxn ang="0">
                    <a:pos x="T10" y="T11"/>
                  </a:cxn>
                  <a:cxn ang="0">
                    <a:pos x="T12" y="T13"/>
                  </a:cxn>
                </a:cxnLst>
                <a:rect l="0" t="0" r="r" b="b"/>
                <a:pathLst>
                  <a:path w="87" h="59">
                    <a:moveTo>
                      <a:pt x="87" y="32"/>
                    </a:moveTo>
                    <a:cubicBezTo>
                      <a:pt x="22" y="0"/>
                      <a:pt x="22" y="0"/>
                      <a:pt x="22" y="0"/>
                    </a:cubicBezTo>
                    <a:cubicBezTo>
                      <a:pt x="0" y="27"/>
                      <a:pt x="0" y="27"/>
                      <a:pt x="0" y="27"/>
                    </a:cubicBezTo>
                    <a:cubicBezTo>
                      <a:pt x="23" y="38"/>
                      <a:pt x="23" y="38"/>
                      <a:pt x="23" y="38"/>
                    </a:cubicBezTo>
                    <a:cubicBezTo>
                      <a:pt x="23" y="38"/>
                      <a:pt x="23" y="38"/>
                      <a:pt x="23" y="38"/>
                    </a:cubicBezTo>
                    <a:cubicBezTo>
                      <a:pt x="65" y="59"/>
                      <a:pt x="65" y="59"/>
                      <a:pt x="65" y="59"/>
                    </a:cubicBezTo>
                    <a:lnTo>
                      <a:pt x="87" y="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27" name="Freeform 10"/>
              <p:cNvSpPr>
                <a:spLocks/>
              </p:cNvSpPr>
              <p:nvPr/>
            </p:nvSpPr>
            <p:spPr bwMode="auto">
              <a:xfrm>
                <a:off x="5113" y="794"/>
                <a:ext cx="53" cy="36"/>
              </a:xfrm>
              <a:custGeom>
                <a:avLst/>
                <a:gdLst>
                  <a:gd name="T0" fmla="*/ 53 w 53"/>
                  <a:gd name="T1" fmla="*/ 16 h 36"/>
                  <a:gd name="T2" fmla="*/ 39 w 53"/>
                  <a:gd name="T3" fmla="*/ 0 h 36"/>
                  <a:gd name="T4" fmla="*/ 0 w 53"/>
                  <a:gd name="T5" fmla="*/ 19 h 36"/>
                  <a:gd name="T6" fmla="*/ 13 w 53"/>
                  <a:gd name="T7" fmla="*/ 36 h 36"/>
                  <a:gd name="T8" fmla="*/ 53 w 53"/>
                  <a:gd name="T9" fmla="*/ 16 h 36"/>
                </a:gdLst>
                <a:ahLst/>
                <a:cxnLst>
                  <a:cxn ang="0">
                    <a:pos x="T0" y="T1"/>
                  </a:cxn>
                  <a:cxn ang="0">
                    <a:pos x="T2" y="T3"/>
                  </a:cxn>
                  <a:cxn ang="0">
                    <a:pos x="T4" y="T5"/>
                  </a:cxn>
                  <a:cxn ang="0">
                    <a:pos x="T6" y="T7"/>
                  </a:cxn>
                  <a:cxn ang="0">
                    <a:pos x="T8" y="T9"/>
                  </a:cxn>
                </a:cxnLst>
                <a:rect l="0" t="0" r="r" b="b"/>
                <a:pathLst>
                  <a:path w="53" h="36">
                    <a:moveTo>
                      <a:pt x="53" y="16"/>
                    </a:moveTo>
                    <a:lnTo>
                      <a:pt x="39" y="0"/>
                    </a:lnTo>
                    <a:lnTo>
                      <a:pt x="0" y="19"/>
                    </a:lnTo>
                    <a:lnTo>
                      <a:pt x="13" y="36"/>
                    </a:lnTo>
                    <a:lnTo>
                      <a:pt x="53" y="1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28" name="Freeform 11"/>
              <p:cNvSpPr>
                <a:spLocks/>
              </p:cNvSpPr>
              <p:nvPr/>
            </p:nvSpPr>
            <p:spPr bwMode="auto">
              <a:xfrm>
                <a:off x="5181" y="843"/>
                <a:ext cx="53" cy="36"/>
              </a:xfrm>
              <a:custGeom>
                <a:avLst/>
                <a:gdLst>
                  <a:gd name="T0" fmla="*/ 0 w 87"/>
                  <a:gd name="T1" fmla="*/ 32 h 59"/>
                  <a:gd name="T2" fmla="*/ 22 w 87"/>
                  <a:gd name="T3" fmla="*/ 59 h 59"/>
                  <a:gd name="T4" fmla="*/ 64 w 87"/>
                  <a:gd name="T5" fmla="*/ 38 h 59"/>
                  <a:gd name="T6" fmla="*/ 64 w 87"/>
                  <a:gd name="T7" fmla="*/ 38 h 59"/>
                  <a:gd name="T8" fmla="*/ 87 w 87"/>
                  <a:gd name="T9" fmla="*/ 26 h 59"/>
                  <a:gd name="T10" fmla="*/ 65 w 87"/>
                  <a:gd name="T11" fmla="*/ 0 h 59"/>
                  <a:gd name="T12" fmla="*/ 0 w 87"/>
                  <a:gd name="T13" fmla="*/ 32 h 59"/>
                </a:gdLst>
                <a:ahLst/>
                <a:cxnLst>
                  <a:cxn ang="0">
                    <a:pos x="T0" y="T1"/>
                  </a:cxn>
                  <a:cxn ang="0">
                    <a:pos x="T2" y="T3"/>
                  </a:cxn>
                  <a:cxn ang="0">
                    <a:pos x="T4" y="T5"/>
                  </a:cxn>
                  <a:cxn ang="0">
                    <a:pos x="T6" y="T7"/>
                  </a:cxn>
                  <a:cxn ang="0">
                    <a:pos x="T8" y="T9"/>
                  </a:cxn>
                  <a:cxn ang="0">
                    <a:pos x="T10" y="T11"/>
                  </a:cxn>
                  <a:cxn ang="0">
                    <a:pos x="T12" y="T13"/>
                  </a:cxn>
                </a:cxnLst>
                <a:rect l="0" t="0" r="r" b="b"/>
                <a:pathLst>
                  <a:path w="87" h="59">
                    <a:moveTo>
                      <a:pt x="0" y="32"/>
                    </a:moveTo>
                    <a:cubicBezTo>
                      <a:pt x="22" y="59"/>
                      <a:pt x="22" y="59"/>
                      <a:pt x="22" y="59"/>
                    </a:cubicBezTo>
                    <a:cubicBezTo>
                      <a:pt x="64" y="38"/>
                      <a:pt x="64" y="38"/>
                      <a:pt x="64" y="38"/>
                    </a:cubicBezTo>
                    <a:cubicBezTo>
                      <a:pt x="64" y="38"/>
                      <a:pt x="64" y="38"/>
                      <a:pt x="64" y="38"/>
                    </a:cubicBezTo>
                    <a:cubicBezTo>
                      <a:pt x="87" y="26"/>
                      <a:pt x="87" y="26"/>
                      <a:pt x="87" y="26"/>
                    </a:cubicBezTo>
                    <a:cubicBezTo>
                      <a:pt x="65" y="0"/>
                      <a:pt x="65" y="0"/>
                      <a:pt x="65" y="0"/>
                    </a:cubicBezTo>
                    <a:lnTo>
                      <a:pt x="0" y="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29" name="Freeform 12"/>
              <p:cNvSpPr>
                <a:spLocks/>
              </p:cNvSpPr>
              <p:nvPr/>
            </p:nvSpPr>
            <p:spPr bwMode="auto">
              <a:xfrm>
                <a:off x="5181" y="794"/>
                <a:ext cx="53" cy="36"/>
              </a:xfrm>
              <a:custGeom>
                <a:avLst/>
                <a:gdLst>
                  <a:gd name="T0" fmla="*/ 0 w 53"/>
                  <a:gd name="T1" fmla="*/ 16 h 36"/>
                  <a:gd name="T2" fmla="*/ 39 w 53"/>
                  <a:gd name="T3" fmla="*/ 36 h 36"/>
                  <a:gd name="T4" fmla="*/ 53 w 53"/>
                  <a:gd name="T5" fmla="*/ 19 h 36"/>
                  <a:gd name="T6" fmla="*/ 13 w 53"/>
                  <a:gd name="T7" fmla="*/ 0 h 36"/>
                  <a:gd name="T8" fmla="*/ 0 w 53"/>
                  <a:gd name="T9" fmla="*/ 16 h 36"/>
                </a:gdLst>
                <a:ahLst/>
                <a:cxnLst>
                  <a:cxn ang="0">
                    <a:pos x="T0" y="T1"/>
                  </a:cxn>
                  <a:cxn ang="0">
                    <a:pos x="T2" y="T3"/>
                  </a:cxn>
                  <a:cxn ang="0">
                    <a:pos x="T4" y="T5"/>
                  </a:cxn>
                  <a:cxn ang="0">
                    <a:pos x="T6" y="T7"/>
                  </a:cxn>
                  <a:cxn ang="0">
                    <a:pos x="T8" y="T9"/>
                  </a:cxn>
                </a:cxnLst>
                <a:rect l="0" t="0" r="r" b="b"/>
                <a:pathLst>
                  <a:path w="53" h="36">
                    <a:moveTo>
                      <a:pt x="0" y="16"/>
                    </a:moveTo>
                    <a:lnTo>
                      <a:pt x="39" y="36"/>
                    </a:lnTo>
                    <a:lnTo>
                      <a:pt x="53" y="19"/>
                    </a:lnTo>
                    <a:lnTo>
                      <a:pt x="13" y="0"/>
                    </a:lnTo>
                    <a:lnTo>
                      <a:pt x="0" y="1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grpSp>
        <p:sp>
          <p:nvSpPr>
            <p:cNvPr id="136" name="TextBox 135"/>
            <p:cNvSpPr txBox="1"/>
            <p:nvPr/>
          </p:nvSpPr>
          <p:spPr>
            <a:xfrm>
              <a:off x="1978797" y="5551400"/>
              <a:ext cx="953148" cy="211203"/>
            </a:xfrm>
            <a:prstGeom prst="rect">
              <a:avLst/>
            </a:prstGeom>
            <a:noFill/>
          </p:spPr>
          <p:txBody>
            <a:bodyPr wrap="square" lIns="36000" tIns="36000" rIns="36000" bIns="36000" rtlCol="0">
              <a:spAutoFit/>
            </a:bodyPr>
            <a:lstStyle/>
            <a:p>
              <a:pPr algn="ctr">
                <a:spcAft>
                  <a:spcPts val="600"/>
                </a:spcAft>
              </a:pPr>
              <a:r>
                <a:rPr lang="en-US" sz="900" b="1" dirty="0" smtClean="0"/>
                <a:t>Solution</a:t>
              </a:r>
              <a:endParaRPr lang="en-US" sz="900" b="1" dirty="0"/>
            </a:p>
          </p:txBody>
        </p:sp>
      </p:grpSp>
      <p:graphicFrame>
        <p:nvGraphicFramePr>
          <p:cNvPr id="140" name="Table 139"/>
          <p:cNvGraphicFramePr>
            <a:graphicFrameLocks noGrp="1"/>
          </p:cNvGraphicFramePr>
          <p:nvPr>
            <p:extLst>
              <p:ext uri="{D42A27DB-BD31-4B8C-83A1-F6EECF244321}">
                <p14:modId xmlns:p14="http://schemas.microsoft.com/office/powerpoint/2010/main" val="3863359465"/>
              </p:ext>
            </p:extLst>
          </p:nvPr>
        </p:nvGraphicFramePr>
        <p:xfrm>
          <a:off x="627184" y="5433441"/>
          <a:ext cx="11058408" cy="868680"/>
        </p:xfrm>
        <a:graphic>
          <a:graphicData uri="http://schemas.openxmlformats.org/drawingml/2006/table">
            <a:tbl>
              <a:tblPr firstRow="1" bandRow="1">
                <a:tableStyleId>{793D81CF-94F2-401A-BA57-92F5A7B2D0C5}</a:tableStyleId>
              </a:tblPr>
              <a:tblGrid>
                <a:gridCol w="3158287">
                  <a:extLst>
                    <a:ext uri="{9D8B030D-6E8A-4147-A177-3AD203B41FA5}">
                      <a16:colId xmlns:a16="http://schemas.microsoft.com/office/drawing/2014/main" val="20000"/>
                    </a:ext>
                  </a:extLst>
                </a:gridCol>
                <a:gridCol w="4453094">
                  <a:extLst>
                    <a:ext uri="{9D8B030D-6E8A-4147-A177-3AD203B41FA5}">
                      <a16:colId xmlns:a16="http://schemas.microsoft.com/office/drawing/2014/main" val="3626153765"/>
                    </a:ext>
                  </a:extLst>
                </a:gridCol>
                <a:gridCol w="3447027">
                  <a:extLst>
                    <a:ext uri="{9D8B030D-6E8A-4147-A177-3AD203B41FA5}">
                      <a16:colId xmlns:a16="http://schemas.microsoft.com/office/drawing/2014/main" val="4055680155"/>
                    </a:ext>
                  </a:extLst>
                </a:gridCol>
              </a:tblGrid>
              <a:tr h="185025">
                <a:tc>
                  <a:txBody>
                    <a:bodyPr/>
                    <a:lstStyle/>
                    <a:p>
                      <a:pPr marL="0" indent="0" algn="ctr">
                        <a:buFont typeface="Arial" panose="020B0604020202020204" pitchFamily="34" charset="0"/>
                        <a:buNone/>
                      </a:pPr>
                      <a:r>
                        <a:rPr lang="en-US" sz="900" dirty="0" smtClean="0">
                          <a:solidFill>
                            <a:srgbClr val="92D050"/>
                          </a:solidFill>
                          <a:latin typeface="Frutiger Next Pro Bold" panose="020B0803040204020203" pitchFamily="34" charset="0"/>
                        </a:rPr>
                        <a:t>Key Activities</a:t>
                      </a:r>
                      <a:endParaRPr lang="en-US" sz="900" dirty="0">
                        <a:solidFill>
                          <a:srgbClr val="92D050"/>
                        </a:solidFill>
                        <a:latin typeface="Frutiger Next Pro Bold" panose="020B0803040204020203" pitchFamily="34" charset="0"/>
                      </a:endParaRPr>
                    </a:p>
                  </a:txBody>
                  <a:tcPr anchor="ctr">
                    <a:lnL w="6350" cap="flat" cmpd="sng" algn="ctr">
                      <a:solidFill>
                        <a:srgbClr val="92D050"/>
                      </a:solidFill>
                      <a:prstDash val="solid"/>
                      <a:round/>
                      <a:headEnd type="none" w="med" len="med"/>
                      <a:tailEnd type="none" w="med" len="med"/>
                    </a:lnL>
                    <a:lnR w="6350" cap="flat" cmpd="sng" algn="ctr">
                      <a:solidFill>
                        <a:srgbClr val="92D050"/>
                      </a:solidFill>
                      <a:prstDash val="solid"/>
                      <a:round/>
                      <a:headEnd type="none" w="med" len="med"/>
                      <a:tailEnd type="none" w="med" len="med"/>
                    </a:lnR>
                    <a:lnT w="6350" cap="flat" cmpd="sng" algn="ctr">
                      <a:solidFill>
                        <a:srgbClr val="92D050"/>
                      </a:solidFill>
                      <a:prstDash val="solid"/>
                      <a:round/>
                      <a:headEnd type="none" w="med" len="med"/>
                      <a:tailEnd type="none" w="med" len="med"/>
                    </a:lnT>
                    <a:lnB w="6350" cap="flat" cmpd="sng" algn="ctr">
                      <a:solidFill>
                        <a:srgbClr val="92D050"/>
                      </a:solidFill>
                      <a:prstDash val="solid"/>
                      <a:round/>
                      <a:headEnd type="none" w="med" len="med"/>
                      <a:tailEnd type="none" w="med" len="med"/>
                    </a:lnB>
                  </a:tcPr>
                </a:tc>
                <a:tc>
                  <a:txBody>
                    <a:bodyPr/>
                    <a:lstStyle/>
                    <a:p>
                      <a:pPr marL="0" indent="0" algn="ctr">
                        <a:buFont typeface="Arial" panose="020B0604020202020204" pitchFamily="34" charset="0"/>
                        <a:buNone/>
                      </a:pPr>
                      <a:r>
                        <a:rPr lang="en-US" sz="900" dirty="0" smtClean="0">
                          <a:solidFill>
                            <a:srgbClr val="92D050"/>
                          </a:solidFill>
                          <a:latin typeface="Frutiger Next Pro Bold" panose="020B0803040204020203" pitchFamily="34" charset="0"/>
                        </a:rPr>
                        <a:t>Risks</a:t>
                      </a:r>
                      <a:endParaRPr lang="en-US" sz="900" dirty="0">
                        <a:solidFill>
                          <a:srgbClr val="92D050"/>
                        </a:solidFill>
                        <a:latin typeface="Frutiger Next Pro Bold" panose="020B0803040204020203" pitchFamily="34" charset="0"/>
                      </a:endParaRPr>
                    </a:p>
                  </a:txBody>
                  <a:tcPr anchor="ctr">
                    <a:lnL w="6350" cap="flat" cmpd="sng" algn="ctr">
                      <a:solidFill>
                        <a:srgbClr val="92D050"/>
                      </a:solidFill>
                      <a:prstDash val="solid"/>
                      <a:round/>
                      <a:headEnd type="none" w="med" len="med"/>
                      <a:tailEnd type="none" w="med" len="med"/>
                    </a:lnL>
                    <a:lnR w="6350" cap="flat" cmpd="sng" algn="ctr">
                      <a:solidFill>
                        <a:srgbClr val="92D050"/>
                      </a:solidFill>
                      <a:prstDash val="solid"/>
                      <a:round/>
                      <a:headEnd type="none" w="med" len="med"/>
                      <a:tailEnd type="none" w="med" len="med"/>
                    </a:lnR>
                    <a:lnT w="6350" cap="flat" cmpd="sng" algn="ctr">
                      <a:solidFill>
                        <a:srgbClr val="92D050"/>
                      </a:solidFill>
                      <a:prstDash val="solid"/>
                      <a:round/>
                      <a:headEnd type="none" w="med" len="med"/>
                      <a:tailEnd type="none" w="med" len="med"/>
                    </a:lnT>
                    <a:lnB w="6350" cap="flat" cmpd="sng" algn="ctr">
                      <a:solidFill>
                        <a:srgbClr val="92D050"/>
                      </a:solidFill>
                      <a:prstDash val="solid"/>
                      <a:round/>
                      <a:headEnd type="none" w="med" len="med"/>
                      <a:tailEnd type="none" w="med" len="med"/>
                    </a:lnB>
                  </a:tcPr>
                </a:tc>
                <a:tc>
                  <a:txBody>
                    <a:bodyPr/>
                    <a:lstStyle/>
                    <a:p>
                      <a:pPr marL="0" indent="0" algn="ctr">
                        <a:buFont typeface="Arial" panose="020B0604020202020204" pitchFamily="34" charset="0"/>
                        <a:buNone/>
                      </a:pPr>
                      <a:r>
                        <a:rPr lang="en-US" sz="900" dirty="0" smtClean="0">
                          <a:solidFill>
                            <a:srgbClr val="92D050"/>
                          </a:solidFill>
                          <a:latin typeface="Frutiger Next Pro Bold" panose="020B0803040204020203" pitchFamily="34" charset="0"/>
                        </a:rPr>
                        <a:t>Mitigation</a:t>
                      </a:r>
                      <a:endParaRPr lang="en-US" sz="900" dirty="0">
                        <a:solidFill>
                          <a:srgbClr val="92D050"/>
                        </a:solidFill>
                        <a:latin typeface="Frutiger Next Pro Bold" panose="020B0803040204020203" pitchFamily="34" charset="0"/>
                      </a:endParaRPr>
                    </a:p>
                  </a:txBody>
                  <a:tcPr anchor="ctr">
                    <a:lnL w="6350" cap="flat" cmpd="sng" algn="ctr">
                      <a:solidFill>
                        <a:srgbClr val="92D050"/>
                      </a:solidFill>
                      <a:prstDash val="solid"/>
                      <a:round/>
                      <a:headEnd type="none" w="med" len="med"/>
                      <a:tailEnd type="none" w="med" len="med"/>
                    </a:lnL>
                    <a:lnR w="6350" cap="flat" cmpd="sng" algn="ctr">
                      <a:solidFill>
                        <a:srgbClr val="92D050"/>
                      </a:solidFill>
                      <a:prstDash val="solid"/>
                      <a:round/>
                      <a:headEnd type="none" w="med" len="med"/>
                      <a:tailEnd type="none" w="med" len="med"/>
                    </a:lnR>
                    <a:lnT w="6350" cap="flat" cmpd="sng" algn="ctr">
                      <a:solidFill>
                        <a:srgbClr val="92D050"/>
                      </a:solidFill>
                      <a:prstDash val="solid"/>
                      <a:round/>
                      <a:headEnd type="none" w="med" len="med"/>
                      <a:tailEnd type="none" w="med" len="med"/>
                    </a:lnT>
                    <a:lnB w="6350" cap="flat" cmpd="sng" algn="ctr">
                      <a:solidFill>
                        <a:srgbClr val="92D050"/>
                      </a:solidFill>
                      <a:prstDash val="solid"/>
                      <a:round/>
                      <a:headEnd type="none" w="med" len="med"/>
                      <a:tailEnd type="none" w="med" len="med"/>
                    </a:lnB>
                  </a:tcPr>
                </a:tc>
                <a:extLst>
                  <a:ext uri="{0D108BD9-81ED-4DB2-BD59-A6C34878D82A}">
                    <a16:rowId xmlns:a16="http://schemas.microsoft.com/office/drawing/2014/main" val="1607670575"/>
                  </a:ext>
                </a:extLst>
              </a:tr>
              <a:tr h="635486">
                <a:tc>
                  <a:txBody>
                    <a:bodyPr/>
                    <a:lstStyle/>
                    <a:p>
                      <a:pPr marL="171450" indent="-171450">
                        <a:buFont typeface="Arial" panose="020B0604020202020204" pitchFamily="34" charset="0"/>
                        <a:buChar char="•"/>
                      </a:pPr>
                      <a:r>
                        <a:rPr lang="en-US" sz="900" dirty="0" smtClean="0">
                          <a:solidFill>
                            <a:schemeClr val="bg1"/>
                          </a:solidFill>
                          <a:latin typeface="Frutiger Next Pro Bold" panose="020B0803040204020203" pitchFamily="34" charset="0"/>
                        </a:rPr>
                        <a:t>R3 </a:t>
                      </a:r>
                      <a:r>
                        <a:rPr lang="en-US" sz="900" dirty="0" smtClean="0">
                          <a:solidFill>
                            <a:schemeClr val="bg1"/>
                          </a:solidFill>
                          <a:latin typeface="Frutiger Next Pro Bold" panose="020B0803040204020203" pitchFamily="34" charset="0"/>
                        </a:rPr>
                        <a:t>Sprint#13 </a:t>
                      </a:r>
                      <a:r>
                        <a:rPr lang="en-US" sz="900" dirty="0" smtClean="0">
                          <a:solidFill>
                            <a:schemeClr val="bg1"/>
                          </a:solidFill>
                          <a:latin typeface="Frutiger Next Pro Bold" panose="020B0803040204020203" pitchFamily="34" charset="0"/>
                        </a:rPr>
                        <a:t>in progress</a:t>
                      </a:r>
                    </a:p>
                    <a:p>
                      <a:pPr marL="171450" indent="-171450">
                        <a:buFont typeface="Arial" panose="020B0604020202020204" pitchFamily="34" charset="0"/>
                        <a:buChar char="•"/>
                      </a:pPr>
                      <a:r>
                        <a:rPr lang="en-US" sz="900" dirty="0" smtClean="0">
                          <a:solidFill>
                            <a:schemeClr val="bg1"/>
                          </a:solidFill>
                          <a:latin typeface="Frutiger Next Pro Bold" panose="020B0803040204020203" pitchFamily="34" charset="0"/>
                        </a:rPr>
                        <a:t>Improved form </a:t>
                      </a:r>
                      <a:r>
                        <a:rPr lang="en-US" sz="900" dirty="0" err="1" smtClean="0">
                          <a:solidFill>
                            <a:schemeClr val="bg1"/>
                          </a:solidFill>
                          <a:latin typeface="Frutiger Next Pro Bold" panose="020B0803040204020203" pitchFamily="34" charset="0"/>
                        </a:rPr>
                        <a:t>templating</a:t>
                      </a:r>
                      <a:r>
                        <a:rPr lang="en-US" sz="900" dirty="0" smtClean="0">
                          <a:solidFill>
                            <a:schemeClr val="bg1"/>
                          </a:solidFill>
                          <a:latin typeface="Frutiger Next Pro Bold" panose="020B0803040204020203" pitchFamily="34" charset="0"/>
                        </a:rPr>
                        <a:t>,</a:t>
                      </a:r>
                      <a:r>
                        <a:rPr lang="en-US" sz="900" baseline="0" dirty="0" smtClean="0">
                          <a:solidFill>
                            <a:schemeClr val="bg1"/>
                          </a:solidFill>
                          <a:latin typeface="Frutiger Next Pro Bold" panose="020B0803040204020203" pitchFamily="34" charset="0"/>
                        </a:rPr>
                        <a:t> table extraction, improvements in OCR &amp; NLP, digital data extraction</a:t>
                      </a:r>
                      <a:endParaRPr lang="en-US" sz="900" dirty="0" smtClean="0">
                        <a:solidFill>
                          <a:schemeClr val="bg1"/>
                        </a:solidFill>
                        <a:latin typeface="Frutiger Next Pro Bold" panose="020B0803040204020203" pitchFamily="34" charset="0"/>
                      </a:endParaRPr>
                    </a:p>
                    <a:p>
                      <a:pPr marL="171450" indent="-171450">
                        <a:buFont typeface="Arial" panose="020B0604020202020204" pitchFamily="34" charset="0"/>
                        <a:buChar char="•"/>
                      </a:pPr>
                      <a:r>
                        <a:rPr lang="en-US" sz="900" dirty="0" smtClean="0">
                          <a:solidFill>
                            <a:schemeClr val="bg1"/>
                          </a:solidFill>
                          <a:latin typeface="Frutiger Next Pro Bold" panose="020B0803040204020203" pitchFamily="34" charset="0"/>
                        </a:rPr>
                        <a:t>Provide and Claims Solution development activities</a:t>
                      </a:r>
                    </a:p>
                  </a:txBody>
                  <a:tcPr>
                    <a:lnL w="6350" cap="flat" cmpd="sng" algn="ctr">
                      <a:solidFill>
                        <a:srgbClr val="92D050"/>
                      </a:solidFill>
                      <a:prstDash val="solid"/>
                      <a:round/>
                      <a:headEnd type="none" w="med" len="med"/>
                      <a:tailEnd type="none" w="med" len="med"/>
                    </a:lnL>
                    <a:lnR w="6350" cap="flat" cmpd="sng" algn="ctr">
                      <a:solidFill>
                        <a:srgbClr val="92D050"/>
                      </a:solidFill>
                      <a:prstDash val="solid"/>
                      <a:round/>
                      <a:headEnd type="none" w="med" len="med"/>
                      <a:tailEnd type="none" w="med" len="med"/>
                    </a:lnR>
                    <a:lnT w="6350" cap="flat" cmpd="sng" algn="ctr">
                      <a:solidFill>
                        <a:srgbClr val="92D050"/>
                      </a:solidFill>
                      <a:prstDash val="solid"/>
                      <a:round/>
                      <a:headEnd type="none" w="med" len="med"/>
                      <a:tailEnd type="none" w="med" len="med"/>
                    </a:lnT>
                    <a:lnB w="6350" cap="flat" cmpd="sng" algn="ctr">
                      <a:solidFill>
                        <a:srgbClr val="92D050"/>
                      </a:solidFill>
                      <a:prstDash val="solid"/>
                      <a:round/>
                      <a:headEnd type="none" w="med" len="med"/>
                      <a:tailEnd type="none" w="med" len="med"/>
                    </a:lnB>
                    <a:solidFill>
                      <a:schemeClr val="tx1"/>
                    </a:solidFill>
                  </a:tcPr>
                </a:tc>
                <a:tc>
                  <a:txBody>
                    <a:bodyPr/>
                    <a:lstStyle/>
                    <a:p>
                      <a:pPr marL="171450" indent="-171450">
                        <a:buFont typeface="Arial" panose="020B0604020202020204" pitchFamily="34" charset="0"/>
                        <a:buChar char="•"/>
                      </a:pPr>
                      <a:r>
                        <a:rPr lang="en-US" sz="900" dirty="0" smtClean="0">
                          <a:solidFill>
                            <a:schemeClr val="bg1"/>
                          </a:solidFill>
                          <a:latin typeface="Frutiger Next Pro Bold" panose="020B0803040204020203" pitchFamily="34" charset="0"/>
                        </a:rPr>
                        <a:t>Unavailability of DevOps</a:t>
                      </a:r>
                      <a:r>
                        <a:rPr lang="en-US" sz="900" baseline="0" dirty="0" smtClean="0">
                          <a:solidFill>
                            <a:schemeClr val="bg1"/>
                          </a:solidFill>
                          <a:latin typeface="Frutiger Next Pro Bold" panose="020B0803040204020203" pitchFamily="34" charset="0"/>
                        </a:rPr>
                        <a:t> support limiting solution activities</a:t>
                      </a:r>
                      <a:endParaRPr lang="en-US" sz="900" dirty="0" smtClean="0">
                        <a:solidFill>
                          <a:schemeClr val="bg1"/>
                        </a:solidFill>
                        <a:latin typeface="Frutiger Next Pro Bold" panose="020B0803040204020203"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dirty="0" smtClean="0">
                          <a:solidFill>
                            <a:schemeClr val="bg1"/>
                          </a:solidFill>
                          <a:latin typeface="Frutiger Next Pro Bold" panose="020B0803040204020203" pitchFamily="34" charset="0"/>
                        </a:rPr>
                        <a:t>Access to more testing data to make the platform</a:t>
                      </a:r>
                      <a:r>
                        <a:rPr lang="en-US" sz="900" baseline="0" dirty="0" smtClean="0">
                          <a:solidFill>
                            <a:schemeClr val="bg1"/>
                          </a:solidFill>
                          <a:latin typeface="Frutiger Next Pro Bold" panose="020B0803040204020203" pitchFamily="34" charset="0"/>
                        </a:rPr>
                        <a:t> capability comparable to commercially available products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dirty="0" smtClean="0">
                          <a:solidFill>
                            <a:schemeClr val="bg1"/>
                          </a:solidFill>
                          <a:latin typeface="Frutiger Next Pro Bold" panose="020B0803040204020203" pitchFamily="34" charset="0"/>
                        </a:rPr>
                        <a:t>Lots</a:t>
                      </a:r>
                      <a:r>
                        <a:rPr lang="en-US" sz="900" baseline="0" dirty="0" smtClean="0">
                          <a:solidFill>
                            <a:schemeClr val="bg1"/>
                          </a:solidFill>
                          <a:latin typeface="Frutiger Next Pro Bold" panose="020B0803040204020203" pitchFamily="34" charset="0"/>
                        </a:rPr>
                        <a:t> of traction in market and MVP for platform/ solution is yet to be released</a:t>
                      </a:r>
                      <a:endParaRPr lang="en-US" sz="900" dirty="0" smtClean="0">
                        <a:solidFill>
                          <a:schemeClr val="bg1"/>
                        </a:solidFill>
                        <a:latin typeface="Frutiger Next Pro Bold" panose="020B0803040204020203" pitchFamily="34" charset="0"/>
                      </a:endParaRPr>
                    </a:p>
                  </a:txBody>
                  <a:tcPr>
                    <a:lnL w="6350" cap="flat" cmpd="sng" algn="ctr">
                      <a:solidFill>
                        <a:srgbClr val="92D050"/>
                      </a:solidFill>
                      <a:prstDash val="solid"/>
                      <a:round/>
                      <a:headEnd type="none" w="med" len="med"/>
                      <a:tailEnd type="none" w="med" len="med"/>
                    </a:lnL>
                    <a:lnR w="6350" cap="flat" cmpd="sng" algn="ctr">
                      <a:solidFill>
                        <a:srgbClr val="92D050"/>
                      </a:solidFill>
                      <a:prstDash val="solid"/>
                      <a:round/>
                      <a:headEnd type="none" w="med" len="med"/>
                      <a:tailEnd type="none" w="med" len="med"/>
                    </a:lnR>
                    <a:lnT w="6350" cap="flat" cmpd="sng" algn="ctr">
                      <a:solidFill>
                        <a:srgbClr val="92D050"/>
                      </a:solidFill>
                      <a:prstDash val="solid"/>
                      <a:round/>
                      <a:headEnd type="none" w="med" len="med"/>
                      <a:tailEnd type="none" w="med" len="med"/>
                    </a:lnT>
                    <a:lnB w="6350" cap="flat" cmpd="sng" algn="ctr">
                      <a:solidFill>
                        <a:srgbClr val="92D050"/>
                      </a:solidFill>
                      <a:prstDash val="solid"/>
                      <a:round/>
                      <a:headEnd type="none" w="med" len="med"/>
                      <a:tailEnd type="none" w="med" len="med"/>
                    </a:lnB>
                    <a:solidFill>
                      <a:schemeClr val="tx1"/>
                    </a:solidFill>
                  </a:tcPr>
                </a:tc>
                <a:tc>
                  <a:txBody>
                    <a:bodyPr/>
                    <a:lstStyle/>
                    <a:p>
                      <a:pPr marL="171450" indent="-171450">
                        <a:buFont typeface="Arial" panose="020B0604020202020204" pitchFamily="34" charset="0"/>
                        <a:buChar char="•"/>
                      </a:pPr>
                      <a:r>
                        <a:rPr lang="en-US" sz="900" dirty="0" smtClean="0">
                          <a:solidFill>
                            <a:schemeClr val="bg1"/>
                          </a:solidFill>
                          <a:latin typeface="Frutiger Next Pro Bold" panose="020B0803040204020203" pitchFamily="34" charset="0"/>
                        </a:rPr>
                        <a:t>Other team members (including USI) to pitch</a:t>
                      </a:r>
                      <a:r>
                        <a:rPr lang="en-US" sz="900" baseline="0" dirty="0" smtClean="0">
                          <a:solidFill>
                            <a:schemeClr val="bg1"/>
                          </a:solidFill>
                          <a:latin typeface="Frutiger Next Pro Bold" panose="020B0803040204020203" pitchFamily="34" charset="0"/>
                        </a:rPr>
                        <a:t> in</a:t>
                      </a:r>
                      <a:endParaRPr lang="en-US" sz="900" dirty="0" smtClean="0">
                        <a:solidFill>
                          <a:schemeClr val="bg1"/>
                        </a:solidFill>
                        <a:latin typeface="Frutiger Next Pro Bold" panose="020B0803040204020203" pitchFamily="34" charset="0"/>
                      </a:endParaRPr>
                    </a:p>
                    <a:p>
                      <a:pPr marL="171450" indent="-171450">
                        <a:buFont typeface="Arial" panose="020B0604020202020204" pitchFamily="34" charset="0"/>
                        <a:buChar char="•"/>
                      </a:pPr>
                      <a:r>
                        <a:rPr lang="en-US" sz="900" dirty="0" smtClean="0">
                          <a:solidFill>
                            <a:schemeClr val="bg1"/>
                          </a:solidFill>
                          <a:latin typeface="Frutiger Next Pro Bold" panose="020B0803040204020203" pitchFamily="34" charset="0"/>
                        </a:rPr>
                        <a:t>Development will be done with</a:t>
                      </a:r>
                      <a:r>
                        <a:rPr lang="en-US" sz="900" baseline="0" dirty="0" smtClean="0">
                          <a:solidFill>
                            <a:schemeClr val="bg1"/>
                          </a:solidFill>
                          <a:latin typeface="Frutiger Next Pro Bold" panose="020B0803040204020203" pitchFamily="34" charset="0"/>
                        </a:rPr>
                        <a:t> a single </a:t>
                      </a:r>
                      <a:r>
                        <a:rPr lang="en-US" sz="900" baseline="0" dirty="0" smtClean="0">
                          <a:solidFill>
                            <a:schemeClr val="bg1"/>
                          </a:solidFill>
                          <a:latin typeface="Frutiger Next Pro Bold" panose="020B0803040204020203" pitchFamily="34" charset="0"/>
                        </a:rPr>
                        <a:t>sample </a:t>
                      </a:r>
                      <a:r>
                        <a:rPr lang="en-US" sz="900" baseline="0" dirty="0" smtClean="0">
                          <a:solidFill>
                            <a:schemeClr val="bg1"/>
                          </a:solidFill>
                          <a:latin typeface="Frutiger Next Pro Bold" panose="020B0803040204020203" pitchFamily="34" charset="0"/>
                        </a:rPr>
                        <a:t>form and UAT will be done with real data</a:t>
                      </a:r>
                    </a:p>
                    <a:p>
                      <a:pPr marL="171450" indent="-171450">
                        <a:buFont typeface="Arial" panose="020B0604020202020204" pitchFamily="34" charset="0"/>
                        <a:buChar char="•"/>
                      </a:pPr>
                      <a:r>
                        <a:rPr lang="en-US" sz="900" baseline="0" dirty="0" smtClean="0">
                          <a:solidFill>
                            <a:schemeClr val="bg1"/>
                          </a:solidFill>
                          <a:latin typeface="Frutiger Next Pro Bold" panose="020B0803040204020203" pitchFamily="34" charset="0"/>
                        </a:rPr>
                        <a:t>Focusing only on Provider, Claim and AE solution for now</a:t>
                      </a:r>
                      <a:endParaRPr lang="en-US" sz="900" dirty="0">
                        <a:solidFill>
                          <a:schemeClr val="bg1"/>
                        </a:solidFill>
                        <a:latin typeface="Frutiger Next Pro Bold" panose="020B0803040204020203" pitchFamily="34" charset="0"/>
                      </a:endParaRPr>
                    </a:p>
                  </a:txBody>
                  <a:tcPr>
                    <a:lnL w="6350" cap="flat" cmpd="sng" algn="ctr">
                      <a:solidFill>
                        <a:srgbClr val="92D050"/>
                      </a:solidFill>
                      <a:prstDash val="solid"/>
                      <a:round/>
                      <a:headEnd type="none" w="med" len="med"/>
                      <a:tailEnd type="none" w="med" len="med"/>
                    </a:lnL>
                    <a:lnR w="6350" cap="flat" cmpd="sng" algn="ctr">
                      <a:solidFill>
                        <a:srgbClr val="92D050"/>
                      </a:solidFill>
                      <a:prstDash val="solid"/>
                      <a:round/>
                      <a:headEnd type="none" w="med" len="med"/>
                      <a:tailEnd type="none" w="med" len="med"/>
                    </a:lnR>
                    <a:lnT w="6350" cap="flat" cmpd="sng" algn="ctr">
                      <a:solidFill>
                        <a:srgbClr val="92D050"/>
                      </a:solidFill>
                      <a:prstDash val="solid"/>
                      <a:round/>
                      <a:headEnd type="none" w="med" len="med"/>
                      <a:tailEnd type="none" w="med" len="med"/>
                    </a:lnT>
                    <a:lnB w="6350" cap="flat" cmpd="sng" algn="ctr">
                      <a:solidFill>
                        <a:srgbClr val="92D050"/>
                      </a:solidFill>
                      <a:prstDash val="solid"/>
                      <a:round/>
                      <a:headEnd type="none" w="med" len="med"/>
                      <a:tailEnd type="none" w="med" len="med"/>
                    </a:lnB>
                    <a:solidFill>
                      <a:schemeClr val="tx1"/>
                    </a:solidFill>
                  </a:tcPr>
                </a:tc>
                <a:extLst>
                  <a:ext uri="{0D108BD9-81ED-4DB2-BD59-A6C34878D82A}">
                    <a16:rowId xmlns:a16="http://schemas.microsoft.com/office/drawing/2014/main" val="3859665818"/>
                  </a:ext>
                </a:extLst>
              </a:tr>
            </a:tbl>
          </a:graphicData>
        </a:graphic>
      </p:graphicFrame>
      <p:sp>
        <p:nvSpPr>
          <p:cNvPr id="141" name="Freeform 114"/>
          <p:cNvSpPr>
            <a:spLocks noEditPoints="1"/>
          </p:cNvSpPr>
          <p:nvPr/>
        </p:nvSpPr>
        <p:spPr bwMode="auto">
          <a:xfrm>
            <a:off x="242781" y="6529051"/>
            <a:ext cx="230095" cy="192108"/>
          </a:xfrm>
          <a:custGeom>
            <a:avLst/>
            <a:gdLst>
              <a:gd name="T0" fmla="*/ 288 w 320"/>
              <a:gd name="T1" fmla="*/ 203 h 267"/>
              <a:gd name="T2" fmla="*/ 277 w 320"/>
              <a:gd name="T3" fmla="*/ 128 h 267"/>
              <a:gd name="T4" fmla="*/ 171 w 320"/>
              <a:gd name="T5" fmla="*/ 75 h 267"/>
              <a:gd name="T6" fmla="*/ 203 w 320"/>
              <a:gd name="T7" fmla="*/ 64 h 267"/>
              <a:gd name="T8" fmla="*/ 192 w 320"/>
              <a:gd name="T9" fmla="*/ 0 h 267"/>
              <a:gd name="T10" fmla="*/ 117 w 320"/>
              <a:gd name="T11" fmla="*/ 11 h 267"/>
              <a:gd name="T12" fmla="*/ 128 w 320"/>
              <a:gd name="T13" fmla="*/ 75 h 267"/>
              <a:gd name="T14" fmla="*/ 149 w 320"/>
              <a:gd name="T15" fmla="*/ 128 h 267"/>
              <a:gd name="T16" fmla="*/ 32 w 320"/>
              <a:gd name="T17" fmla="*/ 139 h 267"/>
              <a:gd name="T18" fmla="*/ 11 w 320"/>
              <a:gd name="T19" fmla="*/ 203 h 267"/>
              <a:gd name="T20" fmla="*/ 0 w 320"/>
              <a:gd name="T21" fmla="*/ 256 h 267"/>
              <a:gd name="T22" fmla="*/ 75 w 320"/>
              <a:gd name="T23" fmla="*/ 267 h 267"/>
              <a:gd name="T24" fmla="*/ 85 w 320"/>
              <a:gd name="T25" fmla="*/ 214 h 267"/>
              <a:gd name="T26" fmla="*/ 53 w 320"/>
              <a:gd name="T27" fmla="*/ 203 h 267"/>
              <a:gd name="T28" fmla="*/ 149 w 320"/>
              <a:gd name="T29" fmla="*/ 150 h 267"/>
              <a:gd name="T30" fmla="*/ 128 w 320"/>
              <a:gd name="T31" fmla="*/ 203 h 267"/>
              <a:gd name="T32" fmla="*/ 117 w 320"/>
              <a:gd name="T33" fmla="*/ 256 h 267"/>
              <a:gd name="T34" fmla="*/ 192 w 320"/>
              <a:gd name="T35" fmla="*/ 267 h 267"/>
              <a:gd name="T36" fmla="*/ 203 w 320"/>
              <a:gd name="T37" fmla="*/ 214 h 267"/>
              <a:gd name="T38" fmla="*/ 171 w 320"/>
              <a:gd name="T39" fmla="*/ 203 h 267"/>
              <a:gd name="T40" fmla="*/ 267 w 320"/>
              <a:gd name="T41" fmla="*/ 150 h 267"/>
              <a:gd name="T42" fmla="*/ 245 w 320"/>
              <a:gd name="T43" fmla="*/ 203 h 267"/>
              <a:gd name="T44" fmla="*/ 235 w 320"/>
              <a:gd name="T45" fmla="*/ 256 h 267"/>
              <a:gd name="T46" fmla="*/ 309 w 320"/>
              <a:gd name="T47" fmla="*/ 267 h 267"/>
              <a:gd name="T48" fmla="*/ 320 w 320"/>
              <a:gd name="T49" fmla="*/ 214 h 267"/>
              <a:gd name="T50" fmla="*/ 139 w 320"/>
              <a:gd name="T51" fmla="*/ 22 h 267"/>
              <a:gd name="T52" fmla="*/ 181 w 320"/>
              <a:gd name="T53" fmla="*/ 54 h 267"/>
              <a:gd name="T54" fmla="*/ 139 w 320"/>
              <a:gd name="T55" fmla="*/ 22 h 267"/>
              <a:gd name="T56" fmla="*/ 21 w 320"/>
              <a:gd name="T57" fmla="*/ 246 h 267"/>
              <a:gd name="T58" fmla="*/ 64 w 320"/>
              <a:gd name="T59" fmla="*/ 224 h 267"/>
              <a:gd name="T60" fmla="*/ 181 w 320"/>
              <a:gd name="T61" fmla="*/ 246 h 267"/>
              <a:gd name="T62" fmla="*/ 139 w 320"/>
              <a:gd name="T63" fmla="*/ 224 h 267"/>
              <a:gd name="T64" fmla="*/ 181 w 320"/>
              <a:gd name="T65" fmla="*/ 246 h 267"/>
              <a:gd name="T66" fmla="*/ 256 w 320"/>
              <a:gd name="T67" fmla="*/ 246 h 267"/>
              <a:gd name="T68" fmla="*/ 299 w 320"/>
              <a:gd name="T69" fmla="*/ 224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0" h="267">
                <a:moveTo>
                  <a:pt x="309" y="203"/>
                </a:moveTo>
                <a:cubicBezTo>
                  <a:pt x="288" y="203"/>
                  <a:pt x="288" y="203"/>
                  <a:pt x="288" y="203"/>
                </a:cubicBezTo>
                <a:cubicBezTo>
                  <a:pt x="288" y="139"/>
                  <a:pt x="288" y="139"/>
                  <a:pt x="288" y="139"/>
                </a:cubicBezTo>
                <a:cubicBezTo>
                  <a:pt x="288" y="133"/>
                  <a:pt x="283" y="128"/>
                  <a:pt x="277" y="128"/>
                </a:cubicBezTo>
                <a:cubicBezTo>
                  <a:pt x="171" y="128"/>
                  <a:pt x="171" y="128"/>
                  <a:pt x="171" y="128"/>
                </a:cubicBezTo>
                <a:cubicBezTo>
                  <a:pt x="171" y="75"/>
                  <a:pt x="171" y="75"/>
                  <a:pt x="171" y="75"/>
                </a:cubicBezTo>
                <a:cubicBezTo>
                  <a:pt x="192" y="75"/>
                  <a:pt x="192" y="75"/>
                  <a:pt x="192" y="75"/>
                </a:cubicBezTo>
                <a:cubicBezTo>
                  <a:pt x="198" y="75"/>
                  <a:pt x="203" y="70"/>
                  <a:pt x="203" y="64"/>
                </a:cubicBezTo>
                <a:cubicBezTo>
                  <a:pt x="203" y="11"/>
                  <a:pt x="203" y="11"/>
                  <a:pt x="203" y="11"/>
                </a:cubicBezTo>
                <a:cubicBezTo>
                  <a:pt x="203" y="5"/>
                  <a:pt x="198" y="0"/>
                  <a:pt x="192" y="0"/>
                </a:cubicBezTo>
                <a:cubicBezTo>
                  <a:pt x="128" y="0"/>
                  <a:pt x="128" y="0"/>
                  <a:pt x="128" y="0"/>
                </a:cubicBezTo>
                <a:cubicBezTo>
                  <a:pt x="122" y="0"/>
                  <a:pt x="117" y="5"/>
                  <a:pt x="117" y="11"/>
                </a:cubicBezTo>
                <a:cubicBezTo>
                  <a:pt x="117" y="64"/>
                  <a:pt x="117" y="64"/>
                  <a:pt x="117" y="64"/>
                </a:cubicBezTo>
                <a:cubicBezTo>
                  <a:pt x="117" y="70"/>
                  <a:pt x="122" y="75"/>
                  <a:pt x="128" y="75"/>
                </a:cubicBezTo>
                <a:cubicBezTo>
                  <a:pt x="149" y="75"/>
                  <a:pt x="149" y="75"/>
                  <a:pt x="149" y="75"/>
                </a:cubicBezTo>
                <a:cubicBezTo>
                  <a:pt x="149" y="128"/>
                  <a:pt x="149" y="128"/>
                  <a:pt x="149" y="128"/>
                </a:cubicBezTo>
                <a:cubicBezTo>
                  <a:pt x="43" y="128"/>
                  <a:pt x="43" y="128"/>
                  <a:pt x="43" y="128"/>
                </a:cubicBezTo>
                <a:cubicBezTo>
                  <a:pt x="37" y="128"/>
                  <a:pt x="32" y="133"/>
                  <a:pt x="32" y="139"/>
                </a:cubicBezTo>
                <a:cubicBezTo>
                  <a:pt x="32" y="203"/>
                  <a:pt x="32" y="203"/>
                  <a:pt x="32" y="203"/>
                </a:cubicBezTo>
                <a:cubicBezTo>
                  <a:pt x="11" y="203"/>
                  <a:pt x="11" y="203"/>
                  <a:pt x="11" y="203"/>
                </a:cubicBezTo>
                <a:cubicBezTo>
                  <a:pt x="5" y="203"/>
                  <a:pt x="0" y="208"/>
                  <a:pt x="0" y="214"/>
                </a:cubicBezTo>
                <a:cubicBezTo>
                  <a:pt x="0" y="256"/>
                  <a:pt x="0" y="256"/>
                  <a:pt x="0" y="256"/>
                </a:cubicBezTo>
                <a:cubicBezTo>
                  <a:pt x="0" y="262"/>
                  <a:pt x="5" y="267"/>
                  <a:pt x="11" y="267"/>
                </a:cubicBezTo>
                <a:cubicBezTo>
                  <a:pt x="75" y="267"/>
                  <a:pt x="75" y="267"/>
                  <a:pt x="75" y="267"/>
                </a:cubicBezTo>
                <a:cubicBezTo>
                  <a:pt x="81" y="267"/>
                  <a:pt x="85" y="262"/>
                  <a:pt x="85" y="256"/>
                </a:cubicBezTo>
                <a:cubicBezTo>
                  <a:pt x="85" y="214"/>
                  <a:pt x="85" y="214"/>
                  <a:pt x="85" y="214"/>
                </a:cubicBezTo>
                <a:cubicBezTo>
                  <a:pt x="85" y="208"/>
                  <a:pt x="81" y="203"/>
                  <a:pt x="75" y="203"/>
                </a:cubicBezTo>
                <a:cubicBezTo>
                  <a:pt x="53" y="203"/>
                  <a:pt x="53" y="203"/>
                  <a:pt x="53" y="203"/>
                </a:cubicBezTo>
                <a:cubicBezTo>
                  <a:pt x="53" y="150"/>
                  <a:pt x="53" y="150"/>
                  <a:pt x="53" y="150"/>
                </a:cubicBezTo>
                <a:cubicBezTo>
                  <a:pt x="149" y="150"/>
                  <a:pt x="149" y="150"/>
                  <a:pt x="149" y="150"/>
                </a:cubicBezTo>
                <a:cubicBezTo>
                  <a:pt x="149" y="203"/>
                  <a:pt x="149" y="203"/>
                  <a:pt x="149" y="203"/>
                </a:cubicBezTo>
                <a:cubicBezTo>
                  <a:pt x="128" y="203"/>
                  <a:pt x="128" y="203"/>
                  <a:pt x="128" y="203"/>
                </a:cubicBezTo>
                <a:cubicBezTo>
                  <a:pt x="122" y="203"/>
                  <a:pt x="117" y="208"/>
                  <a:pt x="117" y="214"/>
                </a:cubicBezTo>
                <a:cubicBezTo>
                  <a:pt x="117" y="256"/>
                  <a:pt x="117" y="256"/>
                  <a:pt x="117" y="256"/>
                </a:cubicBezTo>
                <a:cubicBezTo>
                  <a:pt x="117" y="262"/>
                  <a:pt x="122" y="267"/>
                  <a:pt x="128" y="267"/>
                </a:cubicBezTo>
                <a:cubicBezTo>
                  <a:pt x="192" y="267"/>
                  <a:pt x="192" y="267"/>
                  <a:pt x="192" y="267"/>
                </a:cubicBezTo>
                <a:cubicBezTo>
                  <a:pt x="198" y="267"/>
                  <a:pt x="203" y="262"/>
                  <a:pt x="203" y="256"/>
                </a:cubicBezTo>
                <a:cubicBezTo>
                  <a:pt x="203" y="214"/>
                  <a:pt x="203" y="214"/>
                  <a:pt x="203" y="214"/>
                </a:cubicBezTo>
                <a:cubicBezTo>
                  <a:pt x="203" y="208"/>
                  <a:pt x="198" y="203"/>
                  <a:pt x="192" y="203"/>
                </a:cubicBezTo>
                <a:cubicBezTo>
                  <a:pt x="171" y="203"/>
                  <a:pt x="171" y="203"/>
                  <a:pt x="171" y="203"/>
                </a:cubicBezTo>
                <a:cubicBezTo>
                  <a:pt x="171" y="150"/>
                  <a:pt x="171" y="150"/>
                  <a:pt x="171" y="150"/>
                </a:cubicBezTo>
                <a:cubicBezTo>
                  <a:pt x="267" y="150"/>
                  <a:pt x="267" y="150"/>
                  <a:pt x="267" y="150"/>
                </a:cubicBezTo>
                <a:cubicBezTo>
                  <a:pt x="267" y="203"/>
                  <a:pt x="267" y="203"/>
                  <a:pt x="267" y="203"/>
                </a:cubicBezTo>
                <a:cubicBezTo>
                  <a:pt x="245" y="203"/>
                  <a:pt x="245" y="203"/>
                  <a:pt x="245" y="203"/>
                </a:cubicBezTo>
                <a:cubicBezTo>
                  <a:pt x="239" y="203"/>
                  <a:pt x="235" y="208"/>
                  <a:pt x="235" y="214"/>
                </a:cubicBezTo>
                <a:cubicBezTo>
                  <a:pt x="235" y="256"/>
                  <a:pt x="235" y="256"/>
                  <a:pt x="235" y="256"/>
                </a:cubicBezTo>
                <a:cubicBezTo>
                  <a:pt x="235" y="262"/>
                  <a:pt x="239" y="267"/>
                  <a:pt x="245" y="267"/>
                </a:cubicBezTo>
                <a:cubicBezTo>
                  <a:pt x="309" y="267"/>
                  <a:pt x="309" y="267"/>
                  <a:pt x="309" y="267"/>
                </a:cubicBezTo>
                <a:cubicBezTo>
                  <a:pt x="315" y="267"/>
                  <a:pt x="320" y="262"/>
                  <a:pt x="320" y="256"/>
                </a:cubicBezTo>
                <a:cubicBezTo>
                  <a:pt x="320" y="214"/>
                  <a:pt x="320" y="214"/>
                  <a:pt x="320" y="214"/>
                </a:cubicBezTo>
                <a:cubicBezTo>
                  <a:pt x="320" y="208"/>
                  <a:pt x="315" y="203"/>
                  <a:pt x="309" y="203"/>
                </a:cubicBezTo>
                <a:close/>
                <a:moveTo>
                  <a:pt x="139" y="22"/>
                </a:moveTo>
                <a:cubicBezTo>
                  <a:pt x="181" y="22"/>
                  <a:pt x="181" y="22"/>
                  <a:pt x="181" y="22"/>
                </a:cubicBezTo>
                <a:cubicBezTo>
                  <a:pt x="181" y="54"/>
                  <a:pt x="181" y="54"/>
                  <a:pt x="181" y="54"/>
                </a:cubicBezTo>
                <a:cubicBezTo>
                  <a:pt x="139" y="54"/>
                  <a:pt x="139" y="54"/>
                  <a:pt x="139" y="54"/>
                </a:cubicBezTo>
                <a:lnTo>
                  <a:pt x="139" y="22"/>
                </a:lnTo>
                <a:close/>
                <a:moveTo>
                  <a:pt x="64" y="246"/>
                </a:moveTo>
                <a:cubicBezTo>
                  <a:pt x="21" y="246"/>
                  <a:pt x="21" y="246"/>
                  <a:pt x="21" y="246"/>
                </a:cubicBezTo>
                <a:cubicBezTo>
                  <a:pt x="21" y="224"/>
                  <a:pt x="21" y="224"/>
                  <a:pt x="21" y="224"/>
                </a:cubicBezTo>
                <a:cubicBezTo>
                  <a:pt x="64" y="224"/>
                  <a:pt x="64" y="224"/>
                  <a:pt x="64" y="224"/>
                </a:cubicBezTo>
                <a:lnTo>
                  <a:pt x="64" y="246"/>
                </a:lnTo>
                <a:close/>
                <a:moveTo>
                  <a:pt x="181" y="246"/>
                </a:moveTo>
                <a:cubicBezTo>
                  <a:pt x="139" y="246"/>
                  <a:pt x="139" y="246"/>
                  <a:pt x="139" y="246"/>
                </a:cubicBezTo>
                <a:cubicBezTo>
                  <a:pt x="139" y="224"/>
                  <a:pt x="139" y="224"/>
                  <a:pt x="139" y="224"/>
                </a:cubicBezTo>
                <a:cubicBezTo>
                  <a:pt x="181" y="224"/>
                  <a:pt x="181" y="224"/>
                  <a:pt x="181" y="224"/>
                </a:cubicBezTo>
                <a:lnTo>
                  <a:pt x="181" y="246"/>
                </a:lnTo>
                <a:close/>
                <a:moveTo>
                  <a:pt x="299" y="246"/>
                </a:moveTo>
                <a:cubicBezTo>
                  <a:pt x="256" y="246"/>
                  <a:pt x="256" y="246"/>
                  <a:pt x="256" y="246"/>
                </a:cubicBezTo>
                <a:cubicBezTo>
                  <a:pt x="256" y="224"/>
                  <a:pt x="256" y="224"/>
                  <a:pt x="256" y="224"/>
                </a:cubicBezTo>
                <a:cubicBezTo>
                  <a:pt x="299" y="224"/>
                  <a:pt x="299" y="224"/>
                  <a:pt x="299" y="224"/>
                </a:cubicBezTo>
                <a:lnTo>
                  <a:pt x="299" y="246"/>
                </a:lnTo>
                <a:close/>
              </a:path>
            </a:pathLst>
          </a:custGeom>
          <a:no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
        <p:nvSpPr>
          <p:cNvPr id="145" name="TextBox 144"/>
          <p:cNvSpPr txBox="1"/>
          <p:nvPr/>
        </p:nvSpPr>
        <p:spPr>
          <a:xfrm>
            <a:off x="618858" y="6501832"/>
            <a:ext cx="1330488" cy="276999"/>
          </a:xfrm>
          <a:prstGeom prst="rect">
            <a:avLst/>
          </a:prstGeom>
          <a:noFill/>
        </p:spPr>
        <p:txBody>
          <a:bodyPr wrap="square" rtlCol="0">
            <a:spAutoFit/>
          </a:bodyPr>
          <a:lstStyle/>
          <a:p>
            <a:r>
              <a:rPr lang="en-US" sz="12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Core Team</a:t>
            </a:r>
            <a:endPar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165" name="Freeform 114"/>
          <p:cNvSpPr>
            <a:spLocks noEditPoints="1"/>
          </p:cNvSpPr>
          <p:nvPr/>
        </p:nvSpPr>
        <p:spPr bwMode="auto">
          <a:xfrm>
            <a:off x="388763" y="6557345"/>
            <a:ext cx="230095" cy="192108"/>
          </a:xfrm>
          <a:custGeom>
            <a:avLst/>
            <a:gdLst>
              <a:gd name="T0" fmla="*/ 288 w 320"/>
              <a:gd name="T1" fmla="*/ 203 h 267"/>
              <a:gd name="T2" fmla="*/ 277 w 320"/>
              <a:gd name="T3" fmla="*/ 128 h 267"/>
              <a:gd name="T4" fmla="*/ 171 w 320"/>
              <a:gd name="T5" fmla="*/ 75 h 267"/>
              <a:gd name="T6" fmla="*/ 203 w 320"/>
              <a:gd name="T7" fmla="*/ 64 h 267"/>
              <a:gd name="T8" fmla="*/ 192 w 320"/>
              <a:gd name="T9" fmla="*/ 0 h 267"/>
              <a:gd name="T10" fmla="*/ 117 w 320"/>
              <a:gd name="T11" fmla="*/ 11 h 267"/>
              <a:gd name="T12" fmla="*/ 128 w 320"/>
              <a:gd name="T13" fmla="*/ 75 h 267"/>
              <a:gd name="T14" fmla="*/ 149 w 320"/>
              <a:gd name="T15" fmla="*/ 128 h 267"/>
              <a:gd name="T16" fmla="*/ 32 w 320"/>
              <a:gd name="T17" fmla="*/ 139 h 267"/>
              <a:gd name="T18" fmla="*/ 11 w 320"/>
              <a:gd name="T19" fmla="*/ 203 h 267"/>
              <a:gd name="T20" fmla="*/ 0 w 320"/>
              <a:gd name="T21" fmla="*/ 256 h 267"/>
              <a:gd name="T22" fmla="*/ 75 w 320"/>
              <a:gd name="T23" fmla="*/ 267 h 267"/>
              <a:gd name="T24" fmla="*/ 85 w 320"/>
              <a:gd name="T25" fmla="*/ 214 h 267"/>
              <a:gd name="T26" fmla="*/ 53 w 320"/>
              <a:gd name="T27" fmla="*/ 203 h 267"/>
              <a:gd name="T28" fmla="*/ 149 w 320"/>
              <a:gd name="T29" fmla="*/ 150 h 267"/>
              <a:gd name="T30" fmla="*/ 128 w 320"/>
              <a:gd name="T31" fmla="*/ 203 h 267"/>
              <a:gd name="T32" fmla="*/ 117 w 320"/>
              <a:gd name="T33" fmla="*/ 256 h 267"/>
              <a:gd name="T34" fmla="*/ 192 w 320"/>
              <a:gd name="T35" fmla="*/ 267 h 267"/>
              <a:gd name="T36" fmla="*/ 203 w 320"/>
              <a:gd name="T37" fmla="*/ 214 h 267"/>
              <a:gd name="T38" fmla="*/ 171 w 320"/>
              <a:gd name="T39" fmla="*/ 203 h 267"/>
              <a:gd name="T40" fmla="*/ 267 w 320"/>
              <a:gd name="T41" fmla="*/ 150 h 267"/>
              <a:gd name="T42" fmla="*/ 245 w 320"/>
              <a:gd name="T43" fmla="*/ 203 h 267"/>
              <a:gd name="T44" fmla="*/ 235 w 320"/>
              <a:gd name="T45" fmla="*/ 256 h 267"/>
              <a:gd name="T46" fmla="*/ 309 w 320"/>
              <a:gd name="T47" fmla="*/ 267 h 267"/>
              <a:gd name="T48" fmla="*/ 320 w 320"/>
              <a:gd name="T49" fmla="*/ 214 h 267"/>
              <a:gd name="T50" fmla="*/ 139 w 320"/>
              <a:gd name="T51" fmla="*/ 22 h 267"/>
              <a:gd name="T52" fmla="*/ 181 w 320"/>
              <a:gd name="T53" fmla="*/ 54 h 267"/>
              <a:gd name="T54" fmla="*/ 139 w 320"/>
              <a:gd name="T55" fmla="*/ 22 h 267"/>
              <a:gd name="T56" fmla="*/ 21 w 320"/>
              <a:gd name="T57" fmla="*/ 246 h 267"/>
              <a:gd name="T58" fmla="*/ 64 w 320"/>
              <a:gd name="T59" fmla="*/ 224 h 267"/>
              <a:gd name="T60" fmla="*/ 181 w 320"/>
              <a:gd name="T61" fmla="*/ 246 h 267"/>
              <a:gd name="T62" fmla="*/ 139 w 320"/>
              <a:gd name="T63" fmla="*/ 224 h 267"/>
              <a:gd name="T64" fmla="*/ 181 w 320"/>
              <a:gd name="T65" fmla="*/ 246 h 267"/>
              <a:gd name="T66" fmla="*/ 256 w 320"/>
              <a:gd name="T67" fmla="*/ 246 h 267"/>
              <a:gd name="T68" fmla="*/ 299 w 320"/>
              <a:gd name="T69" fmla="*/ 224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0" h="267">
                <a:moveTo>
                  <a:pt x="309" y="203"/>
                </a:moveTo>
                <a:cubicBezTo>
                  <a:pt x="288" y="203"/>
                  <a:pt x="288" y="203"/>
                  <a:pt x="288" y="203"/>
                </a:cubicBezTo>
                <a:cubicBezTo>
                  <a:pt x="288" y="139"/>
                  <a:pt x="288" y="139"/>
                  <a:pt x="288" y="139"/>
                </a:cubicBezTo>
                <a:cubicBezTo>
                  <a:pt x="288" y="133"/>
                  <a:pt x="283" y="128"/>
                  <a:pt x="277" y="128"/>
                </a:cubicBezTo>
                <a:cubicBezTo>
                  <a:pt x="171" y="128"/>
                  <a:pt x="171" y="128"/>
                  <a:pt x="171" y="128"/>
                </a:cubicBezTo>
                <a:cubicBezTo>
                  <a:pt x="171" y="75"/>
                  <a:pt x="171" y="75"/>
                  <a:pt x="171" y="75"/>
                </a:cubicBezTo>
                <a:cubicBezTo>
                  <a:pt x="192" y="75"/>
                  <a:pt x="192" y="75"/>
                  <a:pt x="192" y="75"/>
                </a:cubicBezTo>
                <a:cubicBezTo>
                  <a:pt x="198" y="75"/>
                  <a:pt x="203" y="70"/>
                  <a:pt x="203" y="64"/>
                </a:cubicBezTo>
                <a:cubicBezTo>
                  <a:pt x="203" y="11"/>
                  <a:pt x="203" y="11"/>
                  <a:pt x="203" y="11"/>
                </a:cubicBezTo>
                <a:cubicBezTo>
                  <a:pt x="203" y="5"/>
                  <a:pt x="198" y="0"/>
                  <a:pt x="192" y="0"/>
                </a:cubicBezTo>
                <a:cubicBezTo>
                  <a:pt x="128" y="0"/>
                  <a:pt x="128" y="0"/>
                  <a:pt x="128" y="0"/>
                </a:cubicBezTo>
                <a:cubicBezTo>
                  <a:pt x="122" y="0"/>
                  <a:pt x="117" y="5"/>
                  <a:pt x="117" y="11"/>
                </a:cubicBezTo>
                <a:cubicBezTo>
                  <a:pt x="117" y="64"/>
                  <a:pt x="117" y="64"/>
                  <a:pt x="117" y="64"/>
                </a:cubicBezTo>
                <a:cubicBezTo>
                  <a:pt x="117" y="70"/>
                  <a:pt x="122" y="75"/>
                  <a:pt x="128" y="75"/>
                </a:cubicBezTo>
                <a:cubicBezTo>
                  <a:pt x="149" y="75"/>
                  <a:pt x="149" y="75"/>
                  <a:pt x="149" y="75"/>
                </a:cubicBezTo>
                <a:cubicBezTo>
                  <a:pt x="149" y="128"/>
                  <a:pt x="149" y="128"/>
                  <a:pt x="149" y="128"/>
                </a:cubicBezTo>
                <a:cubicBezTo>
                  <a:pt x="43" y="128"/>
                  <a:pt x="43" y="128"/>
                  <a:pt x="43" y="128"/>
                </a:cubicBezTo>
                <a:cubicBezTo>
                  <a:pt x="37" y="128"/>
                  <a:pt x="32" y="133"/>
                  <a:pt x="32" y="139"/>
                </a:cubicBezTo>
                <a:cubicBezTo>
                  <a:pt x="32" y="203"/>
                  <a:pt x="32" y="203"/>
                  <a:pt x="32" y="203"/>
                </a:cubicBezTo>
                <a:cubicBezTo>
                  <a:pt x="11" y="203"/>
                  <a:pt x="11" y="203"/>
                  <a:pt x="11" y="203"/>
                </a:cubicBezTo>
                <a:cubicBezTo>
                  <a:pt x="5" y="203"/>
                  <a:pt x="0" y="208"/>
                  <a:pt x="0" y="214"/>
                </a:cubicBezTo>
                <a:cubicBezTo>
                  <a:pt x="0" y="256"/>
                  <a:pt x="0" y="256"/>
                  <a:pt x="0" y="256"/>
                </a:cubicBezTo>
                <a:cubicBezTo>
                  <a:pt x="0" y="262"/>
                  <a:pt x="5" y="267"/>
                  <a:pt x="11" y="267"/>
                </a:cubicBezTo>
                <a:cubicBezTo>
                  <a:pt x="75" y="267"/>
                  <a:pt x="75" y="267"/>
                  <a:pt x="75" y="267"/>
                </a:cubicBezTo>
                <a:cubicBezTo>
                  <a:pt x="81" y="267"/>
                  <a:pt x="85" y="262"/>
                  <a:pt x="85" y="256"/>
                </a:cubicBezTo>
                <a:cubicBezTo>
                  <a:pt x="85" y="214"/>
                  <a:pt x="85" y="214"/>
                  <a:pt x="85" y="214"/>
                </a:cubicBezTo>
                <a:cubicBezTo>
                  <a:pt x="85" y="208"/>
                  <a:pt x="81" y="203"/>
                  <a:pt x="75" y="203"/>
                </a:cubicBezTo>
                <a:cubicBezTo>
                  <a:pt x="53" y="203"/>
                  <a:pt x="53" y="203"/>
                  <a:pt x="53" y="203"/>
                </a:cubicBezTo>
                <a:cubicBezTo>
                  <a:pt x="53" y="150"/>
                  <a:pt x="53" y="150"/>
                  <a:pt x="53" y="150"/>
                </a:cubicBezTo>
                <a:cubicBezTo>
                  <a:pt x="149" y="150"/>
                  <a:pt x="149" y="150"/>
                  <a:pt x="149" y="150"/>
                </a:cubicBezTo>
                <a:cubicBezTo>
                  <a:pt x="149" y="203"/>
                  <a:pt x="149" y="203"/>
                  <a:pt x="149" y="203"/>
                </a:cubicBezTo>
                <a:cubicBezTo>
                  <a:pt x="128" y="203"/>
                  <a:pt x="128" y="203"/>
                  <a:pt x="128" y="203"/>
                </a:cubicBezTo>
                <a:cubicBezTo>
                  <a:pt x="122" y="203"/>
                  <a:pt x="117" y="208"/>
                  <a:pt x="117" y="214"/>
                </a:cubicBezTo>
                <a:cubicBezTo>
                  <a:pt x="117" y="256"/>
                  <a:pt x="117" y="256"/>
                  <a:pt x="117" y="256"/>
                </a:cubicBezTo>
                <a:cubicBezTo>
                  <a:pt x="117" y="262"/>
                  <a:pt x="122" y="267"/>
                  <a:pt x="128" y="267"/>
                </a:cubicBezTo>
                <a:cubicBezTo>
                  <a:pt x="192" y="267"/>
                  <a:pt x="192" y="267"/>
                  <a:pt x="192" y="267"/>
                </a:cubicBezTo>
                <a:cubicBezTo>
                  <a:pt x="198" y="267"/>
                  <a:pt x="203" y="262"/>
                  <a:pt x="203" y="256"/>
                </a:cubicBezTo>
                <a:cubicBezTo>
                  <a:pt x="203" y="214"/>
                  <a:pt x="203" y="214"/>
                  <a:pt x="203" y="214"/>
                </a:cubicBezTo>
                <a:cubicBezTo>
                  <a:pt x="203" y="208"/>
                  <a:pt x="198" y="203"/>
                  <a:pt x="192" y="203"/>
                </a:cubicBezTo>
                <a:cubicBezTo>
                  <a:pt x="171" y="203"/>
                  <a:pt x="171" y="203"/>
                  <a:pt x="171" y="203"/>
                </a:cubicBezTo>
                <a:cubicBezTo>
                  <a:pt x="171" y="150"/>
                  <a:pt x="171" y="150"/>
                  <a:pt x="171" y="150"/>
                </a:cubicBezTo>
                <a:cubicBezTo>
                  <a:pt x="267" y="150"/>
                  <a:pt x="267" y="150"/>
                  <a:pt x="267" y="150"/>
                </a:cubicBezTo>
                <a:cubicBezTo>
                  <a:pt x="267" y="203"/>
                  <a:pt x="267" y="203"/>
                  <a:pt x="267" y="203"/>
                </a:cubicBezTo>
                <a:cubicBezTo>
                  <a:pt x="245" y="203"/>
                  <a:pt x="245" y="203"/>
                  <a:pt x="245" y="203"/>
                </a:cubicBezTo>
                <a:cubicBezTo>
                  <a:pt x="239" y="203"/>
                  <a:pt x="235" y="208"/>
                  <a:pt x="235" y="214"/>
                </a:cubicBezTo>
                <a:cubicBezTo>
                  <a:pt x="235" y="256"/>
                  <a:pt x="235" y="256"/>
                  <a:pt x="235" y="256"/>
                </a:cubicBezTo>
                <a:cubicBezTo>
                  <a:pt x="235" y="262"/>
                  <a:pt x="239" y="267"/>
                  <a:pt x="245" y="267"/>
                </a:cubicBezTo>
                <a:cubicBezTo>
                  <a:pt x="309" y="267"/>
                  <a:pt x="309" y="267"/>
                  <a:pt x="309" y="267"/>
                </a:cubicBezTo>
                <a:cubicBezTo>
                  <a:pt x="315" y="267"/>
                  <a:pt x="320" y="262"/>
                  <a:pt x="320" y="256"/>
                </a:cubicBezTo>
                <a:cubicBezTo>
                  <a:pt x="320" y="214"/>
                  <a:pt x="320" y="214"/>
                  <a:pt x="320" y="214"/>
                </a:cubicBezTo>
                <a:cubicBezTo>
                  <a:pt x="320" y="208"/>
                  <a:pt x="315" y="203"/>
                  <a:pt x="309" y="203"/>
                </a:cubicBezTo>
                <a:close/>
                <a:moveTo>
                  <a:pt x="139" y="22"/>
                </a:moveTo>
                <a:cubicBezTo>
                  <a:pt x="181" y="22"/>
                  <a:pt x="181" y="22"/>
                  <a:pt x="181" y="22"/>
                </a:cubicBezTo>
                <a:cubicBezTo>
                  <a:pt x="181" y="54"/>
                  <a:pt x="181" y="54"/>
                  <a:pt x="181" y="54"/>
                </a:cubicBezTo>
                <a:cubicBezTo>
                  <a:pt x="139" y="54"/>
                  <a:pt x="139" y="54"/>
                  <a:pt x="139" y="54"/>
                </a:cubicBezTo>
                <a:lnTo>
                  <a:pt x="139" y="22"/>
                </a:lnTo>
                <a:close/>
                <a:moveTo>
                  <a:pt x="64" y="246"/>
                </a:moveTo>
                <a:cubicBezTo>
                  <a:pt x="21" y="246"/>
                  <a:pt x="21" y="246"/>
                  <a:pt x="21" y="246"/>
                </a:cubicBezTo>
                <a:cubicBezTo>
                  <a:pt x="21" y="224"/>
                  <a:pt x="21" y="224"/>
                  <a:pt x="21" y="224"/>
                </a:cubicBezTo>
                <a:cubicBezTo>
                  <a:pt x="64" y="224"/>
                  <a:pt x="64" y="224"/>
                  <a:pt x="64" y="224"/>
                </a:cubicBezTo>
                <a:lnTo>
                  <a:pt x="64" y="246"/>
                </a:lnTo>
                <a:close/>
                <a:moveTo>
                  <a:pt x="181" y="246"/>
                </a:moveTo>
                <a:cubicBezTo>
                  <a:pt x="139" y="246"/>
                  <a:pt x="139" y="246"/>
                  <a:pt x="139" y="246"/>
                </a:cubicBezTo>
                <a:cubicBezTo>
                  <a:pt x="139" y="224"/>
                  <a:pt x="139" y="224"/>
                  <a:pt x="139" y="224"/>
                </a:cubicBezTo>
                <a:cubicBezTo>
                  <a:pt x="181" y="224"/>
                  <a:pt x="181" y="224"/>
                  <a:pt x="181" y="224"/>
                </a:cubicBezTo>
                <a:lnTo>
                  <a:pt x="181" y="246"/>
                </a:lnTo>
                <a:close/>
                <a:moveTo>
                  <a:pt x="299" y="246"/>
                </a:moveTo>
                <a:cubicBezTo>
                  <a:pt x="256" y="246"/>
                  <a:pt x="256" y="246"/>
                  <a:pt x="256" y="246"/>
                </a:cubicBezTo>
                <a:cubicBezTo>
                  <a:pt x="256" y="224"/>
                  <a:pt x="256" y="224"/>
                  <a:pt x="256" y="224"/>
                </a:cubicBezTo>
                <a:cubicBezTo>
                  <a:pt x="299" y="224"/>
                  <a:pt x="299" y="224"/>
                  <a:pt x="299" y="224"/>
                </a:cubicBezTo>
                <a:lnTo>
                  <a:pt x="299" y="246"/>
                </a:lnTo>
                <a:close/>
              </a:path>
            </a:pathLst>
          </a:custGeom>
          <a:solidFill>
            <a:srgbClr val="92D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aphicFrame>
        <p:nvGraphicFramePr>
          <p:cNvPr id="168" name="Table 167"/>
          <p:cNvGraphicFramePr>
            <a:graphicFrameLocks noGrp="1"/>
          </p:cNvGraphicFramePr>
          <p:nvPr>
            <p:extLst>
              <p:ext uri="{D42A27DB-BD31-4B8C-83A1-F6EECF244321}">
                <p14:modId xmlns:p14="http://schemas.microsoft.com/office/powerpoint/2010/main" val="2115929357"/>
              </p:ext>
            </p:extLst>
          </p:nvPr>
        </p:nvGraphicFramePr>
        <p:xfrm>
          <a:off x="1679645" y="6525855"/>
          <a:ext cx="10230785" cy="237736"/>
        </p:xfrm>
        <a:graphic>
          <a:graphicData uri="http://schemas.openxmlformats.org/drawingml/2006/table">
            <a:tbl>
              <a:tblPr/>
              <a:tblGrid>
                <a:gridCol w="1323531">
                  <a:extLst>
                    <a:ext uri="{9D8B030D-6E8A-4147-A177-3AD203B41FA5}">
                      <a16:colId xmlns:a16="http://schemas.microsoft.com/office/drawing/2014/main" val="20000"/>
                    </a:ext>
                  </a:extLst>
                </a:gridCol>
                <a:gridCol w="1290918">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084730">
                  <a:extLst>
                    <a:ext uri="{9D8B030D-6E8A-4147-A177-3AD203B41FA5}">
                      <a16:colId xmlns:a16="http://schemas.microsoft.com/office/drawing/2014/main" val="20003"/>
                    </a:ext>
                  </a:extLst>
                </a:gridCol>
                <a:gridCol w="1550894">
                  <a:extLst>
                    <a:ext uri="{9D8B030D-6E8A-4147-A177-3AD203B41FA5}">
                      <a16:colId xmlns:a16="http://schemas.microsoft.com/office/drawing/2014/main" val="20004"/>
                    </a:ext>
                  </a:extLst>
                </a:gridCol>
                <a:gridCol w="1120588">
                  <a:extLst>
                    <a:ext uri="{9D8B030D-6E8A-4147-A177-3AD203B41FA5}">
                      <a16:colId xmlns:a16="http://schemas.microsoft.com/office/drawing/2014/main" val="20005"/>
                    </a:ext>
                  </a:extLst>
                </a:gridCol>
                <a:gridCol w="1434353">
                  <a:extLst>
                    <a:ext uri="{9D8B030D-6E8A-4147-A177-3AD203B41FA5}">
                      <a16:colId xmlns:a16="http://schemas.microsoft.com/office/drawing/2014/main" val="20006"/>
                    </a:ext>
                  </a:extLst>
                </a:gridCol>
                <a:gridCol w="1206571">
                  <a:extLst>
                    <a:ext uri="{9D8B030D-6E8A-4147-A177-3AD203B41FA5}">
                      <a16:colId xmlns:a16="http://schemas.microsoft.com/office/drawing/2014/main" val="20007"/>
                    </a:ext>
                  </a:extLst>
                </a:gridCol>
              </a:tblGrid>
              <a:tr h="237736">
                <a:tc>
                  <a:txBody>
                    <a:bodyPr/>
                    <a:lstStyle/>
                    <a:p>
                      <a:pPr algn="ctr" fontAlgn="b"/>
                      <a:r>
                        <a:rPr lang="en-US" sz="1100" b="0" i="0" u="none" strike="noStrike" dirty="0">
                          <a:solidFill>
                            <a:schemeClr val="bg1"/>
                          </a:solidFill>
                          <a:effectLst/>
                          <a:latin typeface="Frutiger Next Pro Bold" panose="020B0803040204020203" pitchFamily="34" charset="0"/>
                        </a:rPr>
                        <a:t>Aditya Kudumala</a:t>
                      </a:r>
                    </a:p>
                  </a:txBody>
                  <a:tcPr marL="4763" marR="4763" marT="4763" marB="0" anchor="ctr">
                    <a:lnL w="6350" cap="flat" cmpd="sng" algn="ctr">
                      <a:noFill/>
                      <a:prstDash val="solid"/>
                      <a:round/>
                      <a:headEnd type="none" w="med" len="med"/>
                      <a:tailEnd type="none" w="med" len="med"/>
                    </a:lnL>
                    <a:lnR w="6350" cap="flat" cmpd="sng" algn="ctr">
                      <a:solidFill>
                        <a:srgbClr val="92D05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ctr" fontAlgn="b"/>
                      <a:r>
                        <a:rPr lang="en-US" sz="1100" b="0" i="0" u="none" strike="noStrike" dirty="0">
                          <a:solidFill>
                            <a:schemeClr val="bg1"/>
                          </a:solidFill>
                          <a:effectLst/>
                          <a:latin typeface="Frutiger Next Pro Bold" panose="020B0803040204020203" pitchFamily="34" charset="0"/>
                        </a:rPr>
                        <a:t>Sandeep Sharma </a:t>
                      </a:r>
                    </a:p>
                  </a:txBody>
                  <a:tcPr marL="4763" marR="4763" marT="4763" marB="0" anchor="ctr">
                    <a:lnL w="6350" cap="flat" cmpd="sng" algn="ctr">
                      <a:solidFill>
                        <a:srgbClr val="92D050"/>
                      </a:solidFill>
                      <a:prstDash val="solid"/>
                      <a:round/>
                      <a:headEnd type="none" w="med" len="med"/>
                      <a:tailEnd type="none" w="med" len="med"/>
                    </a:lnL>
                    <a:lnR w="6350" cap="flat" cmpd="sng" algn="ctr">
                      <a:solidFill>
                        <a:srgbClr val="92D05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ctr" fontAlgn="b"/>
                      <a:r>
                        <a:rPr lang="en-US" sz="1100" b="0" i="0" u="none" strike="noStrike" dirty="0">
                          <a:solidFill>
                            <a:schemeClr val="bg1"/>
                          </a:solidFill>
                          <a:effectLst/>
                          <a:latin typeface="Frutiger Next Pro Bold" panose="020B0803040204020203" pitchFamily="34" charset="0"/>
                        </a:rPr>
                        <a:t>Rajinder Sobti</a:t>
                      </a:r>
                    </a:p>
                  </a:txBody>
                  <a:tcPr marL="4763" marR="4763" marT="4763" marB="0" anchor="ctr">
                    <a:lnL w="6350" cap="flat" cmpd="sng" algn="ctr">
                      <a:solidFill>
                        <a:srgbClr val="92D050"/>
                      </a:solidFill>
                      <a:prstDash val="solid"/>
                      <a:round/>
                      <a:headEnd type="none" w="med" len="med"/>
                      <a:tailEnd type="none" w="med" len="med"/>
                    </a:lnL>
                    <a:lnR w="6350" cap="flat" cmpd="sng" algn="ctr">
                      <a:solidFill>
                        <a:srgbClr val="92D05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ctr" fontAlgn="b"/>
                      <a:r>
                        <a:rPr lang="en-US" sz="1100" b="0" i="0" u="none" strike="noStrike" dirty="0">
                          <a:solidFill>
                            <a:schemeClr val="bg1"/>
                          </a:solidFill>
                          <a:effectLst/>
                          <a:latin typeface="Frutiger Next Pro Bold" panose="020B0803040204020203" pitchFamily="34" charset="0"/>
                        </a:rPr>
                        <a:t>Nirav Mehta</a:t>
                      </a:r>
                    </a:p>
                  </a:txBody>
                  <a:tcPr marL="4763" marR="4763" marT="4763" marB="0" anchor="ctr">
                    <a:lnL w="6350" cap="flat" cmpd="sng" algn="ctr">
                      <a:solidFill>
                        <a:srgbClr val="92D050"/>
                      </a:solidFill>
                      <a:prstDash val="solid"/>
                      <a:round/>
                      <a:headEnd type="none" w="med" len="med"/>
                      <a:tailEnd type="none" w="med" len="med"/>
                    </a:lnL>
                    <a:lnR w="6350" cap="flat" cmpd="sng" algn="ctr">
                      <a:solidFill>
                        <a:srgbClr val="92D05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ctr" fontAlgn="b"/>
                      <a:r>
                        <a:rPr lang="en-US" sz="1100" b="0" i="0" u="none" strike="noStrike" dirty="0">
                          <a:solidFill>
                            <a:schemeClr val="bg1"/>
                          </a:solidFill>
                          <a:effectLst/>
                          <a:latin typeface="Frutiger Next Pro Bold" panose="020B0803040204020203" pitchFamily="34" charset="0"/>
                        </a:rPr>
                        <a:t>Shavin Shahnawaz</a:t>
                      </a:r>
                    </a:p>
                  </a:txBody>
                  <a:tcPr marL="4763" marR="4763" marT="4763" marB="0" anchor="ctr">
                    <a:lnL w="6350" cap="flat" cmpd="sng" algn="ctr">
                      <a:solidFill>
                        <a:srgbClr val="92D050"/>
                      </a:solidFill>
                      <a:prstDash val="solid"/>
                      <a:round/>
                      <a:headEnd type="none" w="med" len="med"/>
                      <a:tailEnd type="none" w="med" len="med"/>
                    </a:lnL>
                    <a:lnR w="6350" cap="flat" cmpd="sng" algn="ctr">
                      <a:solidFill>
                        <a:srgbClr val="92D05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ctr" fontAlgn="b"/>
                      <a:r>
                        <a:rPr lang="en-US" sz="1100" b="0" i="0" u="none" strike="noStrike" dirty="0">
                          <a:solidFill>
                            <a:schemeClr val="bg1"/>
                          </a:solidFill>
                          <a:effectLst/>
                          <a:latin typeface="Frutiger Next Pro Bold" panose="020B0803040204020203" pitchFamily="34" charset="0"/>
                        </a:rPr>
                        <a:t>Abhilash Nair</a:t>
                      </a:r>
                    </a:p>
                  </a:txBody>
                  <a:tcPr marL="4763" marR="4763" marT="4763" marB="0" anchor="ctr">
                    <a:lnL w="6350" cap="flat" cmpd="sng" algn="ctr">
                      <a:solidFill>
                        <a:srgbClr val="92D050"/>
                      </a:solidFill>
                      <a:prstDash val="solid"/>
                      <a:round/>
                      <a:headEnd type="none" w="med" len="med"/>
                      <a:tailEnd type="none" w="med" len="med"/>
                    </a:lnL>
                    <a:lnR w="6350" cap="flat" cmpd="sng" algn="ctr">
                      <a:solidFill>
                        <a:srgbClr val="92D05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ctr" fontAlgn="b"/>
                      <a:r>
                        <a:rPr lang="en-US" sz="1100" b="0" i="0" u="none" strike="noStrike" dirty="0" smtClean="0">
                          <a:solidFill>
                            <a:schemeClr val="bg1"/>
                          </a:solidFill>
                          <a:effectLst/>
                          <a:latin typeface="Frutiger Next Pro Bold" panose="020B0803040204020203" pitchFamily="34" charset="0"/>
                        </a:rPr>
                        <a:t>Prashanth (XPMS)</a:t>
                      </a:r>
                      <a:endParaRPr lang="en-US" sz="1100" b="0" i="0" u="none" strike="noStrike" dirty="0">
                        <a:solidFill>
                          <a:schemeClr val="bg1"/>
                        </a:solidFill>
                        <a:effectLst/>
                        <a:latin typeface="Frutiger Next Pro Bold" panose="020B0803040204020203" pitchFamily="34" charset="0"/>
                      </a:endParaRPr>
                    </a:p>
                  </a:txBody>
                  <a:tcPr marL="4763" marR="4763" marT="4763" marB="0" anchor="ctr">
                    <a:lnL w="6350" cap="flat" cmpd="sng" algn="ctr">
                      <a:solidFill>
                        <a:srgbClr val="92D050"/>
                      </a:solidFill>
                      <a:prstDash val="solid"/>
                      <a:round/>
                      <a:headEnd type="none" w="med" len="med"/>
                      <a:tailEnd type="none" w="med" len="med"/>
                    </a:lnL>
                    <a:lnR w="6350" cap="flat" cmpd="sng" algn="ctr">
                      <a:solidFill>
                        <a:srgbClr val="92D05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marL="0" marR="0" lvl="0" indent="0" algn="ctr" defTabSz="1219170" rtl="0" eaLnBrk="1" fontAlgn="b" latinLnBrk="0" hangingPunct="1">
                        <a:lnSpc>
                          <a:spcPct val="100000"/>
                        </a:lnSpc>
                        <a:spcBef>
                          <a:spcPts val="0"/>
                        </a:spcBef>
                        <a:spcAft>
                          <a:spcPts val="0"/>
                        </a:spcAft>
                        <a:buClrTx/>
                        <a:buSzTx/>
                        <a:buFontTx/>
                        <a:buNone/>
                        <a:tabLst/>
                        <a:defRPr/>
                      </a:pPr>
                      <a:r>
                        <a:rPr lang="en-US" sz="1100" b="0" i="0" u="none" strike="noStrike" dirty="0" smtClean="0">
                          <a:solidFill>
                            <a:schemeClr val="bg1"/>
                          </a:solidFill>
                          <a:effectLst/>
                          <a:latin typeface="Frutiger Next Pro Bold" panose="020B0803040204020203" pitchFamily="34" charset="0"/>
                        </a:rPr>
                        <a:t>Praneeth</a:t>
                      </a:r>
                      <a:r>
                        <a:rPr lang="en-US" sz="1100" b="0" i="0" u="none" strike="noStrike" baseline="0" dirty="0" smtClean="0">
                          <a:solidFill>
                            <a:schemeClr val="bg1"/>
                          </a:solidFill>
                          <a:effectLst/>
                          <a:latin typeface="Frutiger Next Pro Bold" panose="020B0803040204020203" pitchFamily="34" charset="0"/>
                        </a:rPr>
                        <a:t> (XPMS)</a:t>
                      </a:r>
                      <a:endParaRPr lang="en-US" sz="1100" b="0" i="0" u="none" strike="noStrike" dirty="0" smtClean="0">
                        <a:solidFill>
                          <a:schemeClr val="bg1"/>
                        </a:solidFill>
                        <a:effectLst/>
                        <a:latin typeface="Frutiger Next Pro Bold" panose="020B0803040204020203" pitchFamily="34" charset="0"/>
                      </a:endParaRPr>
                    </a:p>
                  </a:txBody>
                  <a:tcPr marL="4763" marR="4763" marT="4763" marB="0" anchor="ctr">
                    <a:lnL w="6350" cap="flat" cmpd="sng" algn="ctr">
                      <a:solidFill>
                        <a:srgbClr val="92D050"/>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169" name="TextBox 168"/>
          <p:cNvSpPr txBox="1"/>
          <p:nvPr/>
        </p:nvSpPr>
        <p:spPr>
          <a:xfrm>
            <a:off x="1479334" y="3406258"/>
            <a:ext cx="953148" cy="211203"/>
          </a:xfrm>
          <a:prstGeom prst="rect">
            <a:avLst/>
          </a:prstGeom>
          <a:noFill/>
        </p:spPr>
        <p:txBody>
          <a:bodyPr wrap="square" lIns="36000" tIns="36000" rIns="36000" bIns="36000" rtlCol="0">
            <a:spAutoFit/>
          </a:bodyPr>
          <a:lstStyle/>
          <a:p>
            <a:pPr algn="ctr">
              <a:spcAft>
                <a:spcPts val="600"/>
              </a:spcAft>
            </a:pPr>
            <a:r>
              <a:rPr lang="en-US" sz="900" b="1" dirty="0" smtClean="0"/>
              <a:t>Solution</a:t>
            </a:r>
            <a:endParaRPr lang="en-US" sz="900" b="1" dirty="0"/>
          </a:p>
        </p:txBody>
      </p:sp>
    </p:spTree>
    <p:extLst>
      <p:ext uri="{BB962C8B-B14F-4D97-AF65-F5344CB8AC3E}">
        <p14:creationId xmlns:p14="http://schemas.microsoft.com/office/powerpoint/2010/main" val="347210176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gray">
          <a:xfrm>
            <a:off x="831850" y="1709738"/>
            <a:ext cx="10515600" cy="2852737"/>
          </a:xfrm>
          <a:prstGeom prst="rect">
            <a:avLst/>
          </a:prstGeom>
        </p:spPr>
        <p:txBody>
          <a:bodyPr vert="horz" lIns="0" tIns="0" rIns="0" bIns="0" rtlCol="0" anchor="b" anchorCtr="0">
            <a:noAutofit/>
          </a:bodyPr>
          <a:lstStyle>
            <a:lvl1pPr algn="ctr" defTabSz="1219170" rtl="0" eaLnBrk="1" latinLnBrk="0" hangingPunct="1">
              <a:spcBef>
                <a:spcPct val="0"/>
              </a:spcBef>
              <a:buNone/>
              <a:defRPr sz="6000" kern="1200">
                <a:solidFill>
                  <a:schemeClr val="bg1"/>
                </a:solidFill>
                <a:latin typeface="+mj-lt"/>
                <a:ea typeface="+mj-ea"/>
                <a:cs typeface="+mj-cs"/>
              </a:defRPr>
            </a:lvl1pPr>
          </a:lstStyle>
          <a:p>
            <a:pPr algn="l"/>
            <a:r>
              <a:rPr lang="en-US" dirty="0" smtClean="0">
                <a:latin typeface="Knockout HTF26-JuniorFlyweight" pitchFamily="50" charset="0"/>
              </a:rPr>
              <a:t>Detailed Sprint Status Update</a:t>
            </a:r>
            <a:endParaRPr lang="en-US" dirty="0">
              <a:latin typeface="Knockout HTF26-JuniorFlyweight" pitchFamily="50" charset="0"/>
            </a:endParaRPr>
          </a:p>
        </p:txBody>
      </p:sp>
      <p:sp>
        <p:nvSpPr>
          <p:cNvPr id="5" name="Text Placeholder 2"/>
          <p:cNvSpPr txBox="1">
            <a:spLocks/>
          </p:cNvSpPr>
          <p:nvPr/>
        </p:nvSpPr>
        <p:spPr>
          <a:xfrm>
            <a:off x="831850" y="4589463"/>
            <a:ext cx="10515600" cy="1500187"/>
          </a:xfrm>
          <a:prstGeom prst="rect">
            <a:avLst/>
          </a:prstGeom>
        </p:spPr>
        <p:txBody>
          <a:bodyPr vert="horz" lIns="0" tIns="0" rIns="0" bIns="0" rtlCol="0">
            <a:noAutofit/>
          </a:bodyPr>
          <a:lstStyle>
            <a:lvl1pPr marL="0" indent="0" algn="ctr" defTabSz="1219170" rtl="0" eaLnBrk="1" latinLnBrk="0" hangingPunct="1">
              <a:spcBef>
                <a:spcPts val="0"/>
              </a:spcBef>
              <a:spcAft>
                <a:spcPts val="1333"/>
              </a:spcAft>
              <a:buSzPct val="100000"/>
              <a:buFontTx/>
              <a:buNone/>
              <a:defRPr sz="2400" b="0" kern="1200">
                <a:solidFill>
                  <a:schemeClr val="bg1"/>
                </a:solidFill>
                <a:latin typeface="+mn-lt"/>
                <a:ea typeface="+mn-ea"/>
                <a:cs typeface="+mn-cs"/>
              </a:defRPr>
            </a:lvl1pPr>
            <a:lvl2pPr marL="457200" indent="0" algn="ctr" defTabSz="1219170" rtl="0" eaLnBrk="1" latinLnBrk="0" hangingPunct="1">
              <a:spcBef>
                <a:spcPts val="0"/>
              </a:spcBef>
              <a:spcAft>
                <a:spcPts val="1333"/>
              </a:spcAft>
              <a:buClrTx/>
              <a:buSzPct val="100000"/>
              <a:buFont typeface="Arial" panose="020B0604020202020204" pitchFamily="34" charset="0"/>
              <a:buNone/>
              <a:defRPr lang="en-US" sz="2000" b="0" kern="1200">
                <a:solidFill>
                  <a:schemeClr val="tx1"/>
                </a:solidFill>
                <a:latin typeface="+mn-lt"/>
                <a:ea typeface="+mn-ea"/>
                <a:cs typeface="+mn-cs"/>
              </a:defRPr>
            </a:lvl2pPr>
            <a:lvl3pPr marL="914400" indent="0" algn="ctr" defTabSz="1219170" rtl="0" eaLnBrk="1" latinLnBrk="0" hangingPunct="1">
              <a:spcBef>
                <a:spcPts val="0"/>
              </a:spcBef>
              <a:spcAft>
                <a:spcPts val="1333"/>
              </a:spcAft>
              <a:buClrTx/>
              <a:buSzPct val="100000"/>
              <a:buFont typeface="Arial" panose="020B0604020202020204" pitchFamily="34" charset="0"/>
              <a:buNone/>
              <a:defRPr lang="en-US" sz="1800" kern="1200">
                <a:solidFill>
                  <a:schemeClr val="tx1"/>
                </a:solidFill>
                <a:latin typeface="+mn-lt"/>
                <a:ea typeface="+mn-ea"/>
                <a:cs typeface="+mn-cs"/>
              </a:defRPr>
            </a:lvl3pPr>
            <a:lvl4pPr marL="1371600" indent="0" algn="ctr" defTabSz="1219170" rtl="0" eaLnBrk="1" latinLnBrk="0" hangingPunct="1">
              <a:spcBef>
                <a:spcPts val="0"/>
              </a:spcBef>
              <a:spcAft>
                <a:spcPts val="1333"/>
              </a:spcAft>
              <a:buClrTx/>
              <a:buSzPct val="100000"/>
              <a:buFont typeface="Arial" panose="020B0604020202020204" pitchFamily="34" charset="0"/>
              <a:buNone/>
              <a:defRPr lang="en-US" sz="1600" kern="1200" baseline="0">
                <a:solidFill>
                  <a:schemeClr val="tx1"/>
                </a:solidFill>
                <a:latin typeface="+mn-lt"/>
                <a:ea typeface="+mn-ea"/>
                <a:cs typeface="+mn-cs"/>
              </a:defRPr>
            </a:lvl4pPr>
            <a:lvl5pPr marL="1828800" indent="0" algn="ctr" defTabSz="1064657" rtl="0" eaLnBrk="1" latinLnBrk="0" hangingPunct="1">
              <a:spcBef>
                <a:spcPts val="0"/>
              </a:spcBef>
              <a:spcAft>
                <a:spcPts val="1333"/>
              </a:spcAft>
              <a:buClrTx/>
              <a:buSzPct val="100000"/>
              <a:buFont typeface="Arial" panose="020B0604020202020204" pitchFamily="34" charset="0"/>
              <a:buNone/>
              <a:tabLst/>
              <a:defRPr lang="en-US" sz="1600" kern="1200" baseline="0">
                <a:solidFill>
                  <a:schemeClr val="tx1"/>
                </a:solidFill>
                <a:latin typeface="+mn-lt"/>
                <a:ea typeface="+mn-ea"/>
                <a:cs typeface="+mn-cs"/>
              </a:defRPr>
            </a:lvl5pPr>
            <a:lvl6pPr marL="2286000" indent="0" algn="ctr" defTabSz="1219170" rtl="0" eaLnBrk="1" latinLnBrk="0" hangingPunct="1">
              <a:spcBef>
                <a:spcPts val="0"/>
              </a:spcBef>
              <a:spcAft>
                <a:spcPts val="1333"/>
              </a:spcAft>
              <a:buFont typeface="Verdana" panose="020B0604030504040204" pitchFamily="34" charset="0"/>
              <a:buNone/>
              <a:defRPr sz="1600" kern="1200" baseline="0">
                <a:solidFill>
                  <a:schemeClr val="tx1"/>
                </a:solidFill>
                <a:latin typeface="+mn-lt"/>
                <a:ea typeface="+mn-ea"/>
                <a:cs typeface="+mn-cs"/>
              </a:defRPr>
            </a:lvl6pPr>
            <a:lvl7pPr marL="2743200" indent="0" algn="ctr" defTabSz="1219170" rtl="0" eaLnBrk="1" latinLnBrk="0" hangingPunct="1">
              <a:spcBef>
                <a:spcPts val="0"/>
              </a:spcBef>
              <a:spcAft>
                <a:spcPts val="1333"/>
              </a:spcAft>
              <a:buFont typeface="Verdana" panose="020B0604030504040204" pitchFamily="34" charset="0"/>
              <a:buNone/>
              <a:defRPr sz="1600" kern="1200">
                <a:solidFill>
                  <a:schemeClr val="tx1"/>
                </a:solidFill>
                <a:latin typeface="+mn-lt"/>
                <a:ea typeface="+mn-ea"/>
                <a:cs typeface="+mn-cs"/>
              </a:defRPr>
            </a:lvl7pPr>
            <a:lvl8pPr marL="3200400" indent="0" algn="ctr" defTabSz="1219170" rtl="0" eaLnBrk="1" latinLnBrk="0" hangingPunct="1">
              <a:spcBef>
                <a:spcPts val="0"/>
              </a:spcBef>
              <a:spcAft>
                <a:spcPts val="1333"/>
              </a:spcAft>
              <a:buFont typeface="Verdana" panose="020B0604030504040204" pitchFamily="34" charset="0"/>
              <a:buNone/>
              <a:defRPr sz="1600" kern="1200" baseline="0">
                <a:solidFill>
                  <a:schemeClr val="tx1"/>
                </a:solidFill>
                <a:latin typeface="+mn-lt"/>
                <a:ea typeface="+mn-ea"/>
                <a:cs typeface="+mn-cs"/>
              </a:defRPr>
            </a:lvl8pPr>
            <a:lvl9pPr marL="3657600" indent="0" algn="ctr" defTabSz="1219170" rtl="0" eaLnBrk="1" latinLnBrk="0" hangingPunct="1">
              <a:spcBef>
                <a:spcPts val="0"/>
              </a:spcBef>
              <a:spcAft>
                <a:spcPts val="1333"/>
              </a:spcAft>
              <a:buFont typeface="Verdana" panose="020B0604030504040204" pitchFamily="34" charset="0"/>
              <a:buNone/>
              <a:defRPr sz="1600" kern="1200" baseline="0">
                <a:solidFill>
                  <a:schemeClr val="tx1"/>
                </a:solidFill>
                <a:latin typeface="+mn-lt"/>
                <a:ea typeface="+mn-ea"/>
                <a:cs typeface="+mn-cs"/>
              </a:defRPr>
            </a:lvl9pPr>
          </a:lstStyle>
          <a:p>
            <a:pPr algn="l"/>
            <a:r>
              <a:rPr lang="en-US" dirty="0" smtClean="0">
                <a:latin typeface="Knockout HTF26-JuniorFlyweight" pitchFamily="50" charset="0"/>
              </a:rPr>
              <a:t>R3 </a:t>
            </a:r>
            <a:r>
              <a:rPr lang="en-US" dirty="0" smtClean="0">
                <a:latin typeface="Knockout HTF26-JuniorFlyweight" pitchFamily="50" charset="0"/>
              </a:rPr>
              <a:t>Sprint#13</a:t>
            </a:r>
            <a:endParaRPr lang="en-US" dirty="0">
              <a:latin typeface="Knockout HTF26-JuniorFlyweight" pitchFamily="50" charset="0"/>
            </a:endParaRPr>
          </a:p>
        </p:txBody>
      </p:sp>
    </p:spTree>
    <p:extLst>
      <p:ext uri="{BB962C8B-B14F-4D97-AF65-F5344CB8AC3E}">
        <p14:creationId xmlns:p14="http://schemas.microsoft.com/office/powerpoint/2010/main" val="10027923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722389"/>
            <a:ext cx="6060561" cy="431050"/>
          </a:xfrm>
          <a:prstGeom prst="rect">
            <a:avLst/>
          </a:prstGeom>
          <a:solidFill>
            <a:srgbClr val="00B050"/>
          </a:solid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latin typeface="Knockout HTF26-JuniorFlyweight" pitchFamily="50" charset="0"/>
              <a:ea typeface="Verdana" panose="020B0604030504040204" pitchFamily="34" charset="0"/>
              <a:cs typeface="Verdana" panose="020B0604030504040204" pitchFamily="34" charset="0"/>
            </a:endParaRPr>
          </a:p>
        </p:txBody>
      </p:sp>
      <p:sp>
        <p:nvSpPr>
          <p:cNvPr id="2" name="Rectangle 1"/>
          <p:cNvSpPr/>
          <p:nvPr/>
        </p:nvSpPr>
        <p:spPr>
          <a:xfrm>
            <a:off x="6072634" y="723687"/>
            <a:ext cx="6108077" cy="429752"/>
          </a:xfrm>
          <a:prstGeom prst="rect">
            <a:avLst/>
          </a:prstGeom>
          <a:solidFill>
            <a:srgbClr val="00B0F0"/>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Knockout HTF26-JuniorFlyweight" pitchFamily="50" charset="0"/>
              <a:ea typeface="Verdana" panose="020B0604030504040204" pitchFamily="34" charset="0"/>
              <a:cs typeface="Verdana" panose="020B0604030504040204" pitchFamily="34" charset="0"/>
            </a:endParaRPr>
          </a:p>
        </p:txBody>
      </p:sp>
      <p:grpSp>
        <p:nvGrpSpPr>
          <p:cNvPr id="60" name="Group 59"/>
          <p:cNvGrpSpPr/>
          <p:nvPr/>
        </p:nvGrpSpPr>
        <p:grpSpPr>
          <a:xfrm>
            <a:off x="6302891" y="699620"/>
            <a:ext cx="3125022" cy="523220"/>
            <a:chOff x="7782338" y="1848888"/>
            <a:chExt cx="3125022" cy="523220"/>
          </a:xfrm>
        </p:grpSpPr>
        <p:sp>
          <p:nvSpPr>
            <p:cNvPr id="22" name="Freeform 673"/>
            <p:cNvSpPr>
              <a:spLocks noEditPoints="1"/>
            </p:cNvSpPr>
            <p:nvPr/>
          </p:nvSpPr>
          <p:spPr bwMode="auto">
            <a:xfrm>
              <a:off x="7782338" y="1982804"/>
              <a:ext cx="241608" cy="204240"/>
            </a:xfrm>
            <a:custGeom>
              <a:avLst/>
              <a:gdLst>
                <a:gd name="T0" fmla="*/ 309 w 320"/>
                <a:gd name="T1" fmla="*/ 42 h 277"/>
                <a:gd name="T2" fmla="*/ 213 w 320"/>
                <a:gd name="T3" fmla="*/ 42 h 277"/>
                <a:gd name="T4" fmla="*/ 213 w 320"/>
                <a:gd name="T5" fmla="*/ 10 h 277"/>
                <a:gd name="T6" fmla="*/ 202 w 320"/>
                <a:gd name="T7" fmla="*/ 0 h 277"/>
                <a:gd name="T8" fmla="*/ 117 w 320"/>
                <a:gd name="T9" fmla="*/ 0 h 277"/>
                <a:gd name="T10" fmla="*/ 106 w 320"/>
                <a:gd name="T11" fmla="*/ 10 h 277"/>
                <a:gd name="T12" fmla="*/ 106 w 320"/>
                <a:gd name="T13" fmla="*/ 42 h 277"/>
                <a:gd name="T14" fmla="*/ 10 w 320"/>
                <a:gd name="T15" fmla="*/ 42 h 277"/>
                <a:gd name="T16" fmla="*/ 0 w 320"/>
                <a:gd name="T17" fmla="*/ 53 h 277"/>
                <a:gd name="T18" fmla="*/ 0 w 320"/>
                <a:gd name="T19" fmla="*/ 266 h 277"/>
                <a:gd name="T20" fmla="*/ 10 w 320"/>
                <a:gd name="T21" fmla="*/ 277 h 277"/>
                <a:gd name="T22" fmla="*/ 309 w 320"/>
                <a:gd name="T23" fmla="*/ 277 h 277"/>
                <a:gd name="T24" fmla="*/ 320 w 320"/>
                <a:gd name="T25" fmla="*/ 266 h 277"/>
                <a:gd name="T26" fmla="*/ 320 w 320"/>
                <a:gd name="T27" fmla="*/ 53 h 277"/>
                <a:gd name="T28" fmla="*/ 309 w 320"/>
                <a:gd name="T29" fmla="*/ 42 h 277"/>
                <a:gd name="T30" fmla="*/ 128 w 320"/>
                <a:gd name="T31" fmla="*/ 21 h 277"/>
                <a:gd name="T32" fmla="*/ 192 w 320"/>
                <a:gd name="T33" fmla="*/ 21 h 277"/>
                <a:gd name="T34" fmla="*/ 192 w 320"/>
                <a:gd name="T35" fmla="*/ 42 h 277"/>
                <a:gd name="T36" fmla="*/ 128 w 320"/>
                <a:gd name="T37" fmla="*/ 42 h 277"/>
                <a:gd name="T38" fmla="*/ 128 w 320"/>
                <a:gd name="T39" fmla="*/ 21 h 277"/>
                <a:gd name="T40" fmla="*/ 21 w 320"/>
                <a:gd name="T41" fmla="*/ 256 h 277"/>
                <a:gd name="T42" fmla="*/ 21 w 320"/>
                <a:gd name="T43" fmla="*/ 64 h 277"/>
                <a:gd name="T44" fmla="*/ 64 w 320"/>
                <a:gd name="T45" fmla="*/ 64 h 277"/>
                <a:gd name="T46" fmla="*/ 64 w 320"/>
                <a:gd name="T47" fmla="*/ 256 h 277"/>
                <a:gd name="T48" fmla="*/ 21 w 320"/>
                <a:gd name="T49" fmla="*/ 256 h 277"/>
                <a:gd name="T50" fmla="*/ 85 w 320"/>
                <a:gd name="T51" fmla="*/ 256 h 277"/>
                <a:gd name="T52" fmla="*/ 85 w 320"/>
                <a:gd name="T53" fmla="*/ 64 h 277"/>
                <a:gd name="T54" fmla="*/ 224 w 320"/>
                <a:gd name="T55" fmla="*/ 64 h 277"/>
                <a:gd name="T56" fmla="*/ 224 w 320"/>
                <a:gd name="T57" fmla="*/ 256 h 277"/>
                <a:gd name="T58" fmla="*/ 85 w 320"/>
                <a:gd name="T59" fmla="*/ 256 h 277"/>
                <a:gd name="T60" fmla="*/ 298 w 320"/>
                <a:gd name="T61" fmla="*/ 256 h 277"/>
                <a:gd name="T62" fmla="*/ 245 w 320"/>
                <a:gd name="T63" fmla="*/ 256 h 277"/>
                <a:gd name="T64" fmla="*/ 245 w 320"/>
                <a:gd name="T65" fmla="*/ 64 h 277"/>
                <a:gd name="T66" fmla="*/ 298 w 320"/>
                <a:gd name="T67" fmla="*/ 64 h 277"/>
                <a:gd name="T68" fmla="*/ 298 w 320"/>
                <a:gd name="T69" fmla="*/ 256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0" h="277">
                  <a:moveTo>
                    <a:pt x="309" y="42"/>
                  </a:moveTo>
                  <a:cubicBezTo>
                    <a:pt x="213" y="42"/>
                    <a:pt x="213" y="42"/>
                    <a:pt x="213" y="42"/>
                  </a:cubicBezTo>
                  <a:cubicBezTo>
                    <a:pt x="213" y="10"/>
                    <a:pt x="213" y="10"/>
                    <a:pt x="213" y="10"/>
                  </a:cubicBezTo>
                  <a:cubicBezTo>
                    <a:pt x="213" y="4"/>
                    <a:pt x="208" y="0"/>
                    <a:pt x="202" y="0"/>
                  </a:cubicBezTo>
                  <a:cubicBezTo>
                    <a:pt x="117" y="0"/>
                    <a:pt x="117" y="0"/>
                    <a:pt x="117" y="0"/>
                  </a:cubicBezTo>
                  <a:cubicBezTo>
                    <a:pt x="111" y="0"/>
                    <a:pt x="106" y="4"/>
                    <a:pt x="106" y="10"/>
                  </a:cubicBezTo>
                  <a:cubicBezTo>
                    <a:pt x="106" y="42"/>
                    <a:pt x="106" y="42"/>
                    <a:pt x="106" y="42"/>
                  </a:cubicBezTo>
                  <a:cubicBezTo>
                    <a:pt x="10" y="42"/>
                    <a:pt x="10" y="42"/>
                    <a:pt x="10" y="42"/>
                  </a:cubicBezTo>
                  <a:cubicBezTo>
                    <a:pt x="4" y="42"/>
                    <a:pt x="0" y="47"/>
                    <a:pt x="0" y="53"/>
                  </a:cubicBezTo>
                  <a:cubicBezTo>
                    <a:pt x="0" y="266"/>
                    <a:pt x="0" y="266"/>
                    <a:pt x="0" y="266"/>
                  </a:cubicBezTo>
                  <a:cubicBezTo>
                    <a:pt x="0" y="272"/>
                    <a:pt x="4" y="277"/>
                    <a:pt x="10" y="277"/>
                  </a:cubicBezTo>
                  <a:cubicBezTo>
                    <a:pt x="309" y="277"/>
                    <a:pt x="309" y="277"/>
                    <a:pt x="309" y="277"/>
                  </a:cubicBezTo>
                  <a:cubicBezTo>
                    <a:pt x="315" y="277"/>
                    <a:pt x="320" y="272"/>
                    <a:pt x="320" y="266"/>
                  </a:cubicBezTo>
                  <a:cubicBezTo>
                    <a:pt x="320" y="53"/>
                    <a:pt x="320" y="53"/>
                    <a:pt x="320" y="53"/>
                  </a:cubicBezTo>
                  <a:cubicBezTo>
                    <a:pt x="320" y="47"/>
                    <a:pt x="315" y="42"/>
                    <a:pt x="309" y="42"/>
                  </a:cubicBezTo>
                  <a:close/>
                  <a:moveTo>
                    <a:pt x="128" y="21"/>
                  </a:moveTo>
                  <a:cubicBezTo>
                    <a:pt x="192" y="21"/>
                    <a:pt x="192" y="21"/>
                    <a:pt x="192" y="21"/>
                  </a:cubicBezTo>
                  <a:cubicBezTo>
                    <a:pt x="192" y="42"/>
                    <a:pt x="192" y="42"/>
                    <a:pt x="192" y="42"/>
                  </a:cubicBezTo>
                  <a:cubicBezTo>
                    <a:pt x="128" y="42"/>
                    <a:pt x="128" y="42"/>
                    <a:pt x="128" y="42"/>
                  </a:cubicBezTo>
                  <a:lnTo>
                    <a:pt x="128" y="21"/>
                  </a:lnTo>
                  <a:close/>
                  <a:moveTo>
                    <a:pt x="21" y="256"/>
                  </a:moveTo>
                  <a:cubicBezTo>
                    <a:pt x="21" y="64"/>
                    <a:pt x="21" y="64"/>
                    <a:pt x="21" y="64"/>
                  </a:cubicBezTo>
                  <a:cubicBezTo>
                    <a:pt x="64" y="64"/>
                    <a:pt x="64" y="64"/>
                    <a:pt x="64" y="64"/>
                  </a:cubicBezTo>
                  <a:cubicBezTo>
                    <a:pt x="64" y="256"/>
                    <a:pt x="64" y="256"/>
                    <a:pt x="64" y="256"/>
                  </a:cubicBezTo>
                  <a:lnTo>
                    <a:pt x="21" y="256"/>
                  </a:lnTo>
                  <a:close/>
                  <a:moveTo>
                    <a:pt x="85" y="256"/>
                  </a:moveTo>
                  <a:cubicBezTo>
                    <a:pt x="85" y="64"/>
                    <a:pt x="85" y="64"/>
                    <a:pt x="85" y="64"/>
                  </a:cubicBezTo>
                  <a:cubicBezTo>
                    <a:pt x="224" y="64"/>
                    <a:pt x="224" y="64"/>
                    <a:pt x="224" y="64"/>
                  </a:cubicBezTo>
                  <a:cubicBezTo>
                    <a:pt x="224" y="256"/>
                    <a:pt x="224" y="256"/>
                    <a:pt x="224" y="256"/>
                  </a:cubicBezTo>
                  <a:lnTo>
                    <a:pt x="85" y="256"/>
                  </a:lnTo>
                  <a:close/>
                  <a:moveTo>
                    <a:pt x="298" y="256"/>
                  </a:moveTo>
                  <a:cubicBezTo>
                    <a:pt x="245" y="256"/>
                    <a:pt x="245" y="256"/>
                    <a:pt x="245" y="256"/>
                  </a:cubicBezTo>
                  <a:cubicBezTo>
                    <a:pt x="245" y="64"/>
                    <a:pt x="245" y="64"/>
                    <a:pt x="245" y="64"/>
                  </a:cubicBezTo>
                  <a:cubicBezTo>
                    <a:pt x="298" y="64"/>
                    <a:pt x="298" y="64"/>
                    <a:pt x="298" y="64"/>
                  </a:cubicBezTo>
                  <a:lnTo>
                    <a:pt x="298" y="256"/>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400">
                <a:latin typeface="Knockout HTF26-JuniorFlyweight" pitchFamily="50" charset="0"/>
                <a:ea typeface="Verdana" panose="020B0604030504040204" pitchFamily="34" charset="0"/>
                <a:cs typeface="Verdana" panose="020B0604030504040204" pitchFamily="34" charset="0"/>
              </a:endParaRPr>
            </a:p>
          </p:txBody>
        </p:sp>
        <p:sp>
          <p:nvSpPr>
            <p:cNvPr id="26" name="TextBox 25"/>
            <p:cNvSpPr txBox="1"/>
            <p:nvPr/>
          </p:nvSpPr>
          <p:spPr>
            <a:xfrm>
              <a:off x="8077010" y="1848888"/>
              <a:ext cx="2830350" cy="523220"/>
            </a:xfrm>
            <a:prstGeom prst="rect">
              <a:avLst/>
            </a:prstGeom>
            <a:noFill/>
          </p:spPr>
          <p:txBody>
            <a:bodyPr wrap="square" rtlCol="0">
              <a:spAutoFit/>
            </a:bodyPr>
            <a:lstStyle/>
            <a:p>
              <a:r>
                <a:rPr lang="en-US" sz="2800" b="1" dirty="0" smtClean="0">
                  <a:solidFill>
                    <a:schemeClr val="bg1"/>
                  </a:solidFill>
                  <a:latin typeface="Knockout HTF26-JuniorFlyweight" pitchFamily="50" charset="0"/>
                  <a:ea typeface="Verdana" panose="020B0604030504040204" pitchFamily="34" charset="0"/>
                  <a:cs typeface="Verdana" panose="020B0604030504040204" pitchFamily="34" charset="0"/>
                </a:rPr>
                <a:t>Plan for next 2 weeks</a:t>
              </a:r>
              <a:endParaRPr lang="en-US" sz="2800" b="1" dirty="0">
                <a:solidFill>
                  <a:schemeClr val="bg1"/>
                </a:solidFill>
                <a:latin typeface="Knockout HTF26-JuniorFlyweight" pitchFamily="50" charset="0"/>
                <a:ea typeface="Verdana" panose="020B0604030504040204" pitchFamily="34" charset="0"/>
                <a:cs typeface="Verdana" panose="020B0604030504040204" pitchFamily="34" charset="0"/>
              </a:endParaRPr>
            </a:p>
          </p:txBody>
        </p:sp>
      </p:grpSp>
      <p:grpSp>
        <p:nvGrpSpPr>
          <p:cNvPr id="59" name="Group 58"/>
          <p:cNvGrpSpPr/>
          <p:nvPr/>
        </p:nvGrpSpPr>
        <p:grpSpPr>
          <a:xfrm>
            <a:off x="257498" y="700911"/>
            <a:ext cx="2664132" cy="523220"/>
            <a:chOff x="1739682" y="1843953"/>
            <a:chExt cx="2664132" cy="523220"/>
          </a:xfrm>
        </p:grpSpPr>
        <p:sp>
          <p:nvSpPr>
            <p:cNvPr id="21" name="TextBox 20"/>
            <p:cNvSpPr txBox="1"/>
            <p:nvPr/>
          </p:nvSpPr>
          <p:spPr>
            <a:xfrm>
              <a:off x="2006844" y="1843953"/>
              <a:ext cx="2396970" cy="523220"/>
            </a:xfrm>
            <a:prstGeom prst="rect">
              <a:avLst/>
            </a:prstGeom>
            <a:noFill/>
          </p:spPr>
          <p:txBody>
            <a:bodyPr wrap="square" rtlCol="0">
              <a:spAutoFit/>
            </a:bodyPr>
            <a:lstStyle/>
            <a:p>
              <a:r>
                <a:rPr lang="en-US" sz="2800" b="1" dirty="0" smtClean="0">
                  <a:solidFill>
                    <a:schemeClr val="bg1"/>
                  </a:solidFill>
                  <a:latin typeface="Knockout HTF26-JuniorFlyweight" pitchFamily="50" charset="0"/>
                  <a:ea typeface="Verdana" panose="020B0604030504040204" pitchFamily="34" charset="0"/>
                  <a:cs typeface="Verdana" panose="020B0604030504040204" pitchFamily="34" charset="0"/>
                </a:rPr>
                <a:t>Accomplishments</a:t>
              </a:r>
              <a:endParaRPr lang="en-US" sz="2800" b="1" dirty="0">
                <a:solidFill>
                  <a:schemeClr val="bg1"/>
                </a:solidFill>
                <a:latin typeface="Knockout HTF26-JuniorFlyweight" pitchFamily="50" charset="0"/>
                <a:ea typeface="Verdana" panose="020B0604030504040204" pitchFamily="34" charset="0"/>
                <a:cs typeface="Verdana" panose="020B0604030504040204" pitchFamily="34" charset="0"/>
              </a:endParaRPr>
            </a:p>
          </p:txBody>
        </p:sp>
        <p:sp>
          <p:nvSpPr>
            <p:cNvPr id="20" name="Freeform 671"/>
            <p:cNvSpPr>
              <a:spLocks noEditPoints="1"/>
            </p:cNvSpPr>
            <p:nvPr/>
          </p:nvSpPr>
          <p:spPr bwMode="auto">
            <a:xfrm>
              <a:off x="1739682" y="1998419"/>
              <a:ext cx="214098" cy="198564"/>
            </a:xfrm>
            <a:custGeom>
              <a:avLst/>
              <a:gdLst>
                <a:gd name="T0" fmla="*/ 298 w 322"/>
                <a:gd name="T1" fmla="*/ 67 h 320"/>
                <a:gd name="T2" fmla="*/ 246 w 322"/>
                <a:gd name="T3" fmla="*/ 55 h 320"/>
                <a:gd name="T4" fmla="*/ 246 w 322"/>
                <a:gd name="T5" fmla="*/ 10 h 320"/>
                <a:gd name="T6" fmla="*/ 235 w 322"/>
                <a:gd name="T7" fmla="*/ 0 h 320"/>
                <a:gd name="T8" fmla="*/ 86 w 322"/>
                <a:gd name="T9" fmla="*/ 0 h 320"/>
                <a:gd name="T10" fmla="*/ 75 w 322"/>
                <a:gd name="T11" fmla="*/ 10 h 320"/>
                <a:gd name="T12" fmla="*/ 76 w 322"/>
                <a:gd name="T13" fmla="*/ 55 h 320"/>
                <a:gd name="T14" fmla="*/ 23 w 322"/>
                <a:gd name="T15" fmla="*/ 67 h 320"/>
                <a:gd name="T16" fmla="*/ 52 w 322"/>
                <a:gd name="T17" fmla="*/ 177 h 320"/>
                <a:gd name="T18" fmla="*/ 104 w 322"/>
                <a:gd name="T19" fmla="*/ 213 h 320"/>
                <a:gd name="T20" fmla="*/ 107 w 322"/>
                <a:gd name="T21" fmla="*/ 213 h 320"/>
                <a:gd name="T22" fmla="*/ 109 w 322"/>
                <a:gd name="T23" fmla="*/ 213 h 320"/>
                <a:gd name="T24" fmla="*/ 121 w 322"/>
                <a:gd name="T25" fmla="*/ 227 h 320"/>
                <a:gd name="T26" fmla="*/ 146 w 322"/>
                <a:gd name="T27" fmla="*/ 243 h 320"/>
                <a:gd name="T28" fmla="*/ 119 w 322"/>
                <a:gd name="T29" fmla="*/ 305 h 320"/>
                <a:gd name="T30" fmla="*/ 120 w 322"/>
                <a:gd name="T31" fmla="*/ 315 h 320"/>
                <a:gd name="T32" fmla="*/ 129 w 322"/>
                <a:gd name="T33" fmla="*/ 320 h 320"/>
                <a:gd name="T34" fmla="*/ 193 w 322"/>
                <a:gd name="T35" fmla="*/ 320 h 320"/>
                <a:gd name="T36" fmla="*/ 202 w 322"/>
                <a:gd name="T37" fmla="*/ 315 h 320"/>
                <a:gd name="T38" fmla="*/ 202 w 322"/>
                <a:gd name="T39" fmla="*/ 305 h 320"/>
                <a:gd name="T40" fmla="*/ 176 w 322"/>
                <a:gd name="T41" fmla="*/ 243 h 320"/>
                <a:gd name="T42" fmla="*/ 201 w 322"/>
                <a:gd name="T43" fmla="*/ 227 h 320"/>
                <a:gd name="T44" fmla="*/ 212 w 322"/>
                <a:gd name="T45" fmla="*/ 213 h 320"/>
                <a:gd name="T46" fmla="*/ 214 w 322"/>
                <a:gd name="T47" fmla="*/ 213 h 320"/>
                <a:gd name="T48" fmla="*/ 217 w 322"/>
                <a:gd name="T49" fmla="*/ 213 h 320"/>
                <a:gd name="T50" fmla="*/ 270 w 322"/>
                <a:gd name="T51" fmla="*/ 177 h 320"/>
                <a:gd name="T52" fmla="*/ 298 w 322"/>
                <a:gd name="T53" fmla="*/ 67 h 320"/>
                <a:gd name="T54" fmla="*/ 66 w 322"/>
                <a:gd name="T55" fmla="*/ 161 h 320"/>
                <a:gd name="T56" fmla="*/ 39 w 322"/>
                <a:gd name="T57" fmla="*/ 81 h 320"/>
                <a:gd name="T58" fmla="*/ 77 w 322"/>
                <a:gd name="T59" fmla="*/ 77 h 320"/>
                <a:gd name="T60" fmla="*/ 97 w 322"/>
                <a:gd name="T61" fmla="*/ 186 h 320"/>
                <a:gd name="T62" fmla="*/ 66 w 322"/>
                <a:gd name="T63" fmla="*/ 161 h 320"/>
                <a:gd name="T64" fmla="*/ 145 w 322"/>
                <a:gd name="T65" fmla="*/ 298 h 320"/>
                <a:gd name="T66" fmla="*/ 161 w 322"/>
                <a:gd name="T67" fmla="*/ 262 h 320"/>
                <a:gd name="T68" fmla="*/ 176 w 322"/>
                <a:gd name="T69" fmla="*/ 298 h 320"/>
                <a:gd name="T70" fmla="*/ 145 w 322"/>
                <a:gd name="T71" fmla="*/ 298 h 320"/>
                <a:gd name="T72" fmla="*/ 185 w 322"/>
                <a:gd name="T73" fmla="*/ 213 h 320"/>
                <a:gd name="T74" fmla="*/ 161 w 322"/>
                <a:gd name="T75" fmla="*/ 224 h 320"/>
                <a:gd name="T76" fmla="*/ 136 w 322"/>
                <a:gd name="T77" fmla="*/ 213 h 320"/>
                <a:gd name="T78" fmla="*/ 96 w 322"/>
                <a:gd name="T79" fmla="*/ 21 h 320"/>
                <a:gd name="T80" fmla="*/ 225 w 322"/>
                <a:gd name="T81" fmla="*/ 21 h 320"/>
                <a:gd name="T82" fmla="*/ 185 w 322"/>
                <a:gd name="T83" fmla="*/ 213 h 320"/>
                <a:gd name="T84" fmla="*/ 255 w 322"/>
                <a:gd name="T85" fmla="*/ 161 h 320"/>
                <a:gd name="T86" fmla="*/ 225 w 322"/>
                <a:gd name="T87" fmla="*/ 186 h 320"/>
                <a:gd name="T88" fmla="*/ 245 w 322"/>
                <a:gd name="T89" fmla="*/ 77 h 320"/>
                <a:gd name="T90" fmla="*/ 283 w 322"/>
                <a:gd name="T91" fmla="*/ 81 h 320"/>
                <a:gd name="T92" fmla="*/ 255 w 322"/>
                <a:gd name="T93" fmla="*/ 161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22" h="320">
                  <a:moveTo>
                    <a:pt x="298" y="67"/>
                  </a:moveTo>
                  <a:cubicBezTo>
                    <a:pt x="286" y="54"/>
                    <a:pt x="268" y="50"/>
                    <a:pt x="246" y="55"/>
                  </a:cubicBezTo>
                  <a:cubicBezTo>
                    <a:pt x="247" y="30"/>
                    <a:pt x="246" y="12"/>
                    <a:pt x="246" y="10"/>
                  </a:cubicBezTo>
                  <a:cubicBezTo>
                    <a:pt x="246" y="4"/>
                    <a:pt x="241" y="0"/>
                    <a:pt x="235" y="0"/>
                  </a:cubicBezTo>
                  <a:cubicBezTo>
                    <a:pt x="86" y="0"/>
                    <a:pt x="86" y="0"/>
                    <a:pt x="86" y="0"/>
                  </a:cubicBezTo>
                  <a:cubicBezTo>
                    <a:pt x="80" y="0"/>
                    <a:pt x="76" y="4"/>
                    <a:pt x="75" y="10"/>
                  </a:cubicBezTo>
                  <a:cubicBezTo>
                    <a:pt x="75" y="12"/>
                    <a:pt x="75" y="30"/>
                    <a:pt x="76" y="55"/>
                  </a:cubicBezTo>
                  <a:cubicBezTo>
                    <a:pt x="54" y="50"/>
                    <a:pt x="35" y="54"/>
                    <a:pt x="23" y="67"/>
                  </a:cubicBezTo>
                  <a:cubicBezTo>
                    <a:pt x="0" y="92"/>
                    <a:pt x="12" y="140"/>
                    <a:pt x="52" y="177"/>
                  </a:cubicBezTo>
                  <a:cubicBezTo>
                    <a:pt x="67" y="191"/>
                    <a:pt x="85" y="207"/>
                    <a:pt x="104" y="213"/>
                  </a:cubicBezTo>
                  <a:cubicBezTo>
                    <a:pt x="105" y="213"/>
                    <a:pt x="106" y="213"/>
                    <a:pt x="107" y="213"/>
                  </a:cubicBezTo>
                  <a:cubicBezTo>
                    <a:pt x="108" y="213"/>
                    <a:pt x="109" y="213"/>
                    <a:pt x="109" y="213"/>
                  </a:cubicBezTo>
                  <a:cubicBezTo>
                    <a:pt x="113" y="218"/>
                    <a:pt x="117" y="223"/>
                    <a:pt x="121" y="227"/>
                  </a:cubicBezTo>
                  <a:cubicBezTo>
                    <a:pt x="128" y="235"/>
                    <a:pt x="136" y="240"/>
                    <a:pt x="146" y="243"/>
                  </a:cubicBezTo>
                  <a:cubicBezTo>
                    <a:pt x="119" y="305"/>
                    <a:pt x="119" y="305"/>
                    <a:pt x="119" y="305"/>
                  </a:cubicBezTo>
                  <a:cubicBezTo>
                    <a:pt x="117" y="308"/>
                    <a:pt x="118" y="312"/>
                    <a:pt x="120" y="315"/>
                  </a:cubicBezTo>
                  <a:cubicBezTo>
                    <a:pt x="122" y="318"/>
                    <a:pt x="125" y="320"/>
                    <a:pt x="129" y="320"/>
                  </a:cubicBezTo>
                  <a:cubicBezTo>
                    <a:pt x="193" y="320"/>
                    <a:pt x="193" y="320"/>
                    <a:pt x="193" y="320"/>
                  </a:cubicBezTo>
                  <a:cubicBezTo>
                    <a:pt x="196" y="320"/>
                    <a:pt x="200" y="318"/>
                    <a:pt x="202" y="315"/>
                  </a:cubicBezTo>
                  <a:cubicBezTo>
                    <a:pt x="204" y="312"/>
                    <a:pt x="204" y="308"/>
                    <a:pt x="202" y="305"/>
                  </a:cubicBezTo>
                  <a:cubicBezTo>
                    <a:pt x="176" y="243"/>
                    <a:pt x="176" y="243"/>
                    <a:pt x="176" y="243"/>
                  </a:cubicBezTo>
                  <a:cubicBezTo>
                    <a:pt x="185" y="240"/>
                    <a:pt x="193" y="235"/>
                    <a:pt x="201" y="227"/>
                  </a:cubicBezTo>
                  <a:cubicBezTo>
                    <a:pt x="205" y="223"/>
                    <a:pt x="209" y="218"/>
                    <a:pt x="212" y="213"/>
                  </a:cubicBezTo>
                  <a:cubicBezTo>
                    <a:pt x="213" y="213"/>
                    <a:pt x="213" y="213"/>
                    <a:pt x="214" y="213"/>
                  </a:cubicBezTo>
                  <a:cubicBezTo>
                    <a:pt x="215" y="213"/>
                    <a:pt x="216" y="213"/>
                    <a:pt x="217" y="213"/>
                  </a:cubicBezTo>
                  <a:cubicBezTo>
                    <a:pt x="236" y="207"/>
                    <a:pt x="254" y="191"/>
                    <a:pt x="270" y="177"/>
                  </a:cubicBezTo>
                  <a:cubicBezTo>
                    <a:pt x="309" y="140"/>
                    <a:pt x="322" y="92"/>
                    <a:pt x="298" y="67"/>
                  </a:cubicBezTo>
                  <a:close/>
                  <a:moveTo>
                    <a:pt x="66" y="161"/>
                  </a:moveTo>
                  <a:cubicBezTo>
                    <a:pt x="37" y="134"/>
                    <a:pt x="24" y="97"/>
                    <a:pt x="39" y="81"/>
                  </a:cubicBezTo>
                  <a:cubicBezTo>
                    <a:pt x="46" y="74"/>
                    <a:pt x="60" y="72"/>
                    <a:pt x="77" y="77"/>
                  </a:cubicBezTo>
                  <a:cubicBezTo>
                    <a:pt x="79" y="112"/>
                    <a:pt x="85" y="153"/>
                    <a:pt x="97" y="186"/>
                  </a:cubicBezTo>
                  <a:cubicBezTo>
                    <a:pt x="86" y="179"/>
                    <a:pt x="76" y="170"/>
                    <a:pt x="66" y="161"/>
                  </a:cubicBezTo>
                  <a:close/>
                  <a:moveTo>
                    <a:pt x="145" y="298"/>
                  </a:moveTo>
                  <a:cubicBezTo>
                    <a:pt x="161" y="262"/>
                    <a:pt x="161" y="262"/>
                    <a:pt x="161" y="262"/>
                  </a:cubicBezTo>
                  <a:cubicBezTo>
                    <a:pt x="176" y="298"/>
                    <a:pt x="176" y="298"/>
                    <a:pt x="176" y="298"/>
                  </a:cubicBezTo>
                  <a:lnTo>
                    <a:pt x="145" y="298"/>
                  </a:lnTo>
                  <a:close/>
                  <a:moveTo>
                    <a:pt x="185" y="213"/>
                  </a:moveTo>
                  <a:cubicBezTo>
                    <a:pt x="178" y="220"/>
                    <a:pt x="170" y="224"/>
                    <a:pt x="161" y="224"/>
                  </a:cubicBezTo>
                  <a:cubicBezTo>
                    <a:pt x="151" y="224"/>
                    <a:pt x="143" y="220"/>
                    <a:pt x="136" y="213"/>
                  </a:cubicBezTo>
                  <a:cubicBezTo>
                    <a:pt x="102" y="177"/>
                    <a:pt x="96" y="70"/>
                    <a:pt x="96" y="21"/>
                  </a:cubicBezTo>
                  <a:cubicBezTo>
                    <a:pt x="225" y="21"/>
                    <a:pt x="225" y="21"/>
                    <a:pt x="225" y="21"/>
                  </a:cubicBezTo>
                  <a:cubicBezTo>
                    <a:pt x="225" y="70"/>
                    <a:pt x="220" y="177"/>
                    <a:pt x="185" y="213"/>
                  </a:cubicBezTo>
                  <a:close/>
                  <a:moveTo>
                    <a:pt x="255" y="161"/>
                  </a:moveTo>
                  <a:cubicBezTo>
                    <a:pt x="246" y="170"/>
                    <a:pt x="235" y="179"/>
                    <a:pt x="225" y="186"/>
                  </a:cubicBezTo>
                  <a:cubicBezTo>
                    <a:pt x="237" y="153"/>
                    <a:pt x="242" y="112"/>
                    <a:pt x="245" y="77"/>
                  </a:cubicBezTo>
                  <a:cubicBezTo>
                    <a:pt x="261" y="72"/>
                    <a:pt x="275" y="74"/>
                    <a:pt x="283" y="81"/>
                  </a:cubicBezTo>
                  <a:cubicBezTo>
                    <a:pt x="297" y="97"/>
                    <a:pt x="284" y="134"/>
                    <a:pt x="255" y="161"/>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400">
                <a:latin typeface="Knockout HTF26-JuniorFlyweight" pitchFamily="50" charset="0"/>
                <a:ea typeface="Verdana" panose="020B0604030504040204" pitchFamily="34" charset="0"/>
                <a:cs typeface="Verdana" panose="020B0604030504040204" pitchFamily="34" charset="0"/>
              </a:endParaRPr>
            </a:p>
          </p:txBody>
        </p:sp>
      </p:grpSp>
      <p:sp>
        <p:nvSpPr>
          <p:cNvPr id="4" name="TextBox 3"/>
          <p:cNvSpPr txBox="1"/>
          <p:nvPr/>
        </p:nvSpPr>
        <p:spPr>
          <a:xfrm>
            <a:off x="603837" y="122568"/>
            <a:ext cx="8490925" cy="646331"/>
          </a:xfrm>
          <a:prstGeom prst="rect">
            <a:avLst/>
          </a:prstGeom>
          <a:noFill/>
        </p:spPr>
        <p:txBody>
          <a:bodyPr wrap="square" rtlCol="0">
            <a:spAutoFit/>
          </a:bodyPr>
          <a:lstStyle/>
          <a:p>
            <a:r>
              <a:rPr lang="en-US" sz="3600" b="1" dirty="0" smtClean="0">
                <a:solidFill>
                  <a:srgbClr val="0070C0"/>
                </a:solidFill>
                <a:latin typeface="Knockout HTF26-JuniorFlyweight" pitchFamily="50" charset="0"/>
                <a:ea typeface="Verdana" panose="020B0604030504040204" pitchFamily="34" charset="0"/>
                <a:cs typeface="Verdana" panose="020B0604030504040204" pitchFamily="34" charset="0"/>
              </a:rPr>
              <a:t>Cog</a:t>
            </a:r>
            <a:r>
              <a:rPr lang="en-US" sz="3600" b="1" baseline="30000" dirty="0" smtClean="0">
                <a:solidFill>
                  <a:srgbClr val="0070C0"/>
                </a:solidFill>
                <a:latin typeface="Knockout HTF26-JuniorFlyweight" pitchFamily="50" charset="0"/>
                <a:ea typeface="Verdana" panose="020B0604030504040204" pitchFamily="34" charset="0"/>
                <a:cs typeface="Verdana" panose="020B0604030504040204" pitchFamily="34" charset="0"/>
              </a:rPr>
              <a:t>X</a:t>
            </a:r>
            <a:r>
              <a:rPr lang="en-US" sz="3600" b="1" dirty="0" smtClean="0">
                <a:solidFill>
                  <a:srgbClr val="0070C0"/>
                </a:solidFill>
                <a:latin typeface="Knockout HTF26-JuniorFlyweight" pitchFamily="50" charset="0"/>
                <a:ea typeface="Verdana" panose="020B0604030504040204" pitchFamily="34" charset="0"/>
                <a:cs typeface="Verdana" panose="020B0604030504040204" pitchFamily="34" charset="0"/>
              </a:rPr>
              <a:t> Platform and Solution Status | R3 </a:t>
            </a:r>
            <a:r>
              <a:rPr lang="en-US" sz="3600" b="1" dirty="0" smtClean="0">
                <a:solidFill>
                  <a:srgbClr val="0070C0"/>
                </a:solidFill>
                <a:latin typeface="Knockout HTF26-JuniorFlyweight" pitchFamily="50" charset="0"/>
                <a:ea typeface="Verdana" panose="020B0604030504040204" pitchFamily="34" charset="0"/>
                <a:cs typeface="Verdana" panose="020B0604030504040204" pitchFamily="34" charset="0"/>
              </a:rPr>
              <a:t>Sprint#13</a:t>
            </a:r>
            <a:endParaRPr lang="en-US" sz="3600" b="1" dirty="0">
              <a:solidFill>
                <a:srgbClr val="0070C0"/>
              </a:solidFill>
              <a:latin typeface="Knockout HTF26-JuniorFlyweight" pitchFamily="50" charset="0"/>
              <a:ea typeface="Verdana" panose="020B0604030504040204" pitchFamily="34" charset="0"/>
              <a:cs typeface="Verdana" panose="020B0604030504040204" pitchFamily="34" charset="0"/>
            </a:endParaRPr>
          </a:p>
        </p:txBody>
      </p:sp>
      <p:sp>
        <p:nvSpPr>
          <p:cNvPr id="33" name="Rectangle 32"/>
          <p:cNvSpPr/>
          <p:nvPr/>
        </p:nvSpPr>
        <p:spPr>
          <a:xfrm>
            <a:off x="-1" y="1152665"/>
            <a:ext cx="6060561" cy="4849415"/>
          </a:xfrm>
          <a:prstGeom prst="rect">
            <a:avLst/>
          </a:prstGeom>
          <a:no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34" name="Rectangle 33"/>
          <p:cNvSpPr/>
          <p:nvPr/>
        </p:nvSpPr>
        <p:spPr>
          <a:xfrm>
            <a:off x="6060560" y="1147625"/>
            <a:ext cx="6120151" cy="4854456"/>
          </a:xfrm>
          <a:prstGeom prst="rect">
            <a:avLst/>
          </a:prstGeom>
          <a:no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cxnSp>
        <p:nvCxnSpPr>
          <p:cNvPr id="39" name="Straight Connector 38"/>
          <p:cNvCxnSpPr/>
          <p:nvPr/>
        </p:nvCxnSpPr>
        <p:spPr>
          <a:xfrm flipH="1" flipV="1">
            <a:off x="0" y="722389"/>
            <a:ext cx="12192000" cy="2136"/>
          </a:xfrm>
          <a:prstGeom prst="line">
            <a:avLst/>
          </a:prstGeom>
          <a:ln w="22225" cap="rnd" cmpd="sng">
            <a:solidFill>
              <a:srgbClr val="92D050"/>
            </a:solidFill>
          </a:ln>
        </p:spPr>
        <p:style>
          <a:lnRef idx="1">
            <a:schemeClr val="accent4"/>
          </a:lnRef>
          <a:fillRef idx="0">
            <a:schemeClr val="accent4"/>
          </a:fillRef>
          <a:effectRef idx="0">
            <a:schemeClr val="accent4"/>
          </a:effectRef>
          <a:fontRef idx="minor">
            <a:schemeClr val="tx1"/>
          </a:fontRef>
        </p:style>
      </p:cxnSp>
      <p:sp>
        <p:nvSpPr>
          <p:cNvPr id="49" name="TextBox 48"/>
          <p:cNvSpPr txBox="1"/>
          <p:nvPr/>
        </p:nvSpPr>
        <p:spPr>
          <a:xfrm>
            <a:off x="-11290" y="1108292"/>
            <a:ext cx="6083924" cy="2492990"/>
          </a:xfrm>
          <a:prstGeom prst="rect">
            <a:avLst/>
          </a:prstGeom>
          <a:noFill/>
        </p:spPr>
        <p:txBody>
          <a:bodyPr wrap="square" rtlCol="0">
            <a:spAutoFit/>
          </a:bodyPr>
          <a:lstStyle/>
          <a:p>
            <a:pPr>
              <a:buClr>
                <a:srgbClr val="00B0F0"/>
              </a:buClr>
            </a:pPr>
            <a:r>
              <a:rPr lang="en-US" sz="1600" b="1" dirty="0" smtClean="0">
                <a:solidFill>
                  <a:schemeClr val="bg1"/>
                </a:solidFill>
                <a:latin typeface="Frutiger Next Pro Bold" panose="020B0803040204020203" pitchFamily="34" charset="0"/>
                <a:ea typeface="Verdana" panose="020B0604030504040204" pitchFamily="34" charset="0"/>
                <a:cs typeface="Verdana" panose="020B0604030504040204" pitchFamily="34" charset="0"/>
              </a:rPr>
              <a:t>Project Summary </a:t>
            </a:r>
            <a:r>
              <a:rPr lang="en-US" sz="1600" b="1" dirty="0">
                <a:solidFill>
                  <a:schemeClr val="bg1"/>
                </a:solidFill>
                <a:latin typeface="Frutiger Next Pro Bold" panose="020B0803040204020203" pitchFamily="34" charset="0"/>
                <a:ea typeface="Verdana" panose="020B0604030504040204" pitchFamily="34" charset="0"/>
                <a:cs typeface="Verdana" panose="020B0604030504040204" pitchFamily="34" charset="0"/>
              </a:rPr>
              <a:t>:</a:t>
            </a:r>
          </a:p>
          <a:p>
            <a:pPr marL="285750" lvl="0" indent="-285750">
              <a:buFont typeface="Arial" panose="020B0604020202020204" pitchFamily="34" charset="0"/>
              <a:buChar char="•"/>
            </a:pPr>
            <a:r>
              <a:rPr lang="en-US" sz="1400" dirty="0" smtClean="0">
                <a:solidFill>
                  <a:schemeClr val="bg1"/>
                </a:solidFill>
                <a:latin typeface="Frutiger Next Pro Bold" panose="020B0803040204020203" pitchFamily="34" charset="0"/>
              </a:rPr>
              <a:t>Sprint #</a:t>
            </a:r>
            <a:r>
              <a:rPr lang="en-US" sz="1400" dirty="0" smtClean="0">
                <a:solidFill>
                  <a:schemeClr val="bg1"/>
                </a:solidFill>
                <a:latin typeface="Frutiger Next Pro Bold" panose="020B0803040204020203" pitchFamily="34" charset="0"/>
              </a:rPr>
              <a:t>13 </a:t>
            </a:r>
            <a:r>
              <a:rPr lang="en-US" sz="1400" dirty="0">
                <a:solidFill>
                  <a:schemeClr val="bg1"/>
                </a:solidFill>
                <a:latin typeface="Frutiger Next Pro Bold" panose="020B0803040204020203" pitchFamily="34" charset="0"/>
              </a:rPr>
              <a:t>in </a:t>
            </a:r>
            <a:r>
              <a:rPr lang="en-US" sz="1400" dirty="0" smtClean="0">
                <a:solidFill>
                  <a:schemeClr val="bg1"/>
                </a:solidFill>
                <a:latin typeface="Frutiger Next Pro Bold" panose="020B0803040204020203" pitchFamily="34" charset="0"/>
              </a:rPr>
              <a:t>progress</a:t>
            </a:r>
          </a:p>
          <a:p>
            <a:pPr marL="285750" lvl="0" indent="-285750">
              <a:buFont typeface="Arial" panose="020B0604020202020204" pitchFamily="34" charset="0"/>
              <a:buChar char="•"/>
            </a:pPr>
            <a:r>
              <a:rPr lang="en-US" sz="1400" dirty="0" smtClean="0">
                <a:solidFill>
                  <a:schemeClr val="bg1"/>
                </a:solidFill>
                <a:latin typeface="Frutiger Next Pro Bold" panose="020B0803040204020203" pitchFamily="34" charset="0"/>
              </a:rPr>
              <a:t>Major functionalities planned</a:t>
            </a:r>
          </a:p>
          <a:p>
            <a:pPr marL="742950" lvl="1" indent="-285750">
              <a:buFont typeface="Wingdings" panose="05000000000000000000" pitchFamily="2" charset="2"/>
              <a:buChar char="ü"/>
            </a:pPr>
            <a:r>
              <a:rPr lang="en-US" sz="1400" dirty="0" smtClean="0">
                <a:solidFill>
                  <a:schemeClr val="bg1"/>
                </a:solidFill>
                <a:latin typeface="Frutiger Next Pro Bold" panose="020B0803040204020203" pitchFamily="34" charset="0"/>
              </a:rPr>
              <a:t>Platform- UI based templating, </a:t>
            </a:r>
            <a:r>
              <a:rPr lang="en-US" sz="1400" dirty="0" smtClean="0">
                <a:solidFill>
                  <a:schemeClr val="bg1"/>
                </a:solidFill>
                <a:latin typeface="Frutiger Next Pro Bold" panose="020B0803040204020203" pitchFamily="34" charset="0"/>
              </a:rPr>
              <a:t>Data </a:t>
            </a:r>
            <a:r>
              <a:rPr lang="en-US" sz="1400" dirty="0" smtClean="0">
                <a:solidFill>
                  <a:schemeClr val="bg1"/>
                </a:solidFill>
                <a:latin typeface="Frutiger Next Pro Bold" panose="020B0803040204020203" pitchFamily="34" charset="0"/>
              </a:rPr>
              <a:t>validations, Table extraction, Improvements in OCR, Digital data extraction, Multi-tenancy support </a:t>
            </a:r>
            <a:endParaRPr lang="en-US" sz="1400" dirty="0">
              <a:solidFill>
                <a:schemeClr val="bg1"/>
              </a:solidFill>
              <a:latin typeface="Frutiger Next Pro Bold" panose="020B0803040204020203" pitchFamily="34" charset="0"/>
            </a:endParaRPr>
          </a:p>
          <a:p>
            <a:pPr marL="742950" lvl="1" indent="-285750">
              <a:buFont typeface="Wingdings" panose="05000000000000000000" pitchFamily="2" charset="2"/>
              <a:buChar char="ü"/>
            </a:pPr>
            <a:r>
              <a:rPr lang="en-US" sz="1400" dirty="0" smtClean="0">
                <a:solidFill>
                  <a:schemeClr val="bg1"/>
                </a:solidFill>
                <a:latin typeface="Frutiger Next Pro Bold" panose="020B0803040204020203" pitchFamily="34" charset="0"/>
              </a:rPr>
              <a:t>Solution- Provider intake requirement detailing, Extraction from rotated forms</a:t>
            </a:r>
            <a:r>
              <a:rPr lang="en-US" sz="1400" dirty="0">
                <a:solidFill>
                  <a:schemeClr val="bg1"/>
                </a:solidFill>
                <a:latin typeface="Frutiger Next Pro Bold" panose="020B0803040204020203" pitchFamily="34" charset="0"/>
              </a:rPr>
              <a:t>, D</a:t>
            </a:r>
            <a:r>
              <a:rPr lang="en-US" sz="1400" dirty="0" smtClean="0">
                <a:solidFill>
                  <a:schemeClr val="bg1"/>
                </a:solidFill>
                <a:latin typeface="Frutiger Next Pro Bold" panose="020B0803040204020203" pitchFamily="34" charset="0"/>
              </a:rPr>
              <a:t>igital </a:t>
            </a:r>
            <a:r>
              <a:rPr lang="en-US" sz="1400" dirty="0">
                <a:solidFill>
                  <a:schemeClr val="bg1"/>
                </a:solidFill>
                <a:latin typeface="Frutiger Next Pro Bold" panose="020B0803040204020203" pitchFamily="34" charset="0"/>
              </a:rPr>
              <a:t>document processing </a:t>
            </a:r>
            <a:r>
              <a:rPr lang="en-US" sz="1400" dirty="0" smtClean="0">
                <a:solidFill>
                  <a:schemeClr val="bg1"/>
                </a:solidFill>
                <a:latin typeface="Frutiger Next Pro Bold" panose="020B0803040204020203" pitchFamily="34" charset="0"/>
              </a:rPr>
              <a:t>pipelines, </a:t>
            </a:r>
            <a:r>
              <a:rPr lang="en-US" sz="1400" dirty="0" smtClean="0">
                <a:solidFill>
                  <a:schemeClr val="bg1"/>
                </a:solidFill>
                <a:latin typeface="Frutiger Next Pro Bold" panose="020B0803040204020203" pitchFamily="34" charset="0"/>
              </a:rPr>
              <a:t>Review panel for emails and digital documents</a:t>
            </a:r>
            <a:endParaRPr lang="en-US" sz="1400" dirty="0">
              <a:solidFill>
                <a:schemeClr val="bg1"/>
              </a:solidFill>
              <a:latin typeface="Frutiger Next Pro Bold" panose="020B0803040204020203" pitchFamily="34" charset="0"/>
            </a:endParaRPr>
          </a:p>
          <a:p>
            <a:pPr marL="285750" lvl="0" indent="-285750">
              <a:buFont typeface="Arial" panose="020B0604020202020204" pitchFamily="34" charset="0"/>
              <a:buChar char="•"/>
            </a:pPr>
            <a:r>
              <a:rPr lang="en-US" sz="1400" dirty="0">
                <a:solidFill>
                  <a:schemeClr val="bg1"/>
                </a:solidFill>
                <a:latin typeface="Frutiger Next Pro Bold" panose="020B0803040204020203" pitchFamily="34" charset="0"/>
              </a:rPr>
              <a:t>GXP </a:t>
            </a:r>
            <a:r>
              <a:rPr lang="en-US" sz="1400" dirty="0" smtClean="0">
                <a:solidFill>
                  <a:schemeClr val="bg1"/>
                </a:solidFill>
                <a:latin typeface="Frutiger Next Pro Bold" panose="020B0803040204020203" pitchFamily="34" charset="0"/>
              </a:rPr>
              <a:t>compliance-  Meetings with XPMS for vendor assessment</a:t>
            </a:r>
          </a:p>
          <a:p>
            <a:pPr marL="285750" lvl="0" indent="-285750">
              <a:buFont typeface="Arial" panose="020B0604020202020204" pitchFamily="34" charset="0"/>
              <a:buChar char="•"/>
            </a:pPr>
            <a:r>
              <a:rPr lang="en-US" sz="1400" dirty="0" smtClean="0">
                <a:solidFill>
                  <a:schemeClr val="bg1"/>
                </a:solidFill>
                <a:latin typeface="Frutiger Next Pro Bold" panose="020B0803040204020203" pitchFamily="34" charset="0"/>
              </a:rPr>
              <a:t>Open Cloud infra- Requirements shared, awaiting estimates</a:t>
            </a:r>
            <a:endParaRPr lang="en-US" sz="1400" dirty="0">
              <a:solidFill>
                <a:schemeClr val="bg1"/>
              </a:solidFill>
              <a:latin typeface="Frutiger Next Pro Bold" panose="020B0803040204020203" pitchFamily="34" charset="0"/>
            </a:endParaRPr>
          </a:p>
        </p:txBody>
      </p:sp>
      <p:sp>
        <p:nvSpPr>
          <p:cNvPr id="51" name="TextBox 50"/>
          <p:cNvSpPr txBox="1"/>
          <p:nvPr/>
        </p:nvSpPr>
        <p:spPr>
          <a:xfrm>
            <a:off x="6060559" y="3761827"/>
            <a:ext cx="6120152" cy="800219"/>
          </a:xfrm>
          <a:prstGeom prst="rect">
            <a:avLst/>
          </a:prstGeom>
          <a:noFill/>
        </p:spPr>
        <p:txBody>
          <a:bodyPr wrap="square" rtlCol="0">
            <a:spAutoFit/>
          </a:bodyPr>
          <a:lstStyle/>
          <a:p>
            <a:pPr>
              <a:buClr>
                <a:srgbClr val="00B0F0"/>
              </a:buClr>
            </a:pPr>
            <a:r>
              <a:rPr lang="en-US" sz="1600" b="1" dirty="0" smtClean="0">
                <a:solidFill>
                  <a:schemeClr val="bg1"/>
                </a:solidFill>
                <a:latin typeface="Frutiger Next Pro Bold" panose="020B0803040204020203" pitchFamily="34" charset="0"/>
                <a:ea typeface="Verdana" panose="020B0604030504040204" pitchFamily="34" charset="0"/>
                <a:cs typeface="Verdana" panose="020B0604030504040204" pitchFamily="34" charset="0"/>
              </a:rPr>
              <a:t>Issues/ Path Forward :</a:t>
            </a:r>
            <a:endParaRPr lang="en-US" sz="1600" dirty="0" smtClean="0">
              <a:solidFill>
                <a:schemeClr val="bg1"/>
              </a:solidFill>
              <a:latin typeface="Frutiger Next Pro Bold" panose="020B0803040204020203" pitchFamily="34" charset="0"/>
              <a:ea typeface="Verdana" panose="020B0604030504040204" pitchFamily="34" charset="0"/>
              <a:cs typeface="Verdana" panose="020B0604030504040204" pitchFamily="34" charset="0"/>
            </a:endParaRPr>
          </a:p>
          <a:p>
            <a:pPr>
              <a:buClr>
                <a:srgbClr val="00B0F0"/>
              </a:buClr>
            </a:pPr>
            <a:endParaRPr lang="en-US" sz="1600" b="1" dirty="0" smtClean="0">
              <a:solidFill>
                <a:schemeClr val="bg1"/>
              </a:solidFill>
              <a:latin typeface="Frutiger Next Pro Bold" panose="020B0803040204020203" pitchFamily="34" charset="0"/>
              <a:ea typeface="Verdana" panose="020B0604030504040204" pitchFamily="34" charset="0"/>
              <a:cs typeface="Verdana" panose="020B0604030504040204" pitchFamily="34" charset="0"/>
            </a:endParaRPr>
          </a:p>
          <a:p>
            <a:pPr>
              <a:buClr>
                <a:schemeClr val="tx1"/>
              </a:buClr>
            </a:pPr>
            <a:endParaRPr lang="en-US" sz="1400" dirty="0">
              <a:solidFill>
                <a:schemeClr val="bg1"/>
              </a:solidFill>
              <a:latin typeface="Frutiger Next Pro Bold" panose="020B0803040204020203" pitchFamily="34" charset="0"/>
            </a:endParaRPr>
          </a:p>
        </p:txBody>
      </p:sp>
      <p:sp>
        <p:nvSpPr>
          <p:cNvPr id="25" name="Freeform 22"/>
          <p:cNvSpPr>
            <a:spLocks noEditPoints="1"/>
          </p:cNvSpPr>
          <p:nvPr/>
        </p:nvSpPr>
        <p:spPr bwMode="auto">
          <a:xfrm>
            <a:off x="230820" y="228774"/>
            <a:ext cx="306366" cy="326097"/>
          </a:xfrm>
          <a:custGeom>
            <a:avLst/>
            <a:gdLst>
              <a:gd name="T0" fmla="*/ 239 w 241"/>
              <a:gd name="T1" fmla="*/ 54 h 241"/>
              <a:gd name="T2" fmla="*/ 236 w 241"/>
              <a:gd name="T3" fmla="*/ 42 h 241"/>
              <a:gd name="T4" fmla="*/ 146 w 241"/>
              <a:gd name="T5" fmla="*/ 4 h 241"/>
              <a:gd name="T6" fmla="*/ 95 w 241"/>
              <a:gd name="T7" fmla="*/ 4 h 241"/>
              <a:gd name="T8" fmla="*/ 5 w 241"/>
              <a:gd name="T9" fmla="*/ 42 h 241"/>
              <a:gd name="T10" fmla="*/ 2 w 241"/>
              <a:gd name="T11" fmla="*/ 54 h 241"/>
              <a:gd name="T12" fmla="*/ 2 w 241"/>
              <a:gd name="T13" fmla="*/ 124 h 241"/>
              <a:gd name="T14" fmla="*/ 5 w 241"/>
              <a:gd name="T15" fmla="*/ 136 h 241"/>
              <a:gd name="T16" fmla="*/ 33 w 241"/>
              <a:gd name="T17" fmla="*/ 193 h 241"/>
              <a:gd name="T18" fmla="*/ 117 w 241"/>
              <a:gd name="T19" fmla="*/ 240 h 241"/>
              <a:gd name="T20" fmla="*/ 121 w 241"/>
              <a:gd name="T21" fmla="*/ 241 h 241"/>
              <a:gd name="T22" fmla="*/ 124 w 241"/>
              <a:gd name="T23" fmla="*/ 240 h 241"/>
              <a:gd name="T24" fmla="*/ 209 w 241"/>
              <a:gd name="T25" fmla="*/ 193 h 241"/>
              <a:gd name="T26" fmla="*/ 236 w 241"/>
              <a:gd name="T27" fmla="*/ 136 h 241"/>
              <a:gd name="T28" fmla="*/ 239 w 241"/>
              <a:gd name="T29" fmla="*/ 124 h 241"/>
              <a:gd name="T30" fmla="*/ 155 w 241"/>
              <a:gd name="T31" fmla="*/ 19 h 241"/>
              <a:gd name="T32" fmla="*/ 198 w 241"/>
              <a:gd name="T33" fmla="*/ 79 h 241"/>
              <a:gd name="T34" fmla="*/ 155 w 241"/>
              <a:gd name="T35" fmla="*/ 19 h 241"/>
              <a:gd name="T36" fmla="*/ 59 w 241"/>
              <a:gd name="T37" fmla="*/ 89 h 241"/>
              <a:gd name="T38" fmla="*/ 183 w 241"/>
              <a:gd name="T39" fmla="*/ 89 h 241"/>
              <a:gd name="T40" fmla="*/ 21 w 241"/>
              <a:gd name="T41" fmla="*/ 51 h 241"/>
              <a:gd name="T42" fmla="*/ 108 w 241"/>
              <a:gd name="T43" fmla="*/ 46 h 241"/>
              <a:gd name="T44" fmla="*/ 21 w 241"/>
              <a:gd name="T45" fmla="*/ 51 h 241"/>
              <a:gd name="T46" fmla="*/ 108 w 241"/>
              <a:gd name="T47" fmla="*/ 131 h 241"/>
              <a:gd name="T48" fmla="*/ 44 w 241"/>
              <a:gd name="T49" fmla="*/ 137 h 241"/>
              <a:gd name="T50" fmla="*/ 21 w 241"/>
              <a:gd name="T51" fmla="*/ 126 h 241"/>
              <a:gd name="T52" fmla="*/ 49 w 241"/>
              <a:gd name="T53" fmla="*/ 158 h 241"/>
              <a:gd name="T54" fmla="*/ 95 w 241"/>
              <a:gd name="T55" fmla="*/ 174 h 241"/>
              <a:gd name="T56" fmla="*/ 113 w 241"/>
              <a:gd name="T57" fmla="*/ 220 h 241"/>
              <a:gd name="T58" fmla="*/ 49 w 241"/>
              <a:gd name="T59" fmla="*/ 158 h 241"/>
              <a:gd name="T60" fmla="*/ 129 w 241"/>
              <a:gd name="T61" fmla="*/ 220 h 241"/>
              <a:gd name="T62" fmla="*/ 146 w 241"/>
              <a:gd name="T63" fmla="*/ 174 h 241"/>
              <a:gd name="T64" fmla="*/ 150 w 241"/>
              <a:gd name="T65" fmla="*/ 176 h 241"/>
              <a:gd name="T66" fmla="*/ 153 w 241"/>
              <a:gd name="T67" fmla="*/ 177 h 241"/>
              <a:gd name="T68" fmla="*/ 156 w 241"/>
              <a:gd name="T69" fmla="*/ 176 h 241"/>
              <a:gd name="T70" fmla="*/ 193 w 241"/>
              <a:gd name="T71" fmla="*/ 188 h 241"/>
              <a:gd name="T72" fmla="*/ 197 w 241"/>
              <a:gd name="T73" fmla="*/ 137 h 241"/>
              <a:gd name="T74" fmla="*/ 133 w 241"/>
              <a:gd name="T75" fmla="*/ 131 h 241"/>
              <a:gd name="T76" fmla="*/ 220 w 241"/>
              <a:gd name="T77" fmla="*/ 125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1" h="241">
                <a:moveTo>
                  <a:pt x="211" y="89"/>
                </a:moveTo>
                <a:cubicBezTo>
                  <a:pt x="239" y="54"/>
                  <a:pt x="239" y="54"/>
                  <a:pt x="239" y="54"/>
                </a:cubicBezTo>
                <a:cubicBezTo>
                  <a:pt x="240" y="52"/>
                  <a:pt x="241" y="49"/>
                  <a:pt x="240" y="47"/>
                </a:cubicBezTo>
                <a:cubicBezTo>
                  <a:pt x="240" y="45"/>
                  <a:pt x="238" y="43"/>
                  <a:pt x="236" y="42"/>
                </a:cubicBezTo>
                <a:cubicBezTo>
                  <a:pt x="156" y="2"/>
                  <a:pt x="156" y="2"/>
                  <a:pt x="156" y="2"/>
                </a:cubicBezTo>
                <a:cubicBezTo>
                  <a:pt x="153" y="0"/>
                  <a:pt x="149" y="1"/>
                  <a:pt x="146" y="4"/>
                </a:cubicBezTo>
                <a:cubicBezTo>
                  <a:pt x="121" y="36"/>
                  <a:pt x="121" y="36"/>
                  <a:pt x="121" y="36"/>
                </a:cubicBezTo>
                <a:cubicBezTo>
                  <a:pt x="95" y="4"/>
                  <a:pt x="95" y="4"/>
                  <a:pt x="95" y="4"/>
                </a:cubicBezTo>
                <a:cubicBezTo>
                  <a:pt x="93" y="1"/>
                  <a:pt x="88" y="0"/>
                  <a:pt x="85" y="2"/>
                </a:cubicBezTo>
                <a:cubicBezTo>
                  <a:pt x="5" y="42"/>
                  <a:pt x="5" y="42"/>
                  <a:pt x="5" y="42"/>
                </a:cubicBezTo>
                <a:cubicBezTo>
                  <a:pt x="3" y="43"/>
                  <a:pt x="1" y="45"/>
                  <a:pt x="1" y="47"/>
                </a:cubicBezTo>
                <a:cubicBezTo>
                  <a:pt x="0" y="49"/>
                  <a:pt x="1" y="52"/>
                  <a:pt x="2" y="54"/>
                </a:cubicBezTo>
                <a:cubicBezTo>
                  <a:pt x="30" y="89"/>
                  <a:pt x="30" y="89"/>
                  <a:pt x="30" y="89"/>
                </a:cubicBezTo>
                <a:cubicBezTo>
                  <a:pt x="2" y="124"/>
                  <a:pt x="2" y="124"/>
                  <a:pt x="2" y="124"/>
                </a:cubicBezTo>
                <a:cubicBezTo>
                  <a:pt x="1" y="126"/>
                  <a:pt x="0" y="128"/>
                  <a:pt x="1" y="130"/>
                </a:cubicBezTo>
                <a:cubicBezTo>
                  <a:pt x="1" y="133"/>
                  <a:pt x="3" y="135"/>
                  <a:pt x="5" y="136"/>
                </a:cubicBezTo>
                <a:cubicBezTo>
                  <a:pt x="33" y="150"/>
                  <a:pt x="33" y="150"/>
                  <a:pt x="33" y="150"/>
                </a:cubicBezTo>
                <a:cubicBezTo>
                  <a:pt x="33" y="193"/>
                  <a:pt x="33" y="193"/>
                  <a:pt x="33" y="193"/>
                </a:cubicBezTo>
                <a:cubicBezTo>
                  <a:pt x="33" y="196"/>
                  <a:pt x="34" y="198"/>
                  <a:pt x="37" y="200"/>
                </a:cubicBezTo>
                <a:cubicBezTo>
                  <a:pt x="117" y="240"/>
                  <a:pt x="117" y="240"/>
                  <a:pt x="117" y="240"/>
                </a:cubicBezTo>
                <a:cubicBezTo>
                  <a:pt x="117" y="240"/>
                  <a:pt x="117" y="240"/>
                  <a:pt x="117" y="240"/>
                </a:cubicBezTo>
                <a:cubicBezTo>
                  <a:pt x="118" y="240"/>
                  <a:pt x="120" y="241"/>
                  <a:pt x="121" y="241"/>
                </a:cubicBezTo>
                <a:cubicBezTo>
                  <a:pt x="122" y="241"/>
                  <a:pt x="123" y="240"/>
                  <a:pt x="124" y="240"/>
                </a:cubicBezTo>
                <a:cubicBezTo>
                  <a:pt x="124" y="240"/>
                  <a:pt x="124" y="240"/>
                  <a:pt x="124" y="240"/>
                </a:cubicBezTo>
                <a:cubicBezTo>
                  <a:pt x="204" y="200"/>
                  <a:pt x="204" y="200"/>
                  <a:pt x="204" y="200"/>
                </a:cubicBezTo>
                <a:cubicBezTo>
                  <a:pt x="207" y="198"/>
                  <a:pt x="209" y="196"/>
                  <a:pt x="209" y="193"/>
                </a:cubicBezTo>
                <a:cubicBezTo>
                  <a:pt x="209" y="150"/>
                  <a:pt x="209" y="150"/>
                  <a:pt x="209" y="150"/>
                </a:cubicBezTo>
                <a:cubicBezTo>
                  <a:pt x="236" y="136"/>
                  <a:pt x="236" y="136"/>
                  <a:pt x="236" y="136"/>
                </a:cubicBezTo>
                <a:cubicBezTo>
                  <a:pt x="238" y="135"/>
                  <a:pt x="240" y="133"/>
                  <a:pt x="240" y="130"/>
                </a:cubicBezTo>
                <a:cubicBezTo>
                  <a:pt x="241" y="128"/>
                  <a:pt x="240" y="126"/>
                  <a:pt x="239" y="124"/>
                </a:cubicBezTo>
                <a:lnTo>
                  <a:pt x="211" y="89"/>
                </a:lnTo>
                <a:close/>
                <a:moveTo>
                  <a:pt x="155" y="19"/>
                </a:moveTo>
                <a:cubicBezTo>
                  <a:pt x="220" y="51"/>
                  <a:pt x="220" y="51"/>
                  <a:pt x="220" y="51"/>
                </a:cubicBezTo>
                <a:cubicBezTo>
                  <a:pt x="198" y="79"/>
                  <a:pt x="198" y="79"/>
                  <a:pt x="198" y="79"/>
                </a:cubicBezTo>
                <a:cubicBezTo>
                  <a:pt x="133" y="46"/>
                  <a:pt x="133" y="46"/>
                  <a:pt x="133" y="46"/>
                </a:cubicBezTo>
                <a:lnTo>
                  <a:pt x="155" y="19"/>
                </a:lnTo>
                <a:close/>
                <a:moveTo>
                  <a:pt x="121" y="120"/>
                </a:moveTo>
                <a:cubicBezTo>
                  <a:pt x="59" y="89"/>
                  <a:pt x="59" y="89"/>
                  <a:pt x="59" y="89"/>
                </a:cubicBezTo>
                <a:cubicBezTo>
                  <a:pt x="121" y="58"/>
                  <a:pt x="121" y="58"/>
                  <a:pt x="121" y="58"/>
                </a:cubicBezTo>
                <a:cubicBezTo>
                  <a:pt x="183" y="89"/>
                  <a:pt x="183" y="89"/>
                  <a:pt x="183" y="89"/>
                </a:cubicBezTo>
                <a:lnTo>
                  <a:pt x="121" y="120"/>
                </a:lnTo>
                <a:close/>
                <a:moveTo>
                  <a:pt x="21" y="51"/>
                </a:moveTo>
                <a:cubicBezTo>
                  <a:pt x="86" y="19"/>
                  <a:pt x="86" y="19"/>
                  <a:pt x="86" y="19"/>
                </a:cubicBezTo>
                <a:cubicBezTo>
                  <a:pt x="108" y="46"/>
                  <a:pt x="108" y="46"/>
                  <a:pt x="108" y="46"/>
                </a:cubicBezTo>
                <a:cubicBezTo>
                  <a:pt x="43" y="79"/>
                  <a:pt x="43" y="79"/>
                  <a:pt x="43" y="79"/>
                </a:cubicBezTo>
                <a:lnTo>
                  <a:pt x="21" y="51"/>
                </a:lnTo>
                <a:close/>
                <a:moveTo>
                  <a:pt x="43" y="99"/>
                </a:moveTo>
                <a:cubicBezTo>
                  <a:pt x="108" y="131"/>
                  <a:pt x="108" y="131"/>
                  <a:pt x="108" y="131"/>
                </a:cubicBezTo>
                <a:cubicBezTo>
                  <a:pt x="86" y="158"/>
                  <a:pt x="86" y="158"/>
                  <a:pt x="86" y="158"/>
                </a:cubicBezTo>
                <a:cubicBezTo>
                  <a:pt x="44" y="137"/>
                  <a:pt x="44" y="137"/>
                  <a:pt x="44" y="137"/>
                </a:cubicBezTo>
                <a:cubicBezTo>
                  <a:pt x="44" y="137"/>
                  <a:pt x="44" y="137"/>
                  <a:pt x="44" y="137"/>
                </a:cubicBezTo>
                <a:cubicBezTo>
                  <a:pt x="21" y="126"/>
                  <a:pt x="21" y="126"/>
                  <a:pt x="21" y="126"/>
                </a:cubicBezTo>
                <a:lnTo>
                  <a:pt x="43" y="99"/>
                </a:lnTo>
                <a:close/>
                <a:moveTo>
                  <a:pt x="49" y="158"/>
                </a:moveTo>
                <a:cubicBezTo>
                  <a:pt x="85" y="176"/>
                  <a:pt x="85" y="176"/>
                  <a:pt x="85" y="176"/>
                </a:cubicBezTo>
                <a:cubicBezTo>
                  <a:pt x="88" y="178"/>
                  <a:pt x="93" y="177"/>
                  <a:pt x="95" y="174"/>
                </a:cubicBezTo>
                <a:cubicBezTo>
                  <a:pt x="113" y="151"/>
                  <a:pt x="113" y="151"/>
                  <a:pt x="113" y="151"/>
                </a:cubicBezTo>
                <a:cubicBezTo>
                  <a:pt x="113" y="220"/>
                  <a:pt x="113" y="220"/>
                  <a:pt x="113" y="220"/>
                </a:cubicBezTo>
                <a:cubicBezTo>
                  <a:pt x="49" y="188"/>
                  <a:pt x="49" y="188"/>
                  <a:pt x="49" y="188"/>
                </a:cubicBezTo>
                <a:lnTo>
                  <a:pt x="49" y="158"/>
                </a:lnTo>
                <a:close/>
                <a:moveTo>
                  <a:pt x="193" y="188"/>
                </a:moveTo>
                <a:cubicBezTo>
                  <a:pt x="129" y="220"/>
                  <a:pt x="129" y="220"/>
                  <a:pt x="129" y="220"/>
                </a:cubicBezTo>
                <a:cubicBezTo>
                  <a:pt x="129" y="151"/>
                  <a:pt x="129" y="151"/>
                  <a:pt x="129" y="151"/>
                </a:cubicBezTo>
                <a:cubicBezTo>
                  <a:pt x="146" y="174"/>
                  <a:pt x="146" y="174"/>
                  <a:pt x="146" y="174"/>
                </a:cubicBezTo>
                <a:cubicBezTo>
                  <a:pt x="147" y="175"/>
                  <a:pt x="148" y="175"/>
                  <a:pt x="149" y="176"/>
                </a:cubicBezTo>
                <a:cubicBezTo>
                  <a:pt x="149" y="176"/>
                  <a:pt x="150" y="176"/>
                  <a:pt x="150" y="176"/>
                </a:cubicBezTo>
                <a:cubicBezTo>
                  <a:pt x="151" y="176"/>
                  <a:pt x="151" y="176"/>
                  <a:pt x="152" y="177"/>
                </a:cubicBezTo>
                <a:cubicBezTo>
                  <a:pt x="152" y="177"/>
                  <a:pt x="152" y="177"/>
                  <a:pt x="153" y="177"/>
                </a:cubicBezTo>
                <a:cubicBezTo>
                  <a:pt x="153" y="177"/>
                  <a:pt x="153" y="177"/>
                  <a:pt x="153" y="177"/>
                </a:cubicBezTo>
                <a:cubicBezTo>
                  <a:pt x="154" y="177"/>
                  <a:pt x="155" y="176"/>
                  <a:pt x="156" y="176"/>
                </a:cubicBezTo>
                <a:cubicBezTo>
                  <a:pt x="193" y="158"/>
                  <a:pt x="193" y="158"/>
                  <a:pt x="193" y="158"/>
                </a:cubicBezTo>
                <a:lnTo>
                  <a:pt x="193" y="188"/>
                </a:lnTo>
                <a:close/>
                <a:moveTo>
                  <a:pt x="197" y="137"/>
                </a:moveTo>
                <a:cubicBezTo>
                  <a:pt x="197" y="137"/>
                  <a:pt x="197" y="137"/>
                  <a:pt x="197" y="137"/>
                </a:cubicBezTo>
                <a:cubicBezTo>
                  <a:pt x="155" y="158"/>
                  <a:pt x="155" y="158"/>
                  <a:pt x="155" y="158"/>
                </a:cubicBezTo>
                <a:cubicBezTo>
                  <a:pt x="133" y="131"/>
                  <a:pt x="133" y="131"/>
                  <a:pt x="133" y="131"/>
                </a:cubicBezTo>
                <a:cubicBezTo>
                  <a:pt x="198" y="99"/>
                  <a:pt x="198" y="99"/>
                  <a:pt x="198" y="99"/>
                </a:cubicBezTo>
                <a:cubicBezTo>
                  <a:pt x="220" y="125"/>
                  <a:pt x="220" y="125"/>
                  <a:pt x="220" y="125"/>
                </a:cubicBezTo>
                <a:lnTo>
                  <a:pt x="197" y="137"/>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 name="TextBox 2"/>
          <p:cNvSpPr txBox="1"/>
          <p:nvPr/>
        </p:nvSpPr>
        <p:spPr>
          <a:xfrm>
            <a:off x="6072634" y="1158692"/>
            <a:ext cx="6108077" cy="1631216"/>
          </a:xfrm>
          <a:prstGeom prst="rect">
            <a:avLst/>
          </a:prstGeom>
          <a:noFill/>
        </p:spPr>
        <p:txBody>
          <a:bodyPr wrap="square" rtlCol="0">
            <a:spAutoFit/>
          </a:bodyPr>
          <a:lstStyle/>
          <a:p>
            <a:pPr>
              <a:buClr>
                <a:srgbClr val="00B0F0"/>
              </a:buClr>
            </a:pPr>
            <a:r>
              <a:rPr lang="en-US" sz="1600" b="1" dirty="0" smtClean="0">
                <a:solidFill>
                  <a:schemeClr val="bg1"/>
                </a:solidFill>
                <a:latin typeface="Frutiger Next Pro Bold" panose="020B0803040204020203" pitchFamily="34" charset="0"/>
                <a:ea typeface="Verdana" panose="020B0604030504040204" pitchFamily="34" charset="0"/>
                <a:cs typeface="Verdana" panose="020B0604030504040204" pitchFamily="34" charset="0"/>
              </a:rPr>
              <a:t>Major Development Activities:</a:t>
            </a:r>
            <a:endParaRPr lang="en-US" sz="1600" b="1" dirty="0">
              <a:solidFill>
                <a:schemeClr val="bg1"/>
              </a:solidFill>
              <a:latin typeface="Frutiger Next Pro Bold" panose="020B0803040204020203" pitchFamily="34" charset="0"/>
              <a:ea typeface="Verdana" panose="020B0604030504040204" pitchFamily="34" charset="0"/>
              <a:cs typeface="Verdana" panose="020B0604030504040204" pitchFamily="34" charset="0"/>
            </a:endParaRPr>
          </a:p>
          <a:p>
            <a:pPr marL="285750" lvl="0" indent="-285750">
              <a:buFont typeface="Arial" panose="020B0604020202020204" pitchFamily="34" charset="0"/>
              <a:buChar char="•"/>
            </a:pPr>
            <a:r>
              <a:rPr lang="en-US" sz="1400" dirty="0" smtClean="0">
                <a:solidFill>
                  <a:schemeClr val="bg1"/>
                </a:solidFill>
                <a:latin typeface="Frutiger Next Pro Bold" panose="020B0803040204020203" pitchFamily="34" charset="0"/>
              </a:rPr>
              <a:t>Improved document </a:t>
            </a:r>
            <a:r>
              <a:rPr lang="en-US" sz="1400" dirty="0">
                <a:solidFill>
                  <a:schemeClr val="bg1"/>
                </a:solidFill>
                <a:latin typeface="Frutiger Next Pro Bold" panose="020B0803040204020203" pitchFamily="34" charset="0"/>
              </a:rPr>
              <a:t>template mapping </a:t>
            </a:r>
            <a:r>
              <a:rPr lang="en-US" sz="1400" dirty="0" smtClean="0">
                <a:solidFill>
                  <a:schemeClr val="bg1"/>
                </a:solidFill>
                <a:latin typeface="Frutiger Next Pro Bold" panose="020B0803040204020203" pitchFamily="34" charset="0"/>
              </a:rPr>
              <a:t>UI</a:t>
            </a:r>
          </a:p>
          <a:p>
            <a:pPr marL="285750" lvl="0" indent="-285750">
              <a:buFont typeface="Arial" panose="020B0604020202020204" pitchFamily="34" charset="0"/>
              <a:buChar char="•"/>
            </a:pPr>
            <a:r>
              <a:rPr lang="en-US" sz="1400" dirty="0" smtClean="0">
                <a:solidFill>
                  <a:schemeClr val="bg1"/>
                </a:solidFill>
                <a:latin typeface="Frutiger Next Pro Bold" panose="020B0803040204020203" pitchFamily="34" charset="0"/>
              </a:rPr>
              <a:t>Integrating table </a:t>
            </a:r>
            <a:r>
              <a:rPr lang="en-US" sz="1400" dirty="0">
                <a:solidFill>
                  <a:schemeClr val="bg1"/>
                </a:solidFill>
                <a:latin typeface="Frutiger Next Pro Bold" panose="020B0803040204020203" pitchFamily="34" charset="0"/>
              </a:rPr>
              <a:t>extraction module on </a:t>
            </a:r>
            <a:r>
              <a:rPr lang="en-US" sz="1400" dirty="0" smtClean="0">
                <a:solidFill>
                  <a:schemeClr val="bg1"/>
                </a:solidFill>
                <a:latin typeface="Frutiger Next Pro Bold" panose="020B0803040204020203" pitchFamily="34" charset="0"/>
              </a:rPr>
              <a:t>UI</a:t>
            </a:r>
          </a:p>
          <a:p>
            <a:pPr marL="285750" lvl="0" indent="-285750">
              <a:buFont typeface="Arial" panose="020B0604020202020204" pitchFamily="34" charset="0"/>
              <a:buChar char="•"/>
            </a:pPr>
            <a:r>
              <a:rPr lang="en-US" sz="1400" dirty="0" smtClean="0">
                <a:solidFill>
                  <a:schemeClr val="bg1"/>
                </a:solidFill>
                <a:latin typeface="Frutiger Next Pro Bold" panose="020B0803040204020203" pitchFamily="34" charset="0"/>
              </a:rPr>
              <a:t>Enabling User management</a:t>
            </a:r>
            <a:endParaRPr lang="en-US" sz="1400" dirty="0">
              <a:solidFill>
                <a:schemeClr val="bg1"/>
              </a:solidFill>
              <a:latin typeface="Frutiger Next Pro Bold" panose="020B0803040204020203" pitchFamily="34" charset="0"/>
            </a:endParaRPr>
          </a:p>
          <a:p>
            <a:pPr marL="285750" lvl="0" indent="-285750">
              <a:buFont typeface="Arial" panose="020B0604020202020204" pitchFamily="34" charset="0"/>
              <a:buChar char="•"/>
            </a:pPr>
            <a:r>
              <a:rPr lang="en-US" sz="1400" dirty="0" smtClean="0">
                <a:solidFill>
                  <a:schemeClr val="bg1"/>
                </a:solidFill>
                <a:latin typeface="Frutiger Next Pro Bold" panose="020B0803040204020203" pitchFamily="34" charset="0"/>
              </a:rPr>
              <a:t>Enable multi-tenant support to enable the solution engineer to create multiple solutions, domain objects and NiFi pipelines within the same environments</a:t>
            </a:r>
            <a:endParaRPr lang="en-US" sz="1400" dirty="0">
              <a:solidFill>
                <a:schemeClr val="bg1"/>
              </a:solidFill>
              <a:latin typeface="Frutiger Next Pro Bold" panose="020B0803040204020203" pitchFamily="34" charset="0"/>
            </a:endParaRPr>
          </a:p>
        </p:txBody>
      </p:sp>
      <p:sp>
        <p:nvSpPr>
          <p:cNvPr id="36" name="TextBox 35"/>
          <p:cNvSpPr txBox="1"/>
          <p:nvPr/>
        </p:nvSpPr>
        <p:spPr>
          <a:xfrm>
            <a:off x="0" y="3774757"/>
            <a:ext cx="6072634" cy="2015936"/>
          </a:xfrm>
          <a:prstGeom prst="rect">
            <a:avLst/>
          </a:prstGeom>
          <a:noFill/>
        </p:spPr>
        <p:txBody>
          <a:bodyPr wrap="square" rtlCol="0">
            <a:spAutoFit/>
          </a:bodyPr>
          <a:lstStyle/>
          <a:p>
            <a:pPr>
              <a:buClr>
                <a:srgbClr val="00B0F0"/>
              </a:buClr>
            </a:pPr>
            <a:r>
              <a:rPr lang="en-US" sz="1600" b="1" dirty="0" smtClean="0">
                <a:solidFill>
                  <a:schemeClr val="bg1"/>
                </a:solidFill>
                <a:latin typeface="Frutiger Next Pro Bold" panose="020B0803040204020203" pitchFamily="34" charset="0"/>
                <a:ea typeface="Verdana" panose="020B0604030504040204" pitchFamily="34" charset="0"/>
                <a:cs typeface="Verdana" panose="020B0604030504040204" pitchFamily="34" charset="0"/>
              </a:rPr>
              <a:t>Activities Completed </a:t>
            </a:r>
            <a:r>
              <a:rPr lang="en-US" sz="1600" b="1" dirty="0">
                <a:solidFill>
                  <a:schemeClr val="bg1"/>
                </a:solidFill>
                <a:latin typeface="Frutiger Next Pro Bold" panose="020B0803040204020203" pitchFamily="34" charset="0"/>
                <a:ea typeface="Verdana" panose="020B0604030504040204" pitchFamily="34" charset="0"/>
                <a:cs typeface="Verdana" panose="020B0604030504040204" pitchFamily="34" charset="0"/>
              </a:rPr>
              <a:t>:</a:t>
            </a:r>
          </a:p>
          <a:p>
            <a:endParaRPr lang="en-US" sz="1100" dirty="0" smtClean="0">
              <a:solidFill>
                <a:schemeClr val="bg1"/>
              </a:solidFill>
              <a:latin typeface="Frutiger Next Pro Bold" panose="020B0803040204020203" pitchFamily="34" charset="0"/>
            </a:endParaRPr>
          </a:p>
          <a:p>
            <a:pPr marL="285750" indent="-285750">
              <a:buFont typeface="Arial" panose="020B0604020202020204" pitchFamily="34" charset="0"/>
              <a:buChar char="•"/>
            </a:pPr>
            <a:r>
              <a:rPr lang="en-US" sz="1400" dirty="0" smtClean="0">
                <a:solidFill>
                  <a:schemeClr val="bg1"/>
                </a:solidFill>
                <a:latin typeface="Frutiger Next Pro Bold" panose="020B0803040204020203" pitchFamily="34" charset="0"/>
              </a:rPr>
              <a:t>Document </a:t>
            </a:r>
            <a:r>
              <a:rPr lang="en-US" sz="1400" dirty="0" err="1" smtClean="0">
                <a:solidFill>
                  <a:schemeClr val="bg1"/>
                </a:solidFill>
                <a:latin typeface="Frutiger Next Pro Bold" panose="020B0803040204020203" pitchFamily="34" charset="0"/>
              </a:rPr>
              <a:t>templating</a:t>
            </a:r>
            <a:r>
              <a:rPr lang="en-US" sz="1400" dirty="0" smtClean="0">
                <a:solidFill>
                  <a:schemeClr val="bg1"/>
                </a:solidFill>
                <a:latin typeface="Frutiger Next Pro Bold" panose="020B0803040204020203" pitchFamily="34" charset="0"/>
              </a:rPr>
              <a:t> UI v0.3 </a:t>
            </a:r>
            <a:r>
              <a:rPr lang="en-US" sz="1400" dirty="0" smtClean="0">
                <a:solidFill>
                  <a:schemeClr val="bg1"/>
                </a:solidFill>
                <a:latin typeface="Frutiger Next Pro Bold" panose="020B0803040204020203" pitchFamily="34" charset="0"/>
              </a:rPr>
              <a:t>– markers </a:t>
            </a:r>
            <a:r>
              <a:rPr lang="en-US" sz="1400" dirty="0">
                <a:solidFill>
                  <a:schemeClr val="bg1"/>
                </a:solidFill>
                <a:latin typeface="Frutiger Next Pro Bold" panose="020B0803040204020203" pitchFamily="34" charset="0"/>
              </a:rPr>
              <a:t>and data points </a:t>
            </a:r>
            <a:r>
              <a:rPr lang="en-US" sz="1400" dirty="0" smtClean="0">
                <a:solidFill>
                  <a:schemeClr val="bg1"/>
                </a:solidFill>
                <a:latin typeface="Frutiger Next Pro Bold" panose="020B0803040204020203" pitchFamily="34" charset="0"/>
              </a:rPr>
              <a:t>association</a:t>
            </a:r>
          </a:p>
          <a:p>
            <a:pPr marL="285750" indent="-285750">
              <a:buFont typeface="Arial" panose="020B0604020202020204" pitchFamily="34" charset="0"/>
              <a:buChar char="•"/>
            </a:pPr>
            <a:r>
              <a:rPr lang="en-US" sz="1400" dirty="0" smtClean="0">
                <a:solidFill>
                  <a:schemeClr val="bg1"/>
                </a:solidFill>
                <a:latin typeface="Frutiger Next Pro Bold" panose="020B0803040204020203" pitchFamily="34" charset="0"/>
              </a:rPr>
              <a:t>Improved document classifier</a:t>
            </a:r>
            <a:endParaRPr lang="en-US" sz="1400" dirty="0" smtClean="0">
              <a:solidFill>
                <a:schemeClr val="bg1"/>
              </a:solidFill>
              <a:latin typeface="Frutiger Next Pro Bold" panose="020B0803040204020203" pitchFamily="34" charset="0"/>
            </a:endParaRPr>
          </a:p>
          <a:p>
            <a:pPr marL="285750" indent="-285750">
              <a:buFont typeface="Arial" panose="020B0604020202020204" pitchFamily="34" charset="0"/>
              <a:buChar char="•"/>
            </a:pPr>
            <a:r>
              <a:rPr lang="en-US" sz="1400" dirty="0" smtClean="0">
                <a:solidFill>
                  <a:schemeClr val="bg1"/>
                </a:solidFill>
                <a:latin typeface="Frutiger Next Pro Bold" panose="020B0803040204020203" pitchFamily="34" charset="0"/>
              </a:rPr>
              <a:t>Domain object uploading for </a:t>
            </a:r>
            <a:r>
              <a:rPr lang="en-US" sz="1400" dirty="0" smtClean="0">
                <a:solidFill>
                  <a:schemeClr val="bg1"/>
                </a:solidFill>
                <a:latin typeface="Frutiger Next Pro Bold" panose="020B0803040204020203" pitchFamily="34" charset="0"/>
              </a:rPr>
              <a:t>NLP</a:t>
            </a:r>
          </a:p>
          <a:p>
            <a:pPr marL="285750" indent="-285750">
              <a:buFont typeface="Arial" panose="020B0604020202020204" pitchFamily="34" charset="0"/>
              <a:buChar char="•"/>
            </a:pPr>
            <a:r>
              <a:rPr lang="en-US" sz="1400" dirty="0">
                <a:solidFill>
                  <a:schemeClr val="bg1"/>
                </a:solidFill>
                <a:latin typeface="Frutiger Next Pro Bold" panose="020B0803040204020203" pitchFamily="34" charset="0"/>
              </a:rPr>
              <a:t>Document review panel for email and digital documents (word, excel, csv and pdf)</a:t>
            </a:r>
            <a:endParaRPr lang="en-US" sz="1400" dirty="0" smtClean="0">
              <a:solidFill>
                <a:schemeClr val="bg1"/>
              </a:solidFill>
              <a:latin typeface="Frutiger Next Pro Bold" panose="020B0803040204020203" pitchFamily="34" charset="0"/>
            </a:endParaRPr>
          </a:p>
          <a:p>
            <a:pPr marL="285750" indent="-285750">
              <a:buFont typeface="Arial" panose="020B0604020202020204" pitchFamily="34" charset="0"/>
              <a:buChar char="•"/>
            </a:pPr>
            <a:r>
              <a:rPr lang="en-US" sz="1400" dirty="0" smtClean="0">
                <a:solidFill>
                  <a:schemeClr val="bg1"/>
                </a:solidFill>
                <a:latin typeface="Frutiger Next Pro Bold" panose="020B0803040204020203" pitchFamily="34" charset="0"/>
              </a:rPr>
              <a:t>Provider </a:t>
            </a:r>
            <a:r>
              <a:rPr lang="en-US" sz="1400" dirty="0" smtClean="0">
                <a:solidFill>
                  <a:schemeClr val="bg1"/>
                </a:solidFill>
                <a:latin typeface="Frutiger Next Pro Bold" panose="020B0803040204020203" pitchFamily="34" charset="0"/>
              </a:rPr>
              <a:t>solution complete field extraction</a:t>
            </a:r>
          </a:p>
          <a:p>
            <a:pPr marL="285750" indent="-285750">
              <a:buFont typeface="Arial" panose="020B0604020202020204" pitchFamily="34" charset="0"/>
              <a:buChar char="•"/>
            </a:pPr>
            <a:r>
              <a:rPr lang="en-US" sz="1400" dirty="0" err="1" smtClean="0">
                <a:solidFill>
                  <a:schemeClr val="bg1"/>
                </a:solidFill>
                <a:latin typeface="Frutiger Next Pro Bold" panose="020B0803040204020203" pitchFamily="34" charset="0"/>
              </a:rPr>
              <a:t>Nifi</a:t>
            </a:r>
            <a:r>
              <a:rPr lang="en-US" sz="1400" dirty="0" smtClean="0">
                <a:solidFill>
                  <a:schemeClr val="bg1"/>
                </a:solidFill>
                <a:latin typeface="Frutiger Next Pro Bold" panose="020B0803040204020203" pitchFamily="34" charset="0"/>
              </a:rPr>
              <a:t> processor for word and excel extraction</a:t>
            </a:r>
          </a:p>
        </p:txBody>
      </p:sp>
      <p:graphicFrame>
        <p:nvGraphicFramePr>
          <p:cNvPr id="7" name="Table 6"/>
          <p:cNvGraphicFramePr>
            <a:graphicFrameLocks noGrp="1"/>
          </p:cNvGraphicFramePr>
          <p:nvPr>
            <p:extLst>
              <p:ext uri="{D42A27DB-BD31-4B8C-83A1-F6EECF244321}">
                <p14:modId xmlns:p14="http://schemas.microsoft.com/office/powerpoint/2010/main" val="3274972684"/>
              </p:ext>
            </p:extLst>
          </p:nvPr>
        </p:nvGraphicFramePr>
        <p:xfrm>
          <a:off x="6071849" y="4357475"/>
          <a:ext cx="6108862" cy="1644605"/>
        </p:xfrm>
        <a:graphic>
          <a:graphicData uri="http://schemas.openxmlformats.org/drawingml/2006/table">
            <a:tbl>
              <a:tblPr firstRow="1" bandRow="1">
                <a:tableStyleId>{3B4B98B0-60AC-42C2-AFA5-B58CD77FA1E5}</a:tableStyleId>
              </a:tblPr>
              <a:tblGrid>
                <a:gridCol w="3054431">
                  <a:extLst>
                    <a:ext uri="{9D8B030D-6E8A-4147-A177-3AD203B41FA5}">
                      <a16:colId xmlns:a16="http://schemas.microsoft.com/office/drawing/2014/main" val="3626153765"/>
                    </a:ext>
                  </a:extLst>
                </a:gridCol>
                <a:gridCol w="3054431">
                  <a:extLst>
                    <a:ext uri="{9D8B030D-6E8A-4147-A177-3AD203B41FA5}">
                      <a16:colId xmlns:a16="http://schemas.microsoft.com/office/drawing/2014/main" val="4055680155"/>
                    </a:ext>
                  </a:extLst>
                </a:gridCol>
              </a:tblGrid>
              <a:tr h="411151">
                <a:tc>
                  <a:txBody>
                    <a:bodyPr/>
                    <a:lstStyle/>
                    <a:p>
                      <a:pPr algn="ctr"/>
                      <a:r>
                        <a:rPr lang="en-US" sz="1400" dirty="0" smtClean="0">
                          <a:solidFill>
                            <a:schemeClr val="bg1"/>
                          </a:solidFill>
                          <a:latin typeface="Frutiger Next Pro Bold" panose="020B0803040204020203" pitchFamily="34" charset="0"/>
                        </a:rPr>
                        <a:t>Risks</a:t>
                      </a:r>
                      <a:endParaRPr lang="en-US" dirty="0">
                        <a:solidFill>
                          <a:schemeClr val="bg1"/>
                        </a:solidFill>
                        <a:latin typeface="Frutiger Next Pro Bold" panose="020B0803040204020203" pitchFamily="34" charset="0"/>
                      </a:endParaRPr>
                    </a:p>
                  </a:txBody>
                  <a:tcPr anchor="ctr"/>
                </a:tc>
                <a:tc>
                  <a:txBody>
                    <a:bodyPr/>
                    <a:lstStyle/>
                    <a:p>
                      <a:pPr algn="ctr"/>
                      <a:r>
                        <a:rPr lang="en-US" sz="1400" dirty="0" smtClean="0">
                          <a:solidFill>
                            <a:schemeClr val="bg1"/>
                          </a:solidFill>
                          <a:latin typeface="Frutiger Next Pro Bold" panose="020B0803040204020203" pitchFamily="34" charset="0"/>
                        </a:rPr>
                        <a:t>Mitigation</a:t>
                      </a:r>
                      <a:endParaRPr lang="en-US" sz="1400" dirty="0">
                        <a:solidFill>
                          <a:schemeClr val="bg1"/>
                        </a:solidFill>
                        <a:latin typeface="Frutiger Next Pro Bold" panose="020B0803040204020203" pitchFamily="34" charset="0"/>
                      </a:endParaRPr>
                    </a:p>
                  </a:txBody>
                  <a:tcPr anchor="ctr"/>
                </a:tc>
                <a:extLst>
                  <a:ext uri="{0D108BD9-81ED-4DB2-BD59-A6C34878D82A}">
                    <a16:rowId xmlns:a16="http://schemas.microsoft.com/office/drawing/2014/main" val="1607670575"/>
                  </a:ext>
                </a:extLst>
              </a:tr>
              <a:tr h="616727">
                <a:tc>
                  <a:txBody>
                    <a:bodyPr/>
                    <a:lstStyle/>
                    <a:p>
                      <a:r>
                        <a:rPr lang="en-US" sz="1200" dirty="0" smtClean="0">
                          <a:solidFill>
                            <a:schemeClr val="bg1"/>
                          </a:solidFill>
                          <a:latin typeface="Frutiger Next Pro Bold" panose="020B0803040204020203" pitchFamily="34" charset="0"/>
                        </a:rPr>
                        <a:t>Unavailability of DevOps support limiting solution activities</a:t>
                      </a:r>
                      <a:endParaRPr lang="en-US" sz="1200" dirty="0" smtClean="0">
                        <a:solidFill>
                          <a:schemeClr val="bg1"/>
                        </a:solidFill>
                        <a:latin typeface="Frutiger Next Pro Bold" panose="020B0803040204020203" pitchFamily="34" charset="0"/>
                      </a:endParaRPr>
                    </a:p>
                  </a:txBody>
                  <a:tcPr/>
                </a:tc>
                <a:tc>
                  <a:txBody>
                    <a:bodyPr/>
                    <a:lstStyle/>
                    <a:p>
                      <a:r>
                        <a:rPr lang="en-US" sz="1200" dirty="0" smtClean="0">
                          <a:solidFill>
                            <a:schemeClr val="bg1"/>
                          </a:solidFill>
                          <a:latin typeface="Frutiger Next Pro Bold" panose="020B0803040204020203" pitchFamily="34" charset="0"/>
                        </a:rPr>
                        <a:t>Other team members (including USI) to pitch in</a:t>
                      </a:r>
                      <a:endParaRPr lang="en-US" sz="1200" dirty="0">
                        <a:solidFill>
                          <a:schemeClr val="bg1"/>
                        </a:solidFill>
                        <a:latin typeface="Frutiger Next Pro Bold" panose="020B0803040204020203" pitchFamily="34" charset="0"/>
                      </a:endParaRPr>
                    </a:p>
                  </a:txBody>
                  <a:tcPr/>
                </a:tc>
                <a:extLst>
                  <a:ext uri="{0D108BD9-81ED-4DB2-BD59-A6C34878D82A}">
                    <a16:rowId xmlns:a16="http://schemas.microsoft.com/office/drawing/2014/main" val="3859665818"/>
                  </a:ext>
                </a:extLst>
              </a:tr>
              <a:tr h="616727">
                <a:tc>
                  <a:txBody>
                    <a:bodyPr/>
                    <a:lstStyle/>
                    <a:p>
                      <a:r>
                        <a:rPr lang="en-US" sz="1200" dirty="0" smtClean="0">
                          <a:solidFill>
                            <a:schemeClr val="bg1"/>
                          </a:solidFill>
                          <a:latin typeface="Frutiger Next Pro Bold" panose="020B0803040204020203" pitchFamily="34" charset="0"/>
                        </a:rPr>
                        <a:t>XPMS environment not yet stable with constant design changes</a:t>
                      </a:r>
                    </a:p>
                  </a:txBody>
                  <a:tcPr/>
                </a:tc>
                <a:tc>
                  <a:txBody>
                    <a:bodyPr/>
                    <a:lstStyle/>
                    <a:p>
                      <a:r>
                        <a:rPr lang="en-US" sz="1200" dirty="0" smtClean="0">
                          <a:solidFill>
                            <a:schemeClr val="bg1"/>
                          </a:solidFill>
                          <a:latin typeface="Frutiger Next Pro Bold" panose="020B0803040204020203" pitchFamily="34" charset="0"/>
                        </a:rPr>
                        <a:t>Working on independent</a:t>
                      </a:r>
                      <a:r>
                        <a:rPr lang="en-US" sz="1200" baseline="0" dirty="0" smtClean="0">
                          <a:solidFill>
                            <a:schemeClr val="bg1"/>
                          </a:solidFill>
                          <a:latin typeface="Frutiger Next Pro Bold" panose="020B0803040204020203" pitchFamily="34" charset="0"/>
                        </a:rPr>
                        <a:t> tasks that could utilize the resources</a:t>
                      </a:r>
                      <a:endParaRPr lang="en-US" sz="1200" dirty="0">
                        <a:solidFill>
                          <a:schemeClr val="bg1"/>
                        </a:solidFill>
                        <a:latin typeface="Frutiger Next Pro Bold" panose="020B0803040204020203" pitchFamily="34" charset="0"/>
                      </a:endParaRPr>
                    </a:p>
                  </a:txBody>
                  <a:tcPr/>
                </a:tc>
                <a:extLst>
                  <a:ext uri="{0D108BD9-81ED-4DB2-BD59-A6C34878D82A}">
                    <a16:rowId xmlns:a16="http://schemas.microsoft.com/office/drawing/2014/main" val="2275544139"/>
                  </a:ext>
                </a:extLst>
              </a:tr>
            </a:tbl>
          </a:graphicData>
        </a:graphic>
      </p:graphicFrame>
      <p:sp>
        <p:nvSpPr>
          <p:cNvPr id="46" name="Freeform 114"/>
          <p:cNvSpPr>
            <a:spLocks noEditPoints="1"/>
          </p:cNvSpPr>
          <p:nvPr/>
        </p:nvSpPr>
        <p:spPr bwMode="auto">
          <a:xfrm>
            <a:off x="242781" y="6529051"/>
            <a:ext cx="230095" cy="192108"/>
          </a:xfrm>
          <a:custGeom>
            <a:avLst/>
            <a:gdLst>
              <a:gd name="T0" fmla="*/ 288 w 320"/>
              <a:gd name="T1" fmla="*/ 203 h 267"/>
              <a:gd name="T2" fmla="*/ 277 w 320"/>
              <a:gd name="T3" fmla="*/ 128 h 267"/>
              <a:gd name="T4" fmla="*/ 171 w 320"/>
              <a:gd name="T5" fmla="*/ 75 h 267"/>
              <a:gd name="T6" fmla="*/ 203 w 320"/>
              <a:gd name="T7" fmla="*/ 64 h 267"/>
              <a:gd name="T8" fmla="*/ 192 w 320"/>
              <a:gd name="T9" fmla="*/ 0 h 267"/>
              <a:gd name="T10" fmla="*/ 117 w 320"/>
              <a:gd name="T11" fmla="*/ 11 h 267"/>
              <a:gd name="T12" fmla="*/ 128 w 320"/>
              <a:gd name="T13" fmla="*/ 75 h 267"/>
              <a:gd name="T14" fmla="*/ 149 w 320"/>
              <a:gd name="T15" fmla="*/ 128 h 267"/>
              <a:gd name="T16" fmla="*/ 32 w 320"/>
              <a:gd name="T17" fmla="*/ 139 h 267"/>
              <a:gd name="T18" fmla="*/ 11 w 320"/>
              <a:gd name="T19" fmla="*/ 203 h 267"/>
              <a:gd name="T20" fmla="*/ 0 w 320"/>
              <a:gd name="T21" fmla="*/ 256 h 267"/>
              <a:gd name="T22" fmla="*/ 75 w 320"/>
              <a:gd name="T23" fmla="*/ 267 h 267"/>
              <a:gd name="T24" fmla="*/ 85 w 320"/>
              <a:gd name="T25" fmla="*/ 214 h 267"/>
              <a:gd name="T26" fmla="*/ 53 w 320"/>
              <a:gd name="T27" fmla="*/ 203 h 267"/>
              <a:gd name="T28" fmla="*/ 149 w 320"/>
              <a:gd name="T29" fmla="*/ 150 h 267"/>
              <a:gd name="T30" fmla="*/ 128 w 320"/>
              <a:gd name="T31" fmla="*/ 203 h 267"/>
              <a:gd name="T32" fmla="*/ 117 w 320"/>
              <a:gd name="T33" fmla="*/ 256 h 267"/>
              <a:gd name="T34" fmla="*/ 192 w 320"/>
              <a:gd name="T35" fmla="*/ 267 h 267"/>
              <a:gd name="T36" fmla="*/ 203 w 320"/>
              <a:gd name="T37" fmla="*/ 214 h 267"/>
              <a:gd name="T38" fmla="*/ 171 w 320"/>
              <a:gd name="T39" fmla="*/ 203 h 267"/>
              <a:gd name="T40" fmla="*/ 267 w 320"/>
              <a:gd name="T41" fmla="*/ 150 h 267"/>
              <a:gd name="T42" fmla="*/ 245 w 320"/>
              <a:gd name="T43" fmla="*/ 203 h 267"/>
              <a:gd name="T44" fmla="*/ 235 w 320"/>
              <a:gd name="T45" fmla="*/ 256 h 267"/>
              <a:gd name="T46" fmla="*/ 309 w 320"/>
              <a:gd name="T47" fmla="*/ 267 h 267"/>
              <a:gd name="T48" fmla="*/ 320 w 320"/>
              <a:gd name="T49" fmla="*/ 214 h 267"/>
              <a:gd name="T50" fmla="*/ 139 w 320"/>
              <a:gd name="T51" fmla="*/ 22 h 267"/>
              <a:gd name="T52" fmla="*/ 181 w 320"/>
              <a:gd name="T53" fmla="*/ 54 h 267"/>
              <a:gd name="T54" fmla="*/ 139 w 320"/>
              <a:gd name="T55" fmla="*/ 22 h 267"/>
              <a:gd name="T56" fmla="*/ 21 w 320"/>
              <a:gd name="T57" fmla="*/ 246 h 267"/>
              <a:gd name="T58" fmla="*/ 64 w 320"/>
              <a:gd name="T59" fmla="*/ 224 h 267"/>
              <a:gd name="T60" fmla="*/ 181 w 320"/>
              <a:gd name="T61" fmla="*/ 246 h 267"/>
              <a:gd name="T62" fmla="*/ 139 w 320"/>
              <a:gd name="T63" fmla="*/ 224 h 267"/>
              <a:gd name="T64" fmla="*/ 181 w 320"/>
              <a:gd name="T65" fmla="*/ 246 h 267"/>
              <a:gd name="T66" fmla="*/ 256 w 320"/>
              <a:gd name="T67" fmla="*/ 246 h 267"/>
              <a:gd name="T68" fmla="*/ 299 w 320"/>
              <a:gd name="T69" fmla="*/ 224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0" h="267">
                <a:moveTo>
                  <a:pt x="309" y="203"/>
                </a:moveTo>
                <a:cubicBezTo>
                  <a:pt x="288" y="203"/>
                  <a:pt x="288" y="203"/>
                  <a:pt x="288" y="203"/>
                </a:cubicBezTo>
                <a:cubicBezTo>
                  <a:pt x="288" y="139"/>
                  <a:pt x="288" y="139"/>
                  <a:pt x="288" y="139"/>
                </a:cubicBezTo>
                <a:cubicBezTo>
                  <a:pt x="288" y="133"/>
                  <a:pt x="283" y="128"/>
                  <a:pt x="277" y="128"/>
                </a:cubicBezTo>
                <a:cubicBezTo>
                  <a:pt x="171" y="128"/>
                  <a:pt x="171" y="128"/>
                  <a:pt x="171" y="128"/>
                </a:cubicBezTo>
                <a:cubicBezTo>
                  <a:pt x="171" y="75"/>
                  <a:pt x="171" y="75"/>
                  <a:pt x="171" y="75"/>
                </a:cubicBezTo>
                <a:cubicBezTo>
                  <a:pt x="192" y="75"/>
                  <a:pt x="192" y="75"/>
                  <a:pt x="192" y="75"/>
                </a:cubicBezTo>
                <a:cubicBezTo>
                  <a:pt x="198" y="75"/>
                  <a:pt x="203" y="70"/>
                  <a:pt x="203" y="64"/>
                </a:cubicBezTo>
                <a:cubicBezTo>
                  <a:pt x="203" y="11"/>
                  <a:pt x="203" y="11"/>
                  <a:pt x="203" y="11"/>
                </a:cubicBezTo>
                <a:cubicBezTo>
                  <a:pt x="203" y="5"/>
                  <a:pt x="198" y="0"/>
                  <a:pt x="192" y="0"/>
                </a:cubicBezTo>
                <a:cubicBezTo>
                  <a:pt x="128" y="0"/>
                  <a:pt x="128" y="0"/>
                  <a:pt x="128" y="0"/>
                </a:cubicBezTo>
                <a:cubicBezTo>
                  <a:pt x="122" y="0"/>
                  <a:pt x="117" y="5"/>
                  <a:pt x="117" y="11"/>
                </a:cubicBezTo>
                <a:cubicBezTo>
                  <a:pt x="117" y="64"/>
                  <a:pt x="117" y="64"/>
                  <a:pt x="117" y="64"/>
                </a:cubicBezTo>
                <a:cubicBezTo>
                  <a:pt x="117" y="70"/>
                  <a:pt x="122" y="75"/>
                  <a:pt x="128" y="75"/>
                </a:cubicBezTo>
                <a:cubicBezTo>
                  <a:pt x="149" y="75"/>
                  <a:pt x="149" y="75"/>
                  <a:pt x="149" y="75"/>
                </a:cubicBezTo>
                <a:cubicBezTo>
                  <a:pt x="149" y="128"/>
                  <a:pt x="149" y="128"/>
                  <a:pt x="149" y="128"/>
                </a:cubicBezTo>
                <a:cubicBezTo>
                  <a:pt x="43" y="128"/>
                  <a:pt x="43" y="128"/>
                  <a:pt x="43" y="128"/>
                </a:cubicBezTo>
                <a:cubicBezTo>
                  <a:pt x="37" y="128"/>
                  <a:pt x="32" y="133"/>
                  <a:pt x="32" y="139"/>
                </a:cubicBezTo>
                <a:cubicBezTo>
                  <a:pt x="32" y="203"/>
                  <a:pt x="32" y="203"/>
                  <a:pt x="32" y="203"/>
                </a:cubicBezTo>
                <a:cubicBezTo>
                  <a:pt x="11" y="203"/>
                  <a:pt x="11" y="203"/>
                  <a:pt x="11" y="203"/>
                </a:cubicBezTo>
                <a:cubicBezTo>
                  <a:pt x="5" y="203"/>
                  <a:pt x="0" y="208"/>
                  <a:pt x="0" y="214"/>
                </a:cubicBezTo>
                <a:cubicBezTo>
                  <a:pt x="0" y="256"/>
                  <a:pt x="0" y="256"/>
                  <a:pt x="0" y="256"/>
                </a:cubicBezTo>
                <a:cubicBezTo>
                  <a:pt x="0" y="262"/>
                  <a:pt x="5" y="267"/>
                  <a:pt x="11" y="267"/>
                </a:cubicBezTo>
                <a:cubicBezTo>
                  <a:pt x="75" y="267"/>
                  <a:pt x="75" y="267"/>
                  <a:pt x="75" y="267"/>
                </a:cubicBezTo>
                <a:cubicBezTo>
                  <a:pt x="81" y="267"/>
                  <a:pt x="85" y="262"/>
                  <a:pt x="85" y="256"/>
                </a:cubicBezTo>
                <a:cubicBezTo>
                  <a:pt x="85" y="214"/>
                  <a:pt x="85" y="214"/>
                  <a:pt x="85" y="214"/>
                </a:cubicBezTo>
                <a:cubicBezTo>
                  <a:pt x="85" y="208"/>
                  <a:pt x="81" y="203"/>
                  <a:pt x="75" y="203"/>
                </a:cubicBezTo>
                <a:cubicBezTo>
                  <a:pt x="53" y="203"/>
                  <a:pt x="53" y="203"/>
                  <a:pt x="53" y="203"/>
                </a:cubicBezTo>
                <a:cubicBezTo>
                  <a:pt x="53" y="150"/>
                  <a:pt x="53" y="150"/>
                  <a:pt x="53" y="150"/>
                </a:cubicBezTo>
                <a:cubicBezTo>
                  <a:pt x="149" y="150"/>
                  <a:pt x="149" y="150"/>
                  <a:pt x="149" y="150"/>
                </a:cubicBezTo>
                <a:cubicBezTo>
                  <a:pt x="149" y="203"/>
                  <a:pt x="149" y="203"/>
                  <a:pt x="149" y="203"/>
                </a:cubicBezTo>
                <a:cubicBezTo>
                  <a:pt x="128" y="203"/>
                  <a:pt x="128" y="203"/>
                  <a:pt x="128" y="203"/>
                </a:cubicBezTo>
                <a:cubicBezTo>
                  <a:pt x="122" y="203"/>
                  <a:pt x="117" y="208"/>
                  <a:pt x="117" y="214"/>
                </a:cubicBezTo>
                <a:cubicBezTo>
                  <a:pt x="117" y="256"/>
                  <a:pt x="117" y="256"/>
                  <a:pt x="117" y="256"/>
                </a:cubicBezTo>
                <a:cubicBezTo>
                  <a:pt x="117" y="262"/>
                  <a:pt x="122" y="267"/>
                  <a:pt x="128" y="267"/>
                </a:cubicBezTo>
                <a:cubicBezTo>
                  <a:pt x="192" y="267"/>
                  <a:pt x="192" y="267"/>
                  <a:pt x="192" y="267"/>
                </a:cubicBezTo>
                <a:cubicBezTo>
                  <a:pt x="198" y="267"/>
                  <a:pt x="203" y="262"/>
                  <a:pt x="203" y="256"/>
                </a:cubicBezTo>
                <a:cubicBezTo>
                  <a:pt x="203" y="214"/>
                  <a:pt x="203" y="214"/>
                  <a:pt x="203" y="214"/>
                </a:cubicBezTo>
                <a:cubicBezTo>
                  <a:pt x="203" y="208"/>
                  <a:pt x="198" y="203"/>
                  <a:pt x="192" y="203"/>
                </a:cubicBezTo>
                <a:cubicBezTo>
                  <a:pt x="171" y="203"/>
                  <a:pt x="171" y="203"/>
                  <a:pt x="171" y="203"/>
                </a:cubicBezTo>
                <a:cubicBezTo>
                  <a:pt x="171" y="150"/>
                  <a:pt x="171" y="150"/>
                  <a:pt x="171" y="150"/>
                </a:cubicBezTo>
                <a:cubicBezTo>
                  <a:pt x="267" y="150"/>
                  <a:pt x="267" y="150"/>
                  <a:pt x="267" y="150"/>
                </a:cubicBezTo>
                <a:cubicBezTo>
                  <a:pt x="267" y="203"/>
                  <a:pt x="267" y="203"/>
                  <a:pt x="267" y="203"/>
                </a:cubicBezTo>
                <a:cubicBezTo>
                  <a:pt x="245" y="203"/>
                  <a:pt x="245" y="203"/>
                  <a:pt x="245" y="203"/>
                </a:cubicBezTo>
                <a:cubicBezTo>
                  <a:pt x="239" y="203"/>
                  <a:pt x="235" y="208"/>
                  <a:pt x="235" y="214"/>
                </a:cubicBezTo>
                <a:cubicBezTo>
                  <a:pt x="235" y="256"/>
                  <a:pt x="235" y="256"/>
                  <a:pt x="235" y="256"/>
                </a:cubicBezTo>
                <a:cubicBezTo>
                  <a:pt x="235" y="262"/>
                  <a:pt x="239" y="267"/>
                  <a:pt x="245" y="267"/>
                </a:cubicBezTo>
                <a:cubicBezTo>
                  <a:pt x="309" y="267"/>
                  <a:pt x="309" y="267"/>
                  <a:pt x="309" y="267"/>
                </a:cubicBezTo>
                <a:cubicBezTo>
                  <a:pt x="315" y="267"/>
                  <a:pt x="320" y="262"/>
                  <a:pt x="320" y="256"/>
                </a:cubicBezTo>
                <a:cubicBezTo>
                  <a:pt x="320" y="214"/>
                  <a:pt x="320" y="214"/>
                  <a:pt x="320" y="214"/>
                </a:cubicBezTo>
                <a:cubicBezTo>
                  <a:pt x="320" y="208"/>
                  <a:pt x="315" y="203"/>
                  <a:pt x="309" y="203"/>
                </a:cubicBezTo>
                <a:close/>
                <a:moveTo>
                  <a:pt x="139" y="22"/>
                </a:moveTo>
                <a:cubicBezTo>
                  <a:pt x="181" y="22"/>
                  <a:pt x="181" y="22"/>
                  <a:pt x="181" y="22"/>
                </a:cubicBezTo>
                <a:cubicBezTo>
                  <a:pt x="181" y="54"/>
                  <a:pt x="181" y="54"/>
                  <a:pt x="181" y="54"/>
                </a:cubicBezTo>
                <a:cubicBezTo>
                  <a:pt x="139" y="54"/>
                  <a:pt x="139" y="54"/>
                  <a:pt x="139" y="54"/>
                </a:cubicBezTo>
                <a:lnTo>
                  <a:pt x="139" y="22"/>
                </a:lnTo>
                <a:close/>
                <a:moveTo>
                  <a:pt x="64" y="246"/>
                </a:moveTo>
                <a:cubicBezTo>
                  <a:pt x="21" y="246"/>
                  <a:pt x="21" y="246"/>
                  <a:pt x="21" y="246"/>
                </a:cubicBezTo>
                <a:cubicBezTo>
                  <a:pt x="21" y="224"/>
                  <a:pt x="21" y="224"/>
                  <a:pt x="21" y="224"/>
                </a:cubicBezTo>
                <a:cubicBezTo>
                  <a:pt x="64" y="224"/>
                  <a:pt x="64" y="224"/>
                  <a:pt x="64" y="224"/>
                </a:cubicBezTo>
                <a:lnTo>
                  <a:pt x="64" y="246"/>
                </a:lnTo>
                <a:close/>
                <a:moveTo>
                  <a:pt x="181" y="246"/>
                </a:moveTo>
                <a:cubicBezTo>
                  <a:pt x="139" y="246"/>
                  <a:pt x="139" y="246"/>
                  <a:pt x="139" y="246"/>
                </a:cubicBezTo>
                <a:cubicBezTo>
                  <a:pt x="139" y="224"/>
                  <a:pt x="139" y="224"/>
                  <a:pt x="139" y="224"/>
                </a:cubicBezTo>
                <a:cubicBezTo>
                  <a:pt x="181" y="224"/>
                  <a:pt x="181" y="224"/>
                  <a:pt x="181" y="224"/>
                </a:cubicBezTo>
                <a:lnTo>
                  <a:pt x="181" y="246"/>
                </a:lnTo>
                <a:close/>
                <a:moveTo>
                  <a:pt x="299" y="246"/>
                </a:moveTo>
                <a:cubicBezTo>
                  <a:pt x="256" y="246"/>
                  <a:pt x="256" y="246"/>
                  <a:pt x="256" y="246"/>
                </a:cubicBezTo>
                <a:cubicBezTo>
                  <a:pt x="256" y="224"/>
                  <a:pt x="256" y="224"/>
                  <a:pt x="256" y="224"/>
                </a:cubicBezTo>
                <a:cubicBezTo>
                  <a:pt x="299" y="224"/>
                  <a:pt x="299" y="224"/>
                  <a:pt x="299" y="224"/>
                </a:cubicBezTo>
                <a:lnTo>
                  <a:pt x="299" y="246"/>
                </a:lnTo>
                <a:close/>
              </a:path>
            </a:pathLst>
          </a:custGeom>
          <a:no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
        <p:nvSpPr>
          <p:cNvPr id="47" name="TextBox 46"/>
          <p:cNvSpPr txBox="1"/>
          <p:nvPr/>
        </p:nvSpPr>
        <p:spPr>
          <a:xfrm>
            <a:off x="618858" y="6501832"/>
            <a:ext cx="1330488" cy="276999"/>
          </a:xfrm>
          <a:prstGeom prst="rect">
            <a:avLst/>
          </a:prstGeom>
          <a:noFill/>
        </p:spPr>
        <p:txBody>
          <a:bodyPr wrap="square" rtlCol="0">
            <a:spAutoFit/>
          </a:bodyPr>
          <a:lstStyle/>
          <a:p>
            <a:r>
              <a:rPr lang="en-US" sz="12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Core Team</a:t>
            </a:r>
            <a:endPar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54" name="Freeform 114"/>
          <p:cNvSpPr>
            <a:spLocks noEditPoints="1"/>
          </p:cNvSpPr>
          <p:nvPr/>
        </p:nvSpPr>
        <p:spPr bwMode="auto">
          <a:xfrm>
            <a:off x="388763" y="6557345"/>
            <a:ext cx="230095" cy="192108"/>
          </a:xfrm>
          <a:custGeom>
            <a:avLst/>
            <a:gdLst>
              <a:gd name="T0" fmla="*/ 288 w 320"/>
              <a:gd name="T1" fmla="*/ 203 h 267"/>
              <a:gd name="T2" fmla="*/ 277 w 320"/>
              <a:gd name="T3" fmla="*/ 128 h 267"/>
              <a:gd name="T4" fmla="*/ 171 w 320"/>
              <a:gd name="T5" fmla="*/ 75 h 267"/>
              <a:gd name="T6" fmla="*/ 203 w 320"/>
              <a:gd name="T7" fmla="*/ 64 h 267"/>
              <a:gd name="T8" fmla="*/ 192 w 320"/>
              <a:gd name="T9" fmla="*/ 0 h 267"/>
              <a:gd name="T10" fmla="*/ 117 w 320"/>
              <a:gd name="T11" fmla="*/ 11 h 267"/>
              <a:gd name="T12" fmla="*/ 128 w 320"/>
              <a:gd name="T13" fmla="*/ 75 h 267"/>
              <a:gd name="T14" fmla="*/ 149 w 320"/>
              <a:gd name="T15" fmla="*/ 128 h 267"/>
              <a:gd name="T16" fmla="*/ 32 w 320"/>
              <a:gd name="T17" fmla="*/ 139 h 267"/>
              <a:gd name="T18" fmla="*/ 11 w 320"/>
              <a:gd name="T19" fmla="*/ 203 h 267"/>
              <a:gd name="T20" fmla="*/ 0 w 320"/>
              <a:gd name="T21" fmla="*/ 256 h 267"/>
              <a:gd name="T22" fmla="*/ 75 w 320"/>
              <a:gd name="T23" fmla="*/ 267 h 267"/>
              <a:gd name="T24" fmla="*/ 85 w 320"/>
              <a:gd name="T25" fmla="*/ 214 h 267"/>
              <a:gd name="T26" fmla="*/ 53 w 320"/>
              <a:gd name="T27" fmla="*/ 203 h 267"/>
              <a:gd name="T28" fmla="*/ 149 w 320"/>
              <a:gd name="T29" fmla="*/ 150 h 267"/>
              <a:gd name="T30" fmla="*/ 128 w 320"/>
              <a:gd name="T31" fmla="*/ 203 h 267"/>
              <a:gd name="T32" fmla="*/ 117 w 320"/>
              <a:gd name="T33" fmla="*/ 256 h 267"/>
              <a:gd name="T34" fmla="*/ 192 w 320"/>
              <a:gd name="T35" fmla="*/ 267 h 267"/>
              <a:gd name="T36" fmla="*/ 203 w 320"/>
              <a:gd name="T37" fmla="*/ 214 h 267"/>
              <a:gd name="T38" fmla="*/ 171 w 320"/>
              <a:gd name="T39" fmla="*/ 203 h 267"/>
              <a:gd name="T40" fmla="*/ 267 w 320"/>
              <a:gd name="T41" fmla="*/ 150 h 267"/>
              <a:gd name="T42" fmla="*/ 245 w 320"/>
              <a:gd name="T43" fmla="*/ 203 h 267"/>
              <a:gd name="T44" fmla="*/ 235 w 320"/>
              <a:gd name="T45" fmla="*/ 256 h 267"/>
              <a:gd name="T46" fmla="*/ 309 w 320"/>
              <a:gd name="T47" fmla="*/ 267 h 267"/>
              <a:gd name="T48" fmla="*/ 320 w 320"/>
              <a:gd name="T49" fmla="*/ 214 h 267"/>
              <a:gd name="T50" fmla="*/ 139 w 320"/>
              <a:gd name="T51" fmla="*/ 22 h 267"/>
              <a:gd name="T52" fmla="*/ 181 w 320"/>
              <a:gd name="T53" fmla="*/ 54 h 267"/>
              <a:gd name="T54" fmla="*/ 139 w 320"/>
              <a:gd name="T55" fmla="*/ 22 h 267"/>
              <a:gd name="T56" fmla="*/ 21 w 320"/>
              <a:gd name="T57" fmla="*/ 246 h 267"/>
              <a:gd name="T58" fmla="*/ 64 w 320"/>
              <a:gd name="T59" fmla="*/ 224 h 267"/>
              <a:gd name="T60" fmla="*/ 181 w 320"/>
              <a:gd name="T61" fmla="*/ 246 h 267"/>
              <a:gd name="T62" fmla="*/ 139 w 320"/>
              <a:gd name="T63" fmla="*/ 224 h 267"/>
              <a:gd name="T64" fmla="*/ 181 w 320"/>
              <a:gd name="T65" fmla="*/ 246 h 267"/>
              <a:gd name="T66" fmla="*/ 256 w 320"/>
              <a:gd name="T67" fmla="*/ 246 h 267"/>
              <a:gd name="T68" fmla="*/ 299 w 320"/>
              <a:gd name="T69" fmla="*/ 224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0" h="267">
                <a:moveTo>
                  <a:pt x="309" y="203"/>
                </a:moveTo>
                <a:cubicBezTo>
                  <a:pt x="288" y="203"/>
                  <a:pt x="288" y="203"/>
                  <a:pt x="288" y="203"/>
                </a:cubicBezTo>
                <a:cubicBezTo>
                  <a:pt x="288" y="139"/>
                  <a:pt x="288" y="139"/>
                  <a:pt x="288" y="139"/>
                </a:cubicBezTo>
                <a:cubicBezTo>
                  <a:pt x="288" y="133"/>
                  <a:pt x="283" y="128"/>
                  <a:pt x="277" y="128"/>
                </a:cubicBezTo>
                <a:cubicBezTo>
                  <a:pt x="171" y="128"/>
                  <a:pt x="171" y="128"/>
                  <a:pt x="171" y="128"/>
                </a:cubicBezTo>
                <a:cubicBezTo>
                  <a:pt x="171" y="75"/>
                  <a:pt x="171" y="75"/>
                  <a:pt x="171" y="75"/>
                </a:cubicBezTo>
                <a:cubicBezTo>
                  <a:pt x="192" y="75"/>
                  <a:pt x="192" y="75"/>
                  <a:pt x="192" y="75"/>
                </a:cubicBezTo>
                <a:cubicBezTo>
                  <a:pt x="198" y="75"/>
                  <a:pt x="203" y="70"/>
                  <a:pt x="203" y="64"/>
                </a:cubicBezTo>
                <a:cubicBezTo>
                  <a:pt x="203" y="11"/>
                  <a:pt x="203" y="11"/>
                  <a:pt x="203" y="11"/>
                </a:cubicBezTo>
                <a:cubicBezTo>
                  <a:pt x="203" y="5"/>
                  <a:pt x="198" y="0"/>
                  <a:pt x="192" y="0"/>
                </a:cubicBezTo>
                <a:cubicBezTo>
                  <a:pt x="128" y="0"/>
                  <a:pt x="128" y="0"/>
                  <a:pt x="128" y="0"/>
                </a:cubicBezTo>
                <a:cubicBezTo>
                  <a:pt x="122" y="0"/>
                  <a:pt x="117" y="5"/>
                  <a:pt x="117" y="11"/>
                </a:cubicBezTo>
                <a:cubicBezTo>
                  <a:pt x="117" y="64"/>
                  <a:pt x="117" y="64"/>
                  <a:pt x="117" y="64"/>
                </a:cubicBezTo>
                <a:cubicBezTo>
                  <a:pt x="117" y="70"/>
                  <a:pt x="122" y="75"/>
                  <a:pt x="128" y="75"/>
                </a:cubicBezTo>
                <a:cubicBezTo>
                  <a:pt x="149" y="75"/>
                  <a:pt x="149" y="75"/>
                  <a:pt x="149" y="75"/>
                </a:cubicBezTo>
                <a:cubicBezTo>
                  <a:pt x="149" y="128"/>
                  <a:pt x="149" y="128"/>
                  <a:pt x="149" y="128"/>
                </a:cubicBezTo>
                <a:cubicBezTo>
                  <a:pt x="43" y="128"/>
                  <a:pt x="43" y="128"/>
                  <a:pt x="43" y="128"/>
                </a:cubicBezTo>
                <a:cubicBezTo>
                  <a:pt x="37" y="128"/>
                  <a:pt x="32" y="133"/>
                  <a:pt x="32" y="139"/>
                </a:cubicBezTo>
                <a:cubicBezTo>
                  <a:pt x="32" y="203"/>
                  <a:pt x="32" y="203"/>
                  <a:pt x="32" y="203"/>
                </a:cubicBezTo>
                <a:cubicBezTo>
                  <a:pt x="11" y="203"/>
                  <a:pt x="11" y="203"/>
                  <a:pt x="11" y="203"/>
                </a:cubicBezTo>
                <a:cubicBezTo>
                  <a:pt x="5" y="203"/>
                  <a:pt x="0" y="208"/>
                  <a:pt x="0" y="214"/>
                </a:cubicBezTo>
                <a:cubicBezTo>
                  <a:pt x="0" y="256"/>
                  <a:pt x="0" y="256"/>
                  <a:pt x="0" y="256"/>
                </a:cubicBezTo>
                <a:cubicBezTo>
                  <a:pt x="0" y="262"/>
                  <a:pt x="5" y="267"/>
                  <a:pt x="11" y="267"/>
                </a:cubicBezTo>
                <a:cubicBezTo>
                  <a:pt x="75" y="267"/>
                  <a:pt x="75" y="267"/>
                  <a:pt x="75" y="267"/>
                </a:cubicBezTo>
                <a:cubicBezTo>
                  <a:pt x="81" y="267"/>
                  <a:pt x="85" y="262"/>
                  <a:pt x="85" y="256"/>
                </a:cubicBezTo>
                <a:cubicBezTo>
                  <a:pt x="85" y="214"/>
                  <a:pt x="85" y="214"/>
                  <a:pt x="85" y="214"/>
                </a:cubicBezTo>
                <a:cubicBezTo>
                  <a:pt x="85" y="208"/>
                  <a:pt x="81" y="203"/>
                  <a:pt x="75" y="203"/>
                </a:cubicBezTo>
                <a:cubicBezTo>
                  <a:pt x="53" y="203"/>
                  <a:pt x="53" y="203"/>
                  <a:pt x="53" y="203"/>
                </a:cubicBezTo>
                <a:cubicBezTo>
                  <a:pt x="53" y="150"/>
                  <a:pt x="53" y="150"/>
                  <a:pt x="53" y="150"/>
                </a:cubicBezTo>
                <a:cubicBezTo>
                  <a:pt x="149" y="150"/>
                  <a:pt x="149" y="150"/>
                  <a:pt x="149" y="150"/>
                </a:cubicBezTo>
                <a:cubicBezTo>
                  <a:pt x="149" y="203"/>
                  <a:pt x="149" y="203"/>
                  <a:pt x="149" y="203"/>
                </a:cubicBezTo>
                <a:cubicBezTo>
                  <a:pt x="128" y="203"/>
                  <a:pt x="128" y="203"/>
                  <a:pt x="128" y="203"/>
                </a:cubicBezTo>
                <a:cubicBezTo>
                  <a:pt x="122" y="203"/>
                  <a:pt x="117" y="208"/>
                  <a:pt x="117" y="214"/>
                </a:cubicBezTo>
                <a:cubicBezTo>
                  <a:pt x="117" y="256"/>
                  <a:pt x="117" y="256"/>
                  <a:pt x="117" y="256"/>
                </a:cubicBezTo>
                <a:cubicBezTo>
                  <a:pt x="117" y="262"/>
                  <a:pt x="122" y="267"/>
                  <a:pt x="128" y="267"/>
                </a:cubicBezTo>
                <a:cubicBezTo>
                  <a:pt x="192" y="267"/>
                  <a:pt x="192" y="267"/>
                  <a:pt x="192" y="267"/>
                </a:cubicBezTo>
                <a:cubicBezTo>
                  <a:pt x="198" y="267"/>
                  <a:pt x="203" y="262"/>
                  <a:pt x="203" y="256"/>
                </a:cubicBezTo>
                <a:cubicBezTo>
                  <a:pt x="203" y="214"/>
                  <a:pt x="203" y="214"/>
                  <a:pt x="203" y="214"/>
                </a:cubicBezTo>
                <a:cubicBezTo>
                  <a:pt x="203" y="208"/>
                  <a:pt x="198" y="203"/>
                  <a:pt x="192" y="203"/>
                </a:cubicBezTo>
                <a:cubicBezTo>
                  <a:pt x="171" y="203"/>
                  <a:pt x="171" y="203"/>
                  <a:pt x="171" y="203"/>
                </a:cubicBezTo>
                <a:cubicBezTo>
                  <a:pt x="171" y="150"/>
                  <a:pt x="171" y="150"/>
                  <a:pt x="171" y="150"/>
                </a:cubicBezTo>
                <a:cubicBezTo>
                  <a:pt x="267" y="150"/>
                  <a:pt x="267" y="150"/>
                  <a:pt x="267" y="150"/>
                </a:cubicBezTo>
                <a:cubicBezTo>
                  <a:pt x="267" y="203"/>
                  <a:pt x="267" y="203"/>
                  <a:pt x="267" y="203"/>
                </a:cubicBezTo>
                <a:cubicBezTo>
                  <a:pt x="245" y="203"/>
                  <a:pt x="245" y="203"/>
                  <a:pt x="245" y="203"/>
                </a:cubicBezTo>
                <a:cubicBezTo>
                  <a:pt x="239" y="203"/>
                  <a:pt x="235" y="208"/>
                  <a:pt x="235" y="214"/>
                </a:cubicBezTo>
                <a:cubicBezTo>
                  <a:pt x="235" y="256"/>
                  <a:pt x="235" y="256"/>
                  <a:pt x="235" y="256"/>
                </a:cubicBezTo>
                <a:cubicBezTo>
                  <a:pt x="235" y="262"/>
                  <a:pt x="239" y="267"/>
                  <a:pt x="245" y="267"/>
                </a:cubicBezTo>
                <a:cubicBezTo>
                  <a:pt x="309" y="267"/>
                  <a:pt x="309" y="267"/>
                  <a:pt x="309" y="267"/>
                </a:cubicBezTo>
                <a:cubicBezTo>
                  <a:pt x="315" y="267"/>
                  <a:pt x="320" y="262"/>
                  <a:pt x="320" y="256"/>
                </a:cubicBezTo>
                <a:cubicBezTo>
                  <a:pt x="320" y="214"/>
                  <a:pt x="320" y="214"/>
                  <a:pt x="320" y="214"/>
                </a:cubicBezTo>
                <a:cubicBezTo>
                  <a:pt x="320" y="208"/>
                  <a:pt x="315" y="203"/>
                  <a:pt x="309" y="203"/>
                </a:cubicBezTo>
                <a:close/>
                <a:moveTo>
                  <a:pt x="139" y="22"/>
                </a:moveTo>
                <a:cubicBezTo>
                  <a:pt x="181" y="22"/>
                  <a:pt x="181" y="22"/>
                  <a:pt x="181" y="22"/>
                </a:cubicBezTo>
                <a:cubicBezTo>
                  <a:pt x="181" y="54"/>
                  <a:pt x="181" y="54"/>
                  <a:pt x="181" y="54"/>
                </a:cubicBezTo>
                <a:cubicBezTo>
                  <a:pt x="139" y="54"/>
                  <a:pt x="139" y="54"/>
                  <a:pt x="139" y="54"/>
                </a:cubicBezTo>
                <a:lnTo>
                  <a:pt x="139" y="22"/>
                </a:lnTo>
                <a:close/>
                <a:moveTo>
                  <a:pt x="64" y="246"/>
                </a:moveTo>
                <a:cubicBezTo>
                  <a:pt x="21" y="246"/>
                  <a:pt x="21" y="246"/>
                  <a:pt x="21" y="246"/>
                </a:cubicBezTo>
                <a:cubicBezTo>
                  <a:pt x="21" y="224"/>
                  <a:pt x="21" y="224"/>
                  <a:pt x="21" y="224"/>
                </a:cubicBezTo>
                <a:cubicBezTo>
                  <a:pt x="64" y="224"/>
                  <a:pt x="64" y="224"/>
                  <a:pt x="64" y="224"/>
                </a:cubicBezTo>
                <a:lnTo>
                  <a:pt x="64" y="246"/>
                </a:lnTo>
                <a:close/>
                <a:moveTo>
                  <a:pt x="181" y="246"/>
                </a:moveTo>
                <a:cubicBezTo>
                  <a:pt x="139" y="246"/>
                  <a:pt x="139" y="246"/>
                  <a:pt x="139" y="246"/>
                </a:cubicBezTo>
                <a:cubicBezTo>
                  <a:pt x="139" y="224"/>
                  <a:pt x="139" y="224"/>
                  <a:pt x="139" y="224"/>
                </a:cubicBezTo>
                <a:cubicBezTo>
                  <a:pt x="181" y="224"/>
                  <a:pt x="181" y="224"/>
                  <a:pt x="181" y="224"/>
                </a:cubicBezTo>
                <a:lnTo>
                  <a:pt x="181" y="246"/>
                </a:lnTo>
                <a:close/>
                <a:moveTo>
                  <a:pt x="299" y="246"/>
                </a:moveTo>
                <a:cubicBezTo>
                  <a:pt x="256" y="246"/>
                  <a:pt x="256" y="246"/>
                  <a:pt x="256" y="246"/>
                </a:cubicBezTo>
                <a:cubicBezTo>
                  <a:pt x="256" y="224"/>
                  <a:pt x="256" y="224"/>
                  <a:pt x="256" y="224"/>
                </a:cubicBezTo>
                <a:cubicBezTo>
                  <a:pt x="299" y="224"/>
                  <a:pt x="299" y="224"/>
                  <a:pt x="299" y="224"/>
                </a:cubicBezTo>
                <a:lnTo>
                  <a:pt x="299" y="246"/>
                </a:lnTo>
                <a:close/>
              </a:path>
            </a:pathLst>
          </a:custGeom>
          <a:solidFill>
            <a:srgbClr val="92D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aphicFrame>
        <p:nvGraphicFramePr>
          <p:cNvPr id="58" name="Table 57"/>
          <p:cNvGraphicFramePr>
            <a:graphicFrameLocks noGrp="1"/>
          </p:cNvGraphicFramePr>
          <p:nvPr>
            <p:extLst>
              <p:ext uri="{D42A27DB-BD31-4B8C-83A1-F6EECF244321}">
                <p14:modId xmlns:p14="http://schemas.microsoft.com/office/powerpoint/2010/main" val="2336836040"/>
              </p:ext>
            </p:extLst>
          </p:nvPr>
        </p:nvGraphicFramePr>
        <p:xfrm>
          <a:off x="1679645" y="6525855"/>
          <a:ext cx="10230785" cy="237736"/>
        </p:xfrm>
        <a:graphic>
          <a:graphicData uri="http://schemas.openxmlformats.org/drawingml/2006/table">
            <a:tbl>
              <a:tblPr/>
              <a:tblGrid>
                <a:gridCol w="1323531">
                  <a:extLst>
                    <a:ext uri="{9D8B030D-6E8A-4147-A177-3AD203B41FA5}">
                      <a16:colId xmlns:a16="http://schemas.microsoft.com/office/drawing/2014/main" val="20000"/>
                    </a:ext>
                  </a:extLst>
                </a:gridCol>
                <a:gridCol w="1290918">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084730">
                  <a:extLst>
                    <a:ext uri="{9D8B030D-6E8A-4147-A177-3AD203B41FA5}">
                      <a16:colId xmlns:a16="http://schemas.microsoft.com/office/drawing/2014/main" val="20003"/>
                    </a:ext>
                  </a:extLst>
                </a:gridCol>
                <a:gridCol w="1550894">
                  <a:extLst>
                    <a:ext uri="{9D8B030D-6E8A-4147-A177-3AD203B41FA5}">
                      <a16:colId xmlns:a16="http://schemas.microsoft.com/office/drawing/2014/main" val="20004"/>
                    </a:ext>
                  </a:extLst>
                </a:gridCol>
                <a:gridCol w="1120588">
                  <a:extLst>
                    <a:ext uri="{9D8B030D-6E8A-4147-A177-3AD203B41FA5}">
                      <a16:colId xmlns:a16="http://schemas.microsoft.com/office/drawing/2014/main" val="20005"/>
                    </a:ext>
                  </a:extLst>
                </a:gridCol>
                <a:gridCol w="1434353">
                  <a:extLst>
                    <a:ext uri="{9D8B030D-6E8A-4147-A177-3AD203B41FA5}">
                      <a16:colId xmlns:a16="http://schemas.microsoft.com/office/drawing/2014/main" val="20006"/>
                    </a:ext>
                  </a:extLst>
                </a:gridCol>
                <a:gridCol w="1206571">
                  <a:extLst>
                    <a:ext uri="{9D8B030D-6E8A-4147-A177-3AD203B41FA5}">
                      <a16:colId xmlns:a16="http://schemas.microsoft.com/office/drawing/2014/main" val="20007"/>
                    </a:ext>
                  </a:extLst>
                </a:gridCol>
              </a:tblGrid>
              <a:tr h="237736">
                <a:tc>
                  <a:txBody>
                    <a:bodyPr/>
                    <a:lstStyle/>
                    <a:p>
                      <a:pPr algn="ctr" fontAlgn="b"/>
                      <a:r>
                        <a:rPr lang="en-US" sz="1100" b="0" i="0" u="none" strike="noStrike" dirty="0">
                          <a:solidFill>
                            <a:schemeClr val="bg1"/>
                          </a:solidFill>
                          <a:effectLst/>
                          <a:latin typeface="Frutiger Next Pro Bold" panose="020B0803040204020203" pitchFamily="34" charset="0"/>
                        </a:rPr>
                        <a:t>Aditya Kudumala</a:t>
                      </a:r>
                    </a:p>
                  </a:txBody>
                  <a:tcPr marL="4763" marR="4763" marT="4763" marB="0" anchor="ctr">
                    <a:lnL w="6350" cap="flat" cmpd="sng" algn="ctr">
                      <a:noFill/>
                      <a:prstDash val="solid"/>
                      <a:round/>
                      <a:headEnd type="none" w="med" len="med"/>
                      <a:tailEnd type="none" w="med" len="med"/>
                    </a:lnL>
                    <a:lnR w="6350" cap="flat" cmpd="sng" algn="ctr">
                      <a:solidFill>
                        <a:srgbClr val="92D05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ctr" fontAlgn="b"/>
                      <a:r>
                        <a:rPr lang="en-US" sz="1100" b="0" i="0" u="none" strike="noStrike" dirty="0">
                          <a:solidFill>
                            <a:schemeClr val="bg1"/>
                          </a:solidFill>
                          <a:effectLst/>
                          <a:latin typeface="Frutiger Next Pro Bold" panose="020B0803040204020203" pitchFamily="34" charset="0"/>
                        </a:rPr>
                        <a:t>Sandeep Sharma </a:t>
                      </a:r>
                    </a:p>
                  </a:txBody>
                  <a:tcPr marL="4763" marR="4763" marT="4763" marB="0" anchor="ctr">
                    <a:lnL w="6350" cap="flat" cmpd="sng" algn="ctr">
                      <a:solidFill>
                        <a:srgbClr val="92D050"/>
                      </a:solidFill>
                      <a:prstDash val="solid"/>
                      <a:round/>
                      <a:headEnd type="none" w="med" len="med"/>
                      <a:tailEnd type="none" w="med" len="med"/>
                    </a:lnL>
                    <a:lnR w="6350" cap="flat" cmpd="sng" algn="ctr">
                      <a:solidFill>
                        <a:srgbClr val="92D05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ctr" fontAlgn="b"/>
                      <a:r>
                        <a:rPr lang="en-US" sz="1100" b="0" i="0" u="none" strike="noStrike" dirty="0">
                          <a:solidFill>
                            <a:schemeClr val="bg1"/>
                          </a:solidFill>
                          <a:effectLst/>
                          <a:latin typeface="Frutiger Next Pro Bold" panose="020B0803040204020203" pitchFamily="34" charset="0"/>
                        </a:rPr>
                        <a:t>Rajinder Sobti</a:t>
                      </a:r>
                    </a:p>
                  </a:txBody>
                  <a:tcPr marL="4763" marR="4763" marT="4763" marB="0" anchor="ctr">
                    <a:lnL w="6350" cap="flat" cmpd="sng" algn="ctr">
                      <a:solidFill>
                        <a:srgbClr val="92D050"/>
                      </a:solidFill>
                      <a:prstDash val="solid"/>
                      <a:round/>
                      <a:headEnd type="none" w="med" len="med"/>
                      <a:tailEnd type="none" w="med" len="med"/>
                    </a:lnL>
                    <a:lnR w="6350" cap="flat" cmpd="sng" algn="ctr">
                      <a:solidFill>
                        <a:srgbClr val="92D05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ctr" fontAlgn="b"/>
                      <a:r>
                        <a:rPr lang="en-US" sz="1100" b="0" i="0" u="none" strike="noStrike" dirty="0">
                          <a:solidFill>
                            <a:schemeClr val="bg1"/>
                          </a:solidFill>
                          <a:effectLst/>
                          <a:latin typeface="Frutiger Next Pro Bold" panose="020B0803040204020203" pitchFamily="34" charset="0"/>
                        </a:rPr>
                        <a:t>Nirav Mehta</a:t>
                      </a:r>
                    </a:p>
                  </a:txBody>
                  <a:tcPr marL="4763" marR="4763" marT="4763" marB="0" anchor="ctr">
                    <a:lnL w="6350" cap="flat" cmpd="sng" algn="ctr">
                      <a:solidFill>
                        <a:srgbClr val="92D050"/>
                      </a:solidFill>
                      <a:prstDash val="solid"/>
                      <a:round/>
                      <a:headEnd type="none" w="med" len="med"/>
                      <a:tailEnd type="none" w="med" len="med"/>
                    </a:lnL>
                    <a:lnR w="6350" cap="flat" cmpd="sng" algn="ctr">
                      <a:solidFill>
                        <a:srgbClr val="92D05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ctr" fontAlgn="b"/>
                      <a:r>
                        <a:rPr lang="en-US" sz="1100" b="0" i="0" u="none" strike="noStrike" dirty="0">
                          <a:solidFill>
                            <a:schemeClr val="bg1"/>
                          </a:solidFill>
                          <a:effectLst/>
                          <a:latin typeface="Frutiger Next Pro Bold" panose="020B0803040204020203" pitchFamily="34" charset="0"/>
                        </a:rPr>
                        <a:t>Shavin Shahnawaz</a:t>
                      </a:r>
                    </a:p>
                  </a:txBody>
                  <a:tcPr marL="4763" marR="4763" marT="4763" marB="0" anchor="ctr">
                    <a:lnL w="6350" cap="flat" cmpd="sng" algn="ctr">
                      <a:solidFill>
                        <a:srgbClr val="92D050"/>
                      </a:solidFill>
                      <a:prstDash val="solid"/>
                      <a:round/>
                      <a:headEnd type="none" w="med" len="med"/>
                      <a:tailEnd type="none" w="med" len="med"/>
                    </a:lnL>
                    <a:lnR w="6350" cap="flat" cmpd="sng" algn="ctr">
                      <a:solidFill>
                        <a:srgbClr val="92D05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ctr" fontAlgn="b"/>
                      <a:r>
                        <a:rPr lang="en-US" sz="1100" b="0" i="0" u="none" strike="noStrike" dirty="0">
                          <a:solidFill>
                            <a:schemeClr val="bg1"/>
                          </a:solidFill>
                          <a:effectLst/>
                          <a:latin typeface="Frutiger Next Pro Bold" panose="020B0803040204020203" pitchFamily="34" charset="0"/>
                        </a:rPr>
                        <a:t>Abhilash Nair</a:t>
                      </a:r>
                    </a:p>
                  </a:txBody>
                  <a:tcPr marL="4763" marR="4763" marT="4763" marB="0" anchor="ctr">
                    <a:lnL w="6350" cap="flat" cmpd="sng" algn="ctr">
                      <a:solidFill>
                        <a:srgbClr val="92D050"/>
                      </a:solidFill>
                      <a:prstDash val="solid"/>
                      <a:round/>
                      <a:headEnd type="none" w="med" len="med"/>
                      <a:tailEnd type="none" w="med" len="med"/>
                    </a:lnL>
                    <a:lnR w="6350" cap="flat" cmpd="sng" algn="ctr">
                      <a:solidFill>
                        <a:srgbClr val="92D05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ctr" fontAlgn="b"/>
                      <a:r>
                        <a:rPr lang="en-US" sz="1100" b="0" i="0" u="none" strike="noStrike" dirty="0" smtClean="0">
                          <a:solidFill>
                            <a:schemeClr val="bg1"/>
                          </a:solidFill>
                          <a:effectLst/>
                          <a:latin typeface="Frutiger Next Pro Bold" panose="020B0803040204020203" pitchFamily="34" charset="0"/>
                        </a:rPr>
                        <a:t>Prashanth (XPMS)</a:t>
                      </a:r>
                      <a:endParaRPr lang="en-US" sz="1100" b="0" i="0" u="none" strike="noStrike" dirty="0">
                        <a:solidFill>
                          <a:schemeClr val="bg1"/>
                        </a:solidFill>
                        <a:effectLst/>
                        <a:latin typeface="Frutiger Next Pro Bold" panose="020B0803040204020203" pitchFamily="34" charset="0"/>
                      </a:endParaRPr>
                    </a:p>
                  </a:txBody>
                  <a:tcPr marL="4763" marR="4763" marT="4763" marB="0" anchor="ctr">
                    <a:lnL w="6350" cap="flat" cmpd="sng" algn="ctr">
                      <a:solidFill>
                        <a:srgbClr val="92D050"/>
                      </a:solidFill>
                      <a:prstDash val="solid"/>
                      <a:round/>
                      <a:headEnd type="none" w="med" len="med"/>
                      <a:tailEnd type="none" w="med" len="med"/>
                    </a:lnL>
                    <a:lnR w="6350" cap="flat" cmpd="sng" algn="ctr">
                      <a:solidFill>
                        <a:srgbClr val="92D05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marL="0" marR="0" lvl="0" indent="0" algn="ctr" defTabSz="1219170" rtl="0" eaLnBrk="1" fontAlgn="b" latinLnBrk="0" hangingPunct="1">
                        <a:lnSpc>
                          <a:spcPct val="100000"/>
                        </a:lnSpc>
                        <a:spcBef>
                          <a:spcPts val="0"/>
                        </a:spcBef>
                        <a:spcAft>
                          <a:spcPts val="0"/>
                        </a:spcAft>
                        <a:buClrTx/>
                        <a:buSzTx/>
                        <a:buFontTx/>
                        <a:buNone/>
                        <a:tabLst/>
                        <a:defRPr/>
                      </a:pPr>
                      <a:r>
                        <a:rPr lang="en-US" sz="1100" b="0" i="0" u="none" strike="noStrike" dirty="0" smtClean="0">
                          <a:solidFill>
                            <a:schemeClr val="bg1"/>
                          </a:solidFill>
                          <a:effectLst/>
                          <a:latin typeface="Frutiger Next Pro Bold" panose="020B0803040204020203" pitchFamily="34" charset="0"/>
                        </a:rPr>
                        <a:t>Praneeth</a:t>
                      </a:r>
                      <a:r>
                        <a:rPr lang="en-US" sz="1100" b="0" i="0" u="none" strike="noStrike" baseline="0" dirty="0" smtClean="0">
                          <a:solidFill>
                            <a:schemeClr val="bg1"/>
                          </a:solidFill>
                          <a:effectLst/>
                          <a:latin typeface="Frutiger Next Pro Bold" panose="020B0803040204020203" pitchFamily="34" charset="0"/>
                        </a:rPr>
                        <a:t> (XPMS)</a:t>
                      </a:r>
                      <a:endParaRPr lang="en-US" sz="1100" b="0" i="0" u="none" strike="noStrike" dirty="0" smtClean="0">
                        <a:solidFill>
                          <a:schemeClr val="bg1"/>
                        </a:solidFill>
                        <a:effectLst/>
                        <a:latin typeface="Frutiger Next Pro Bold" panose="020B0803040204020203" pitchFamily="34" charset="0"/>
                      </a:endParaRPr>
                    </a:p>
                  </a:txBody>
                  <a:tcPr marL="4763" marR="4763" marT="4763" marB="0" anchor="ctr">
                    <a:lnL w="6350" cap="flat" cmpd="sng" algn="ctr">
                      <a:solidFill>
                        <a:srgbClr val="92D050"/>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2903538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0" tIns="0" rIns="0" bIns="0" rtlCol="0">
        <a:spAutoFit/>
      </a:bodyPr>
      <a:lstStyle>
        <a:defPPr>
          <a:spcBef>
            <a:spcPts val="200"/>
          </a:spcBef>
          <a:buSzPct val="100000"/>
          <a:defRPr sz="1200" dirty="0" smtClean="0"/>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1" id="{EA1B90AC-21CD-4B14-9BAE-973E82648603}" vid="{CFC985DD-EBF0-49B3-86A9-BB3F35E1AC7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1555</TotalTime>
  <Words>678</Words>
  <Application>Microsoft Office PowerPoint</Application>
  <PresentationFormat>Widescreen</PresentationFormat>
  <Paragraphs>123</Paragraphs>
  <Slides>4</Slides>
  <Notes>1</Notes>
  <HiddenSlides>0</HiddenSlides>
  <MMClips>0</MMClips>
  <ScaleCrop>false</ScaleCrop>
  <HeadingPairs>
    <vt:vector size="8" baseType="variant">
      <vt:variant>
        <vt:lpstr>Fonts Used</vt:lpstr>
      </vt:variant>
      <vt:variant>
        <vt:i4>12</vt:i4>
      </vt:variant>
      <vt:variant>
        <vt:lpstr>Theme</vt:lpstr>
      </vt:variant>
      <vt:variant>
        <vt:i4>2</vt:i4>
      </vt:variant>
      <vt:variant>
        <vt:lpstr>Embedded OLE Servers</vt:lpstr>
      </vt:variant>
      <vt:variant>
        <vt:i4>1</vt:i4>
      </vt:variant>
      <vt:variant>
        <vt:lpstr>Slide Titles</vt:lpstr>
      </vt:variant>
      <vt:variant>
        <vt:i4>4</vt:i4>
      </vt:variant>
    </vt:vector>
  </HeadingPairs>
  <TitlesOfParts>
    <vt:vector size="19" baseType="lpstr">
      <vt:lpstr>Arial</vt:lpstr>
      <vt:lpstr>Calibri</vt:lpstr>
      <vt:lpstr>Calibri Light</vt:lpstr>
      <vt:lpstr>Frutiger Next Pro Bold</vt:lpstr>
      <vt:lpstr>Frutiger Next Pro Light</vt:lpstr>
      <vt:lpstr>Gotham-Book</vt:lpstr>
      <vt:lpstr>Knockout HTF26-JuniorFlyweight</vt:lpstr>
      <vt:lpstr>Knockout HTF27-JuniorBantamwt</vt:lpstr>
      <vt:lpstr>Verdana</vt:lpstr>
      <vt:lpstr>Wingdings</vt:lpstr>
      <vt:lpstr>Wingdings 2</vt:lpstr>
      <vt:lpstr>ヒラギノ角ゴ ProN W3</vt:lpstr>
      <vt:lpstr>Office Theme</vt:lpstr>
      <vt:lpstr>1_Deloitte_US_Onscreen</vt:lpstr>
      <vt:lpstr>think-cell Slide</vt:lpstr>
      <vt:lpstr>PowerPoint Presentation</vt:lpstr>
      <vt:lpstr>PowerPoint Presentation</vt:lpstr>
      <vt:lpstr>PowerPoint Presentation</vt:lpstr>
      <vt:lpstr>PowerPoint Presentation</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Dinesh Rayalacheruvu</dc:creator>
  <cp:lastModifiedBy>Arora, Ankur</cp:lastModifiedBy>
  <cp:revision>209</cp:revision>
  <dcterms:created xsi:type="dcterms:W3CDTF">2016-10-26T08:59:16Z</dcterms:created>
  <dcterms:modified xsi:type="dcterms:W3CDTF">2017-12-04T18:13:40Z</dcterms:modified>
</cp:coreProperties>
</file>