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5C763-E519-412E-8ED6-5EF61F749FC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15F3-6263-4CF1-9BB2-2AD5FCDC5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09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62D3-6F1F-4508-89E0-9C104A286CE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7473-1736-4B63-8490-438913FD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0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5394" y="3085646"/>
            <a:ext cx="6479508" cy="686708"/>
          </a:xfrm>
        </p:spPr>
        <p:txBody>
          <a:bodyPr anchor="ctr"/>
          <a:lstStyle/>
          <a:p>
            <a:r>
              <a:rPr lang="en-US" sz="2800" dirty="0" smtClean="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FY17 </a:t>
            </a: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CogX Release 3 – Status Update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909" y="5656078"/>
            <a:ext cx="1627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November 2017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347318" y="2282299"/>
            <a:ext cx="2798804" cy="2544365"/>
            <a:chOff x="8652118" y="1471661"/>
            <a:chExt cx="2798804" cy="2544365"/>
          </a:xfrm>
        </p:grpSpPr>
        <p:grpSp>
          <p:nvGrpSpPr>
            <p:cNvPr id="32" name="Group 31"/>
            <p:cNvGrpSpPr/>
            <p:nvPr/>
          </p:nvGrpSpPr>
          <p:grpSpPr>
            <a:xfrm>
              <a:off x="8652118" y="1471661"/>
              <a:ext cx="2798804" cy="2544365"/>
              <a:chOff x="1354526" y="3795081"/>
              <a:chExt cx="1305663" cy="130566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1354527" y="3795081"/>
                <a:ext cx="38241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736941" y="3795082"/>
                <a:ext cx="0" cy="130566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736942" y="3795082"/>
                <a:ext cx="540830" cy="130566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36941" y="3795081"/>
                <a:ext cx="92324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736941" y="3795084"/>
                <a:ext cx="923245" cy="38241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1354526" y="3795084"/>
                <a:ext cx="923245" cy="38241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354526" y="3795081"/>
                <a:ext cx="92324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736942" y="3795082"/>
                <a:ext cx="540830" cy="130566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77771" y="3795082"/>
                <a:ext cx="0" cy="130566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77774" y="3795081"/>
                <a:ext cx="38241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1354527" y="4177496"/>
                <a:ext cx="130566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1354527" y="4177497"/>
                <a:ext cx="1305660" cy="54083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354527" y="4718326"/>
                <a:ext cx="130566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736941" y="4718326"/>
                <a:ext cx="923245" cy="38241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354527" y="4177497"/>
                <a:ext cx="1305660" cy="540830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1354526" y="4177496"/>
                <a:ext cx="92324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2277774" y="4177496"/>
                <a:ext cx="38241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1354526" y="4718326"/>
                <a:ext cx="923245" cy="38241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736941" y="4177496"/>
                <a:ext cx="92324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1354527" y="4177496"/>
                <a:ext cx="382415" cy="923245"/>
              </a:xfrm>
              <a:prstGeom prst="line">
                <a:avLst/>
              </a:prstGeom>
              <a:noFill/>
              <a:ln w="9525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4" name="Oval 53"/>
              <p:cNvSpPr/>
              <p:nvPr/>
            </p:nvSpPr>
            <p:spPr>
              <a:xfrm>
                <a:off x="1674641" y="4120160"/>
                <a:ext cx="638862" cy="638862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92D4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057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8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utiger Next Pro Light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9532123" y="2248761"/>
              <a:ext cx="108183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all" spc="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nockout HTF27-JuniorBantamwt"/>
                </a:rPr>
                <a:t>Cog</a:t>
              </a:r>
              <a:r>
                <a:rPr kumimoji="0" lang="en-US" sz="6000" b="0" i="0" u="none" strike="noStrike" kern="0" cap="all" spc="50" normalizeH="0" baseline="3000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nockout HTF27-JuniorBantamwt"/>
                </a:rPr>
                <a:t>x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Frutiger Nex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236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302891" y="297093"/>
            <a:ext cx="3125022" cy="338554"/>
            <a:chOff x="7782338" y="1926262"/>
            <a:chExt cx="3125022" cy="338554"/>
          </a:xfrm>
        </p:grpSpPr>
        <p:sp>
          <p:nvSpPr>
            <p:cNvPr id="22" name="Freeform 673"/>
            <p:cNvSpPr>
              <a:spLocks noEditPoints="1"/>
            </p:cNvSpPr>
            <p:nvPr/>
          </p:nvSpPr>
          <p:spPr bwMode="auto">
            <a:xfrm>
              <a:off x="7782338" y="1982804"/>
              <a:ext cx="241608" cy="204240"/>
            </a:xfrm>
            <a:custGeom>
              <a:avLst/>
              <a:gdLst>
                <a:gd name="T0" fmla="*/ 309 w 320"/>
                <a:gd name="T1" fmla="*/ 42 h 277"/>
                <a:gd name="T2" fmla="*/ 213 w 320"/>
                <a:gd name="T3" fmla="*/ 42 h 277"/>
                <a:gd name="T4" fmla="*/ 213 w 320"/>
                <a:gd name="T5" fmla="*/ 10 h 277"/>
                <a:gd name="T6" fmla="*/ 202 w 320"/>
                <a:gd name="T7" fmla="*/ 0 h 277"/>
                <a:gd name="T8" fmla="*/ 117 w 320"/>
                <a:gd name="T9" fmla="*/ 0 h 277"/>
                <a:gd name="T10" fmla="*/ 106 w 320"/>
                <a:gd name="T11" fmla="*/ 10 h 277"/>
                <a:gd name="T12" fmla="*/ 106 w 320"/>
                <a:gd name="T13" fmla="*/ 42 h 277"/>
                <a:gd name="T14" fmla="*/ 10 w 320"/>
                <a:gd name="T15" fmla="*/ 42 h 277"/>
                <a:gd name="T16" fmla="*/ 0 w 320"/>
                <a:gd name="T17" fmla="*/ 53 h 277"/>
                <a:gd name="T18" fmla="*/ 0 w 320"/>
                <a:gd name="T19" fmla="*/ 266 h 277"/>
                <a:gd name="T20" fmla="*/ 10 w 320"/>
                <a:gd name="T21" fmla="*/ 277 h 277"/>
                <a:gd name="T22" fmla="*/ 309 w 320"/>
                <a:gd name="T23" fmla="*/ 277 h 277"/>
                <a:gd name="T24" fmla="*/ 320 w 320"/>
                <a:gd name="T25" fmla="*/ 266 h 277"/>
                <a:gd name="T26" fmla="*/ 320 w 320"/>
                <a:gd name="T27" fmla="*/ 53 h 277"/>
                <a:gd name="T28" fmla="*/ 309 w 320"/>
                <a:gd name="T29" fmla="*/ 42 h 277"/>
                <a:gd name="T30" fmla="*/ 128 w 320"/>
                <a:gd name="T31" fmla="*/ 21 h 277"/>
                <a:gd name="T32" fmla="*/ 192 w 320"/>
                <a:gd name="T33" fmla="*/ 21 h 277"/>
                <a:gd name="T34" fmla="*/ 192 w 320"/>
                <a:gd name="T35" fmla="*/ 42 h 277"/>
                <a:gd name="T36" fmla="*/ 128 w 320"/>
                <a:gd name="T37" fmla="*/ 42 h 277"/>
                <a:gd name="T38" fmla="*/ 128 w 320"/>
                <a:gd name="T39" fmla="*/ 21 h 277"/>
                <a:gd name="T40" fmla="*/ 21 w 320"/>
                <a:gd name="T41" fmla="*/ 256 h 277"/>
                <a:gd name="T42" fmla="*/ 21 w 320"/>
                <a:gd name="T43" fmla="*/ 64 h 277"/>
                <a:gd name="T44" fmla="*/ 64 w 320"/>
                <a:gd name="T45" fmla="*/ 64 h 277"/>
                <a:gd name="T46" fmla="*/ 64 w 320"/>
                <a:gd name="T47" fmla="*/ 256 h 277"/>
                <a:gd name="T48" fmla="*/ 21 w 320"/>
                <a:gd name="T49" fmla="*/ 256 h 277"/>
                <a:gd name="T50" fmla="*/ 85 w 320"/>
                <a:gd name="T51" fmla="*/ 256 h 277"/>
                <a:gd name="T52" fmla="*/ 85 w 320"/>
                <a:gd name="T53" fmla="*/ 64 h 277"/>
                <a:gd name="T54" fmla="*/ 224 w 320"/>
                <a:gd name="T55" fmla="*/ 64 h 277"/>
                <a:gd name="T56" fmla="*/ 224 w 320"/>
                <a:gd name="T57" fmla="*/ 256 h 277"/>
                <a:gd name="T58" fmla="*/ 85 w 320"/>
                <a:gd name="T59" fmla="*/ 256 h 277"/>
                <a:gd name="T60" fmla="*/ 298 w 320"/>
                <a:gd name="T61" fmla="*/ 256 h 277"/>
                <a:gd name="T62" fmla="*/ 245 w 320"/>
                <a:gd name="T63" fmla="*/ 256 h 277"/>
                <a:gd name="T64" fmla="*/ 245 w 320"/>
                <a:gd name="T65" fmla="*/ 64 h 277"/>
                <a:gd name="T66" fmla="*/ 298 w 320"/>
                <a:gd name="T67" fmla="*/ 64 h 277"/>
                <a:gd name="T68" fmla="*/ 298 w 320"/>
                <a:gd name="T69" fmla="*/ 25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77">
                  <a:moveTo>
                    <a:pt x="309" y="42"/>
                  </a:moveTo>
                  <a:cubicBezTo>
                    <a:pt x="213" y="42"/>
                    <a:pt x="213" y="42"/>
                    <a:pt x="213" y="42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13" y="4"/>
                    <a:pt x="208" y="0"/>
                    <a:pt x="202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1" y="0"/>
                    <a:pt x="106" y="4"/>
                    <a:pt x="106" y="1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4" y="42"/>
                    <a:pt x="0" y="47"/>
                    <a:pt x="0" y="5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2"/>
                    <a:pt x="4" y="277"/>
                    <a:pt x="10" y="277"/>
                  </a:cubicBezTo>
                  <a:cubicBezTo>
                    <a:pt x="309" y="277"/>
                    <a:pt x="309" y="277"/>
                    <a:pt x="309" y="277"/>
                  </a:cubicBezTo>
                  <a:cubicBezTo>
                    <a:pt x="315" y="277"/>
                    <a:pt x="320" y="272"/>
                    <a:pt x="320" y="266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0" y="47"/>
                    <a:pt x="315" y="42"/>
                    <a:pt x="309" y="42"/>
                  </a:cubicBezTo>
                  <a:close/>
                  <a:moveTo>
                    <a:pt x="128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28" y="42"/>
                    <a:pt x="128" y="42"/>
                    <a:pt x="128" y="42"/>
                  </a:cubicBezTo>
                  <a:lnTo>
                    <a:pt x="128" y="21"/>
                  </a:lnTo>
                  <a:close/>
                  <a:moveTo>
                    <a:pt x="21" y="256"/>
                  </a:moveTo>
                  <a:cubicBezTo>
                    <a:pt x="21" y="64"/>
                    <a:pt x="21" y="64"/>
                    <a:pt x="21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256"/>
                    <a:pt x="64" y="256"/>
                    <a:pt x="64" y="256"/>
                  </a:cubicBezTo>
                  <a:lnTo>
                    <a:pt x="21" y="256"/>
                  </a:lnTo>
                  <a:close/>
                  <a:moveTo>
                    <a:pt x="85" y="256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256"/>
                    <a:pt x="224" y="256"/>
                    <a:pt x="224" y="256"/>
                  </a:cubicBezTo>
                  <a:lnTo>
                    <a:pt x="85" y="256"/>
                  </a:lnTo>
                  <a:close/>
                  <a:moveTo>
                    <a:pt x="298" y="256"/>
                  </a:moveTo>
                  <a:cubicBezTo>
                    <a:pt x="245" y="256"/>
                    <a:pt x="245" y="256"/>
                    <a:pt x="245" y="256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2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7010" y="1926262"/>
              <a:ext cx="2830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 for next 2 weeks</a:t>
              </a:r>
              <a:endPara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2897" y="676104"/>
            <a:ext cx="39319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 1 (Completed):</a:t>
            </a: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rgbClr val="00B0F0"/>
              </a:buClr>
            </a:pPr>
            <a:endParaRPr lang="en-US" sz="4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200" dirty="0" smtClean="0"/>
              <a:t>Functional </a:t>
            </a:r>
            <a:r>
              <a:rPr lang="en-US" sz="1200" dirty="0"/>
              <a:t>demonstration for Business Use of form upload, processing and </a:t>
            </a:r>
            <a:r>
              <a:rPr lang="en-US" sz="1200" dirty="0" smtClean="0"/>
              <a:t>review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Overall navigation and UI </a:t>
            </a:r>
            <a:r>
              <a:rPr lang="en-US" sz="1200" dirty="0" smtClean="0"/>
              <a:t>framework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NiFi </a:t>
            </a:r>
            <a:r>
              <a:rPr lang="en-US" sz="1200" dirty="0"/>
              <a:t>pipeline </a:t>
            </a:r>
            <a:r>
              <a:rPr lang="en-US" sz="1200" dirty="0" smtClean="0"/>
              <a:t>implementation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Custom </a:t>
            </a:r>
            <a:r>
              <a:rPr lang="en-US" sz="1200" dirty="0"/>
              <a:t>processor </a:t>
            </a:r>
            <a:r>
              <a:rPr lang="en-US" sz="1200" dirty="0" smtClean="0"/>
              <a:t>development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Intake </a:t>
            </a:r>
            <a:r>
              <a:rPr lang="en-US" sz="1200" dirty="0"/>
              <a:t>workflow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2598" y="672864"/>
            <a:ext cx="393192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 2 (Completed):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rgbClr val="00B0F0"/>
              </a:buClr>
            </a:pPr>
            <a:endParaRPr lang="en-US" sz="4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/>
            <a:r>
              <a:rPr lang="en-US" sz="1200" dirty="0" smtClean="0"/>
              <a:t>Ability </a:t>
            </a:r>
            <a:r>
              <a:rPr lang="en-US" sz="1200" dirty="0"/>
              <a:t>to intelligently process digital and image </a:t>
            </a:r>
            <a:r>
              <a:rPr lang="en-US" sz="1200" dirty="0" smtClean="0"/>
              <a:t>files containing </a:t>
            </a:r>
            <a:r>
              <a:rPr lang="en-US" sz="1200" dirty="0"/>
              <a:t>both structured and unstructured </a:t>
            </a:r>
            <a:r>
              <a:rPr lang="en-US" sz="1200" dirty="0" smtClean="0"/>
              <a:t>content delivered </a:t>
            </a:r>
            <a:r>
              <a:rPr lang="en-US" sz="1200" dirty="0"/>
              <a:t>through a variety of inputs including </a:t>
            </a:r>
            <a:r>
              <a:rPr lang="en-US" sz="1200" dirty="0" smtClean="0"/>
              <a:t>email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Complete </a:t>
            </a:r>
            <a:r>
              <a:rPr lang="en-US" sz="1200" dirty="0" smtClean="0"/>
              <a:t>OMR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Applying </a:t>
            </a:r>
            <a:r>
              <a:rPr lang="en-US" sz="1200" dirty="0"/>
              <a:t>NLP to file intake and intent </a:t>
            </a:r>
            <a:r>
              <a:rPr lang="en-US" sz="1200" dirty="0" smtClean="0"/>
              <a:t>extraction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Email </a:t>
            </a:r>
            <a:r>
              <a:rPr lang="en-US" sz="1200" dirty="0"/>
              <a:t>listener </a:t>
            </a:r>
            <a:r>
              <a:rPr lang="en-US" sz="1200" dirty="0" smtClean="0"/>
              <a:t>configuration</a:t>
            </a:r>
          </a:p>
          <a:p>
            <a:pPr marL="171450" lvl="0" indent="-171450" algn="just">
              <a:buFont typeface="Wingdings" panose="05000000000000000000" pitchFamily="2" charset="2"/>
              <a:buChar char="ü"/>
            </a:pPr>
            <a:r>
              <a:rPr lang="en-US" sz="1200" dirty="0" smtClean="0"/>
              <a:t>Key design areas around Security and API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72297" y="676109"/>
            <a:ext cx="393192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 3 (In Progress):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Clr>
                <a:srgbClr val="00B0F0"/>
              </a:buClr>
            </a:pPr>
            <a:endParaRPr lang="en-US" sz="400" b="1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1200" dirty="0" smtClean="0"/>
              <a:t>Integration with case management systems and hardening of the platform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/>
              <a:t>Solutions Engineer </a:t>
            </a:r>
            <a:r>
              <a:rPr lang="en-US" sz="1200" dirty="0" smtClean="0"/>
              <a:t>console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Full </a:t>
            </a:r>
            <a:r>
              <a:rPr lang="en-US" sz="1200" dirty="0"/>
              <a:t>realization of feedback </a:t>
            </a:r>
            <a:r>
              <a:rPr lang="en-US" sz="1200" dirty="0" smtClean="0"/>
              <a:t>and </a:t>
            </a:r>
            <a:r>
              <a:rPr lang="en-US" sz="1200" dirty="0"/>
              <a:t>learning </a:t>
            </a:r>
            <a:r>
              <a:rPr lang="en-US" sz="1200" dirty="0" smtClean="0"/>
              <a:t>loop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Full </a:t>
            </a:r>
            <a:r>
              <a:rPr lang="en-US" sz="1200" dirty="0"/>
              <a:t>multi-input support (API, email, </a:t>
            </a:r>
            <a:r>
              <a:rPr lang="en-US" sz="1200" dirty="0" smtClean="0"/>
              <a:t>ftp/S3)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Output </a:t>
            </a:r>
            <a:r>
              <a:rPr lang="en-US" sz="1200" dirty="0"/>
              <a:t>API </a:t>
            </a:r>
            <a:r>
              <a:rPr lang="en-US" sz="1200" dirty="0" smtClean="0"/>
              <a:t>development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Form </a:t>
            </a:r>
            <a:r>
              <a:rPr lang="en-US" sz="1200" dirty="0" err="1"/>
              <a:t>t</a:t>
            </a:r>
            <a:r>
              <a:rPr lang="en-US" sz="1200" dirty="0" err="1" smtClean="0"/>
              <a:t>emplating</a:t>
            </a:r>
            <a:r>
              <a:rPr lang="en-US" sz="1200" dirty="0" smtClean="0"/>
              <a:t> UI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User </a:t>
            </a:r>
            <a:r>
              <a:rPr lang="en-US" sz="1200" dirty="0"/>
              <a:t>Roles and </a:t>
            </a:r>
            <a:r>
              <a:rPr lang="en-US" sz="1200" dirty="0" smtClean="0"/>
              <a:t>permissions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11290" y="242488"/>
            <a:ext cx="12203290" cy="433392"/>
            <a:chOff x="-11290" y="722389"/>
            <a:chExt cx="12203290" cy="433392"/>
          </a:xfrm>
        </p:grpSpPr>
        <p:grpSp>
          <p:nvGrpSpPr>
            <p:cNvPr id="6" name="Group 5"/>
            <p:cNvGrpSpPr/>
            <p:nvPr/>
          </p:nvGrpSpPr>
          <p:grpSpPr>
            <a:xfrm>
              <a:off x="-11290" y="722389"/>
              <a:ext cx="3291840" cy="431050"/>
              <a:chOff x="-11290" y="722389"/>
              <a:chExt cx="3291840" cy="43105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-11290" y="722389"/>
                <a:ext cx="3291840" cy="4310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257498" y="783621"/>
                <a:ext cx="2662447" cy="338554"/>
                <a:chOff x="1739682" y="1926663"/>
                <a:chExt cx="2662447" cy="338554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005159" y="1926663"/>
                  <a:ext cx="23969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CogX Platform</a:t>
                  </a:r>
                  <a:endParaRPr lang="en-US" sz="16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0" name="Freeform 671"/>
                <p:cNvSpPr>
                  <a:spLocks noEditPoints="1"/>
                </p:cNvSpPr>
                <p:nvPr/>
              </p:nvSpPr>
              <p:spPr bwMode="auto">
                <a:xfrm>
                  <a:off x="1739682" y="1998419"/>
                  <a:ext cx="214098" cy="198564"/>
                </a:xfrm>
                <a:custGeom>
                  <a:avLst/>
                  <a:gdLst>
                    <a:gd name="T0" fmla="*/ 298 w 322"/>
                    <a:gd name="T1" fmla="*/ 67 h 320"/>
                    <a:gd name="T2" fmla="*/ 246 w 322"/>
                    <a:gd name="T3" fmla="*/ 55 h 320"/>
                    <a:gd name="T4" fmla="*/ 246 w 322"/>
                    <a:gd name="T5" fmla="*/ 10 h 320"/>
                    <a:gd name="T6" fmla="*/ 235 w 322"/>
                    <a:gd name="T7" fmla="*/ 0 h 320"/>
                    <a:gd name="T8" fmla="*/ 86 w 322"/>
                    <a:gd name="T9" fmla="*/ 0 h 320"/>
                    <a:gd name="T10" fmla="*/ 75 w 322"/>
                    <a:gd name="T11" fmla="*/ 10 h 320"/>
                    <a:gd name="T12" fmla="*/ 76 w 322"/>
                    <a:gd name="T13" fmla="*/ 55 h 320"/>
                    <a:gd name="T14" fmla="*/ 23 w 322"/>
                    <a:gd name="T15" fmla="*/ 67 h 320"/>
                    <a:gd name="T16" fmla="*/ 52 w 322"/>
                    <a:gd name="T17" fmla="*/ 177 h 320"/>
                    <a:gd name="T18" fmla="*/ 104 w 322"/>
                    <a:gd name="T19" fmla="*/ 213 h 320"/>
                    <a:gd name="T20" fmla="*/ 107 w 322"/>
                    <a:gd name="T21" fmla="*/ 213 h 320"/>
                    <a:gd name="T22" fmla="*/ 109 w 322"/>
                    <a:gd name="T23" fmla="*/ 213 h 320"/>
                    <a:gd name="T24" fmla="*/ 121 w 322"/>
                    <a:gd name="T25" fmla="*/ 227 h 320"/>
                    <a:gd name="T26" fmla="*/ 146 w 322"/>
                    <a:gd name="T27" fmla="*/ 243 h 320"/>
                    <a:gd name="T28" fmla="*/ 119 w 322"/>
                    <a:gd name="T29" fmla="*/ 305 h 320"/>
                    <a:gd name="T30" fmla="*/ 120 w 322"/>
                    <a:gd name="T31" fmla="*/ 315 h 320"/>
                    <a:gd name="T32" fmla="*/ 129 w 322"/>
                    <a:gd name="T33" fmla="*/ 320 h 320"/>
                    <a:gd name="T34" fmla="*/ 193 w 322"/>
                    <a:gd name="T35" fmla="*/ 320 h 320"/>
                    <a:gd name="T36" fmla="*/ 202 w 322"/>
                    <a:gd name="T37" fmla="*/ 315 h 320"/>
                    <a:gd name="T38" fmla="*/ 202 w 322"/>
                    <a:gd name="T39" fmla="*/ 305 h 320"/>
                    <a:gd name="T40" fmla="*/ 176 w 322"/>
                    <a:gd name="T41" fmla="*/ 243 h 320"/>
                    <a:gd name="T42" fmla="*/ 201 w 322"/>
                    <a:gd name="T43" fmla="*/ 227 h 320"/>
                    <a:gd name="T44" fmla="*/ 212 w 322"/>
                    <a:gd name="T45" fmla="*/ 213 h 320"/>
                    <a:gd name="T46" fmla="*/ 214 w 322"/>
                    <a:gd name="T47" fmla="*/ 213 h 320"/>
                    <a:gd name="T48" fmla="*/ 217 w 322"/>
                    <a:gd name="T49" fmla="*/ 213 h 320"/>
                    <a:gd name="T50" fmla="*/ 270 w 322"/>
                    <a:gd name="T51" fmla="*/ 177 h 320"/>
                    <a:gd name="T52" fmla="*/ 298 w 322"/>
                    <a:gd name="T53" fmla="*/ 67 h 320"/>
                    <a:gd name="T54" fmla="*/ 66 w 322"/>
                    <a:gd name="T55" fmla="*/ 161 h 320"/>
                    <a:gd name="T56" fmla="*/ 39 w 322"/>
                    <a:gd name="T57" fmla="*/ 81 h 320"/>
                    <a:gd name="T58" fmla="*/ 77 w 322"/>
                    <a:gd name="T59" fmla="*/ 77 h 320"/>
                    <a:gd name="T60" fmla="*/ 97 w 322"/>
                    <a:gd name="T61" fmla="*/ 186 h 320"/>
                    <a:gd name="T62" fmla="*/ 66 w 322"/>
                    <a:gd name="T63" fmla="*/ 161 h 320"/>
                    <a:gd name="T64" fmla="*/ 145 w 322"/>
                    <a:gd name="T65" fmla="*/ 298 h 320"/>
                    <a:gd name="T66" fmla="*/ 161 w 322"/>
                    <a:gd name="T67" fmla="*/ 262 h 320"/>
                    <a:gd name="T68" fmla="*/ 176 w 322"/>
                    <a:gd name="T69" fmla="*/ 298 h 320"/>
                    <a:gd name="T70" fmla="*/ 145 w 322"/>
                    <a:gd name="T71" fmla="*/ 298 h 320"/>
                    <a:gd name="T72" fmla="*/ 185 w 322"/>
                    <a:gd name="T73" fmla="*/ 213 h 320"/>
                    <a:gd name="T74" fmla="*/ 161 w 322"/>
                    <a:gd name="T75" fmla="*/ 224 h 320"/>
                    <a:gd name="T76" fmla="*/ 136 w 322"/>
                    <a:gd name="T77" fmla="*/ 213 h 320"/>
                    <a:gd name="T78" fmla="*/ 96 w 322"/>
                    <a:gd name="T79" fmla="*/ 21 h 320"/>
                    <a:gd name="T80" fmla="*/ 225 w 322"/>
                    <a:gd name="T81" fmla="*/ 21 h 320"/>
                    <a:gd name="T82" fmla="*/ 185 w 322"/>
                    <a:gd name="T83" fmla="*/ 213 h 320"/>
                    <a:gd name="T84" fmla="*/ 255 w 322"/>
                    <a:gd name="T85" fmla="*/ 161 h 320"/>
                    <a:gd name="T86" fmla="*/ 225 w 322"/>
                    <a:gd name="T87" fmla="*/ 186 h 320"/>
                    <a:gd name="T88" fmla="*/ 245 w 322"/>
                    <a:gd name="T89" fmla="*/ 77 h 320"/>
                    <a:gd name="T90" fmla="*/ 283 w 322"/>
                    <a:gd name="T91" fmla="*/ 81 h 320"/>
                    <a:gd name="T92" fmla="*/ 255 w 322"/>
                    <a:gd name="T93" fmla="*/ 161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22" h="320">
                      <a:moveTo>
                        <a:pt x="298" y="67"/>
                      </a:moveTo>
                      <a:cubicBezTo>
                        <a:pt x="286" y="54"/>
                        <a:pt x="268" y="50"/>
                        <a:pt x="246" y="55"/>
                      </a:cubicBezTo>
                      <a:cubicBezTo>
                        <a:pt x="247" y="30"/>
                        <a:pt x="246" y="12"/>
                        <a:pt x="246" y="10"/>
                      </a:cubicBezTo>
                      <a:cubicBezTo>
                        <a:pt x="246" y="4"/>
                        <a:pt x="241" y="0"/>
                        <a:pt x="235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0" y="0"/>
                        <a:pt x="76" y="4"/>
                        <a:pt x="75" y="10"/>
                      </a:cubicBezTo>
                      <a:cubicBezTo>
                        <a:pt x="75" y="12"/>
                        <a:pt x="75" y="30"/>
                        <a:pt x="76" y="55"/>
                      </a:cubicBezTo>
                      <a:cubicBezTo>
                        <a:pt x="54" y="50"/>
                        <a:pt x="35" y="54"/>
                        <a:pt x="23" y="67"/>
                      </a:cubicBezTo>
                      <a:cubicBezTo>
                        <a:pt x="0" y="92"/>
                        <a:pt x="12" y="140"/>
                        <a:pt x="52" y="177"/>
                      </a:cubicBezTo>
                      <a:cubicBezTo>
                        <a:pt x="67" y="191"/>
                        <a:pt x="85" y="207"/>
                        <a:pt x="104" y="213"/>
                      </a:cubicBezTo>
                      <a:cubicBezTo>
                        <a:pt x="105" y="213"/>
                        <a:pt x="106" y="213"/>
                        <a:pt x="107" y="213"/>
                      </a:cubicBezTo>
                      <a:cubicBezTo>
                        <a:pt x="108" y="213"/>
                        <a:pt x="109" y="213"/>
                        <a:pt x="109" y="213"/>
                      </a:cubicBezTo>
                      <a:cubicBezTo>
                        <a:pt x="113" y="218"/>
                        <a:pt x="117" y="223"/>
                        <a:pt x="121" y="227"/>
                      </a:cubicBezTo>
                      <a:cubicBezTo>
                        <a:pt x="128" y="235"/>
                        <a:pt x="136" y="240"/>
                        <a:pt x="146" y="243"/>
                      </a:cubicBezTo>
                      <a:cubicBezTo>
                        <a:pt x="119" y="305"/>
                        <a:pt x="119" y="305"/>
                        <a:pt x="119" y="305"/>
                      </a:cubicBezTo>
                      <a:cubicBezTo>
                        <a:pt x="117" y="308"/>
                        <a:pt x="118" y="312"/>
                        <a:pt x="120" y="315"/>
                      </a:cubicBezTo>
                      <a:cubicBezTo>
                        <a:pt x="122" y="318"/>
                        <a:pt x="125" y="320"/>
                        <a:pt x="129" y="320"/>
                      </a:cubicBezTo>
                      <a:cubicBezTo>
                        <a:pt x="193" y="320"/>
                        <a:pt x="193" y="320"/>
                        <a:pt x="193" y="320"/>
                      </a:cubicBezTo>
                      <a:cubicBezTo>
                        <a:pt x="196" y="320"/>
                        <a:pt x="200" y="318"/>
                        <a:pt x="202" y="315"/>
                      </a:cubicBezTo>
                      <a:cubicBezTo>
                        <a:pt x="204" y="312"/>
                        <a:pt x="204" y="308"/>
                        <a:pt x="202" y="305"/>
                      </a:cubicBezTo>
                      <a:cubicBezTo>
                        <a:pt x="176" y="243"/>
                        <a:pt x="176" y="243"/>
                        <a:pt x="176" y="243"/>
                      </a:cubicBezTo>
                      <a:cubicBezTo>
                        <a:pt x="185" y="240"/>
                        <a:pt x="193" y="235"/>
                        <a:pt x="201" y="227"/>
                      </a:cubicBezTo>
                      <a:cubicBezTo>
                        <a:pt x="205" y="223"/>
                        <a:pt x="209" y="218"/>
                        <a:pt x="212" y="213"/>
                      </a:cubicBezTo>
                      <a:cubicBezTo>
                        <a:pt x="213" y="213"/>
                        <a:pt x="213" y="213"/>
                        <a:pt x="214" y="213"/>
                      </a:cubicBezTo>
                      <a:cubicBezTo>
                        <a:pt x="215" y="213"/>
                        <a:pt x="216" y="213"/>
                        <a:pt x="217" y="213"/>
                      </a:cubicBezTo>
                      <a:cubicBezTo>
                        <a:pt x="236" y="207"/>
                        <a:pt x="254" y="191"/>
                        <a:pt x="270" y="177"/>
                      </a:cubicBezTo>
                      <a:cubicBezTo>
                        <a:pt x="309" y="140"/>
                        <a:pt x="322" y="92"/>
                        <a:pt x="298" y="67"/>
                      </a:cubicBezTo>
                      <a:close/>
                      <a:moveTo>
                        <a:pt x="66" y="161"/>
                      </a:moveTo>
                      <a:cubicBezTo>
                        <a:pt x="37" y="134"/>
                        <a:pt x="24" y="97"/>
                        <a:pt x="39" y="81"/>
                      </a:cubicBezTo>
                      <a:cubicBezTo>
                        <a:pt x="46" y="74"/>
                        <a:pt x="60" y="72"/>
                        <a:pt x="77" y="77"/>
                      </a:cubicBezTo>
                      <a:cubicBezTo>
                        <a:pt x="79" y="112"/>
                        <a:pt x="85" y="153"/>
                        <a:pt x="97" y="186"/>
                      </a:cubicBezTo>
                      <a:cubicBezTo>
                        <a:pt x="86" y="179"/>
                        <a:pt x="76" y="170"/>
                        <a:pt x="66" y="161"/>
                      </a:cubicBezTo>
                      <a:close/>
                      <a:moveTo>
                        <a:pt x="145" y="298"/>
                      </a:moveTo>
                      <a:cubicBezTo>
                        <a:pt x="161" y="262"/>
                        <a:pt x="161" y="262"/>
                        <a:pt x="161" y="262"/>
                      </a:cubicBezTo>
                      <a:cubicBezTo>
                        <a:pt x="176" y="298"/>
                        <a:pt x="176" y="298"/>
                        <a:pt x="176" y="298"/>
                      </a:cubicBezTo>
                      <a:lnTo>
                        <a:pt x="145" y="298"/>
                      </a:lnTo>
                      <a:close/>
                      <a:moveTo>
                        <a:pt x="185" y="213"/>
                      </a:moveTo>
                      <a:cubicBezTo>
                        <a:pt x="178" y="220"/>
                        <a:pt x="170" y="224"/>
                        <a:pt x="161" y="224"/>
                      </a:cubicBezTo>
                      <a:cubicBezTo>
                        <a:pt x="151" y="224"/>
                        <a:pt x="143" y="220"/>
                        <a:pt x="136" y="213"/>
                      </a:cubicBezTo>
                      <a:cubicBezTo>
                        <a:pt x="102" y="177"/>
                        <a:pt x="96" y="70"/>
                        <a:pt x="96" y="21"/>
                      </a:cubicBezTo>
                      <a:cubicBezTo>
                        <a:pt x="225" y="21"/>
                        <a:pt x="225" y="21"/>
                        <a:pt x="225" y="21"/>
                      </a:cubicBezTo>
                      <a:cubicBezTo>
                        <a:pt x="225" y="70"/>
                        <a:pt x="220" y="177"/>
                        <a:pt x="185" y="213"/>
                      </a:cubicBezTo>
                      <a:close/>
                      <a:moveTo>
                        <a:pt x="255" y="161"/>
                      </a:moveTo>
                      <a:cubicBezTo>
                        <a:pt x="246" y="170"/>
                        <a:pt x="235" y="179"/>
                        <a:pt x="225" y="186"/>
                      </a:cubicBezTo>
                      <a:cubicBezTo>
                        <a:pt x="237" y="153"/>
                        <a:pt x="242" y="112"/>
                        <a:pt x="245" y="77"/>
                      </a:cubicBezTo>
                      <a:cubicBezTo>
                        <a:pt x="261" y="72"/>
                        <a:pt x="275" y="74"/>
                        <a:pt x="283" y="81"/>
                      </a:cubicBezTo>
                      <a:cubicBezTo>
                        <a:pt x="297" y="97"/>
                        <a:pt x="284" y="134"/>
                        <a:pt x="255" y="1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cxnSp>
          <p:nvCxnSpPr>
            <p:cNvPr id="39" name="Straight Connector 38"/>
            <p:cNvCxnSpPr/>
            <p:nvPr/>
          </p:nvCxnSpPr>
          <p:spPr>
            <a:xfrm flipH="1">
              <a:off x="0" y="724525"/>
              <a:ext cx="12192000" cy="0"/>
            </a:xfrm>
            <a:prstGeom prst="line">
              <a:avLst/>
            </a:prstGeom>
            <a:ln w="22225" cap="rnd" cmpd="sng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-9725" y="1155781"/>
              <a:ext cx="12192000" cy="0"/>
            </a:xfrm>
            <a:prstGeom prst="line">
              <a:avLst/>
            </a:prstGeom>
            <a:ln w="22225" cap="rnd" cmpd="sng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-14530" y="2528487"/>
            <a:ext cx="12203290" cy="433392"/>
            <a:chOff x="-11290" y="722389"/>
            <a:chExt cx="12203290" cy="433392"/>
          </a:xfrm>
        </p:grpSpPr>
        <p:grpSp>
          <p:nvGrpSpPr>
            <p:cNvPr id="54" name="Group 53"/>
            <p:cNvGrpSpPr/>
            <p:nvPr/>
          </p:nvGrpSpPr>
          <p:grpSpPr>
            <a:xfrm>
              <a:off x="-11290" y="722389"/>
              <a:ext cx="3291840" cy="431050"/>
              <a:chOff x="-11290" y="722389"/>
              <a:chExt cx="3291840" cy="43105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-11290" y="722389"/>
                <a:ext cx="3291840" cy="4310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57498" y="783621"/>
                <a:ext cx="2662447" cy="338554"/>
                <a:chOff x="1739682" y="1926663"/>
                <a:chExt cx="2662447" cy="338554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2005159" y="1926663"/>
                  <a:ext cx="23969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Provider Solution</a:t>
                  </a:r>
                  <a:endParaRPr lang="en-US" sz="16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62" name="Freeform 671"/>
                <p:cNvSpPr>
                  <a:spLocks noEditPoints="1"/>
                </p:cNvSpPr>
                <p:nvPr/>
              </p:nvSpPr>
              <p:spPr bwMode="auto">
                <a:xfrm>
                  <a:off x="1739682" y="1998419"/>
                  <a:ext cx="214098" cy="198564"/>
                </a:xfrm>
                <a:custGeom>
                  <a:avLst/>
                  <a:gdLst>
                    <a:gd name="T0" fmla="*/ 298 w 322"/>
                    <a:gd name="T1" fmla="*/ 67 h 320"/>
                    <a:gd name="T2" fmla="*/ 246 w 322"/>
                    <a:gd name="T3" fmla="*/ 55 h 320"/>
                    <a:gd name="T4" fmla="*/ 246 w 322"/>
                    <a:gd name="T5" fmla="*/ 10 h 320"/>
                    <a:gd name="T6" fmla="*/ 235 w 322"/>
                    <a:gd name="T7" fmla="*/ 0 h 320"/>
                    <a:gd name="T8" fmla="*/ 86 w 322"/>
                    <a:gd name="T9" fmla="*/ 0 h 320"/>
                    <a:gd name="T10" fmla="*/ 75 w 322"/>
                    <a:gd name="T11" fmla="*/ 10 h 320"/>
                    <a:gd name="T12" fmla="*/ 76 w 322"/>
                    <a:gd name="T13" fmla="*/ 55 h 320"/>
                    <a:gd name="T14" fmla="*/ 23 w 322"/>
                    <a:gd name="T15" fmla="*/ 67 h 320"/>
                    <a:gd name="T16" fmla="*/ 52 w 322"/>
                    <a:gd name="T17" fmla="*/ 177 h 320"/>
                    <a:gd name="T18" fmla="*/ 104 w 322"/>
                    <a:gd name="T19" fmla="*/ 213 h 320"/>
                    <a:gd name="T20" fmla="*/ 107 w 322"/>
                    <a:gd name="T21" fmla="*/ 213 h 320"/>
                    <a:gd name="T22" fmla="*/ 109 w 322"/>
                    <a:gd name="T23" fmla="*/ 213 h 320"/>
                    <a:gd name="T24" fmla="*/ 121 w 322"/>
                    <a:gd name="T25" fmla="*/ 227 h 320"/>
                    <a:gd name="T26" fmla="*/ 146 w 322"/>
                    <a:gd name="T27" fmla="*/ 243 h 320"/>
                    <a:gd name="T28" fmla="*/ 119 w 322"/>
                    <a:gd name="T29" fmla="*/ 305 h 320"/>
                    <a:gd name="T30" fmla="*/ 120 w 322"/>
                    <a:gd name="T31" fmla="*/ 315 h 320"/>
                    <a:gd name="T32" fmla="*/ 129 w 322"/>
                    <a:gd name="T33" fmla="*/ 320 h 320"/>
                    <a:gd name="T34" fmla="*/ 193 w 322"/>
                    <a:gd name="T35" fmla="*/ 320 h 320"/>
                    <a:gd name="T36" fmla="*/ 202 w 322"/>
                    <a:gd name="T37" fmla="*/ 315 h 320"/>
                    <a:gd name="T38" fmla="*/ 202 w 322"/>
                    <a:gd name="T39" fmla="*/ 305 h 320"/>
                    <a:gd name="T40" fmla="*/ 176 w 322"/>
                    <a:gd name="T41" fmla="*/ 243 h 320"/>
                    <a:gd name="T42" fmla="*/ 201 w 322"/>
                    <a:gd name="T43" fmla="*/ 227 h 320"/>
                    <a:gd name="T44" fmla="*/ 212 w 322"/>
                    <a:gd name="T45" fmla="*/ 213 h 320"/>
                    <a:gd name="T46" fmla="*/ 214 w 322"/>
                    <a:gd name="T47" fmla="*/ 213 h 320"/>
                    <a:gd name="T48" fmla="*/ 217 w 322"/>
                    <a:gd name="T49" fmla="*/ 213 h 320"/>
                    <a:gd name="T50" fmla="*/ 270 w 322"/>
                    <a:gd name="T51" fmla="*/ 177 h 320"/>
                    <a:gd name="T52" fmla="*/ 298 w 322"/>
                    <a:gd name="T53" fmla="*/ 67 h 320"/>
                    <a:gd name="T54" fmla="*/ 66 w 322"/>
                    <a:gd name="T55" fmla="*/ 161 h 320"/>
                    <a:gd name="T56" fmla="*/ 39 w 322"/>
                    <a:gd name="T57" fmla="*/ 81 h 320"/>
                    <a:gd name="T58" fmla="*/ 77 w 322"/>
                    <a:gd name="T59" fmla="*/ 77 h 320"/>
                    <a:gd name="T60" fmla="*/ 97 w 322"/>
                    <a:gd name="T61" fmla="*/ 186 h 320"/>
                    <a:gd name="T62" fmla="*/ 66 w 322"/>
                    <a:gd name="T63" fmla="*/ 161 h 320"/>
                    <a:gd name="T64" fmla="*/ 145 w 322"/>
                    <a:gd name="T65" fmla="*/ 298 h 320"/>
                    <a:gd name="T66" fmla="*/ 161 w 322"/>
                    <a:gd name="T67" fmla="*/ 262 h 320"/>
                    <a:gd name="T68" fmla="*/ 176 w 322"/>
                    <a:gd name="T69" fmla="*/ 298 h 320"/>
                    <a:gd name="T70" fmla="*/ 145 w 322"/>
                    <a:gd name="T71" fmla="*/ 298 h 320"/>
                    <a:gd name="T72" fmla="*/ 185 w 322"/>
                    <a:gd name="T73" fmla="*/ 213 h 320"/>
                    <a:gd name="T74" fmla="*/ 161 w 322"/>
                    <a:gd name="T75" fmla="*/ 224 h 320"/>
                    <a:gd name="T76" fmla="*/ 136 w 322"/>
                    <a:gd name="T77" fmla="*/ 213 h 320"/>
                    <a:gd name="T78" fmla="*/ 96 w 322"/>
                    <a:gd name="T79" fmla="*/ 21 h 320"/>
                    <a:gd name="T80" fmla="*/ 225 w 322"/>
                    <a:gd name="T81" fmla="*/ 21 h 320"/>
                    <a:gd name="T82" fmla="*/ 185 w 322"/>
                    <a:gd name="T83" fmla="*/ 213 h 320"/>
                    <a:gd name="T84" fmla="*/ 255 w 322"/>
                    <a:gd name="T85" fmla="*/ 161 h 320"/>
                    <a:gd name="T86" fmla="*/ 225 w 322"/>
                    <a:gd name="T87" fmla="*/ 186 h 320"/>
                    <a:gd name="T88" fmla="*/ 245 w 322"/>
                    <a:gd name="T89" fmla="*/ 77 h 320"/>
                    <a:gd name="T90" fmla="*/ 283 w 322"/>
                    <a:gd name="T91" fmla="*/ 81 h 320"/>
                    <a:gd name="T92" fmla="*/ 255 w 322"/>
                    <a:gd name="T93" fmla="*/ 161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22" h="320">
                      <a:moveTo>
                        <a:pt x="298" y="67"/>
                      </a:moveTo>
                      <a:cubicBezTo>
                        <a:pt x="286" y="54"/>
                        <a:pt x="268" y="50"/>
                        <a:pt x="246" y="55"/>
                      </a:cubicBezTo>
                      <a:cubicBezTo>
                        <a:pt x="247" y="30"/>
                        <a:pt x="246" y="12"/>
                        <a:pt x="246" y="10"/>
                      </a:cubicBezTo>
                      <a:cubicBezTo>
                        <a:pt x="246" y="4"/>
                        <a:pt x="241" y="0"/>
                        <a:pt x="235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0" y="0"/>
                        <a:pt x="76" y="4"/>
                        <a:pt x="75" y="10"/>
                      </a:cubicBezTo>
                      <a:cubicBezTo>
                        <a:pt x="75" y="12"/>
                        <a:pt x="75" y="30"/>
                        <a:pt x="76" y="55"/>
                      </a:cubicBezTo>
                      <a:cubicBezTo>
                        <a:pt x="54" y="50"/>
                        <a:pt x="35" y="54"/>
                        <a:pt x="23" y="67"/>
                      </a:cubicBezTo>
                      <a:cubicBezTo>
                        <a:pt x="0" y="92"/>
                        <a:pt x="12" y="140"/>
                        <a:pt x="52" y="177"/>
                      </a:cubicBezTo>
                      <a:cubicBezTo>
                        <a:pt x="67" y="191"/>
                        <a:pt x="85" y="207"/>
                        <a:pt x="104" y="213"/>
                      </a:cubicBezTo>
                      <a:cubicBezTo>
                        <a:pt x="105" y="213"/>
                        <a:pt x="106" y="213"/>
                        <a:pt x="107" y="213"/>
                      </a:cubicBezTo>
                      <a:cubicBezTo>
                        <a:pt x="108" y="213"/>
                        <a:pt x="109" y="213"/>
                        <a:pt x="109" y="213"/>
                      </a:cubicBezTo>
                      <a:cubicBezTo>
                        <a:pt x="113" y="218"/>
                        <a:pt x="117" y="223"/>
                        <a:pt x="121" y="227"/>
                      </a:cubicBezTo>
                      <a:cubicBezTo>
                        <a:pt x="128" y="235"/>
                        <a:pt x="136" y="240"/>
                        <a:pt x="146" y="243"/>
                      </a:cubicBezTo>
                      <a:cubicBezTo>
                        <a:pt x="119" y="305"/>
                        <a:pt x="119" y="305"/>
                        <a:pt x="119" y="305"/>
                      </a:cubicBezTo>
                      <a:cubicBezTo>
                        <a:pt x="117" y="308"/>
                        <a:pt x="118" y="312"/>
                        <a:pt x="120" y="315"/>
                      </a:cubicBezTo>
                      <a:cubicBezTo>
                        <a:pt x="122" y="318"/>
                        <a:pt x="125" y="320"/>
                        <a:pt x="129" y="320"/>
                      </a:cubicBezTo>
                      <a:cubicBezTo>
                        <a:pt x="193" y="320"/>
                        <a:pt x="193" y="320"/>
                        <a:pt x="193" y="320"/>
                      </a:cubicBezTo>
                      <a:cubicBezTo>
                        <a:pt x="196" y="320"/>
                        <a:pt x="200" y="318"/>
                        <a:pt x="202" y="315"/>
                      </a:cubicBezTo>
                      <a:cubicBezTo>
                        <a:pt x="204" y="312"/>
                        <a:pt x="204" y="308"/>
                        <a:pt x="202" y="305"/>
                      </a:cubicBezTo>
                      <a:cubicBezTo>
                        <a:pt x="176" y="243"/>
                        <a:pt x="176" y="243"/>
                        <a:pt x="176" y="243"/>
                      </a:cubicBezTo>
                      <a:cubicBezTo>
                        <a:pt x="185" y="240"/>
                        <a:pt x="193" y="235"/>
                        <a:pt x="201" y="227"/>
                      </a:cubicBezTo>
                      <a:cubicBezTo>
                        <a:pt x="205" y="223"/>
                        <a:pt x="209" y="218"/>
                        <a:pt x="212" y="213"/>
                      </a:cubicBezTo>
                      <a:cubicBezTo>
                        <a:pt x="213" y="213"/>
                        <a:pt x="213" y="213"/>
                        <a:pt x="214" y="213"/>
                      </a:cubicBezTo>
                      <a:cubicBezTo>
                        <a:pt x="215" y="213"/>
                        <a:pt x="216" y="213"/>
                        <a:pt x="217" y="213"/>
                      </a:cubicBezTo>
                      <a:cubicBezTo>
                        <a:pt x="236" y="207"/>
                        <a:pt x="254" y="191"/>
                        <a:pt x="270" y="177"/>
                      </a:cubicBezTo>
                      <a:cubicBezTo>
                        <a:pt x="309" y="140"/>
                        <a:pt x="322" y="92"/>
                        <a:pt x="298" y="67"/>
                      </a:cubicBezTo>
                      <a:close/>
                      <a:moveTo>
                        <a:pt x="66" y="161"/>
                      </a:moveTo>
                      <a:cubicBezTo>
                        <a:pt x="37" y="134"/>
                        <a:pt x="24" y="97"/>
                        <a:pt x="39" y="81"/>
                      </a:cubicBezTo>
                      <a:cubicBezTo>
                        <a:pt x="46" y="74"/>
                        <a:pt x="60" y="72"/>
                        <a:pt x="77" y="77"/>
                      </a:cubicBezTo>
                      <a:cubicBezTo>
                        <a:pt x="79" y="112"/>
                        <a:pt x="85" y="153"/>
                        <a:pt x="97" y="186"/>
                      </a:cubicBezTo>
                      <a:cubicBezTo>
                        <a:pt x="86" y="179"/>
                        <a:pt x="76" y="170"/>
                        <a:pt x="66" y="161"/>
                      </a:cubicBezTo>
                      <a:close/>
                      <a:moveTo>
                        <a:pt x="145" y="298"/>
                      </a:moveTo>
                      <a:cubicBezTo>
                        <a:pt x="161" y="262"/>
                        <a:pt x="161" y="262"/>
                        <a:pt x="161" y="262"/>
                      </a:cubicBezTo>
                      <a:cubicBezTo>
                        <a:pt x="176" y="298"/>
                        <a:pt x="176" y="298"/>
                        <a:pt x="176" y="298"/>
                      </a:cubicBezTo>
                      <a:lnTo>
                        <a:pt x="145" y="298"/>
                      </a:lnTo>
                      <a:close/>
                      <a:moveTo>
                        <a:pt x="185" y="213"/>
                      </a:moveTo>
                      <a:cubicBezTo>
                        <a:pt x="178" y="220"/>
                        <a:pt x="170" y="224"/>
                        <a:pt x="161" y="224"/>
                      </a:cubicBezTo>
                      <a:cubicBezTo>
                        <a:pt x="151" y="224"/>
                        <a:pt x="143" y="220"/>
                        <a:pt x="136" y="213"/>
                      </a:cubicBezTo>
                      <a:cubicBezTo>
                        <a:pt x="102" y="177"/>
                        <a:pt x="96" y="70"/>
                        <a:pt x="96" y="21"/>
                      </a:cubicBezTo>
                      <a:cubicBezTo>
                        <a:pt x="225" y="21"/>
                        <a:pt x="225" y="21"/>
                        <a:pt x="225" y="21"/>
                      </a:cubicBezTo>
                      <a:cubicBezTo>
                        <a:pt x="225" y="70"/>
                        <a:pt x="220" y="177"/>
                        <a:pt x="185" y="213"/>
                      </a:cubicBezTo>
                      <a:close/>
                      <a:moveTo>
                        <a:pt x="255" y="161"/>
                      </a:moveTo>
                      <a:cubicBezTo>
                        <a:pt x="246" y="170"/>
                        <a:pt x="235" y="179"/>
                        <a:pt x="225" y="186"/>
                      </a:cubicBezTo>
                      <a:cubicBezTo>
                        <a:pt x="237" y="153"/>
                        <a:pt x="242" y="112"/>
                        <a:pt x="245" y="77"/>
                      </a:cubicBezTo>
                      <a:cubicBezTo>
                        <a:pt x="261" y="72"/>
                        <a:pt x="275" y="74"/>
                        <a:pt x="283" y="81"/>
                      </a:cubicBezTo>
                      <a:cubicBezTo>
                        <a:pt x="297" y="97"/>
                        <a:pt x="284" y="134"/>
                        <a:pt x="255" y="1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cxnSp>
          <p:nvCxnSpPr>
            <p:cNvPr id="55" name="Straight Connector 54"/>
            <p:cNvCxnSpPr/>
            <p:nvPr/>
          </p:nvCxnSpPr>
          <p:spPr>
            <a:xfrm flipH="1">
              <a:off x="0" y="724525"/>
              <a:ext cx="12192000" cy="0"/>
            </a:xfrm>
            <a:prstGeom prst="line">
              <a:avLst/>
            </a:prstGeom>
            <a:ln w="22225" cap="rnd" cmpd="sng">
              <a:solidFill>
                <a:srgbClr val="00B0F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-9725" y="1155781"/>
              <a:ext cx="12192000" cy="0"/>
            </a:xfrm>
            <a:prstGeom prst="line">
              <a:avLst/>
            </a:prstGeom>
            <a:ln w="22225" cap="rnd" cmpd="sng">
              <a:solidFill>
                <a:srgbClr val="00B0F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96142" y="2975071"/>
            <a:ext cx="1179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/>
              <a:t>Porting over the existing code for the </a:t>
            </a:r>
            <a:r>
              <a:rPr lang="en-US" sz="1400" dirty="0" smtClean="0"/>
              <a:t>provider </a:t>
            </a:r>
            <a:r>
              <a:rPr lang="en-US" sz="1400" dirty="0"/>
              <a:t>solution from platform to the new dedicated environment </a:t>
            </a:r>
            <a:r>
              <a:rPr lang="en-US" sz="1400" dirty="0" smtClean="0"/>
              <a:t>completed. Stabilization testing in progress.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Performance testing (OCR/NLP accuracy and processing time) of the solution environment in progress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Modifications </a:t>
            </a:r>
            <a:r>
              <a:rPr lang="en-US" sz="1400" dirty="0"/>
              <a:t>required in API Gateway and </a:t>
            </a:r>
            <a:r>
              <a:rPr lang="en-US" sz="1400" dirty="0" err="1"/>
              <a:t>RabbitMQ</a:t>
            </a:r>
            <a:r>
              <a:rPr lang="en-US" sz="1400" dirty="0"/>
              <a:t> integration for </a:t>
            </a:r>
            <a:r>
              <a:rPr lang="en-US" sz="1400" dirty="0" smtClean="0"/>
              <a:t>the solution being carried out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Completed the creation of a new solution specific domain schema</a:t>
            </a:r>
            <a:endParaRPr lang="en-US" sz="1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-11286" y="3990879"/>
            <a:ext cx="12203290" cy="433392"/>
            <a:chOff x="-11290" y="722389"/>
            <a:chExt cx="12203290" cy="433392"/>
          </a:xfrm>
        </p:grpSpPr>
        <p:grpSp>
          <p:nvGrpSpPr>
            <p:cNvPr id="67" name="Group 66"/>
            <p:cNvGrpSpPr/>
            <p:nvPr/>
          </p:nvGrpSpPr>
          <p:grpSpPr>
            <a:xfrm>
              <a:off x="-11290" y="722389"/>
              <a:ext cx="3291840" cy="431050"/>
              <a:chOff x="-11290" y="722389"/>
              <a:chExt cx="3291840" cy="43105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-11290" y="722389"/>
                <a:ext cx="3291840" cy="43105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257498" y="783621"/>
                <a:ext cx="3008677" cy="338554"/>
                <a:chOff x="1739682" y="1926663"/>
                <a:chExt cx="3008677" cy="338554"/>
              </a:xfrm>
            </p:grpSpPr>
            <p:sp>
              <p:nvSpPr>
                <p:cNvPr id="72" name="TextBox 71"/>
                <p:cNvSpPr txBox="1"/>
                <p:nvPr/>
              </p:nvSpPr>
              <p:spPr>
                <a:xfrm>
                  <a:off x="2005159" y="1926663"/>
                  <a:ext cx="27432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bg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Claim Intake Solution</a:t>
                  </a:r>
                  <a:endParaRPr lang="en-US" sz="16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3" name="Freeform 671"/>
                <p:cNvSpPr>
                  <a:spLocks noEditPoints="1"/>
                </p:cNvSpPr>
                <p:nvPr/>
              </p:nvSpPr>
              <p:spPr bwMode="auto">
                <a:xfrm>
                  <a:off x="1739682" y="1998419"/>
                  <a:ext cx="214098" cy="198564"/>
                </a:xfrm>
                <a:custGeom>
                  <a:avLst/>
                  <a:gdLst>
                    <a:gd name="T0" fmla="*/ 298 w 322"/>
                    <a:gd name="T1" fmla="*/ 67 h 320"/>
                    <a:gd name="T2" fmla="*/ 246 w 322"/>
                    <a:gd name="T3" fmla="*/ 55 h 320"/>
                    <a:gd name="T4" fmla="*/ 246 w 322"/>
                    <a:gd name="T5" fmla="*/ 10 h 320"/>
                    <a:gd name="T6" fmla="*/ 235 w 322"/>
                    <a:gd name="T7" fmla="*/ 0 h 320"/>
                    <a:gd name="T8" fmla="*/ 86 w 322"/>
                    <a:gd name="T9" fmla="*/ 0 h 320"/>
                    <a:gd name="T10" fmla="*/ 75 w 322"/>
                    <a:gd name="T11" fmla="*/ 10 h 320"/>
                    <a:gd name="T12" fmla="*/ 76 w 322"/>
                    <a:gd name="T13" fmla="*/ 55 h 320"/>
                    <a:gd name="T14" fmla="*/ 23 w 322"/>
                    <a:gd name="T15" fmla="*/ 67 h 320"/>
                    <a:gd name="T16" fmla="*/ 52 w 322"/>
                    <a:gd name="T17" fmla="*/ 177 h 320"/>
                    <a:gd name="T18" fmla="*/ 104 w 322"/>
                    <a:gd name="T19" fmla="*/ 213 h 320"/>
                    <a:gd name="T20" fmla="*/ 107 w 322"/>
                    <a:gd name="T21" fmla="*/ 213 h 320"/>
                    <a:gd name="T22" fmla="*/ 109 w 322"/>
                    <a:gd name="T23" fmla="*/ 213 h 320"/>
                    <a:gd name="T24" fmla="*/ 121 w 322"/>
                    <a:gd name="T25" fmla="*/ 227 h 320"/>
                    <a:gd name="T26" fmla="*/ 146 w 322"/>
                    <a:gd name="T27" fmla="*/ 243 h 320"/>
                    <a:gd name="T28" fmla="*/ 119 w 322"/>
                    <a:gd name="T29" fmla="*/ 305 h 320"/>
                    <a:gd name="T30" fmla="*/ 120 w 322"/>
                    <a:gd name="T31" fmla="*/ 315 h 320"/>
                    <a:gd name="T32" fmla="*/ 129 w 322"/>
                    <a:gd name="T33" fmla="*/ 320 h 320"/>
                    <a:gd name="T34" fmla="*/ 193 w 322"/>
                    <a:gd name="T35" fmla="*/ 320 h 320"/>
                    <a:gd name="T36" fmla="*/ 202 w 322"/>
                    <a:gd name="T37" fmla="*/ 315 h 320"/>
                    <a:gd name="T38" fmla="*/ 202 w 322"/>
                    <a:gd name="T39" fmla="*/ 305 h 320"/>
                    <a:gd name="T40" fmla="*/ 176 w 322"/>
                    <a:gd name="T41" fmla="*/ 243 h 320"/>
                    <a:gd name="T42" fmla="*/ 201 w 322"/>
                    <a:gd name="T43" fmla="*/ 227 h 320"/>
                    <a:gd name="T44" fmla="*/ 212 w 322"/>
                    <a:gd name="T45" fmla="*/ 213 h 320"/>
                    <a:gd name="T46" fmla="*/ 214 w 322"/>
                    <a:gd name="T47" fmla="*/ 213 h 320"/>
                    <a:gd name="T48" fmla="*/ 217 w 322"/>
                    <a:gd name="T49" fmla="*/ 213 h 320"/>
                    <a:gd name="T50" fmla="*/ 270 w 322"/>
                    <a:gd name="T51" fmla="*/ 177 h 320"/>
                    <a:gd name="T52" fmla="*/ 298 w 322"/>
                    <a:gd name="T53" fmla="*/ 67 h 320"/>
                    <a:gd name="T54" fmla="*/ 66 w 322"/>
                    <a:gd name="T55" fmla="*/ 161 h 320"/>
                    <a:gd name="T56" fmla="*/ 39 w 322"/>
                    <a:gd name="T57" fmla="*/ 81 h 320"/>
                    <a:gd name="T58" fmla="*/ 77 w 322"/>
                    <a:gd name="T59" fmla="*/ 77 h 320"/>
                    <a:gd name="T60" fmla="*/ 97 w 322"/>
                    <a:gd name="T61" fmla="*/ 186 h 320"/>
                    <a:gd name="T62" fmla="*/ 66 w 322"/>
                    <a:gd name="T63" fmla="*/ 161 h 320"/>
                    <a:gd name="T64" fmla="*/ 145 w 322"/>
                    <a:gd name="T65" fmla="*/ 298 h 320"/>
                    <a:gd name="T66" fmla="*/ 161 w 322"/>
                    <a:gd name="T67" fmla="*/ 262 h 320"/>
                    <a:gd name="T68" fmla="*/ 176 w 322"/>
                    <a:gd name="T69" fmla="*/ 298 h 320"/>
                    <a:gd name="T70" fmla="*/ 145 w 322"/>
                    <a:gd name="T71" fmla="*/ 298 h 320"/>
                    <a:gd name="T72" fmla="*/ 185 w 322"/>
                    <a:gd name="T73" fmla="*/ 213 h 320"/>
                    <a:gd name="T74" fmla="*/ 161 w 322"/>
                    <a:gd name="T75" fmla="*/ 224 h 320"/>
                    <a:gd name="T76" fmla="*/ 136 w 322"/>
                    <a:gd name="T77" fmla="*/ 213 h 320"/>
                    <a:gd name="T78" fmla="*/ 96 w 322"/>
                    <a:gd name="T79" fmla="*/ 21 h 320"/>
                    <a:gd name="T80" fmla="*/ 225 w 322"/>
                    <a:gd name="T81" fmla="*/ 21 h 320"/>
                    <a:gd name="T82" fmla="*/ 185 w 322"/>
                    <a:gd name="T83" fmla="*/ 213 h 320"/>
                    <a:gd name="T84" fmla="*/ 255 w 322"/>
                    <a:gd name="T85" fmla="*/ 161 h 320"/>
                    <a:gd name="T86" fmla="*/ 225 w 322"/>
                    <a:gd name="T87" fmla="*/ 186 h 320"/>
                    <a:gd name="T88" fmla="*/ 245 w 322"/>
                    <a:gd name="T89" fmla="*/ 77 h 320"/>
                    <a:gd name="T90" fmla="*/ 283 w 322"/>
                    <a:gd name="T91" fmla="*/ 81 h 320"/>
                    <a:gd name="T92" fmla="*/ 255 w 322"/>
                    <a:gd name="T93" fmla="*/ 161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22" h="320">
                      <a:moveTo>
                        <a:pt x="298" y="67"/>
                      </a:moveTo>
                      <a:cubicBezTo>
                        <a:pt x="286" y="54"/>
                        <a:pt x="268" y="50"/>
                        <a:pt x="246" y="55"/>
                      </a:cubicBezTo>
                      <a:cubicBezTo>
                        <a:pt x="247" y="30"/>
                        <a:pt x="246" y="12"/>
                        <a:pt x="246" y="10"/>
                      </a:cubicBezTo>
                      <a:cubicBezTo>
                        <a:pt x="246" y="4"/>
                        <a:pt x="241" y="0"/>
                        <a:pt x="235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0" y="0"/>
                        <a:pt x="76" y="4"/>
                        <a:pt x="75" y="10"/>
                      </a:cubicBezTo>
                      <a:cubicBezTo>
                        <a:pt x="75" y="12"/>
                        <a:pt x="75" y="30"/>
                        <a:pt x="76" y="55"/>
                      </a:cubicBezTo>
                      <a:cubicBezTo>
                        <a:pt x="54" y="50"/>
                        <a:pt x="35" y="54"/>
                        <a:pt x="23" y="67"/>
                      </a:cubicBezTo>
                      <a:cubicBezTo>
                        <a:pt x="0" y="92"/>
                        <a:pt x="12" y="140"/>
                        <a:pt x="52" y="177"/>
                      </a:cubicBezTo>
                      <a:cubicBezTo>
                        <a:pt x="67" y="191"/>
                        <a:pt x="85" y="207"/>
                        <a:pt x="104" y="213"/>
                      </a:cubicBezTo>
                      <a:cubicBezTo>
                        <a:pt x="105" y="213"/>
                        <a:pt x="106" y="213"/>
                        <a:pt x="107" y="213"/>
                      </a:cubicBezTo>
                      <a:cubicBezTo>
                        <a:pt x="108" y="213"/>
                        <a:pt x="109" y="213"/>
                        <a:pt x="109" y="213"/>
                      </a:cubicBezTo>
                      <a:cubicBezTo>
                        <a:pt x="113" y="218"/>
                        <a:pt x="117" y="223"/>
                        <a:pt x="121" y="227"/>
                      </a:cubicBezTo>
                      <a:cubicBezTo>
                        <a:pt x="128" y="235"/>
                        <a:pt x="136" y="240"/>
                        <a:pt x="146" y="243"/>
                      </a:cubicBezTo>
                      <a:cubicBezTo>
                        <a:pt x="119" y="305"/>
                        <a:pt x="119" y="305"/>
                        <a:pt x="119" y="305"/>
                      </a:cubicBezTo>
                      <a:cubicBezTo>
                        <a:pt x="117" y="308"/>
                        <a:pt x="118" y="312"/>
                        <a:pt x="120" y="315"/>
                      </a:cubicBezTo>
                      <a:cubicBezTo>
                        <a:pt x="122" y="318"/>
                        <a:pt x="125" y="320"/>
                        <a:pt x="129" y="320"/>
                      </a:cubicBezTo>
                      <a:cubicBezTo>
                        <a:pt x="193" y="320"/>
                        <a:pt x="193" y="320"/>
                        <a:pt x="193" y="320"/>
                      </a:cubicBezTo>
                      <a:cubicBezTo>
                        <a:pt x="196" y="320"/>
                        <a:pt x="200" y="318"/>
                        <a:pt x="202" y="315"/>
                      </a:cubicBezTo>
                      <a:cubicBezTo>
                        <a:pt x="204" y="312"/>
                        <a:pt x="204" y="308"/>
                        <a:pt x="202" y="305"/>
                      </a:cubicBezTo>
                      <a:cubicBezTo>
                        <a:pt x="176" y="243"/>
                        <a:pt x="176" y="243"/>
                        <a:pt x="176" y="243"/>
                      </a:cubicBezTo>
                      <a:cubicBezTo>
                        <a:pt x="185" y="240"/>
                        <a:pt x="193" y="235"/>
                        <a:pt x="201" y="227"/>
                      </a:cubicBezTo>
                      <a:cubicBezTo>
                        <a:pt x="205" y="223"/>
                        <a:pt x="209" y="218"/>
                        <a:pt x="212" y="213"/>
                      </a:cubicBezTo>
                      <a:cubicBezTo>
                        <a:pt x="213" y="213"/>
                        <a:pt x="213" y="213"/>
                        <a:pt x="214" y="213"/>
                      </a:cubicBezTo>
                      <a:cubicBezTo>
                        <a:pt x="215" y="213"/>
                        <a:pt x="216" y="213"/>
                        <a:pt x="217" y="213"/>
                      </a:cubicBezTo>
                      <a:cubicBezTo>
                        <a:pt x="236" y="207"/>
                        <a:pt x="254" y="191"/>
                        <a:pt x="270" y="177"/>
                      </a:cubicBezTo>
                      <a:cubicBezTo>
                        <a:pt x="309" y="140"/>
                        <a:pt x="322" y="92"/>
                        <a:pt x="298" y="67"/>
                      </a:cubicBezTo>
                      <a:close/>
                      <a:moveTo>
                        <a:pt x="66" y="161"/>
                      </a:moveTo>
                      <a:cubicBezTo>
                        <a:pt x="37" y="134"/>
                        <a:pt x="24" y="97"/>
                        <a:pt x="39" y="81"/>
                      </a:cubicBezTo>
                      <a:cubicBezTo>
                        <a:pt x="46" y="74"/>
                        <a:pt x="60" y="72"/>
                        <a:pt x="77" y="77"/>
                      </a:cubicBezTo>
                      <a:cubicBezTo>
                        <a:pt x="79" y="112"/>
                        <a:pt x="85" y="153"/>
                        <a:pt x="97" y="186"/>
                      </a:cubicBezTo>
                      <a:cubicBezTo>
                        <a:pt x="86" y="179"/>
                        <a:pt x="76" y="170"/>
                        <a:pt x="66" y="161"/>
                      </a:cubicBezTo>
                      <a:close/>
                      <a:moveTo>
                        <a:pt x="145" y="298"/>
                      </a:moveTo>
                      <a:cubicBezTo>
                        <a:pt x="161" y="262"/>
                        <a:pt x="161" y="262"/>
                        <a:pt x="161" y="262"/>
                      </a:cubicBezTo>
                      <a:cubicBezTo>
                        <a:pt x="176" y="298"/>
                        <a:pt x="176" y="298"/>
                        <a:pt x="176" y="298"/>
                      </a:cubicBezTo>
                      <a:lnTo>
                        <a:pt x="145" y="298"/>
                      </a:lnTo>
                      <a:close/>
                      <a:moveTo>
                        <a:pt x="185" y="213"/>
                      </a:moveTo>
                      <a:cubicBezTo>
                        <a:pt x="178" y="220"/>
                        <a:pt x="170" y="224"/>
                        <a:pt x="161" y="224"/>
                      </a:cubicBezTo>
                      <a:cubicBezTo>
                        <a:pt x="151" y="224"/>
                        <a:pt x="143" y="220"/>
                        <a:pt x="136" y="213"/>
                      </a:cubicBezTo>
                      <a:cubicBezTo>
                        <a:pt x="102" y="177"/>
                        <a:pt x="96" y="70"/>
                        <a:pt x="96" y="21"/>
                      </a:cubicBezTo>
                      <a:cubicBezTo>
                        <a:pt x="225" y="21"/>
                        <a:pt x="225" y="21"/>
                        <a:pt x="225" y="21"/>
                      </a:cubicBezTo>
                      <a:cubicBezTo>
                        <a:pt x="225" y="70"/>
                        <a:pt x="220" y="177"/>
                        <a:pt x="185" y="213"/>
                      </a:cubicBezTo>
                      <a:close/>
                      <a:moveTo>
                        <a:pt x="255" y="161"/>
                      </a:moveTo>
                      <a:cubicBezTo>
                        <a:pt x="246" y="170"/>
                        <a:pt x="235" y="179"/>
                        <a:pt x="225" y="186"/>
                      </a:cubicBezTo>
                      <a:cubicBezTo>
                        <a:pt x="237" y="153"/>
                        <a:pt x="242" y="112"/>
                        <a:pt x="245" y="77"/>
                      </a:cubicBezTo>
                      <a:cubicBezTo>
                        <a:pt x="261" y="72"/>
                        <a:pt x="275" y="74"/>
                        <a:pt x="283" y="81"/>
                      </a:cubicBezTo>
                      <a:cubicBezTo>
                        <a:pt x="297" y="97"/>
                        <a:pt x="284" y="134"/>
                        <a:pt x="255" y="1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cxnSp>
          <p:nvCxnSpPr>
            <p:cNvPr id="68" name="Straight Connector 67"/>
            <p:cNvCxnSpPr/>
            <p:nvPr/>
          </p:nvCxnSpPr>
          <p:spPr>
            <a:xfrm flipH="1">
              <a:off x="0" y="724525"/>
              <a:ext cx="12192000" cy="0"/>
            </a:xfrm>
            <a:prstGeom prst="line">
              <a:avLst/>
            </a:prstGeom>
            <a:ln w="22225" cap="rnd" cmpd="sng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-9725" y="1155781"/>
              <a:ext cx="12192000" cy="0"/>
            </a:xfrm>
            <a:prstGeom prst="line">
              <a:avLst/>
            </a:prstGeom>
            <a:ln w="22225" cap="rnd" cmpd="sng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99386" y="4437463"/>
            <a:ext cx="1179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/>
              <a:t>Porting over the existing code for the </a:t>
            </a:r>
            <a:r>
              <a:rPr lang="en-US" sz="1400" dirty="0" smtClean="0"/>
              <a:t>claim intake solution </a:t>
            </a:r>
            <a:r>
              <a:rPr lang="en-US" sz="1400" dirty="0"/>
              <a:t>from platform to the new dedicated environment </a:t>
            </a:r>
            <a:r>
              <a:rPr lang="en-US" sz="1400" dirty="0" smtClean="0"/>
              <a:t>in progress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Performance testing (OCR, OMR and processing time) of the solution environment to be done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Modifications </a:t>
            </a:r>
            <a:r>
              <a:rPr lang="en-US" sz="1400" dirty="0"/>
              <a:t>required in API Gateway and </a:t>
            </a:r>
            <a:r>
              <a:rPr lang="en-US" sz="1400" dirty="0" err="1"/>
              <a:t>RabbitMQ</a:t>
            </a:r>
            <a:r>
              <a:rPr lang="en-US" sz="1400" dirty="0"/>
              <a:t> integration for </a:t>
            </a:r>
            <a:r>
              <a:rPr lang="en-US" sz="1400" dirty="0" smtClean="0"/>
              <a:t>the solution being carried out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handle multi page receipt item being assessed</a:t>
            </a:r>
            <a:endParaRPr lang="en-US" sz="14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8023"/>
              </p:ext>
            </p:extLst>
          </p:nvPr>
        </p:nvGraphicFramePr>
        <p:xfrm>
          <a:off x="6513846" y="5525305"/>
          <a:ext cx="5486400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261537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568015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Risks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Mitigation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7670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Deloitte solution environments are not yet ready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Planning to develop in XPMS environment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9665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XPMS environment not yet stable with constant design changes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Documentation</a:t>
                      </a:r>
                      <a:r>
                        <a:rPr lang="en-US" sz="1200" baseline="0" dirty="0" smtClean="0"/>
                        <a:t> of platform design captured on Confluence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5544139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62415"/>
              </p:ext>
            </p:extLst>
          </p:nvPr>
        </p:nvGraphicFramePr>
        <p:xfrm>
          <a:off x="194113" y="5528550"/>
          <a:ext cx="5486400" cy="85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62615376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Activities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670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65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4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/>
          <p:cNvCxnSpPr/>
          <p:nvPr/>
        </p:nvCxnSpPr>
        <p:spPr>
          <a:xfrm flipV="1">
            <a:off x="11383805" y="696244"/>
            <a:ext cx="0" cy="502920"/>
          </a:xfrm>
          <a:prstGeom prst="line">
            <a:avLst/>
          </a:prstGeom>
          <a:solidFill>
            <a:sysClr val="window" lastClr="FFFFFF"/>
          </a:solidFill>
          <a:ln w="19050" cap="flat" cmpd="sng" algn="ctr">
            <a:solidFill>
              <a:srgbClr val="000000"/>
            </a:solidFill>
            <a:prstDash val="sysDot"/>
            <a:miter lim="800000"/>
          </a:ln>
          <a:effectLst/>
        </p:spPr>
      </p:cxnSp>
      <p:cxnSp>
        <p:nvCxnSpPr>
          <p:cNvPr id="152" name="Straight Connector 151"/>
          <p:cNvCxnSpPr/>
          <p:nvPr/>
        </p:nvCxnSpPr>
        <p:spPr>
          <a:xfrm flipV="1">
            <a:off x="7347376" y="696244"/>
            <a:ext cx="0" cy="502920"/>
          </a:xfrm>
          <a:prstGeom prst="line">
            <a:avLst/>
          </a:prstGeom>
          <a:solidFill>
            <a:sysClr val="window" lastClr="FFFFFF"/>
          </a:solidFill>
          <a:ln w="19050" cap="flat" cmpd="sng" algn="ctr">
            <a:solidFill>
              <a:srgbClr val="000000"/>
            </a:solidFill>
            <a:prstDash val="sysDot"/>
            <a:miter lim="800000"/>
          </a:ln>
          <a:effectLst/>
        </p:spPr>
      </p:cxnSp>
      <p:cxnSp>
        <p:nvCxnSpPr>
          <p:cNvPr id="151" name="Straight Connector 150"/>
          <p:cNvCxnSpPr/>
          <p:nvPr/>
        </p:nvCxnSpPr>
        <p:spPr>
          <a:xfrm flipV="1">
            <a:off x="4699130" y="696244"/>
            <a:ext cx="0" cy="502920"/>
          </a:xfrm>
          <a:prstGeom prst="line">
            <a:avLst/>
          </a:prstGeom>
          <a:solidFill>
            <a:sysClr val="window" lastClr="FFFFFF"/>
          </a:solidFill>
          <a:ln w="19050" cap="flat" cmpd="sng" algn="ctr">
            <a:solidFill>
              <a:srgbClr val="000000"/>
            </a:solidFill>
            <a:prstDash val="sysDot"/>
            <a:miter lim="800000"/>
          </a:ln>
          <a:effectLst/>
        </p:spPr>
      </p:cxnSp>
      <p:graphicFrame>
        <p:nvGraphicFramePr>
          <p:cNvPr id="147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50905"/>
              </p:ext>
            </p:extLst>
          </p:nvPr>
        </p:nvGraphicFramePr>
        <p:xfrm>
          <a:off x="136181" y="173688"/>
          <a:ext cx="11900175" cy="5418419"/>
        </p:xfrm>
        <a:graphic>
          <a:graphicData uri="http://schemas.openxmlformats.org/drawingml/2006/table">
            <a:tbl>
              <a:tblPr/>
              <a:tblGrid>
                <a:gridCol w="255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34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7182">
                <a:tc rowSpan="2"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spc="50" baseline="0" dirty="0" smtClean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  <a:sym typeface="Gotham-Book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2017</a:t>
                      </a:r>
                    </a:p>
                  </a:txBody>
                  <a:tcPr marL="18288" marR="18288" marT="0" marB="0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635">
                <a:tc vMerge="1">
                  <a:txBody>
                    <a:bodyPr/>
                    <a:lstStyle>
                      <a:lvl1pPr algn="ctr" defTabSz="320675" eaLnBrk="0" hangingPunct="0"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1pPr>
                      <a:lvl2pPr marL="742950" indent="-285750" algn="ctr" defTabSz="320675" eaLnBrk="0" hangingPunct="0"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2pPr>
                      <a:lvl3pPr marL="1143000" indent="-228600" algn="ctr" defTabSz="320675" eaLnBrk="0" hangingPunct="0"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3pPr>
                      <a:lvl4pPr marL="1600200" indent="-228600" algn="ctr" defTabSz="320675" eaLnBrk="0" hangingPunct="0"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4pPr>
                      <a:lvl5pPr marL="2057400" indent="-228600" algn="ctr" defTabSz="320675" eaLnBrk="0" hangingPunct="0"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5pPr>
                      <a:lvl6pPr marL="2514600" indent="-228600" algn="ctr" defTabSz="32067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6pPr>
                      <a:lvl7pPr marL="2971800" indent="-228600" algn="ctr" defTabSz="32067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7pPr>
                      <a:lvl8pPr marL="3429000" indent="-228600" algn="ctr" defTabSz="32067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8pPr>
                      <a:lvl9pPr marL="3886200" indent="-228600" algn="ctr" defTabSz="320675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100">
                          <a:solidFill>
                            <a:srgbClr val="000000"/>
                          </a:solidFill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/>
                        <a:sym typeface="Gotham-Book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JUN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JUL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AUG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SEP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OCT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NOV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179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360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53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71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5898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07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256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437" algn="l" defTabSz="91436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ヒラギノ角ゴ ProN W3" pitchFamily="-84" charset="-128"/>
                          <a:cs typeface="Arial" panose="020B0604020202020204" pitchFamily="34" charset="0"/>
                          <a:sym typeface="Gotham-Book" charset="0"/>
                        </a:rPr>
                        <a:t>DEC</a:t>
                      </a:r>
                    </a:p>
                  </a:txBody>
                  <a:tcPr marL="18288" marR="18288" anchor="ctr" anchorCtr="1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kern="1200" cap="none" spc="5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Gotham-Book" charset="0"/>
                        </a:rPr>
                        <a:t>CogX Platform</a:t>
                      </a:r>
                      <a:endParaRPr lang="en-US" sz="2800" kern="1200" cap="none" spc="5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+mn-lt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320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  <a:ea typeface="ヒラギノ角ゴ ProN W3" pitchFamily="-84" charset="-128"/>
                        <a:cs typeface="Arial" panose="020B0604020202020204" pitchFamily="34" charset="0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cap="none" spc="5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Gotham-Book" charset="0"/>
                        </a:rPr>
                        <a:t>Provider Solution</a:t>
                      </a:r>
                      <a:endParaRPr lang="en-US" sz="2800" kern="1200" cap="none" spc="5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Porting over the existing code for the provider solution from platform to the new dedicated environment completed. Stabilization testing in progress.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Performance testing (OCR/NLP accuracy and processing time) of the solution environment in progress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Modifications required in API Gateway and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RabbitMQ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integration for the solution being carried out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Completed the creation of a new solution specific domain schema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cap="none" spc="50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Gotham-Book" charset="0"/>
                        </a:rPr>
                        <a:t>Claims Intake Solution</a:t>
                      </a:r>
                      <a:endParaRPr lang="en-US" sz="2800" kern="1200" cap="none" spc="50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  <a:sym typeface="Gotham-Book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Next Pro Light"/>
                        </a:defRPr>
                      </a:lvl9pPr>
                    </a:lstStyle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Porting over the existing code for the claim intake solution from platform to the new dedicated environment in progress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Performance testing (OCR, OMR and processing time) of the solution environment to be done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Modifications required in API Gateway and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RabbitMQ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integration for the solution being carried out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Ability to handle multi page receipt item being assessed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2" name="Group 201"/>
          <p:cNvGrpSpPr/>
          <p:nvPr/>
        </p:nvGrpSpPr>
        <p:grpSpPr>
          <a:xfrm>
            <a:off x="11176584" y="1224525"/>
            <a:ext cx="414442" cy="320040"/>
            <a:chOff x="10717348" y="5768080"/>
            <a:chExt cx="414442" cy="320040"/>
          </a:xfrm>
        </p:grpSpPr>
        <p:sp>
          <p:nvSpPr>
            <p:cNvPr id="203" name="Teardrop 202"/>
            <p:cNvSpPr/>
            <p:nvPr/>
          </p:nvSpPr>
          <p:spPr>
            <a:xfrm rot="8100000">
              <a:off x="10757779" y="5768080"/>
              <a:ext cx="333582" cy="320040"/>
            </a:xfrm>
            <a:prstGeom prst="teardrop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nockout HTF27-JuniorBantamwt"/>
                <a:ea typeface="+mn-ea"/>
                <a:cs typeface="+mn-cs"/>
              </a:endParaRPr>
            </a:p>
          </p:txBody>
        </p:sp>
        <p:sp>
          <p:nvSpPr>
            <p:cNvPr id="204" name="Content Placeholder 2"/>
            <p:cNvSpPr txBox="1">
              <a:spLocks/>
            </p:cNvSpPr>
            <p:nvPr/>
          </p:nvSpPr>
          <p:spPr>
            <a:xfrm>
              <a:off x="10717348" y="5838185"/>
              <a:ext cx="414442" cy="18721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nockout HTF27-JuniorBantamwt"/>
                  <a:ea typeface="+mn-ea"/>
                  <a:cs typeface="Arial"/>
                </a:rPr>
                <a:t>12/15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nockout HTF27-JuniorBantamwt"/>
                <a:ea typeface="+mn-ea"/>
                <a:cs typeface="Arial"/>
              </a:endParaRPr>
            </a:p>
          </p:txBody>
        </p:sp>
      </p:grpSp>
      <p:sp>
        <p:nvSpPr>
          <p:cNvPr id="205" name="Teardrop 204"/>
          <p:cNvSpPr/>
          <p:nvPr/>
        </p:nvSpPr>
        <p:spPr>
          <a:xfrm rot="8100000">
            <a:off x="4532339" y="1224525"/>
            <a:ext cx="333582" cy="320040"/>
          </a:xfrm>
          <a:prstGeom prst="teardrop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nockout HTF27-JuniorBantamwt"/>
              <a:ea typeface="+mn-ea"/>
              <a:cs typeface="+mn-cs"/>
            </a:endParaRPr>
          </a:p>
        </p:txBody>
      </p:sp>
      <p:sp>
        <p:nvSpPr>
          <p:cNvPr id="206" name="Content Placeholder 2"/>
          <p:cNvSpPr txBox="1">
            <a:spLocks/>
          </p:cNvSpPr>
          <p:nvPr/>
        </p:nvSpPr>
        <p:spPr>
          <a:xfrm>
            <a:off x="4510748" y="1290939"/>
            <a:ext cx="376765" cy="1872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/>
                </a:solidFill>
                <a:latin typeface="Knockout HTF27-JuniorBantamwt"/>
                <a:cs typeface="Arial"/>
              </a:rPr>
              <a:t>7/21</a:t>
            </a:r>
            <a:endParaRPr lang="en-US" sz="1600" dirty="0">
              <a:solidFill>
                <a:prstClr val="white"/>
              </a:solidFill>
              <a:latin typeface="Knockout HTF27-JuniorBantamwt"/>
              <a:cs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906037" y="1276823"/>
            <a:ext cx="9367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cap="all" dirty="0">
                <a:solidFill>
                  <a:srgbClr val="000000"/>
                </a:solidFill>
                <a:latin typeface="Knockout HTF27-JuniorBantamwt"/>
              </a:rPr>
              <a:t>Release 1</a:t>
            </a:r>
          </a:p>
        </p:txBody>
      </p:sp>
      <p:sp>
        <p:nvSpPr>
          <p:cNvPr id="208" name="Teardrop 207"/>
          <p:cNvSpPr/>
          <p:nvPr/>
        </p:nvSpPr>
        <p:spPr>
          <a:xfrm rot="8100000">
            <a:off x="7180585" y="1224525"/>
            <a:ext cx="333582" cy="320040"/>
          </a:xfrm>
          <a:prstGeom prst="teardrop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nockout HTF27-JuniorBantamwt"/>
              <a:ea typeface="+mn-ea"/>
              <a:cs typeface="+mn-cs"/>
            </a:endParaRPr>
          </a:p>
        </p:txBody>
      </p:sp>
      <p:sp>
        <p:nvSpPr>
          <p:cNvPr id="209" name="Content Placeholder 2"/>
          <p:cNvSpPr txBox="1">
            <a:spLocks/>
          </p:cNvSpPr>
          <p:nvPr/>
        </p:nvSpPr>
        <p:spPr>
          <a:xfrm>
            <a:off x="7158994" y="1290939"/>
            <a:ext cx="376765" cy="1872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solidFill>
                  <a:prstClr val="white"/>
                </a:solidFill>
                <a:latin typeface="Knockout HTF27-JuniorBantamwt"/>
                <a:cs typeface="Arial"/>
              </a:rPr>
              <a:t>9/15</a:t>
            </a:r>
            <a:endParaRPr lang="en-US" sz="1600" dirty="0">
              <a:solidFill>
                <a:prstClr val="white"/>
              </a:solidFill>
              <a:latin typeface="Knockout HTF27-JuniorBantamwt"/>
              <a:cs typeface="Arial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547971" y="1276823"/>
            <a:ext cx="9367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cap="all" dirty="0">
                <a:solidFill>
                  <a:srgbClr val="000000"/>
                </a:solidFill>
                <a:latin typeface="Knockout HTF27-JuniorBantamwt"/>
              </a:rPr>
              <a:t>Release 2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245746" y="1276823"/>
            <a:ext cx="9367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cap="all" dirty="0">
                <a:solidFill>
                  <a:srgbClr val="000000"/>
                </a:solidFill>
                <a:latin typeface="Knockout HTF27-JuniorBantamwt"/>
              </a:rPr>
              <a:t>Release 3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919306" y="1628817"/>
            <a:ext cx="2367676" cy="1775865"/>
            <a:chOff x="3515931" y="1674212"/>
            <a:chExt cx="2367676" cy="1775865"/>
          </a:xfrm>
        </p:grpSpPr>
        <p:sp>
          <p:nvSpPr>
            <p:cNvPr id="149" name="Rectangle 148"/>
            <p:cNvSpPr/>
            <p:nvPr/>
          </p:nvSpPr>
          <p:spPr>
            <a:xfrm>
              <a:off x="3515931" y="1674212"/>
              <a:ext cx="2367676" cy="17758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just"/>
              <a:endParaRPr lang="en-US" sz="1200" dirty="0" smtClean="0">
                <a:solidFill>
                  <a:prstClr val="black"/>
                </a:solidFill>
              </a:endParaRPr>
            </a:p>
            <a:p>
              <a:pPr lvl="0" algn="just"/>
              <a:r>
                <a:rPr lang="en-US" sz="1200" dirty="0" smtClean="0">
                  <a:solidFill>
                    <a:prstClr val="black"/>
                  </a:solidFill>
                </a:rPr>
                <a:t>Functional </a:t>
              </a:r>
              <a:r>
                <a:rPr lang="en-US" sz="1200" dirty="0">
                  <a:solidFill>
                    <a:prstClr val="black"/>
                  </a:solidFill>
                </a:rPr>
                <a:t>demonstration for Business Use of form upload, processing and review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>
                  <a:solidFill>
                    <a:prstClr val="black"/>
                  </a:solidFill>
                </a:rPr>
                <a:t>Overall navigation and UI framework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>
                  <a:solidFill>
                    <a:prstClr val="black"/>
                  </a:solidFill>
                </a:rPr>
                <a:t>NiFi pipeline implementation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>
                  <a:solidFill>
                    <a:prstClr val="black"/>
                  </a:solidFill>
                </a:rPr>
                <a:t>Custom processor development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>
                  <a:solidFill>
                    <a:prstClr val="black"/>
                  </a:solidFill>
                </a:rPr>
                <a:t>Intake </a:t>
              </a:r>
              <a:r>
                <a:rPr lang="en-US" sz="1200" dirty="0" smtClean="0">
                  <a:solidFill>
                    <a:prstClr val="black"/>
                  </a:solidFill>
                </a:rPr>
                <a:t>workflow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515931" y="1674213"/>
              <a:ext cx="2367676" cy="212208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utiger Next Pro Light"/>
                  <a:cs typeface="Arial" panose="020B0604020202020204" pitchFamily="34" charset="0"/>
                </a:rPr>
                <a:t>Capabilities Delivered</a:t>
              </a: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5402096" y="1638547"/>
            <a:ext cx="3391711" cy="1775865"/>
            <a:chOff x="6158608" y="1683942"/>
            <a:chExt cx="2367676" cy="1775865"/>
          </a:xfrm>
        </p:grpSpPr>
        <p:sp>
          <p:nvSpPr>
            <p:cNvPr id="218" name="Rectangle 217"/>
            <p:cNvSpPr/>
            <p:nvPr/>
          </p:nvSpPr>
          <p:spPr>
            <a:xfrm>
              <a:off x="6158608" y="1683942"/>
              <a:ext cx="2367676" cy="17758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just"/>
              <a:endParaRPr lang="en-US" sz="1200" dirty="0" smtClean="0"/>
            </a:p>
            <a:p>
              <a:pPr lvl="0" algn="just"/>
              <a:r>
                <a:rPr lang="en-US" sz="1200" dirty="0" smtClean="0"/>
                <a:t>Ability </a:t>
              </a:r>
              <a:r>
                <a:rPr lang="en-US" sz="1200" dirty="0"/>
                <a:t>to intelligently process digital and image files containing both structured and unstructured content delivered through a variety of inputs including email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/>
                <a:t>Complete OMR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/>
                <a:t>Applying NLP to file intake and intent extraction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/>
                <a:t>Email listener configuration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200" dirty="0"/>
                <a:t>Key design areas around Security and API</a:t>
              </a:r>
              <a:endParaRPr lang="en-US" sz="12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58608" y="1683943"/>
              <a:ext cx="2367676" cy="212208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utiger Next Pro Light"/>
                  <a:cs typeface="Arial" panose="020B0604020202020204" pitchFamily="34" charset="0"/>
                </a:rPr>
                <a:t>Capabilities Delivered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910540" y="1632062"/>
            <a:ext cx="3035026" cy="1775865"/>
            <a:chOff x="9589225" y="1677457"/>
            <a:chExt cx="2367676" cy="1775865"/>
          </a:xfrm>
        </p:grpSpPr>
        <p:sp>
          <p:nvSpPr>
            <p:cNvPr id="220" name="Rectangle 219"/>
            <p:cNvSpPr/>
            <p:nvPr/>
          </p:nvSpPr>
          <p:spPr>
            <a:xfrm>
              <a:off x="9589225" y="1677457"/>
              <a:ext cx="2367676" cy="17758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r>
                <a:rPr lang="en-US" sz="1200" dirty="0" smtClean="0"/>
                <a:t>Integration </a:t>
              </a:r>
              <a:r>
                <a:rPr lang="en-US" sz="1200" dirty="0"/>
                <a:t>with case management systems and hardening of the platform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200" dirty="0"/>
                <a:t>Solutions Engineer console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200" dirty="0"/>
                <a:t>Full realization of feedback </a:t>
              </a:r>
              <a:r>
                <a:rPr lang="en-US" sz="1200" dirty="0" smtClean="0"/>
                <a:t>and </a:t>
              </a:r>
              <a:r>
                <a:rPr lang="en-US" sz="1200" dirty="0"/>
                <a:t>learning loop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200" dirty="0"/>
                <a:t>Full multi-input support (API, email, ftp/S3)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200" dirty="0" smtClean="0"/>
                <a:t>Form </a:t>
              </a:r>
              <a:r>
                <a:rPr lang="en-US" sz="1200" dirty="0" err="1"/>
                <a:t>templating</a:t>
              </a:r>
              <a:r>
                <a:rPr lang="en-US" sz="1200" dirty="0"/>
                <a:t> UI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200" dirty="0"/>
                <a:t>User Roles and permissions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9589225" y="1677458"/>
              <a:ext cx="2367676" cy="212208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utiger Next Pro Light"/>
                  <a:cs typeface="Arial" panose="020B0604020202020204" pitchFamily="34" charset="0"/>
                </a:rPr>
                <a:t>Capabilities Planned</a:t>
              </a:r>
            </a:p>
          </p:txBody>
        </p:sp>
      </p:grpSp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4205"/>
              </p:ext>
            </p:extLst>
          </p:nvPr>
        </p:nvGraphicFramePr>
        <p:xfrm>
          <a:off x="136179" y="5791191"/>
          <a:ext cx="9052560" cy="853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26280">
                  <a:extLst>
                    <a:ext uri="{9D8B030D-6E8A-4147-A177-3AD203B41FA5}">
                      <a16:colId xmlns:a16="http://schemas.microsoft.com/office/drawing/2014/main" val="3626153765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405568015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Risks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Mitigation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6705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Deloitte solution environments are not yet ready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Planning to develop in XPMS environment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658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XPMS environment not yet stable with constant design changes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Documentation</a:t>
                      </a:r>
                      <a:r>
                        <a:rPr lang="en-US" sz="1200" baseline="0" dirty="0" smtClean="0"/>
                        <a:t> of platform design captured on Confluence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54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587</Words>
  <Application>Microsoft Office PowerPoint</Application>
  <PresentationFormat>Widescreen</PresentationFormat>
  <Paragraphs>100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Frutiger Next Pro Light</vt:lpstr>
      <vt:lpstr>Gotham-Book</vt:lpstr>
      <vt:lpstr>Knockout HTF27-JuniorBantamwt</vt:lpstr>
      <vt:lpstr>Verdana</vt:lpstr>
      <vt:lpstr>Wingdings</vt:lpstr>
      <vt:lpstr>ヒラギノ角ゴ ProN W3</vt:lpstr>
      <vt:lpstr>Office Theme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Rayalacheruvu</dc:creator>
  <cp:lastModifiedBy>Arora, Ankur</cp:lastModifiedBy>
  <cp:revision>162</cp:revision>
  <dcterms:created xsi:type="dcterms:W3CDTF">2016-10-26T08:59:16Z</dcterms:created>
  <dcterms:modified xsi:type="dcterms:W3CDTF">2017-11-20T16:25:56Z</dcterms:modified>
</cp:coreProperties>
</file>