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5"/>
  </p:notesMasterIdLst>
  <p:sldIdLst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28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C3339-F324-4F4B-AAEC-4B3087FF643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C58AA-7A07-4090-9730-5AF9CE6CC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960D-69DE-4249-AD50-4FC903B015B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CBE7-69F4-49F5-9ADE-551CA313D36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0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960D-69DE-4249-AD50-4FC903B015B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CBE7-69F4-49F5-9ADE-551CA313D36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352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960D-69DE-4249-AD50-4FC903B015B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CBE7-69F4-49F5-9ADE-551CA313D36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67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7680" y="782621"/>
            <a:ext cx="1121664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7680" y="295683"/>
            <a:ext cx="1121664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fr-FR" dirty="0" smtClean="0"/>
              <a:t>© 2015. For information, contact Deloitte Touche Tohmatsu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4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" y="0"/>
            <a:ext cx="12190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406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21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2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73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8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34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225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8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960D-69DE-4249-AD50-4FC903B015B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CBE7-69F4-49F5-9ADE-551CA313D36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74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960D-69DE-4249-AD50-4FC903B015B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CBE7-69F4-49F5-9ADE-551CA313D36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7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960D-69DE-4249-AD50-4FC903B015B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CBE7-69F4-49F5-9ADE-551CA313D36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84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960D-69DE-4249-AD50-4FC903B015B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CBE7-69F4-49F5-9ADE-551CA313D36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960D-69DE-4249-AD50-4FC903B015B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CBE7-69F4-49F5-9ADE-551CA313D36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3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960D-69DE-4249-AD50-4FC903B015B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CBE7-69F4-49F5-9ADE-551CA313D36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0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960D-69DE-4249-AD50-4FC903B015B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CBE7-69F4-49F5-9ADE-551CA313D36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3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960D-69DE-4249-AD50-4FC903B015B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CBE7-69F4-49F5-9ADE-551CA313D36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063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C960D-69DE-4249-AD50-4FC903B015B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9CBE7-69F4-49F5-9ADE-551CA313D36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42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5"/>
            <a:ext cx="11071907" cy="9670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7"/>
            <a:ext cx="11071907" cy="44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32220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>
                <a:solidFill>
                  <a:srgbClr val="8C8C8C"/>
                </a:solidFill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>
                <a:solidFill>
                  <a:srgbClr val="8C8C8C"/>
                </a:solidFill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>
                <a:solidFill>
                  <a:srgbClr val="8C8C8C"/>
                </a:solidFill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>
                <a:solidFill>
                  <a:srgbClr val="8C8C8C"/>
                </a:solidFill>
                <a:ea typeface="ＭＳ Ｐゴシック" charset="0"/>
                <a:cs typeface="Frutiger Next Pro Light"/>
                <a:sym typeface="Frutiger Next Pro Bold" charset="0"/>
              </a:rPr>
              <a:t>Copyright © 2017 Deloitte Development LLC. All rights reserved.</a:t>
            </a:r>
            <a:endParaRPr lang="en-US" sz="800" dirty="0">
              <a:solidFill>
                <a:srgbClr val="8C8C8C"/>
              </a:solidFill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3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Cog</a:t>
            </a:r>
            <a:r>
              <a:rPr lang="en-US" baseline="30000" dirty="0" err="1" smtClean="0"/>
              <a:t>x</a:t>
            </a:r>
            <a:r>
              <a:rPr lang="en-US" dirty="0" smtClean="0"/>
              <a:t> </a:t>
            </a:r>
            <a:r>
              <a:rPr lang="en-US" dirty="0" smtClean="0"/>
              <a:t>R3 </a:t>
            </a:r>
            <a:r>
              <a:rPr lang="en-US" dirty="0" smtClean="0"/>
              <a:t>USI status update</a:t>
            </a:r>
            <a:endParaRPr lang="en-US" baseline="30000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smtClean="0"/>
              <a:t>C</a:t>
            </a:r>
            <a:r>
              <a:rPr lang="en-US" dirty="0" smtClean="0"/>
              <a:t>ognitive </a:t>
            </a:r>
            <a:r>
              <a:rPr lang="en-US" u="sng" dirty="0" smtClean="0"/>
              <a:t>X</a:t>
            </a:r>
            <a:r>
              <a:rPr lang="en-US" dirty="0" smtClean="0"/>
              <a:t>traction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Nov 06, </a:t>
            </a:r>
            <a:r>
              <a:rPr lang="en-US" dirty="0" smtClean="0"/>
              <a:t>2017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652118" y="1471661"/>
            <a:ext cx="2798804" cy="2544365"/>
            <a:chOff x="1354526" y="3795081"/>
            <a:chExt cx="1305663" cy="1305661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1354527" y="3795081"/>
              <a:ext cx="382415" cy="923245"/>
            </a:xfrm>
            <a:prstGeom prst="line">
              <a:avLst/>
            </a:prstGeom>
            <a:ln w="9525" cmpd="sng">
              <a:solidFill>
                <a:srgbClr val="92D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36941" y="3795082"/>
              <a:ext cx="0" cy="1305660"/>
            </a:xfrm>
            <a:prstGeom prst="line">
              <a:avLst/>
            </a:prstGeom>
            <a:ln w="9525" cmpd="sng">
              <a:solidFill>
                <a:srgbClr val="92D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36942" y="3795082"/>
              <a:ext cx="540830" cy="1305660"/>
            </a:xfrm>
            <a:prstGeom prst="line">
              <a:avLst/>
            </a:prstGeom>
            <a:ln w="9525" cmpd="sng">
              <a:solidFill>
                <a:srgbClr val="92D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36941" y="3795081"/>
              <a:ext cx="923245" cy="923245"/>
            </a:xfrm>
            <a:prstGeom prst="line">
              <a:avLst/>
            </a:prstGeom>
            <a:ln w="9525" cmpd="sng">
              <a:solidFill>
                <a:srgbClr val="92D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736941" y="3795084"/>
              <a:ext cx="923245" cy="382415"/>
            </a:xfrm>
            <a:prstGeom prst="line">
              <a:avLst/>
            </a:prstGeom>
            <a:ln w="9525" cmpd="sng">
              <a:solidFill>
                <a:srgbClr val="92D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54526" y="3795084"/>
              <a:ext cx="923245" cy="382415"/>
            </a:xfrm>
            <a:prstGeom prst="line">
              <a:avLst/>
            </a:prstGeom>
            <a:ln w="9525" cmpd="sng">
              <a:solidFill>
                <a:srgbClr val="92D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354526" y="3795081"/>
              <a:ext cx="923245" cy="923245"/>
            </a:xfrm>
            <a:prstGeom prst="line">
              <a:avLst/>
            </a:prstGeom>
            <a:ln w="9525" cmpd="sng">
              <a:solidFill>
                <a:srgbClr val="92D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736942" y="3795082"/>
              <a:ext cx="540830" cy="1305660"/>
            </a:xfrm>
            <a:prstGeom prst="line">
              <a:avLst/>
            </a:prstGeom>
            <a:ln w="9525" cmpd="sng">
              <a:solidFill>
                <a:srgbClr val="92D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277771" y="3795082"/>
              <a:ext cx="0" cy="1305660"/>
            </a:xfrm>
            <a:prstGeom prst="line">
              <a:avLst/>
            </a:prstGeom>
            <a:ln w="9525" cmpd="sng">
              <a:solidFill>
                <a:srgbClr val="92D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277774" y="3795081"/>
              <a:ext cx="382415" cy="923245"/>
            </a:xfrm>
            <a:prstGeom prst="line">
              <a:avLst/>
            </a:prstGeom>
            <a:ln w="9525" cmpd="sng">
              <a:solidFill>
                <a:srgbClr val="92D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354527" y="4177496"/>
              <a:ext cx="1305660" cy="0"/>
            </a:xfrm>
            <a:prstGeom prst="line">
              <a:avLst/>
            </a:prstGeom>
            <a:ln w="9525" cmpd="sng">
              <a:solidFill>
                <a:srgbClr val="92D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1354527" y="4177497"/>
              <a:ext cx="1305660" cy="540830"/>
            </a:xfrm>
            <a:prstGeom prst="line">
              <a:avLst/>
            </a:prstGeom>
            <a:ln w="9525" cmpd="sng">
              <a:solidFill>
                <a:srgbClr val="92D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354527" y="4718326"/>
              <a:ext cx="1305660" cy="0"/>
            </a:xfrm>
            <a:prstGeom prst="line">
              <a:avLst/>
            </a:prstGeom>
            <a:ln w="9525" cmpd="sng">
              <a:solidFill>
                <a:srgbClr val="92D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736941" y="4718326"/>
              <a:ext cx="923245" cy="382415"/>
            </a:xfrm>
            <a:prstGeom prst="line">
              <a:avLst/>
            </a:prstGeom>
            <a:ln w="9525" cmpd="sng">
              <a:solidFill>
                <a:srgbClr val="92D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1354527" y="4177497"/>
              <a:ext cx="1305660" cy="540830"/>
            </a:xfrm>
            <a:prstGeom prst="line">
              <a:avLst/>
            </a:prstGeom>
            <a:ln w="9525" cmpd="sng">
              <a:solidFill>
                <a:srgbClr val="92D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1354526" y="4177496"/>
              <a:ext cx="923245" cy="923245"/>
            </a:xfrm>
            <a:prstGeom prst="line">
              <a:avLst/>
            </a:prstGeom>
            <a:ln w="9525" cmpd="sng">
              <a:solidFill>
                <a:srgbClr val="92D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277774" y="4177496"/>
              <a:ext cx="382415" cy="923245"/>
            </a:xfrm>
            <a:prstGeom prst="line">
              <a:avLst/>
            </a:prstGeom>
            <a:ln w="9525" cmpd="sng">
              <a:solidFill>
                <a:srgbClr val="92D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1354526" y="4718326"/>
              <a:ext cx="923245" cy="382415"/>
            </a:xfrm>
            <a:prstGeom prst="line">
              <a:avLst/>
            </a:prstGeom>
            <a:ln w="9525" cmpd="sng">
              <a:solidFill>
                <a:srgbClr val="92D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736941" y="4177496"/>
              <a:ext cx="923245" cy="923245"/>
            </a:xfrm>
            <a:prstGeom prst="line">
              <a:avLst/>
            </a:prstGeom>
            <a:ln w="9525" cmpd="sng">
              <a:solidFill>
                <a:srgbClr val="92D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1354527" y="4177496"/>
              <a:ext cx="382415" cy="923245"/>
            </a:xfrm>
            <a:prstGeom prst="line">
              <a:avLst/>
            </a:prstGeom>
            <a:ln w="9525" cmpd="sng">
              <a:solidFill>
                <a:srgbClr val="92D4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1674641" y="4120160"/>
              <a:ext cx="638862" cy="638862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rgbClr val="92D4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05786"/>
              <a:endParaRPr lang="en-US" sz="1980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9532123" y="2248761"/>
            <a:ext cx="10818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cap="all" spc="50" dirty="0">
                <a:solidFill>
                  <a:prstClr val="white"/>
                </a:solidFill>
                <a:latin typeface="Knockout HTF27-JuniorBantamwt"/>
              </a:rPr>
              <a:t>Cog</a:t>
            </a:r>
            <a:r>
              <a:rPr lang="en-US" sz="6000" cap="all" spc="50" baseline="30000" dirty="0">
                <a:solidFill>
                  <a:prstClr val="white"/>
                </a:solidFill>
                <a:latin typeface="Knockout HTF27-JuniorBantamwt"/>
              </a:rPr>
              <a:t>x</a:t>
            </a:r>
            <a:endParaRPr lang="en-US" sz="1050" dirty="0">
              <a:solidFill>
                <a:srgbClr val="5C5C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78530"/>
              </p:ext>
            </p:extLst>
          </p:nvPr>
        </p:nvGraphicFramePr>
        <p:xfrm>
          <a:off x="611085" y="1549939"/>
          <a:ext cx="8986876" cy="5000014"/>
        </p:xfrm>
        <a:graphic>
          <a:graphicData uri="http://schemas.openxmlformats.org/drawingml/2006/table">
            <a:tbl>
              <a:tblPr/>
              <a:tblGrid>
                <a:gridCol w="663200">
                  <a:extLst>
                    <a:ext uri="{9D8B030D-6E8A-4147-A177-3AD203B41FA5}">
                      <a16:colId xmlns:a16="http://schemas.microsoft.com/office/drawing/2014/main" val="3172438425"/>
                    </a:ext>
                  </a:extLst>
                </a:gridCol>
                <a:gridCol w="5118564">
                  <a:extLst>
                    <a:ext uri="{9D8B030D-6E8A-4147-A177-3AD203B41FA5}">
                      <a16:colId xmlns:a16="http://schemas.microsoft.com/office/drawing/2014/main" val="2758459291"/>
                    </a:ext>
                  </a:extLst>
                </a:gridCol>
                <a:gridCol w="400639">
                  <a:extLst>
                    <a:ext uri="{9D8B030D-6E8A-4147-A177-3AD203B41FA5}">
                      <a16:colId xmlns:a16="http://schemas.microsoft.com/office/drawing/2014/main" val="1466289024"/>
                    </a:ext>
                  </a:extLst>
                </a:gridCol>
                <a:gridCol w="400639">
                  <a:extLst>
                    <a:ext uri="{9D8B030D-6E8A-4147-A177-3AD203B41FA5}">
                      <a16:colId xmlns:a16="http://schemas.microsoft.com/office/drawing/2014/main" val="1920736609"/>
                    </a:ext>
                  </a:extLst>
                </a:gridCol>
                <a:gridCol w="400639">
                  <a:extLst>
                    <a:ext uri="{9D8B030D-6E8A-4147-A177-3AD203B41FA5}">
                      <a16:colId xmlns:a16="http://schemas.microsoft.com/office/drawing/2014/main" val="2644129489"/>
                    </a:ext>
                  </a:extLst>
                </a:gridCol>
                <a:gridCol w="400639">
                  <a:extLst>
                    <a:ext uri="{9D8B030D-6E8A-4147-A177-3AD203B41FA5}">
                      <a16:colId xmlns:a16="http://schemas.microsoft.com/office/drawing/2014/main" val="540095171"/>
                    </a:ext>
                  </a:extLst>
                </a:gridCol>
                <a:gridCol w="400639">
                  <a:extLst>
                    <a:ext uri="{9D8B030D-6E8A-4147-A177-3AD203B41FA5}">
                      <a16:colId xmlns:a16="http://schemas.microsoft.com/office/drawing/2014/main" val="86880489"/>
                    </a:ext>
                  </a:extLst>
                </a:gridCol>
                <a:gridCol w="400639">
                  <a:extLst>
                    <a:ext uri="{9D8B030D-6E8A-4147-A177-3AD203B41FA5}">
                      <a16:colId xmlns:a16="http://schemas.microsoft.com/office/drawing/2014/main" val="698057348"/>
                    </a:ext>
                  </a:extLst>
                </a:gridCol>
                <a:gridCol w="400639">
                  <a:extLst>
                    <a:ext uri="{9D8B030D-6E8A-4147-A177-3AD203B41FA5}">
                      <a16:colId xmlns:a16="http://schemas.microsoft.com/office/drawing/2014/main" val="3806111455"/>
                    </a:ext>
                  </a:extLst>
                </a:gridCol>
                <a:gridCol w="400639">
                  <a:extLst>
                    <a:ext uri="{9D8B030D-6E8A-4147-A177-3AD203B41FA5}">
                      <a16:colId xmlns:a16="http://schemas.microsoft.com/office/drawing/2014/main" val="2540414300"/>
                    </a:ext>
                  </a:extLst>
                </a:gridCol>
              </a:tblGrid>
              <a:tr h="31496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orpoS"/>
                        </a:rPr>
                        <a:t>Week #  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orpoS"/>
                        </a:rPr>
                        <a:t>17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orpoS"/>
                        </a:rPr>
                        <a:t>18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orpoS"/>
                        </a:rPr>
                        <a:t>19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orpoS"/>
                        </a:rPr>
                        <a:t>20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orpoS"/>
                        </a:rPr>
                        <a:t>21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orpoS"/>
                        </a:rPr>
                        <a:t>22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orpoS"/>
                        </a:rPr>
                        <a:t>23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orpoS"/>
                        </a:rPr>
                        <a:t>24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007579"/>
                  </a:ext>
                </a:extLst>
              </a:tr>
              <a:tr h="5076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poS"/>
                        </a:rPr>
                        <a:t> 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orpoS"/>
                        </a:rPr>
                        <a:t> Activity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orpoS"/>
                        </a:rPr>
                        <a:t>5-Oct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orpoS"/>
                        </a:rPr>
                        <a:t>24-Oct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orpoS"/>
                        </a:rPr>
                        <a:t>25-Oct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orpoS"/>
                        </a:rPr>
                        <a:t>7-Nov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orpoS"/>
                        </a:rPr>
                        <a:t>8-Nov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orpoS"/>
                        </a:rPr>
                        <a:t>21-Nov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orpoS"/>
                        </a:rPr>
                        <a:t>22-Nov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orpoS"/>
                        </a:rPr>
                        <a:t>5-Dec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192879"/>
                  </a:ext>
                </a:extLst>
              </a:tr>
              <a:tr h="3119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poS"/>
                        </a:rPr>
                        <a:t> 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rpoS"/>
                        </a:rPr>
                        <a:t>Sprint10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rpoS"/>
                        </a:rPr>
                        <a:t>Sprint11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rpoS"/>
                        </a:rPr>
                        <a:t>Sprint12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rpoS"/>
                        </a:rPr>
                        <a:t>Sprint13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765845"/>
                  </a:ext>
                </a:extLst>
              </a:tr>
              <a:tr h="289208">
                <a:tc rowSpan="1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orpoS"/>
                        </a:rPr>
                        <a:t>Release3</a:t>
                      </a:r>
                    </a:p>
                  </a:txBody>
                  <a:tcPr marL="5443" marR="5443" marT="5443" marB="0" vert="vert27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Enable standard deployment plan and code quality check (Sonar Cube)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10787"/>
                  </a:ext>
                </a:extLst>
              </a:tr>
              <a:tr h="28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Document template mapping UI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03955"/>
                  </a:ext>
                </a:extLst>
              </a:tr>
              <a:tr h="28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Enable data extraction module from digital PDF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457570"/>
                  </a:ext>
                </a:extLst>
              </a:tr>
              <a:tr h="28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 detection of form fields (contour detection)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948553"/>
                  </a:ext>
                </a:extLst>
              </a:tr>
              <a:tr h="28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Migration to Tesseract 4.0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27897"/>
                  </a:ext>
                </a:extLst>
              </a:tr>
              <a:tr h="28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Form slicer and Image processing improvements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603598"/>
                  </a:ext>
                </a:extLst>
              </a:tr>
              <a:tr h="28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API swagger documentation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112818"/>
                  </a:ext>
                </a:extLst>
              </a:tr>
              <a:tr h="28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Integration of table extraction utility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74240"/>
                  </a:ext>
                </a:extLst>
              </a:tr>
              <a:tr h="28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Digital OMR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732414"/>
                  </a:ext>
                </a:extLst>
              </a:tr>
              <a:tr h="28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NIFI pipeline design for handling digital documents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95008"/>
                  </a:ext>
                </a:extLst>
              </a:tr>
              <a:tr h="28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Provider Use Case: Configuring OMR for CSF form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77502"/>
                  </a:ext>
                </a:extLst>
              </a:tr>
              <a:tr h="394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Provider 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 Case: Creating the </a:t>
                      </a:r>
                      <a:r>
                        <a:rPr lang="en-U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NiFi 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pipelines for CSF using the existing NiFi </a:t>
                      </a:r>
                      <a:r>
                        <a:rPr lang="en-U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processors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1001"/>
                  </a:ext>
                </a:extLst>
              </a:tr>
              <a:tr h="28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Provider Use Case: Document classifier to split 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36677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Sprint# 11 </a:t>
            </a:r>
            <a:r>
              <a:rPr lang="en-US" dirty="0" smtClean="0"/>
              <a:t>Progress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49645"/>
              </p:ext>
            </p:extLst>
          </p:nvPr>
        </p:nvGraphicFramePr>
        <p:xfrm>
          <a:off x="9774113" y="3888387"/>
          <a:ext cx="1726226" cy="485775"/>
        </p:xfrm>
        <a:graphic>
          <a:graphicData uri="http://schemas.openxmlformats.org/drawingml/2006/table">
            <a:tbl>
              <a:tblPr/>
              <a:tblGrid>
                <a:gridCol w="86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Completed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In-progress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Not started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7929932" y="1443906"/>
            <a:ext cx="0" cy="521208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D_White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1BC00"/>
      </a:hlink>
      <a:folHlink>
        <a:srgbClr val="81BC00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4178</TotalTime>
  <Words>138</Words>
  <Application>Microsoft Office PowerPoint</Application>
  <PresentationFormat>Widescreen</PresentationFormat>
  <Paragraphs>153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MS PGothic</vt:lpstr>
      <vt:lpstr>Arial</vt:lpstr>
      <vt:lpstr>Calibri</vt:lpstr>
      <vt:lpstr>Calibri Light</vt:lpstr>
      <vt:lpstr>CorpoS</vt:lpstr>
      <vt:lpstr>Frutiger Next Pro Bold</vt:lpstr>
      <vt:lpstr>Frutiger Next Pro Light</vt:lpstr>
      <vt:lpstr>Knockout HTF27-JuniorBantamwt</vt:lpstr>
      <vt:lpstr>1_Office Theme</vt:lpstr>
      <vt:lpstr>DD_White v1</vt:lpstr>
      <vt:lpstr>Cogx R3 USI status update</vt:lpstr>
      <vt:lpstr>Sprint# 11 Progress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Sukumaran Nair, Abhilash</dc:creator>
  <cp:lastModifiedBy>Arora, Ankur</cp:lastModifiedBy>
  <cp:revision>46</cp:revision>
  <dcterms:created xsi:type="dcterms:W3CDTF">2017-07-25T09:06:48Z</dcterms:created>
  <dcterms:modified xsi:type="dcterms:W3CDTF">2017-11-06T11:18:39Z</dcterms:modified>
</cp:coreProperties>
</file>