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292100" y="32512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Shape 106"/>
          <p:cNvSpPr/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chemeClr val="accent1">
            <a:hueOff val="-266614"/>
            <a:satOff val="17837"/>
            <a:lumOff val="1724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507999" y="8204199"/>
            <a:ext cx="11988801" cy="8382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Shape 53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Shape 63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Shape 64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Shape 75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Shape 76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Shape 77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Shape 79"/>
          <p:cNvSpPr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Shape 97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hyperlink" Target="https://blog.cleancoder.com/uncle-bob/2012/08/13/the-clean-architecture.html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12factor.net/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reactivemanifesto.org/" TargetMode="External"/><Relationship Id="rId3" Type="http://schemas.openxmlformats.org/officeDocument/2006/relationships/hyperlink" Target="https://projectreactor.io/docs/core/release/reference/" TargetMode="External"/><Relationship Id="rId4" Type="http://schemas.openxmlformats.org/officeDocument/2006/relationships/hyperlink" Target="https://kotlinlang.org/docs/reference/coroutines/flow.html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openjdk.java.net/jeps/295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twitter.com/ankur4u007" TargetMode="External"/><Relationship Id="rId3" Type="http://schemas.openxmlformats.org/officeDocument/2006/relationships/hyperlink" Target="https://github.com/ankur4u007" TargetMode="External"/><Relationship Id="rId4" Type="http://schemas.openxmlformats.org/officeDocument/2006/relationships/hyperlink" Target="https://medium.com/@thewritingmonk" TargetMode="External"/><Relationship Id="rId5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trends.google.com/trends/explore?date=2009-05-26%202019-06-26&amp;q=microservices,monolith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en.wikipedia.org/wiki/Microservices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micronaut-projects" TargetMode="External"/><Relationship Id="rId3" Type="http://schemas.openxmlformats.org/officeDocument/2006/relationships/hyperlink" Target="https://github.com/spring-projects/spring-boot" TargetMode="External"/><Relationship Id="rId4" Type="http://schemas.openxmlformats.org/officeDocument/2006/relationships/hyperlink" Target="https://github.com/quarkusio" TargetMode="External"/><Relationship Id="rId5" Type="http://schemas.openxmlformats.org/officeDocument/2006/relationships/hyperlink" Target="https://github.com/eclipse-vertx/vert.x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26466">
              <a:defRPr sz="5475">
                <a:solidFill>
                  <a:srgbClr val="C9C3BA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Building Scalable Micro-services</a:t>
            </a:r>
          </a:p>
          <a:p>
            <a:pPr algn="ctr" defTabSz="426466">
              <a:defRPr sz="5475">
                <a:solidFill>
                  <a:srgbClr val="C9C3BA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using Kotlin</a:t>
            </a:r>
          </a:p>
        </p:txBody>
      </p:sp>
      <p:sp>
        <p:nvSpPr>
          <p:cNvPr id="132" name="Shape 13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3" name="1_5y-MqiYKmizFhdI-x8peaw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00843" y="109735"/>
            <a:ext cx="15006521" cy="8441168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381711" y="8474057"/>
            <a:ext cx="1210138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300"/>
            </a:lvl1pPr>
          </a:lstStyle>
          <a:p>
            <a:pPr/>
            <a:r>
              <a:t>Building Scalable Microservices using Kotlin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60509" y="623367"/>
            <a:ext cx="22125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Clean code</a:t>
            </a:r>
          </a:p>
        </p:txBody>
      </p:sp>
      <p:pic>
        <p:nvPicPr>
          <p:cNvPr id="168" name="CleanArchitectu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199" y="1541124"/>
            <a:ext cx="9083391" cy="667135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6041516" y="4565650"/>
            <a:ext cx="921768" cy="622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70" name="Shape 170"/>
          <p:cNvSpPr/>
          <p:nvPr/>
        </p:nvSpPr>
        <p:spPr>
          <a:xfrm>
            <a:off x="1088495" y="8826498"/>
            <a:ext cx="1047930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https://blog.cleancoder.com/uncle-bob/2012/08/13/the-clean-architecture.html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64809" y="592325"/>
            <a:ext cx="179375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12 factor</a:t>
            </a:r>
          </a:p>
        </p:txBody>
      </p:sp>
      <p:sp>
        <p:nvSpPr>
          <p:cNvPr id="173" name="Shape 173"/>
          <p:cNvSpPr/>
          <p:nvPr/>
        </p:nvSpPr>
        <p:spPr>
          <a:xfrm>
            <a:off x="1245439" y="4289423"/>
            <a:ext cx="387102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https://12factor.net/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499158" y="592325"/>
            <a:ext cx="35631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Higher throughput</a:t>
            </a:r>
          </a:p>
        </p:txBody>
      </p:sp>
      <p:sp>
        <p:nvSpPr>
          <p:cNvPr id="176" name="Shape 176"/>
          <p:cNvSpPr/>
          <p:nvPr/>
        </p:nvSpPr>
        <p:spPr>
          <a:xfrm>
            <a:off x="638215" y="3402260"/>
            <a:ext cx="11749950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sz="2900"/>
            </a:pPr>
            <a:r>
              <a:t>Reactive manifesto: </a:t>
            </a:r>
            <a:r>
              <a:rPr u="sng">
                <a:hlinkClick r:id="rId2" invalidUrl="" action="" tgtFrame="" tooltip="" history="1" highlightClick="0" endSnd="0"/>
              </a:rPr>
              <a:t>https://reactivemanifesto.org/</a:t>
            </a:r>
          </a:p>
          <a:p>
            <a:pPr marL="228600" indent="-228600" algn="l">
              <a:buSzPct val="100000"/>
              <a:buChar char="•"/>
              <a:defRPr sz="2900"/>
            </a:pPr>
            <a:r>
              <a:t>Reactor api: </a:t>
            </a:r>
            <a:r>
              <a:rPr u="sng">
                <a:hlinkClick r:id="rId3" invalidUrl="" action="" tgtFrame="" tooltip="" history="1" highlightClick="0" endSnd="0"/>
              </a:rPr>
              <a:t>https://projectreactor.io/docs/core/release/reference/</a:t>
            </a:r>
          </a:p>
          <a:p>
            <a:pPr marL="228600" indent="-228600" algn="l">
              <a:buSzPct val="100000"/>
              <a:buChar char="•"/>
              <a:defRPr sz="2900"/>
            </a:pPr>
            <a:r>
              <a:t>kotlinx coroutines: </a:t>
            </a:r>
            <a:r>
              <a:rPr u="sng">
                <a:hlinkClick r:id="rId4" invalidUrl="" action="" tgtFrame="" tooltip="" history="1" highlightClick="0" endSnd="0"/>
              </a:rPr>
              <a:t>https://kotlinlang.org/docs/reference/coroutines/flow.html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474863" y="592325"/>
            <a:ext cx="38290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Faster startup times</a:t>
            </a:r>
          </a:p>
        </p:txBody>
      </p:sp>
      <p:sp>
        <p:nvSpPr>
          <p:cNvPr id="179" name="Shape 179"/>
          <p:cNvSpPr/>
          <p:nvPr/>
        </p:nvSpPr>
        <p:spPr>
          <a:xfrm>
            <a:off x="1187338" y="4162109"/>
            <a:ext cx="746388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100000"/>
              <a:buChar char="•"/>
            </a:pPr>
            <a:r>
              <a:t>AOT:  </a:t>
            </a:r>
            <a:r>
              <a:rPr u="sng">
                <a:hlinkClick r:id="rId2" invalidUrl="" action="" tgtFrame="" tooltip="" history="1" highlightClick="0" endSnd="0"/>
              </a:rPr>
              <a:t>https://openjdk.java.net/jeps/295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247517" y="483679"/>
            <a:ext cx="216277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Resiliency</a:t>
            </a:r>
          </a:p>
        </p:txBody>
      </p:sp>
      <p:sp>
        <p:nvSpPr>
          <p:cNvPr id="182" name="Shape 182"/>
          <p:cNvSpPr/>
          <p:nvPr/>
        </p:nvSpPr>
        <p:spPr>
          <a:xfrm>
            <a:off x="1214214" y="3117205"/>
            <a:ext cx="3467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</a:pPr>
            <a:r>
              <a:t>Circuit breakers</a:t>
            </a:r>
          </a:p>
          <a:p>
            <a:pPr marL="228600" indent="-228600" algn="l">
              <a:buSzPct val="100000"/>
              <a:buChar char="•"/>
            </a:pPr>
            <a:r>
              <a:t>RateLimiter</a:t>
            </a:r>
          </a:p>
          <a:p>
            <a:pPr marL="228600" indent="-228600" algn="l">
              <a:buSzPct val="100000"/>
              <a:buChar char="•"/>
            </a:pPr>
            <a:r>
              <a:t>Retry</a:t>
            </a:r>
          </a:p>
          <a:p>
            <a:pPr marL="228600" indent="-228600" algn="l">
              <a:buSzPct val="100000"/>
              <a:buChar char="•"/>
            </a:pPr>
            <a:r>
              <a:t>Cache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268346" y="4397373"/>
            <a:ext cx="215769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700"/>
            </a:lvl1pPr>
          </a:lstStyle>
          <a:p>
            <a:pPr/>
            <a:r>
              <a:t>Demo!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hueOff val="-266614"/>
            <a:satOff val="17837"/>
            <a:lumOff val="1724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cap="none" sz="2400">
                <a:latin typeface="+mn-lt"/>
                <a:ea typeface="+mn-ea"/>
                <a:cs typeface="+mn-cs"/>
                <a:sym typeface="Gill Sans"/>
              </a:defRPr>
            </a:pPr>
            <a:r>
              <a:t>Principal engineer at lowe’s.</a:t>
            </a:r>
          </a:p>
          <a:p>
            <a:pPr>
              <a:lnSpc>
                <a:spcPct val="120000"/>
              </a:lnSpc>
              <a:defRPr cap="none" sz="2400">
                <a:latin typeface="+mn-lt"/>
                <a:ea typeface="+mn-ea"/>
                <a:cs typeface="+mn-cs"/>
                <a:sym typeface="Gill Sans"/>
              </a:defRPr>
            </a:pPr>
          </a:p>
          <a:p>
            <a:pPr>
              <a:lnSpc>
                <a:spcPct val="120000"/>
              </a:lnSpc>
              <a:defRPr cap="none" sz="2300">
                <a:latin typeface="+mn-lt"/>
                <a:ea typeface="+mn-ea"/>
                <a:cs typeface="+mn-cs"/>
                <a:sym typeface="Gill Sans"/>
              </a:defRPr>
            </a:pPr>
            <a:r>
              <a:t>Twitter: </a:t>
            </a:r>
            <a:r>
              <a:rPr u="sng">
                <a:hlinkClick r:id="rId2" invalidUrl="" action="" tgtFrame="" tooltip="" history="1" highlightClick="0" endSnd="0"/>
              </a:rPr>
              <a:t>https://twitter.com/ankur4u007</a:t>
            </a:r>
          </a:p>
          <a:p>
            <a:pPr>
              <a:lnSpc>
                <a:spcPct val="120000"/>
              </a:lnSpc>
              <a:defRPr cap="none" sz="2300">
                <a:latin typeface="+mn-lt"/>
                <a:ea typeface="+mn-ea"/>
                <a:cs typeface="+mn-cs"/>
                <a:sym typeface="Gill Sans"/>
              </a:defRPr>
            </a:pPr>
            <a:r>
              <a:t>GitHub: </a:t>
            </a:r>
            <a:r>
              <a:rPr u="sng">
                <a:hlinkClick r:id="rId3" invalidUrl="" action="" tgtFrame="" tooltip="" history="1" highlightClick="0" endSnd="0"/>
              </a:rPr>
              <a:t>https://github.com/ankur4u007</a:t>
            </a:r>
          </a:p>
          <a:p>
            <a:pPr>
              <a:lnSpc>
                <a:spcPct val="120000"/>
              </a:lnSpc>
              <a:defRPr cap="none" sz="2300">
                <a:latin typeface="+mn-lt"/>
                <a:ea typeface="+mn-ea"/>
                <a:cs typeface="+mn-cs"/>
                <a:sym typeface="Gill Sans"/>
              </a:defRPr>
            </a:pPr>
            <a:r>
              <a:t>Medium: </a:t>
            </a:r>
            <a:r>
              <a:rPr u="sng">
                <a:hlinkClick r:id="rId4" invalidUrl="" action="" tgtFrame="" tooltip="" history="1" highlightClick="0" endSnd="0"/>
              </a:rPr>
              <a:t>https://medium.com/@thewritingmonk</a:t>
            </a:r>
          </a:p>
          <a:p>
            <a:pPr>
              <a:lnSpc>
                <a:spcPct val="120000"/>
              </a:lnSpc>
              <a:defRPr cap="none" sz="2400">
                <a:latin typeface="+mn-lt"/>
                <a:ea typeface="+mn-ea"/>
                <a:cs typeface="+mn-cs"/>
                <a:sym typeface="Gill Sans"/>
              </a:defRPr>
            </a:pPr>
          </a:p>
          <a:p>
            <a:pPr>
              <a:lnSpc>
                <a:spcPct val="120000"/>
              </a:lnSpc>
              <a:defRPr cap="none" sz="2400">
                <a:latin typeface="+mn-lt"/>
                <a:ea typeface="+mn-ea"/>
                <a:cs typeface="+mn-cs"/>
                <a:sym typeface="Gill Sans"/>
              </a:defRPr>
            </a:pPr>
            <a:r>
              <a:t>Father: 1.5 year old daughter</a:t>
            </a:r>
          </a:p>
          <a:p>
            <a:pPr>
              <a:lnSpc>
                <a:spcPct val="120000"/>
              </a:lnSpc>
              <a:defRPr cap="none" sz="2400">
                <a:latin typeface="+mn-lt"/>
                <a:ea typeface="+mn-ea"/>
                <a:cs typeface="+mn-cs"/>
                <a:sym typeface="Gill Sans"/>
              </a:defRPr>
            </a:pPr>
          </a:p>
          <a:p>
            <a:pPr>
              <a:lnSpc>
                <a:spcPct val="120000"/>
              </a:lnSpc>
              <a:defRPr cap="none" sz="2400">
                <a:latin typeface="+mn-lt"/>
                <a:ea typeface="+mn-ea"/>
                <a:cs typeface="+mn-cs"/>
                <a:sym typeface="Gill Sans"/>
              </a:defRPr>
            </a:pPr>
            <a:r>
              <a:t>Loves to hike, code, ride!</a:t>
            </a:r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508000" y="516526"/>
            <a:ext cx="5829301" cy="8382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About me</a:t>
            </a:r>
          </a:p>
        </p:txBody>
      </p:sp>
      <p:pic>
        <p:nvPicPr>
          <p:cNvPr id="138" name="WhatsApp Image 2020-08-01 at 7.06.09 AM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11331" y="990600"/>
            <a:ext cx="6140265" cy="8187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hueOff val="-266614"/>
            <a:satOff val="17837"/>
            <a:lumOff val="1724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2"/>
          <p:cNvGrpSpPr/>
          <p:nvPr/>
        </p:nvGrpSpPr>
        <p:grpSpPr>
          <a:xfrm>
            <a:off x="1283789" y="1204393"/>
            <a:ext cx="10062082" cy="7583920"/>
            <a:chOff x="0" y="0"/>
            <a:chExt cx="10062081" cy="7583919"/>
          </a:xfrm>
        </p:grpSpPr>
        <p:pic>
          <p:nvPicPr>
            <p:cNvPr id="141" name="Screen Shot 2020-08-01 at 6.48.31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127000"/>
              <a:ext cx="9808082" cy="732992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0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062082" cy="7583920"/>
            </a:xfrm>
            <a:prstGeom prst="rect">
              <a:avLst/>
            </a:prstGeom>
            <a:effectLst/>
          </p:spPr>
        </p:pic>
      </p:grpSp>
      <p:sp>
        <p:nvSpPr>
          <p:cNvPr id="143" name="Shape 143"/>
          <p:cNvSpPr/>
          <p:nvPr>
            <p:ph type="title"/>
          </p:nvPr>
        </p:nvSpPr>
        <p:spPr>
          <a:xfrm>
            <a:off x="-19708" y="-119981"/>
            <a:ext cx="11988801" cy="2032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cap="none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   Why ?</a:t>
            </a:r>
          </a:p>
        </p:txBody>
      </p:sp>
      <p:sp>
        <p:nvSpPr>
          <p:cNvPr id="144" name="Shape 144"/>
          <p:cNvSpPr/>
          <p:nvPr/>
        </p:nvSpPr>
        <p:spPr>
          <a:xfrm>
            <a:off x="6041516" y="4565650"/>
            <a:ext cx="921768" cy="622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45" name="Shape 145"/>
          <p:cNvSpPr/>
          <p:nvPr/>
        </p:nvSpPr>
        <p:spPr>
          <a:xfrm>
            <a:off x="631806" y="8877298"/>
            <a:ext cx="1174118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https://trends.google.com/trends/explore?date=2009-05-26%202019-06-26&amp;q=microservices,monolith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05097" y="1770399"/>
            <a:ext cx="12194606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Microservice architecture – a variant of the service-oriented architecture (SOA) structural style – arranges an application as a collection of loosely coupled services.[1] In a microservices architecture, services are fine-grained and the protocols are lightweight.</a:t>
            </a:r>
          </a:p>
        </p:txBody>
      </p:sp>
      <p:sp>
        <p:nvSpPr>
          <p:cNvPr id="148" name="Shape 148"/>
          <p:cNvSpPr/>
          <p:nvPr/>
        </p:nvSpPr>
        <p:spPr>
          <a:xfrm>
            <a:off x="327815" y="502034"/>
            <a:ext cx="1445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What ?</a:t>
            </a:r>
          </a:p>
        </p:txBody>
      </p:sp>
      <p:sp>
        <p:nvSpPr>
          <p:cNvPr id="149" name="Shape 149"/>
          <p:cNvSpPr/>
          <p:nvPr/>
        </p:nvSpPr>
        <p:spPr>
          <a:xfrm>
            <a:off x="1546018" y="4888753"/>
            <a:ext cx="7601621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</a:pPr>
            <a:r>
              <a:t>Highly maintainable and testable</a:t>
            </a:r>
          </a:p>
          <a:p>
            <a:pPr marL="228600" indent="-228600" algn="l">
              <a:buSzPct val="100000"/>
              <a:buChar char="•"/>
            </a:pPr>
            <a:r>
              <a:t>Loosely coupled</a:t>
            </a:r>
          </a:p>
          <a:p>
            <a:pPr marL="228600" indent="-228600" algn="l">
              <a:buSzPct val="100000"/>
              <a:buChar char="•"/>
            </a:pPr>
            <a:r>
              <a:t>Independently deployable</a:t>
            </a:r>
          </a:p>
          <a:p>
            <a:pPr marL="228600" indent="-228600" algn="l">
              <a:buSzPct val="100000"/>
              <a:buChar char="•"/>
            </a:pPr>
            <a:r>
              <a:t>Organized around business capabilities</a:t>
            </a:r>
          </a:p>
          <a:p>
            <a:pPr marL="228600" indent="-228600" algn="l">
              <a:buSzPct val="100000"/>
              <a:buChar char="•"/>
            </a:pPr>
            <a:r>
              <a:t>Owned by a small team</a:t>
            </a:r>
          </a:p>
        </p:txBody>
      </p:sp>
      <p:sp>
        <p:nvSpPr>
          <p:cNvPr id="150" name="Shape 150"/>
          <p:cNvSpPr/>
          <p:nvPr/>
        </p:nvSpPr>
        <p:spPr>
          <a:xfrm>
            <a:off x="494620" y="8813798"/>
            <a:ext cx="58863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https://en.wikipedia.org/wiki/Microservices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528439" y="607846"/>
            <a:ext cx="117648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How?</a:t>
            </a:r>
          </a:p>
        </p:txBody>
      </p:sp>
      <p:sp>
        <p:nvSpPr>
          <p:cNvPr id="153" name="Shape 153"/>
          <p:cNvSpPr/>
          <p:nvPr/>
        </p:nvSpPr>
        <p:spPr>
          <a:xfrm>
            <a:off x="797202" y="3601184"/>
            <a:ext cx="12187834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sz="3200"/>
            </a:pPr>
            <a:r>
              <a:t>Micronaut  by object computing:  </a:t>
            </a:r>
            <a:r>
              <a:rPr u="sng">
                <a:hlinkClick r:id="rId2" invalidUrl="" action="" tgtFrame="" tooltip="" history="1" highlightClick="0" endSnd="0"/>
              </a:rPr>
              <a:t>https://github.com/micronaut-projects</a:t>
            </a:r>
          </a:p>
          <a:p>
            <a:pPr marL="228600" indent="-228600" algn="l">
              <a:buSzPct val="100000"/>
              <a:buChar char="•"/>
              <a:defRPr sz="3200"/>
            </a:pPr>
            <a:r>
              <a:t>Spring boot by pivotal: </a:t>
            </a:r>
            <a:r>
              <a:rPr u="sng">
                <a:hlinkClick r:id="rId3" invalidUrl="" action="" tgtFrame="" tooltip="" history="1" highlightClick="0" endSnd="0"/>
              </a:rPr>
              <a:t>https://github.com/spring-projects/spring-boot</a:t>
            </a:r>
          </a:p>
          <a:p>
            <a:pPr marL="228600" indent="-228600" algn="l">
              <a:buSzPct val="100000"/>
              <a:buChar char="•"/>
              <a:defRPr sz="3200"/>
            </a:pPr>
            <a:r>
              <a:t>Quarkus by Red Hat : </a:t>
            </a:r>
            <a:r>
              <a:rPr u="sng">
                <a:hlinkClick r:id="rId4" invalidUrl="" action="" tgtFrame="" tooltip="" history="1" highlightClick="0" endSnd="0"/>
              </a:rPr>
              <a:t>https://github.com/quarkusio</a:t>
            </a:r>
          </a:p>
          <a:p>
            <a:pPr marL="228600" indent="-228600" algn="l">
              <a:buSzPct val="100000"/>
              <a:buChar char="•"/>
              <a:defRPr sz="3200"/>
            </a:pPr>
            <a:r>
              <a:t>Vert.x by Eclipse foundation: </a:t>
            </a:r>
            <a:r>
              <a:rPr u="sng">
                <a:hlinkClick r:id="rId5" invalidUrl="" action="" tgtFrame="" tooltip="" history="1" highlightClick="0" endSnd="0"/>
              </a:rPr>
              <a:t>https://github.com/eclipse-vertx/vert.x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58332" y="626870"/>
            <a:ext cx="380002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Problems with scale</a:t>
            </a:r>
          </a:p>
        </p:txBody>
      </p:sp>
      <p:sp>
        <p:nvSpPr>
          <p:cNvPr id="156" name="Shape 156"/>
          <p:cNvSpPr/>
          <p:nvPr/>
        </p:nvSpPr>
        <p:spPr>
          <a:xfrm>
            <a:off x="1389830" y="3320815"/>
            <a:ext cx="7120980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100000"/>
              <a:buChar char="•"/>
            </a:pPr>
            <a:r>
              <a:t>Beginning of the end of Moore's law</a:t>
            </a:r>
          </a:p>
          <a:p>
            <a:pPr marL="228600" indent="-228600" algn="l">
              <a:buSzPct val="100000"/>
              <a:buChar char="•"/>
            </a:pPr>
            <a:r>
              <a:t>Growing Cloud Cost</a:t>
            </a:r>
          </a:p>
          <a:p>
            <a:pPr marL="228600" indent="-228600" algn="l">
              <a:buSzPct val="100000"/>
              <a:buChar char="•"/>
            </a:pPr>
            <a:r>
              <a:t>Failures/Downtime</a:t>
            </a:r>
          </a:p>
          <a:p>
            <a:pPr marL="228600" indent="-228600" algn="l">
              <a:buSzPct val="100000"/>
              <a:buChar char="•"/>
            </a:pPr>
            <a:r>
              <a:t>Alternatives - serverless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499377" y="576804"/>
            <a:ext cx="163815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Solution</a:t>
            </a:r>
          </a:p>
        </p:txBody>
      </p:sp>
      <p:sp>
        <p:nvSpPr>
          <p:cNvPr id="159" name="Shape 159"/>
          <p:cNvSpPr/>
          <p:nvPr/>
        </p:nvSpPr>
        <p:spPr>
          <a:xfrm>
            <a:off x="1235382" y="3024080"/>
            <a:ext cx="418467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</a:pPr>
            <a:r>
              <a:t>Architecture</a:t>
            </a:r>
          </a:p>
          <a:p>
            <a:pPr marL="228600" indent="-228600" algn="l">
              <a:buSzPct val="100000"/>
              <a:buChar char="•"/>
            </a:pPr>
            <a:r>
              <a:t>Higher throughput</a:t>
            </a:r>
          </a:p>
          <a:p>
            <a:pPr marL="228600" indent="-228600" algn="l">
              <a:buSzPct val="100000"/>
              <a:buChar char="•"/>
            </a:pPr>
            <a:r>
              <a:t>Faster startup times</a:t>
            </a:r>
          </a:p>
          <a:p>
            <a:pPr marL="228600" indent="-228600" algn="l">
              <a:buSzPct val="100000"/>
              <a:buChar char="•"/>
            </a:pPr>
            <a:r>
              <a:t>Resiliency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506892" y="623367"/>
            <a:ext cx="24612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Architecture</a:t>
            </a:r>
          </a:p>
        </p:txBody>
      </p:sp>
      <p:sp>
        <p:nvSpPr>
          <p:cNvPr id="162" name="Shape 162"/>
          <p:cNvSpPr/>
          <p:nvPr/>
        </p:nvSpPr>
        <p:spPr>
          <a:xfrm>
            <a:off x="1555402" y="3220683"/>
            <a:ext cx="2461246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</a:pPr>
            <a:r>
              <a:t>SOLID</a:t>
            </a:r>
          </a:p>
          <a:p>
            <a:pPr marL="228600" indent="-228600">
              <a:buSzPct val="100000"/>
              <a:buChar char="•"/>
            </a:pPr>
            <a:r>
              <a:t>Clean code</a:t>
            </a:r>
          </a:p>
          <a:p>
            <a:pPr marL="228600" indent="-228600" algn="l">
              <a:buSzPct val="100000"/>
              <a:buChar char="•"/>
            </a:pPr>
            <a:r>
              <a:t>12factor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488054" y="623367"/>
            <a:ext cx="13814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SOLID</a:t>
            </a:r>
          </a:p>
        </p:txBody>
      </p:sp>
      <p:sp>
        <p:nvSpPr>
          <p:cNvPr id="165" name="Shape 165"/>
          <p:cNvSpPr/>
          <p:nvPr/>
        </p:nvSpPr>
        <p:spPr>
          <a:xfrm>
            <a:off x="1265551" y="3244875"/>
            <a:ext cx="6077100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</a:pPr>
            <a:r>
              <a:t>Single Responsibility Principle</a:t>
            </a:r>
          </a:p>
          <a:p>
            <a:pPr marL="228600" indent="-228600" algn="l">
              <a:buSzPct val="100000"/>
              <a:buChar char="•"/>
            </a:pPr>
            <a:r>
              <a:t>Open/Closed Principle</a:t>
            </a:r>
          </a:p>
          <a:p>
            <a:pPr marL="228600" indent="-228600" algn="l">
              <a:buSzPct val="100000"/>
              <a:buChar char="•"/>
            </a:pPr>
            <a:r>
              <a:t>Liskov Substitution Principle</a:t>
            </a:r>
          </a:p>
          <a:p>
            <a:pPr marL="228600" indent="-228600" algn="l">
              <a:buSzPct val="100000"/>
              <a:buChar char="•"/>
            </a:pPr>
            <a:r>
              <a:t>Interface Segregation Principle</a:t>
            </a:r>
          </a:p>
          <a:p>
            <a:pPr marL="228600" indent="-228600" algn="l">
              <a:buSzPct val="100000"/>
              <a:buChar char="•"/>
            </a:pPr>
            <a:r>
              <a:t>Dependency Inversion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