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media/image3.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4.jpeg" ContentType="image/jpeg"/>
  <Override PartName="/ppt/media/image5.jpeg" ContentType="image/jpeg"/>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greetings</a:t>
            </a:r>
          </a:p>
          <a:p>
            <a:pPr/>
            <a:r>
              <a:t>disclaimer going to be focussed on backend tech </a:t>
            </a:r>
          </a:p>
          <a:p>
            <a:pPr marL="271182" indent="-271182">
              <a:buClr>
                <a:srgbClr val="BEBEBE"/>
              </a:buClr>
              <a:buSzPct val="125000"/>
              <a:buChar char="-"/>
            </a:pPr>
            <a:r>
              <a:t>basic and foundational principles that governs a scalable architecture</a:t>
            </a:r>
          </a:p>
          <a:p>
            <a:pPr marL="271182" indent="-271182">
              <a:buClr>
                <a:srgbClr val="BEBEBE"/>
              </a:buClr>
              <a:buSzPct val="125000"/>
              <a:buChar char="-"/>
            </a:pPr>
            <a:r>
              <a:t> how can you leverage open source frameworks to build a  resilient system</a:t>
            </a:r>
          </a:p>
          <a:p>
            <a:pPr marL="271182" indent="-271182">
              <a:buClr>
                <a:srgbClr val="BEBEBE"/>
              </a:buClr>
              <a:buSzPct val="125000"/>
              <a:buChar char="-"/>
            </a:pPr>
            <a:r>
              <a:t>in the end empower you so that you can make a right decision for yourself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marL="271182" indent="-271182">
              <a:buClr>
                <a:srgbClr val="BEBEBE"/>
              </a:buClr>
              <a:buSzPct val="125000"/>
              <a:buChar char="-"/>
            </a:pPr>
            <a:r>
              <a:t>team size!</a:t>
            </a:r>
          </a:p>
          <a:p>
            <a:pPr marL="271182" indent="-271182">
              <a:buClr>
                <a:srgbClr val="BEBEBE"/>
              </a:buClr>
              <a:buSzPct val="125000"/>
              <a:buChar char="-"/>
            </a:pPr>
            <a:r>
              <a:t>too small to break down. Only if complex to manage</a:t>
            </a:r>
          </a:p>
          <a:p>
            <a:pPr marL="271182" indent="-271182">
              <a:buClr>
                <a:srgbClr val="BEBEBE"/>
              </a:buClr>
              <a:buSzPct val="125000"/>
              <a:buChar char="-"/>
            </a:pPr>
            <a:r>
              <a:t>performance critical.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p>
          <a:p>
            <a:pPr/>
            <a:r>
              <a:t>Moore's law is the observation that the number of transistors in a dense integrated circuit (IC) doubles about every two years.</a:t>
            </a:r>
          </a:p>
          <a:p>
            <a:pPr/>
            <a:r>
              <a:t> Moore's law is an observation and projection of a historical trend. Rather than a law of physics,</a:t>
            </a:r>
          </a:p>
          <a:p>
            <a:pPr/>
          </a:p>
          <a:p>
            <a:pPr/>
          </a:p>
          <a:p>
            <a:pPr/>
            <a:r>
              <a:t>  it is an empirical relationship linked to gains from experience in production.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  SOLID: five design principles for object-oriented software development described by Robert C. Martin. </a:t>
            </a:r>
          </a:p>
          <a:p>
            <a:pPr/>
            <a:r>
              <a:t>  Single responsibility: A class should have one, and only one, reason to change.</a:t>
            </a:r>
          </a:p>
          <a:p>
            <a:pPr/>
            <a:r>
              <a:t>  Opne closed: “Software entities (classes, modules, functions, etc.) should be open for extension, but closed for modification.”</a:t>
            </a:r>
          </a:p>
          <a:p>
            <a:pPr/>
            <a:r>
              <a:t>  Liskov substitution: The principle defines that objects of a superclass shall be replaceable with objects of its subclasses without breaking the application.</a:t>
            </a:r>
          </a:p>
          <a:p>
            <a:pPr/>
            <a:r>
              <a:t>  Interface segregation: “Clients should not be forced to depend upon interfaces that they do not use.”</a:t>
            </a:r>
          </a:p>
          <a:p>
            <a:pPr/>
            <a:r>
              <a:t>  Dependency Inversion Principle: High-level modules should not depend on low-level modules. Both should depend on abstractions.</a:t>
            </a:r>
          </a:p>
          <a:p>
            <a:pPr/>
            <a:r>
              <a:t>Abstractions should not depend on details. Details should depend on abstractions.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  Single responsibility: A class should have one, and only one, reason to change.</a:t>
            </a:r>
          </a:p>
          <a:p>
            <a:pPr/>
            <a:r>
              <a:t>  Opne closed: “Software entities (classes, modules, functions, etc.) should be open for extension, but closed for modification.”</a:t>
            </a:r>
          </a:p>
          <a:p>
            <a:pPr/>
            <a:r>
              <a:t>  Liskov substitution: The principle defines that objects of a superclass shall be replaceable with objects of its subclasses without breaking the application.</a:t>
            </a:r>
          </a:p>
          <a:p>
            <a:pPr/>
            <a:r>
              <a:t>  Interface segregation: “Clients should not be forced to depend upon interfaces that they do not use.”</a:t>
            </a:r>
          </a:p>
          <a:p>
            <a:pPr/>
            <a:r>
              <a:t>  Dependency Inversion Principle: High-level modules should not depend on low-level modules. Both should depend on abstractions.</a:t>
            </a:r>
          </a:p>
          <a:p>
            <a:pPr/>
            <a:r>
              <a:t>Abstractions should not depend on details. Details should depend on abstractions.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Independent of Frameworks. The architecture does not depend on the existence of some library of feature laden software. This allows you to use such frameworks as tools, rather than having to cram your system into their limited constraints.</a:t>
            </a:r>
          </a:p>
          <a:p>
            <a:pPr/>
          </a:p>
          <a:p>
            <a:pPr/>
            <a:r>
              <a:t>Testable. The business rules can be tested without the UI, Database, Web Server, or any other external element.</a:t>
            </a:r>
          </a:p>
          <a:p>
            <a:pPr/>
          </a:p>
          <a:p>
            <a:pPr/>
            <a:r>
              <a:t>Independent of UI. The UI can change easily, without changing the rest of the system. A Web UI could be replaced with a console UI, for example, without changing the business rules.</a:t>
            </a:r>
          </a:p>
          <a:p>
            <a:pPr/>
          </a:p>
          <a:p>
            <a:pPr/>
            <a:r>
              <a:t>Independent of Database. You can swap out Oracle or SQL Server, for Mongo, BigTable, CouchDB, or something else. Your business rules are not bound to the database.</a:t>
            </a:r>
          </a:p>
          <a:p>
            <a:pPr/>
          </a:p>
          <a:p>
            <a:pPr/>
            <a:r>
              <a:t>Independent of any external agency. In fact your business rules simply don’t know anything at all about the outside world.</a:t>
            </a:r>
          </a:p>
          <a:p>
            <a:pPr/>
          </a:p>
          <a:p>
            <a:pPr/>
            <a:r>
              <a:t>Dependncy rule: </a:t>
            </a:r>
          </a:p>
          <a:p>
            <a:pPr/>
            <a:r>
              <a:t>This rule says that source code dependencies can only point inwards. Nothing in an inner circle can know anything at all about something in an outer circle. In particular, the name of something declared in an outer circle must not be mentioned by the code in the an inner circle. That includes, functions, classes. variables, or any other named software entity.</a:t>
            </a:r>
          </a:p>
          <a:p>
            <a:pPr/>
          </a:p>
          <a:p>
            <a:pPr/>
            <a:r>
              <a:t>Entities</a:t>
            </a:r>
          </a:p>
          <a:p>
            <a:pPr/>
            <a:r>
              <a:t>Entities encapsulate Enterprise wide business rules. An entity can be an object with methods, or it can be a set of data structures and functions</a:t>
            </a:r>
          </a:p>
          <a:p>
            <a:pPr/>
          </a:p>
          <a:p>
            <a:pPr/>
            <a:r>
              <a:t>use cases</a:t>
            </a:r>
          </a:p>
          <a:p>
            <a:pPr/>
            <a:r>
              <a:t>The software in this layer contains application specific business rules. It encapsulates and implements all of the use cases of the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Kotlin Native has nothing in common with SubstrateVM (Graal is a runtime, Substrate is its part which allows AOT builds). These tools cover different use cases. K-N is used to create a multi-platform or stand-alone native applications, Substrate is used to pre-compile JVM applications for faster startup.</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ph type="title"/>
          </p:nvPr>
        </p:nvSpPr>
        <p:spPr>
          <a:xfrm>
            <a:off x="292100" y="3251200"/>
            <a:ext cx="11988800" cy="2032000"/>
          </a:xfrm>
          <a:prstGeom prst="rect">
            <a:avLst/>
          </a:prstGeom>
        </p:spPr>
        <p:txBody>
          <a:bodyPr anchor="b"/>
          <a:lstStyle/>
          <a:p>
            <a:pPr/>
            <a:r>
              <a:t>Title Text</a:t>
            </a:r>
          </a:p>
        </p:txBody>
      </p:sp>
      <p:sp>
        <p:nvSpPr>
          <p:cNvPr id="15" name="Shape 15"/>
          <p:cNvSpPr/>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Shape 105"/>
          <p:cNvSpPr/>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Shape 106"/>
          <p:cNvSpPr/>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Shape 11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chemeClr val="accent1">
            <a:hueOff val="-266614"/>
            <a:satOff val="17837"/>
            <a:lumOff val="17247"/>
          </a:schemeClr>
        </a:solidFill>
      </p:bgPr>
    </p:bg>
    <p:spTree>
      <p:nvGrpSpPr>
        <p:cNvPr id="1" name=""/>
        <p:cNvGrpSpPr/>
        <p:nvPr/>
      </p:nvGrpSpPr>
      <p:grpSpPr>
        <a:xfrm>
          <a:off x="0" y="0"/>
          <a:ext cx="0" cy="0"/>
          <a:chOff x="0" y="0"/>
          <a:chExt cx="0" cy="0"/>
        </a:xfrm>
      </p:grpSpPr>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Shape 23"/>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Shape 24"/>
          <p:cNvSpPr/>
          <p:nvPr>
            <p:ph type="title"/>
          </p:nvPr>
        </p:nvSpPr>
        <p:spPr>
          <a:xfrm>
            <a:off x="508000" y="7099300"/>
            <a:ext cx="11988800" cy="1117600"/>
          </a:xfrm>
          <a:prstGeom prst="rect">
            <a:avLst/>
          </a:prstGeom>
        </p:spPr>
        <p:txBody>
          <a:bodyPr anchor="b"/>
          <a:lstStyle/>
          <a:p>
            <a:pPr/>
            <a:r>
              <a:t>Title Text</a:t>
            </a:r>
          </a:p>
        </p:txBody>
      </p:sp>
      <p:sp>
        <p:nvSpPr>
          <p:cNvPr id="25" name="Shape 25"/>
          <p:cNvSpPr/>
          <p:nvPr>
            <p:ph type="body" sz="quarter" idx="1"/>
          </p:nvPr>
        </p:nvSpPr>
        <p:spPr>
          <a:xfrm>
            <a:off x="508000" y="82042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08000" y="3860800"/>
            <a:ext cx="11988800" cy="2032000"/>
          </a:xfrm>
          <a:prstGeom prst="rect">
            <a:avLst/>
          </a:prstGeom>
        </p:spPr>
        <p:txBody>
          <a:bodyP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Shape 41"/>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Shape 42"/>
          <p:cNvSpPr/>
          <p:nvPr>
            <p:ph type="title"/>
          </p:nvPr>
        </p:nvSpPr>
        <p:spPr>
          <a:xfrm>
            <a:off x="508000" y="2400300"/>
            <a:ext cx="5829300" cy="6070600"/>
          </a:xfrm>
          <a:prstGeom prst="rect">
            <a:avLst/>
          </a:prstGeom>
        </p:spPr>
        <p:txBody>
          <a:bodyPr anchor="t"/>
          <a:lstStyle/>
          <a:p>
            <a:pPr/>
            <a:r>
              <a:t>Title Text</a:t>
            </a:r>
          </a:p>
        </p:txBody>
      </p:sp>
      <p:sp>
        <p:nvSpPr>
          <p:cNvPr id="43" name="Shape 43"/>
          <p:cNvSpPr/>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Shape 51"/>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Shape 5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Shape 5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Shape 54"/>
          <p:cNvSpPr/>
          <p:nvPr>
            <p:ph type="title"/>
          </p:nvPr>
        </p:nvSpPr>
        <p:spPr>
          <a:prstGeom prst="rect">
            <a:avLst/>
          </a:prstGeom>
        </p:spPr>
        <p:txBody>
          <a:bodyPr/>
          <a:lstStyle/>
          <a:p>
            <a:pPr/>
            <a:r>
              <a:t>Title Text</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Shape 62"/>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Shape 63"/>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Shape 64"/>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Shape 65"/>
          <p:cNvSpPr/>
          <p:nvPr>
            <p:ph type="title"/>
          </p:nvPr>
        </p:nvSpPr>
        <p:spPr>
          <a:prstGeom prst="rect">
            <a:avLst/>
          </a:prstGeom>
        </p:spPr>
        <p:txBody>
          <a:bodyPr/>
          <a:lstStyle/>
          <a:p>
            <a:pPr/>
            <a:r>
              <a:t>Title Text</a:t>
            </a:r>
          </a:p>
        </p:txBody>
      </p:sp>
      <p:sp>
        <p:nvSpPr>
          <p:cNvPr id="66" name="Shape 66"/>
          <p:cNvSpPr/>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Shape 74"/>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Shape 75"/>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Shape 76"/>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Shape 77"/>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Shape 78"/>
          <p:cNvSpPr/>
          <p:nvPr>
            <p:ph type="title"/>
          </p:nvPr>
        </p:nvSpPr>
        <p:spPr>
          <a:prstGeom prst="rect">
            <a:avLst/>
          </a:prstGeom>
        </p:spPr>
        <p:txBody>
          <a:bodyPr/>
          <a:lstStyle/>
          <a:p>
            <a:pPr/>
            <a:r>
              <a:t>Title Text</a:t>
            </a:r>
          </a:p>
        </p:txBody>
      </p:sp>
      <p:sp>
        <p:nvSpPr>
          <p:cNvPr id="79" name="Shape 79"/>
          <p:cNvSpPr/>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Shape 87"/>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Shape 95"/>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Shape 96"/>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Shape 97"/>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hape 6"/>
          <p:cNvSpPr/>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eg"/><Relationship Id="rId4" Type="http://schemas.openxmlformats.org/officeDocument/2006/relationships/hyperlink" Target="https://blog.cleancoder.com/uncle-bob/2012/08/13/the-clean-architecture.html"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12factor.net/"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reactivemanifesto.org/" TargetMode="External"/><Relationship Id="rId3" Type="http://schemas.openxmlformats.org/officeDocument/2006/relationships/hyperlink" Target="https://projectreactor.io/docs/core/release/reference/" TargetMode="External"/><Relationship Id="rId4" Type="http://schemas.openxmlformats.org/officeDocument/2006/relationships/hyperlink" Target="https://kotlinlang.org/docs/reference/coroutines/coroutines-guide.html"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openjdk.java.net/jeps/295"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resilience4j/resilience4j" TargetMode="External"/><Relationship Id="rId3" Type="http://schemas.openxmlformats.org/officeDocument/2006/relationships/hyperlink" Target="https://github.com/micrometer-metrics/micrometer" TargetMode="External"/><Relationship Id="rId4" Type="http://schemas.openxmlformats.org/officeDocument/2006/relationships/hyperlink" Target="https://github.com/openzipkin/zipkin" TargetMode="External"/><Relationship Id="rId5" Type="http://schemas.openxmlformats.org/officeDocument/2006/relationships/hyperlink" Target="https://logging.apache.org/log4j/2.x/manual/async.html"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graalvm.org/docs/why-graa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twitter.com/ankur4u007" TargetMode="External"/><Relationship Id="rId4" Type="http://schemas.openxmlformats.org/officeDocument/2006/relationships/hyperlink" Target="https://github.com/ankur4u007" TargetMode="External"/><Relationship Id="rId5" Type="http://schemas.openxmlformats.org/officeDocument/2006/relationships/hyperlink" Target="https://medium.com/@thewritingmonk" TargetMode="External"/><Relationship Id="rId6" Type="http://schemas.openxmlformats.org/officeDocument/2006/relationships/image" Target="../media/image3.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trends.google.com/trends/explore?date=2009-05-26%202019-06-26&amp;q=microservices,monolith"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Microservices"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micronaut-projects" TargetMode="External"/><Relationship Id="rId3" Type="http://schemas.openxmlformats.org/officeDocument/2006/relationships/hyperlink" Target="https://github.com/spring-projects/spring-boot" TargetMode="External"/><Relationship Id="rId4" Type="http://schemas.openxmlformats.org/officeDocument/2006/relationships/hyperlink" Target="https://github.com/quarkusio" TargetMode="External"/><Relationship Id="rId5" Type="http://schemas.openxmlformats.org/officeDocument/2006/relationships/hyperlink" Target="https://github.com/eclipse-vertx/vert.x"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noFill/>
      </p:bgPr>
    </p:bg>
    <p:spTree>
      <p:nvGrpSpPr>
        <p:cNvPr id="1" name=""/>
        <p:cNvGrpSpPr/>
        <p:nvPr/>
      </p:nvGrpSpPr>
      <p:grpSpPr>
        <a:xfrm>
          <a:off x="0" y="0"/>
          <a:ext cx="0" cy="0"/>
          <a:chOff x="0" y="0"/>
          <a:chExt cx="0" cy="0"/>
        </a:xfrm>
      </p:grpSpPr>
      <p:sp>
        <p:nvSpPr>
          <p:cNvPr id="131" name="Shape 131"/>
          <p:cNvSpPr/>
          <p:nvPr>
            <p:ph type="ctrTitle"/>
          </p:nvPr>
        </p:nvSpPr>
        <p:spPr>
          <a:prstGeom prst="rect">
            <a:avLst/>
          </a:prstGeom>
        </p:spPr>
        <p:txBody>
          <a:bodyPr/>
          <a:lstStyle/>
          <a:p>
            <a:pPr algn="ctr" defTabSz="426466">
              <a:defRPr sz="5475">
                <a:solidFill>
                  <a:srgbClr val="C9C3BA"/>
                </a:solidFill>
                <a:latin typeface="+mn-lt"/>
                <a:ea typeface="+mn-ea"/>
                <a:cs typeface="+mn-cs"/>
                <a:sym typeface="Gill Sans"/>
              </a:defRPr>
            </a:pPr>
            <a:r>
              <a:t>Building Scalable Micro-services</a:t>
            </a:r>
          </a:p>
          <a:p>
            <a:pPr algn="ctr" defTabSz="426466">
              <a:defRPr sz="5475">
                <a:solidFill>
                  <a:srgbClr val="C9C3BA"/>
                </a:solidFill>
                <a:latin typeface="+mn-lt"/>
                <a:ea typeface="+mn-ea"/>
                <a:cs typeface="+mn-cs"/>
                <a:sym typeface="Gill Sans"/>
              </a:defRPr>
            </a:pPr>
            <a:r>
              <a:t> using Kotlin</a:t>
            </a:r>
          </a:p>
        </p:txBody>
      </p:sp>
      <p:sp>
        <p:nvSpPr>
          <p:cNvPr id="132" name="Shape 132"/>
          <p:cNvSpPr/>
          <p:nvPr>
            <p:ph type="subTitle" sz="quarter" idx="1"/>
          </p:nvPr>
        </p:nvSpPr>
        <p:spPr>
          <a:prstGeom prst="rect">
            <a:avLst/>
          </a:prstGeom>
        </p:spPr>
        <p:txBody>
          <a:bodyPr/>
          <a:lstStyle/>
          <a:p>
            <a:pPr/>
          </a:p>
        </p:txBody>
      </p:sp>
      <p:pic>
        <p:nvPicPr>
          <p:cNvPr id="133" name="1_5y-MqiYKmizFhdI-x8peaw.jpeg"/>
          <p:cNvPicPr>
            <a:picLocks noChangeAspect="1"/>
          </p:cNvPicPr>
          <p:nvPr/>
        </p:nvPicPr>
        <p:blipFill>
          <a:blip r:embed="rId3">
            <a:extLst/>
          </a:blip>
          <a:stretch>
            <a:fillRect/>
          </a:stretch>
        </p:blipFill>
        <p:spPr>
          <a:xfrm>
            <a:off x="-1000843" y="109735"/>
            <a:ext cx="15006521" cy="8441168"/>
          </a:xfrm>
          <a:prstGeom prst="rect">
            <a:avLst/>
          </a:prstGeom>
          <a:ln w="12700">
            <a:miter lim="400000"/>
          </a:ln>
        </p:spPr>
      </p:pic>
      <p:sp>
        <p:nvSpPr>
          <p:cNvPr id="134" name="Shape 134"/>
          <p:cNvSpPr/>
          <p:nvPr/>
        </p:nvSpPr>
        <p:spPr>
          <a:xfrm>
            <a:off x="381711" y="8474057"/>
            <a:ext cx="12101387"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300"/>
            </a:lvl1pPr>
          </a:lstStyle>
          <a:p>
            <a:pPr/>
            <a:r>
              <a:t>Building Scalable Microservices using Kotlin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nvSpPr>
        <p:spPr>
          <a:xfrm>
            <a:off x="460509" y="623367"/>
            <a:ext cx="22125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Clean code</a:t>
            </a:r>
          </a:p>
        </p:txBody>
      </p:sp>
      <p:pic>
        <p:nvPicPr>
          <p:cNvPr id="181" name="CleanArchitecture.jpg"/>
          <p:cNvPicPr>
            <a:picLocks noChangeAspect="1"/>
          </p:cNvPicPr>
          <p:nvPr/>
        </p:nvPicPr>
        <p:blipFill>
          <a:blip r:embed="rId3">
            <a:extLst/>
          </a:blip>
          <a:stretch>
            <a:fillRect/>
          </a:stretch>
        </p:blipFill>
        <p:spPr>
          <a:xfrm>
            <a:off x="1600200" y="1541124"/>
            <a:ext cx="9083390" cy="6671352"/>
          </a:xfrm>
          <a:prstGeom prst="rect">
            <a:avLst/>
          </a:prstGeom>
          <a:ln w="12700">
            <a:miter lim="400000"/>
          </a:ln>
        </p:spPr>
      </p:pic>
      <p:sp>
        <p:nvSpPr>
          <p:cNvPr id="182" name="Shape 182"/>
          <p:cNvSpPr/>
          <p:nvPr/>
        </p:nvSpPr>
        <p:spPr>
          <a:xfrm>
            <a:off x="6041516" y="4565649"/>
            <a:ext cx="921768" cy="622301"/>
          </a:xfrm>
          <a:prstGeom prst="rect">
            <a:avLst/>
          </a:prstGeom>
          <a:ln w="12700">
            <a:miter lim="400000"/>
          </a:ln>
        </p:spPr>
        <p:txBody>
          <a:bodyPr wrap="none" lIns="50800" tIns="50800" rIns="50800" bIns="50800" anchor="ctr">
            <a:spAutoFit/>
          </a:bodyPr>
          <a:lstStyle/>
          <a:p>
            <a:pPr/>
          </a:p>
        </p:txBody>
      </p:sp>
      <p:sp>
        <p:nvSpPr>
          <p:cNvPr id="183" name="Shape 183"/>
          <p:cNvSpPr/>
          <p:nvPr/>
        </p:nvSpPr>
        <p:spPr>
          <a:xfrm>
            <a:off x="1088495" y="8826498"/>
            <a:ext cx="10479300"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500" u="sng">
                <a:hlinkClick r:id="rId4" invalidUrl="" action="" tgtFrame="" tooltip="" history="1" highlightClick="0" endSnd="0"/>
              </a:defRPr>
            </a:lvl1pPr>
          </a:lstStyle>
          <a:p>
            <a:pPr>
              <a:defRPr u="none"/>
            </a:pPr>
            <a:r>
              <a:rPr u="sng">
                <a:hlinkClick r:id="rId4" invalidUrl="" action="" tgtFrame="" tooltip="" history="1" highlightClick="0" endSnd="0"/>
              </a:rPr>
              <a:t>https://blog.cleancoder.com/uncle-bob/2012/08/13/the-clean-architecture.html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nvSpPr>
        <p:spPr>
          <a:xfrm>
            <a:off x="464809" y="592325"/>
            <a:ext cx="17937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12 factor</a:t>
            </a:r>
          </a:p>
        </p:txBody>
      </p:sp>
      <p:sp>
        <p:nvSpPr>
          <p:cNvPr id="188" name="Shape 188"/>
          <p:cNvSpPr/>
          <p:nvPr/>
        </p:nvSpPr>
        <p:spPr>
          <a:xfrm>
            <a:off x="1245439" y="4289423"/>
            <a:ext cx="387102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https://12factor.net/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nvSpPr>
        <p:spPr>
          <a:xfrm>
            <a:off x="499158" y="592325"/>
            <a:ext cx="35631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Higher throughput</a:t>
            </a:r>
          </a:p>
        </p:txBody>
      </p:sp>
      <p:sp>
        <p:nvSpPr>
          <p:cNvPr id="191" name="Shape 191"/>
          <p:cNvSpPr/>
          <p:nvPr/>
        </p:nvSpPr>
        <p:spPr>
          <a:xfrm>
            <a:off x="638215" y="3186360"/>
            <a:ext cx="12084441" cy="182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defRPr sz="2900"/>
            </a:pPr>
            <a:r>
              <a:t>Reactive manifesto: </a:t>
            </a:r>
            <a:r>
              <a:rPr u="sng">
                <a:hlinkClick r:id="rId2" invalidUrl="" action="" tgtFrame="" tooltip="" history="1" highlightClick="0" endSnd="0"/>
              </a:rPr>
              <a:t>https://reactivemanifesto.org/</a:t>
            </a:r>
          </a:p>
          <a:p>
            <a:pPr marL="228600" indent="-228600" algn="l">
              <a:buSzPct val="100000"/>
              <a:buChar char="•"/>
              <a:defRPr sz="2900"/>
            </a:pPr>
            <a:r>
              <a:t>Reactor api: </a:t>
            </a:r>
            <a:r>
              <a:rPr u="sng">
                <a:hlinkClick r:id="rId3" invalidUrl="" action="" tgtFrame="" tooltip="" history="1" highlightClick="0" endSnd="0"/>
              </a:rPr>
              <a:t>https://projectreactor.io/docs/core/release/reference/</a:t>
            </a:r>
          </a:p>
          <a:p>
            <a:pPr marL="228600" indent="-228600" algn="l">
              <a:buSzPct val="100000"/>
              <a:buChar char="•"/>
              <a:defRPr sz="2900"/>
            </a:pPr>
            <a:r>
              <a:t>kotlinx coroutines: </a:t>
            </a:r>
            <a:r>
              <a:rPr u="sng">
                <a:hlinkClick r:id="rId4" invalidUrl="" action="" tgtFrame="" tooltip="" history="1" highlightClick="0" endSnd="0"/>
              </a:rPr>
              <a:t>https://kotlinlang.org/docs/reference/coroutines/coroutines-guide.html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nvSpPr>
        <p:spPr>
          <a:xfrm>
            <a:off x="474863" y="592325"/>
            <a:ext cx="38290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Faster startup times</a:t>
            </a:r>
          </a:p>
        </p:txBody>
      </p:sp>
      <p:sp>
        <p:nvSpPr>
          <p:cNvPr id="194" name="Shape 194"/>
          <p:cNvSpPr/>
          <p:nvPr/>
        </p:nvSpPr>
        <p:spPr>
          <a:xfrm>
            <a:off x="1187338" y="4162109"/>
            <a:ext cx="74638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buSzPct val="100000"/>
              <a:buChar char="•"/>
            </a:pPr>
            <a:r>
              <a:t>AOT:  </a:t>
            </a:r>
            <a:r>
              <a:rPr u="sng">
                <a:hlinkClick r:id="rId2" invalidUrl="" action="" tgtFrame="" tooltip="" history="1" highlightClick="0" endSnd="0"/>
              </a:rPr>
              <a:t>https://openjdk.java.net/jeps/295</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nvSpPr>
        <p:spPr>
          <a:xfrm>
            <a:off x="247517" y="483679"/>
            <a:ext cx="554533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Resiliency and Observability</a:t>
            </a:r>
          </a:p>
        </p:txBody>
      </p:sp>
      <p:sp>
        <p:nvSpPr>
          <p:cNvPr id="197" name="Shape 197"/>
          <p:cNvSpPr/>
          <p:nvPr/>
        </p:nvSpPr>
        <p:spPr>
          <a:xfrm>
            <a:off x="810674" y="1135877"/>
            <a:ext cx="7738245" cy="426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Circuit breakers</a:t>
            </a:r>
          </a:p>
          <a:p>
            <a:pPr marL="228600" indent="-228600" algn="l">
              <a:buSzPct val="100000"/>
              <a:buChar char="•"/>
            </a:pPr>
            <a:r>
              <a:t>RateLimiter</a:t>
            </a:r>
          </a:p>
          <a:p>
            <a:pPr marL="228600" indent="-228600" algn="l">
              <a:buSzPct val="100000"/>
              <a:buChar char="•"/>
            </a:pPr>
            <a:r>
              <a:t>Retry</a:t>
            </a:r>
          </a:p>
          <a:p>
            <a:pPr marL="228600" indent="-228600" algn="l">
              <a:buSzPct val="100000"/>
              <a:buChar char="•"/>
            </a:pPr>
            <a:r>
              <a:t>Cache</a:t>
            </a:r>
          </a:p>
          <a:p>
            <a:pPr marL="228600" indent="-228600" algn="l">
              <a:buSzPct val="100000"/>
              <a:buChar char="•"/>
            </a:pPr>
            <a:r>
              <a:t>actuators</a:t>
            </a:r>
          </a:p>
          <a:p>
            <a:pPr marL="228600" indent="-228600" algn="l">
              <a:buSzPct val="100000"/>
              <a:buChar char="•"/>
            </a:pPr>
            <a:r>
              <a:t>metrics (web, infrastructure, functional)</a:t>
            </a:r>
          </a:p>
          <a:p>
            <a:pPr marL="228600" indent="-228600" algn="l">
              <a:buSzPct val="100000"/>
              <a:buChar char="•"/>
            </a:pPr>
            <a:r>
              <a:t>tracing</a:t>
            </a:r>
          </a:p>
          <a:p>
            <a:pPr marL="228600" indent="-228600" algn="l">
              <a:buSzPct val="100000"/>
              <a:buChar char="•"/>
            </a:pPr>
            <a:r>
              <a:t>async logs</a:t>
            </a:r>
          </a:p>
        </p:txBody>
      </p:sp>
      <p:sp>
        <p:nvSpPr>
          <p:cNvPr id="198" name="Shape 198"/>
          <p:cNvSpPr/>
          <p:nvPr/>
        </p:nvSpPr>
        <p:spPr>
          <a:xfrm>
            <a:off x="540735" y="6024605"/>
            <a:ext cx="68012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Lightweight frameworks (examples):</a:t>
            </a:r>
          </a:p>
        </p:txBody>
      </p:sp>
      <p:sp>
        <p:nvSpPr>
          <p:cNvPr id="199" name="Shape 199"/>
          <p:cNvSpPr/>
          <p:nvPr/>
        </p:nvSpPr>
        <p:spPr>
          <a:xfrm>
            <a:off x="643307" y="6668510"/>
            <a:ext cx="12683507"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sz="3400"/>
            </a:pPr>
            <a:r>
              <a:t>resilience4j: </a:t>
            </a:r>
            <a:r>
              <a:rPr u="sng">
                <a:hlinkClick r:id="rId2" invalidUrl="" action="" tgtFrame="" tooltip="" history="1" highlightClick="0" endSnd="0"/>
              </a:rPr>
              <a:t>https://github.com/resilience4j/resilience4j</a:t>
            </a:r>
          </a:p>
          <a:p>
            <a:pPr marL="228600" indent="-228600" algn="l">
              <a:buSzPct val="100000"/>
              <a:buChar char="•"/>
              <a:defRPr sz="3400"/>
            </a:pPr>
            <a:r>
              <a:t>micrometer: </a:t>
            </a:r>
            <a:r>
              <a:rPr u="sng">
                <a:hlinkClick r:id="rId3" invalidUrl="" action="" tgtFrame="" tooltip="" history="1" highlightClick="0" endSnd="0"/>
              </a:rPr>
              <a:t>https://github.com/micrometer-metrics/micrometer</a:t>
            </a:r>
          </a:p>
          <a:p>
            <a:pPr marL="228600" indent="-228600" algn="l">
              <a:buSzPct val="100000"/>
              <a:buChar char="•"/>
              <a:defRPr sz="3400"/>
            </a:pPr>
            <a:r>
              <a:t>zipkin: </a:t>
            </a:r>
            <a:r>
              <a:rPr u="sng">
                <a:hlinkClick r:id="rId4" invalidUrl="" action="" tgtFrame="" tooltip="" history="1" highlightClick="0" endSnd="0"/>
              </a:rPr>
              <a:t>https://github.com/openzipkin/zipkin</a:t>
            </a:r>
          </a:p>
          <a:p>
            <a:pPr marL="228600" indent="-228600" algn="l">
              <a:buSzPct val="100000"/>
              <a:buChar char="•"/>
              <a:defRPr sz="3400"/>
            </a:pPr>
            <a:r>
              <a:t>lmax-log4j2: </a:t>
            </a:r>
            <a:r>
              <a:rPr u="sng">
                <a:hlinkClick r:id="rId5" invalidUrl="" action="" tgtFrame="" tooltip="" history="1" highlightClick="0" endSnd="0"/>
              </a:rPr>
              <a:t>https://logging.apache.org/log4j/2.x/manual/async.html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1" name="pasted-image.jpeg"/>
          <p:cNvPicPr>
            <a:picLocks noChangeAspect="1"/>
          </p:cNvPicPr>
          <p:nvPr/>
        </p:nvPicPr>
        <p:blipFill>
          <a:blip r:embed="rId2">
            <a:extLst/>
          </a:blip>
          <a:stretch>
            <a:fillRect/>
          </a:stretch>
        </p:blipFill>
        <p:spPr>
          <a:xfrm>
            <a:off x="413958" y="1452051"/>
            <a:ext cx="12176884" cy="6849498"/>
          </a:xfrm>
          <a:prstGeom prst="rect">
            <a:avLst/>
          </a:prstGeom>
          <a:ln w="12700">
            <a:miter lim="400000"/>
          </a:ln>
        </p:spPr>
      </p:pic>
      <p:sp>
        <p:nvSpPr>
          <p:cNvPr id="202" name="Shape 202"/>
          <p:cNvSpPr/>
          <p:nvPr/>
        </p:nvSpPr>
        <p:spPr>
          <a:xfrm>
            <a:off x="398390" y="455471"/>
            <a:ext cx="240454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Comparison</a:t>
            </a:r>
          </a:p>
        </p:txBody>
      </p:sp>
      <p:sp>
        <p:nvSpPr>
          <p:cNvPr id="203" name="Shape 203"/>
          <p:cNvSpPr/>
          <p:nvPr/>
        </p:nvSpPr>
        <p:spPr>
          <a:xfrm>
            <a:off x="402803" y="8813441"/>
            <a:ext cx="124531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https://micronaut.io/blog/2020-04-07-micronaut-vs-quarkus-vs-spring-boot-performance-jdk-14.html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5268346" y="4397373"/>
            <a:ext cx="2157692"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700"/>
            </a:lvl1pPr>
          </a:lstStyle>
          <a:p>
            <a:pPr/>
            <a:r>
              <a:t>Demo!</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nvSpPr>
        <p:spPr>
          <a:xfrm>
            <a:off x="234799" y="576804"/>
            <a:ext cx="15577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Future</a:t>
            </a:r>
          </a:p>
        </p:txBody>
      </p:sp>
      <p:sp>
        <p:nvSpPr>
          <p:cNvPr id="208" name="Shape 208"/>
          <p:cNvSpPr/>
          <p:nvPr/>
        </p:nvSpPr>
        <p:spPr>
          <a:xfrm>
            <a:off x="712614" y="3621714"/>
            <a:ext cx="9671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GraalVM: </a:t>
            </a:r>
            <a:r>
              <a:rPr u="sng">
                <a:hlinkClick r:id="rId3" invalidUrl="" action="" tgtFrame="" tooltip="" history="1" highlightClick="0" endSnd="0"/>
              </a:rPr>
              <a:t>https://www.graalvm.org/docs/why-graal/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hueOff val="-266614"/>
            <a:satOff val="17837"/>
            <a:lumOff val="17247"/>
          </a:schemeClr>
        </a:solidFill>
      </p:bgPr>
    </p:bg>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lnSpc>
                <a:spcPct val="120000"/>
              </a:lnSpc>
              <a:defRPr cap="none" sz="2400">
                <a:latin typeface="+mn-lt"/>
                <a:ea typeface="+mn-ea"/>
                <a:cs typeface="+mn-cs"/>
                <a:sym typeface="Gill Sans"/>
              </a:defRPr>
            </a:pPr>
            <a:r>
              <a:t>Principal engineer at lowe’s.</a:t>
            </a:r>
          </a:p>
          <a:p>
            <a:pPr>
              <a:lnSpc>
                <a:spcPct val="120000"/>
              </a:lnSpc>
              <a:defRPr cap="none" sz="2400">
                <a:latin typeface="+mn-lt"/>
                <a:ea typeface="+mn-ea"/>
                <a:cs typeface="+mn-cs"/>
                <a:sym typeface="Gill Sans"/>
              </a:defRPr>
            </a:pPr>
          </a:p>
          <a:p>
            <a:pPr>
              <a:lnSpc>
                <a:spcPct val="120000"/>
              </a:lnSpc>
              <a:defRPr cap="none" sz="2300">
                <a:latin typeface="+mn-lt"/>
                <a:ea typeface="+mn-ea"/>
                <a:cs typeface="+mn-cs"/>
                <a:sym typeface="Gill Sans"/>
              </a:defRPr>
            </a:pPr>
            <a:r>
              <a:t>Twitter: </a:t>
            </a:r>
            <a:r>
              <a:rPr u="sng">
                <a:hlinkClick r:id="rId3" invalidUrl="" action="" tgtFrame="" tooltip="" history="1" highlightClick="0" endSnd="0"/>
              </a:rPr>
              <a:t>https://twitter.com/ankur4u007</a:t>
            </a:r>
          </a:p>
          <a:p>
            <a:pPr>
              <a:lnSpc>
                <a:spcPct val="120000"/>
              </a:lnSpc>
              <a:defRPr cap="none" sz="2300">
                <a:latin typeface="+mn-lt"/>
                <a:ea typeface="+mn-ea"/>
                <a:cs typeface="+mn-cs"/>
                <a:sym typeface="Gill Sans"/>
              </a:defRPr>
            </a:pPr>
            <a:r>
              <a:t>GitHub: </a:t>
            </a:r>
            <a:r>
              <a:rPr u="sng">
                <a:hlinkClick r:id="rId4" invalidUrl="" action="" tgtFrame="" tooltip="" history="1" highlightClick="0" endSnd="0"/>
              </a:rPr>
              <a:t>https://github.com/ankur4u007</a:t>
            </a:r>
          </a:p>
          <a:p>
            <a:pPr>
              <a:lnSpc>
                <a:spcPct val="120000"/>
              </a:lnSpc>
              <a:defRPr cap="none" sz="2300">
                <a:latin typeface="+mn-lt"/>
                <a:ea typeface="+mn-ea"/>
                <a:cs typeface="+mn-cs"/>
                <a:sym typeface="Gill Sans"/>
              </a:defRPr>
            </a:pPr>
            <a:r>
              <a:t>Medium: </a:t>
            </a:r>
            <a:r>
              <a:rPr u="sng">
                <a:hlinkClick r:id="rId5" invalidUrl="" action="" tgtFrame="" tooltip="" history="1" highlightClick="0" endSnd="0"/>
              </a:rPr>
              <a:t>https://medium.com/@thewritingmonk</a:t>
            </a:r>
          </a:p>
          <a:p>
            <a:pPr>
              <a:lnSpc>
                <a:spcPct val="120000"/>
              </a:lnSpc>
              <a:defRPr cap="none" sz="2400">
                <a:latin typeface="+mn-lt"/>
                <a:ea typeface="+mn-ea"/>
                <a:cs typeface="+mn-cs"/>
                <a:sym typeface="Gill Sans"/>
              </a:defRPr>
            </a:pPr>
          </a:p>
          <a:p>
            <a:pPr>
              <a:lnSpc>
                <a:spcPct val="120000"/>
              </a:lnSpc>
              <a:defRPr cap="none" sz="2400">
                <a:latin typeface="+mn-lt"/>
                <a:ea typeface="+mn-ea"/>
                <a:cs typeface="+mn-cs"/>
                <a:sym typeface="Gill Sans"/>
              </a:defRPr>
            </a:pPr>
            <a:r>
              <a:t>Father: 1.5 year old daughter</a:t>
            </a:r>
          </a:p>
          <a:p>
            <a:pPr>
              <a:lnSpc>
                <a:spcPct val="120000"/>
              </a:lnSpc>
              <a:defRPr cap="none" sz="2400">
                <a:latin typeface="+mn-lt"/>
                <a:ea typeface="+mn-ea"/>
                <a:cs typeface="+mn-cs"/>
                <a:sym typeface="Gill Sans"/>
              </a:defRPr>
            </a:pPr>
          </a:p>
          <a:p>
            <a:pPr>
              <a:lnSpc>
                <a:spcPct val="120000"/>
              </a:lnSpc>
              <a:defRPr cap="none" sz="2400">
                <a:latin typeface="+mn-lt"/>
                <a:ea typeface="+mn-ea"/>
                <a:cs typeface="+mn-cs"/>
                <a:sym typeface="Gill Sans"/>
              </a:defRPr>
            </a:pPr>
            <a:r>
              <a:t>Loves to hike, code, ride!</a:t>
            </a:r>
          </a:p>
        </p:txBody>
      </p:sp>
      <p:sp>
        <p:nvSpPr>
          <p:cNvPr id="139" name="Shape 139"/>
          <p:cNvSpPr/>
          <p:nvPr>
            <p:ph type="body" sz="quarter" idx="1"/>
          </p:nvPr>
        </p:nvSpPr>
        <p:spPr>
          <a:xfrm>
            <a:off x="508000" y="516526"/>
            <a:ext cx="5829300" cy="838201"/>
          </a:xfrm>
          <a:prstGeom prst="rect">
            <a:avLst/>
          </a:prstGeom>
        </p:spPr>
        <p:txBody>
          <a:bodyPr/>
          <a:lstStyle>
            <a:lvl1pPr>
              <a:lnSpc>
                <a:spcPct val="100000"/>
              </a:lnSpc>
              <a:defRPr sz="3600">
                <a:solidFill>
                  <a:srgbClr val="000000"/>
                </a:solidFill>
              </a:defRPr>
            </a:lvl1pPr>
          </a:lstStyle>
          <a:p>
            <a:pPr/>
            <a:r>
              <a:t>About me</a:t>
            </a:r>
          </a:p>
        </p:txBody>
      </p:sp>
      <p:pic>
        <p:nvPicPr>
          <p:cNvPr id="140" name="WhatsApp Image 2020-08-01 at 7.06.09 AM.jpeg"/>
          <p:cNvPicPr>
            <a:picLocks noChangeAspect="1"/>
          </p:cNvPicPr>
          <p:nvPr/>
        </p:nvPicPr>
        <p:blipFill>
          <a:blip r:embed="rId6">
            <a:extLst/>
          </a:blip>
          <a:stretch>
            <a:fillRect/>
          </a:stretch>
        </p:blipFill>
        <p:spPr>
          <a:xfrm>
            <a:off x="6711332" y="990600"/>
            <a:ext cx="6140265" cy="8187019"/>
          </a:xfrm>
          <a:prstGeom prst="rect">
            <a:avLst/>
          </a:prstGeom>
          <a:ln w="12700">
            <a:miter lim="400000"/>
          </a:ln>
        </p:spPr>
      </p:pic>
      <p:sp>
        <p:nvSpPr>
          <p:cNvPr id="141" name="Shape 141"/>
          <p:cNvSpPr/>
          <p:nvPr/>
        </p:nvSpPr>
        <p:spPr>
          <a:xfrm>
            <a:off x="526488" y="1566363"/>
            <a:ext cx="214267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Deepankar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hueOff val="-266614"/>
            <a:satOff val="17837"/>
            <a:lumOff val="17247"/>
          </a:schemeClr>
        </a:solidFill>
      </p:bgPr>
    </p:bg>
    <p:spTree>
      <p:nvGrpSpPr>
        <p:cNvPr id="1" name=""/>
        <p:cNvGrpSpPr/>
        <p:nvPr/>
      </p:nvGrpSpPr>
      <p:grpSpPr>
        <a:xfrm>
          <a:off x="0" y="0"/>
          <a:ext cx="0" cy="0"/>
          <a:chOff x="0" y="0"/>
          <a:chExt cx="0" cy="0"/>
        </a:xfrm>
      </p:grpSpPr>
      <p:grpSp>
        <p:nvGrpSpPr>
          <p:cNvPr id="147" name="Group 147"/>
          <p:cNvGrpSpPr/>
          <p:nvPr/>
        </p:nvGrpSpPr>
        <p:grpSpPr>
          <a:xfrm>
            <a:off x="1283789" y="1204393"/>
            <a:ext cx="10062082" cy="7583920"/>
            <a:chOff x="0" y="0"/>
            <a:chExt cx="10062081" cy="7583919"/>
          </a:xfrm>
        </p:grpSpPr>
        <p:pic>
          <p:nvPicPr>
            <p:cNvPr id="146" name="Screen Shot 2020-08-01 at 6.48.31 AM.png"/>
            <p:cNvPicPr>
              <a:picLocks noChangeAspect="1"/>
            </p:cNvPicPr>
            <p:nvPr/>
          </p:nvPicPr>
          <p:blipFill>
            <a:blip r:embed="rId3">
              <a:extLst/>
            </a:blip>
            <a:stretch>
              <a:fillRect/>
            </a:stretch>
          </p:blipFill>
          <p:spPr>
            <a:xfrm>
              <a:off x="127000" y="127000"/>
              <a:ext cx="9808082" cy="7329920"/>
            </a:xfrm>
            <a:prstGeom prst="rect">
              <a:avLst/>
            </a:prstGeom>
            <a:ln>
              <a:noFill/>
            </a:ln>
            <a:effectLst/>
          </p:spPr>
        </p:pic>
        <p:pic>
          <p:nvPicPr>
            <p:cNvPr id="145" name=""/>
            <p:cNvPicPr>
              <a:picLocks noChangeAspect="0"/>
            </p:cNvPicPr>
            <p:nvPr/>
          </p:nvPicPr>
          <p:blipFill>
            <a:blip r:embed="rId4">
              <a:extLst/>
            </a:blip>
            <a:stretch>
              <a:fillRect/>
            </a:stretch>
          </p:blipFill>
          <p:spPr>
            <a:xfrm>
              <a:off x="0" y="0"/>
              <a:ext cx="10062082" cy="7583920"/>
            </a:xfrm>
            <a:prstGeom prst="rect">
              <a:avLst/>
            </a:prstGeom>
            <a:effectLst/>
          </p:spPr>
        </p:pic>
      </p:grpSp>
      <p:sp>
        <p:nvSpPr>
          <p:cNvPr id="148" name="Shape 148"/>
          <p:cNvSpPr/>
          <p:nvPr>
            <p:ph type="title"/>
          </p:nvPr>
        </p:nvSpPr>
        <p:spPr>
          <a:xfrm>
            <a:off x="-19708" y="-119981"/>
            <a:ext cx="11988801" cy="2032001"/>
          </a:xfrm>
          <a:prstGeom prst="rect">
            <a:avLst/>
          </a:prstGeom>
        </p:spPr>
        <p:txBody>
          <a:bodyPr/>
          <a:lstStyle>
            <a:lvl1pPr>
              <a:lnSpc>
                <a:spcPct val="100000"/>
              </a:lnSpc>
              <a:defRPr cap="none" sz="3600">
                <a:solidFill>
                  <a:srgbClr val="000000"/>
                </a:solidFill>
                <a:latin typeface="+mn-lt"/>
                <a:ea typeface="+mn-ea"/>
                <a:cs typeface="+mn-cs"/>
                <a:sym typeface="Gill Sans"/>
              </a:defRPr>
            </a:lvl1pPr>
          </a:lstStyle>
          <a:p>
            <a:pPr/>
            <a:r>
              <a:t>   Why ?</a:t>
            </a:r>
          </a:p>
        </p:txBody>
      </p:sp>
      <p:sp>
        <p:nvSpPr>
          <p:cNvPr id="149" name="Shape 149"/>
          <p:cNvSpPr/>
          <p:nvPr/>
        </p:nvSpPr>
        <p:spPr>
          <a:xfrm>
            <a:off x="6041516" y="4565649"/>
            <a:ext cx="921768" cy="622301"/>
          </a:xfrm>
          <a:prstGeom prst="rect">
            <a:avLst/>
          </a:prstGeom>
          <a:ln w="12700">
            <a:miter lim="400000"/>
          </a:ln>
        </p:spPr>
        <p:txBody>
          <a:bodyPr wrap="none" lIns="50800" tIns="50800" rIns="50800" bIns="50800" anchor="ctr">
            <a:spAutoFit/>
          </a:bodyPr>
          <a:lstStyle/>
          <a:p>
            <a:pPr/>
          </a:p>
        </p:txBody>
      </p:sp>
      <p:sp>
        <p:nvSpPr>
          <p:cNvPr id="150" name="Shape 150"/>
          <p:cNvSpPr/>
          <p:nvPr/>
        </p:nvSpPr>
        <p:spPr>
          <a:xfrm>
            <a:off x="631806" y="8877298"/>
            <a:ext cx="1174118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200" u="sng">
                <a:hlinkClick r:id="rId5" invalidUrl="" action="" tgtFrame="" tooltip="" history="1" highlightClick="0" endSnd="0"/>
              </a:defRPr>
            </a:lvl1pPr>
          </a:lstStyle>
          <a:p>
            <a:pPr>
              <a:defRPr u="none"/>
            </a:pPr>
            <a:r>
              <a:rPr u="sng">
                <a:hlinkClick r:id="rId5" invalidUrl="" action="" tgtFrame="" tooltip="" history="1" highlightClick="0" endSnd="0"/>
              </a:rPr>
              <a:t>https://trends.google.com/trends/explore?date=2009-05-26%202019-06-26&amp;q=microservices,monolith</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nvSpPr>
        <p:spPr>
          <a:xfrm>
            <a:off x="405097" y="1770399"/>
            <a:ext cx="12194606"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Microservice architecture – a variant of the service-oriented architecture (SOA) structural style – arranges an application as a collection of loosely coupled services.[1] In a microservices architecture, services are fine-grained and the protocols are lightweight.</a:t>
            </a:r>
          </a:p>
        </p:txBody>
      </p:sp>
      <p:sp>
        <p:nvSpPr>
          <p:cNvPr id="155" name="Shape 155"/>
          <p:cNvSpPr/>
          <p:nvPr/>
        </p:nvSpPr>
        <p:spPr>
          <a:xfrm>
            <a:off x="327815" y="502034"/>
            <a:ext cx="144594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What ?</a:t>
            </a:r>
          </a:p>
        </p:txBody>
      </p:sp>
      <p:sp>
        <p:nvSpPr>
          <p:cNvPr id="156" name="Shape 156"/>
          <p:cNvSpPr/>
          <p:nvPr/>
        </p:nvSpPr>
        <p:spPr>
          <a:xfrm>
            <a:off x="1546018" y="4888753"/>
            <a:ext cx="7601621"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Highly maintainable and testable</a:t>
            </a:r>
          </a:p>
          <a:p>
            <a:pPr marL="228600" indent="-228600" algn="l">
              <a:buSzPct val="100000"/>
              <a:buChar char="•"/>
            </a:pPr>
            <a:r>
              <a:t>Loosely coupled</a:t>
            </a:r>
          </a:p>
          <a:p>
            <a:pPr marL="228600" indent="-228600" algn="l">
              <a:buSzPct val="100000"/>
              <a:buChar char="•"/>
            </a:pPr>
            <a:r>
              <a:t>Independently deployable</a:t>
            </a:r>
          </a:p>
          <a:p>
            <a:pPr marL="228600" indent="-228600" algn="l">
              <a:buSzPct val="100000"/>
              <a:buChar char="•"/>
            </a:pPr>
            <a:r>
              <a:t>Organized around business capabilities</a:t>
            </a:r>
          </a:p>
          <a:p>
            <a:pPr marL="228600" indent="-228600" algn="l">
              <a:buSzPct val="100000"/>
              <a:buChar char="•"/>
            </a:pPr>
            <a:r>
              <a:t>Owned by a small team</a:t>
            </a:r>
          </a:p>
        </p:txBody>
      </p:sp>
      <p:sp>
        <p:nvSpPr>
          <p:cNvPr id="157" name="Shape 157"/>
          <p:cNvSpPr/>
          <p:nvPr/>
        </p:nvSpPr>
        <p:spPr>
          <a:xfrm>
            <a:off x="494620" y="8813798"/>
            <a:ext cx="588635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u="sng">
                <a:hlinkClick r:id="rId2" invalidUrl="" action="" tgtFrame="" tooltip="" history="1" highlightClick="0" endSnd="0"/>
              </a:defRPr>
            </a:lvl1pPr>
          </a:lstStyle>
          <a:p>
            <a:pPr>
              <a:defRPr u="none"/>
            </a:pPr>
            <a:r>
              <a:rPr u="sng">
                <a:hlinkClick r:id="rId2" invalidUrl="" action="" tgtFrame="" tooltip="" history="1" highlightClick="0" endSnd="0"/>
              </a:rPr>
              <a:t>https://en.wikipedia.org/wiki/Microservices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nvSpPr>
        <p:spPr>
          <a:xfrm>
            <a:off x="528439" y="607846"/>
            <a:ext cx="11764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How?</a:t>
            </a:r>
          </a:p>
        </p:txBody>
      </p:sp>
      <p:sp>
        <p:nvSpPr>
          <p:cNvPr id="160" name="Shape 160"/>
          <p:cNvSpPr/>
          <p:nvPr/>
        </p:nvSpPr>
        <p:spPr>
          <a:xfrm>
            <a:off x="797202" y="3601184"/>
            <a:ext cx="12187834"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defRPr sz="3200"/>
            </a:pPr>
            <a:r>
              <a:t>Micronaut  by object computing:  </a:t>
            </a:r>
            <a:r>
              <a:rPr u="sng">
                <a:hlinkClick r:id="rId2" invalidUrl="" action="" tgtFrame="" tooltip="" history="1" highlightClick="0" endSnd="0"/>
              </a:rPr>
              <a:t>https://github.com/micronaut-projects</a:t>
            </a:r>
          </a:p>
          <a:p>
            <a:pPr marL="228600" indent="-228600" algn="l">
              <a:buSzPct val="100000"/>
              <a:buChar char="•"/>
              <a:defRPr sz="3200"/>
            </a:pPr>
            <a:r>
              <a:t>Spring boot by pivotal: </a:t>
            </a:r>
            <a:r>
              <a:rPr u="sng">
                <a:hlinkClick r:id="rId3" invalidUrl="" action="" tgtFrame="" tooltip="" history="1" highlightClick="0" endSnd="0"/>
              </a:rPr>
              <a:t>https://github.com/spring-projects/spring-boot</a:t>
            </a:r>
          </a:p>
          <a:p>
            <a:pPr marL="228600" indent="-228600" algn="l">
              <a:buSzPct val="100000"/>
              <a:buChar char="•"/>
              <a:defRPr sz="3200"/>
            </a:pPr>
            <a:r>
              <a:t>Quarkus by Red Hat : </a:t>
            </a:r>
            <a:r>
              <a:rPr u="sng">
                <a:hlinkClick r:id="rId4" invalidUrl="" action="" tgtFrame="" tooltip="" history="1" highlightClick="0" endSnd="0"/>
              </a:rPr>
              <a:t>https://github.com/quarkusio</a:t>
            </a:r>
          </a:p>
          <a:p>
            <a:pPr marL="228600" indent="-228600" algn="l">
              <a:buSzPct val="100000"/>
              <a:buChar char="•"/>
              <a:defRPr sz="3200"/>
            </a:pPr>
            <a:r>
              <a:t>Vert.x by Eclipse foundation: </a:t>
            </a:r>
            <a:r>
              <a:rPr u="sng">
                <a:hlinkClick r:id="rId5" invalidUrl="" action="" tgtFrame="" tooltip="" history="1" highlightClick="0" endSnd="0"/>
              </a:rPr>
              <a:t>https://github.com/eclipse-vertx/vert.x</a:t>
            </a: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nvSpPr>
        <p:spPr>
          <a:xfrm>
            <a:off x="458332" y="626870"/>
            <a:ext cx="3800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Problems with scale</a:t>
            </a:r>
          </a:p>
        </p:txBody>
      </p:sp>
      <p:sp>
        <p:nvSpPr>
          <p:cNvPr id="163" name="Shape 163"/>
          <p:cNvSpPr/>
          <p:nvPr/>
        </p:nvSpPr>
        <p:spPr>
          <a:xfrm>
            <a:off x="1389830" y="3320815"/>
            <a:ext cx="7120980"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buSzPct val="100000"/>
              <a:buChar char="•"/>
            </a:pPr>
            <a:r>
              <a:t>Beginning of the end of Moore's law</a:t>
            </a:r>
          </a:p>
          <a:p>
            <a:pPr marL="228600" indent="-228600" algn="l">
              <a:buSzPct val="100000"/>
              <a:buChar char="•"/>
            </a:pPr>
            <a:r>
              <a:t>Growing Cloud Cost</a:t>
            </a:r>
          </a:p>
          <a:p>
            <a:pPr marL="228600" indent="-228600" algn="l">
              <a:buSzPct val="100000"/>
              <a:buChar char="•"/>
            </a:pPr>
            <a:r>
              <a:t>Failures/Downtime</a:t>
            </a:r>
          </a:p>
          <a:p>
            <a:pPr marL="228600" indent="-228600" algn="l">
              <a:buSzPct val="100000"/>
              <a:buChar char="•"/>
            </a:pPr>
            <a:r>
              <a:t>Alternatives - serverless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499377" y="576804"/>
            <a:ext cx="16381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Solution</a:t>
            </a:r>
          </a:p>
        </p:txBody>
      </p:sp>
      <p:sp>
        <p:nvSpPr>
          <p:cNvPr id="168" name="Shape 168"/>
          <p:cNvSpPr/>
          <p:nvPr/>
        </p:nvSpPr>
        <p:spPr>
          <a:xfrm>
            <a:off x="1235382" y="3024080"/>
            <a:ext cx="554823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Architecture</a:t>
            </a:r>
          </a:p>
          <a:p>
            <a:pPr marL="228600" indent="-228600" algn="l">
              <a:buSzPct val="100000"/>
              <a:buChar char="•"/>
            </a:pPr>
            <a:r>
              <a:t>Higher throughput</a:t>
            </a:r>
          </a:p>
          <a:p>
            <a:pPr marL="228600" indent="-228600" algn="l">
              <a:buSzPct val="100000"/>
              <a:buChar char="•"/>
            </a:pPr>
            <a:r>
              <a:t>Faster startup times</a:t>
            </a:r>
          </a:p>
          <a:p>
            <a:pPr marL="228600" indent="-228600" algn="l">
              <a:buSzPct val="100000"/>
              <a:buChar char="•"/>
            </a:pPr>
            <a:r>
              <a:t>Resiliency and observability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506892" y="623367"/>
            <a:ext cx="24612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Architecture</a:t>
            </a:r>
          </a:p>
        </p:txBody>
      </p:sp>
      <p:sp>
        <p:nvSpPr>
          <p:cNvPr id="171" name="Shape 171"/>
          <p:cNvSpPr/>
          <p:nvPr/>
        </p:nvSpPr>
        <p:spPr>
          <a:xfrm>
            <a:off x="1555402" y="3220683"/>
            <a:ext cx="246124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pPr>
            <a:r>
              <a:t>SOLID</a:t>
            </a:r>
          </a:p>
          <a:p>
            <a:pPr marL="228600" indent="-228600">
              <a:buSzPct val="100000"/>
              <a:buChar char="•"/>
            </a:pPr>
            <a:r>
              <a:t>Clean code</a:t>
            </a:r>
          </a:p>
          <a:p>
            <a:pPr marL="228600" indent="-228600" algn="l">
              <a:buSzPct val="100000"/>
              <a:buChar char="•"/>
            </a:pPr>
            <a:r>
              <a:t>12factor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a:off x="488054" y="623367"/>
            <a:ext cx="138142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000000"/>
                </a:solidFill>
              </a:defRPr>
            </a:lvl1pPr>
          </a:lstStyle>
          <a:p>
            <a:pPr/>
            <a:r>
              <a:t>SOLID</a:t>
            </a:r>
          </a:p>
        </p:txBody>
      </p:sp>
      <p:sp>
        <p:nvSpPr>
          <p:cNvPr id="176" name="Shape 176"/>
          <p:cNvSpPr/>
          <p:nvPr/>
        </p:nvSpPr>
        <p:spPr>
          <a:xfrm>
            <a:off x="1265551" y="3244875"/>
            <a:ext cx="6077100"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Single Responsibility Principle</a:t>
            </a:r>
          </a:p>
          <a:p>
            <a:pPr marL="228600" indent="-228600" algn="l">
              <a:buSzPct val="100000"/>
              <a:buChar char="•"/>
            </a:pPr>
            <a:r>
              <a:t>Open/Closed Principle</a:t>
            </a:r>
          </a:p>
          <a:p>
            <a:pPr marL="228600" indent="-228600" algn="l">
              <a:buSzPct val="100000"/>
              <a:buChar char="•"/>
            </a:pPr>
            <a:r>
              <a:t>Liskov Substitution Principle</a:t>
            </a:r>
          </a:p>
          <a:p>
            <a:pPr marL="228600" indent="-228600" algn="l">
              <a:buSzPct val="100000"/>
              <a:buChar char="•"/>
            </a:pPr>
            <a:r>
              <a:t>Interface Segregation Principle</a:t>
            </a:r>
          </a:p>
          <a:p>
            <a:pPr marL="228600" indent="-228600" algn="l">
              <a:buSzPct val="100000"/>
              <a:buChar char="•"/>
            </a:pPr>
            <a:r>
              <a:t>Dependency Inversion</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