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ur Patel" initials="AP" lastIdx="0" clrIdx="0">
    <p:extLst>
      <p:ext uri="{19B8F6BF-5375-455C-9EA6-DF929625EA0E}">
        <p15:presenceInfo xmlns:p15="http://schemas.microsoft.com/office/powerpoint/2012/main" userId="f5a4f3e2991d9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3ACA3-2FCF-494E-B914-41117DD2DF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A79F61-A4A8-40BC-A786-6C5A70FC3EE0}">
      <dgm:prSet/>
      <dgm:spPr/>
      <dgm:t>
        <a:bodyPr/>
        <a:lstStyle/>
        <a:p>
          <a:r>
            <a:rPr lang="en-US" dirty="0"/>
            <a:t>Rent and Home Values much higher than the city average</a:t>
          </a:r>
        </a:p>
      </dgm:t>
    </dgm:pt>
    <dgm:pt modelId="{2A8C3406-28AF-4FFA-9C34-7DCAB2AA7A5E}" type="parTrans" cxnId="{23F3BA97-4FE5-40FD-92EB-23A1C605557C}">
      <dgm:prSet/>
      <dgm:spPr/>
      <dgm:t>
        <a:bodyPr/>
        <a:lstStyle/>
        <a:p>
          <a:endParaRPr lang="en-US"/>
        </a:p>
      </dgm:t>
    </dgm:pt>
    <dgm:pt modelId="{A9C54D3B-6584-4B73-A0EF-9288479B4DEF}" type="sibTrans" cxnId="{23F3BA97-4FE5-40FD-92EB-23A1C605557C}">
      <dgm:prSet/>
      <dgm:spPr/>
      <dgm:t>
        <a:bodyPr/>
        <a:lstStyle/>
        <a:p>
          <a:endParaRPr lang="en-US"/>
        </a:p>
      </dgm:t>
    </dgm:pt>
    <dgm:pt modelId="{0EE32B31-78E6-46C6-BDFF-7555751B4BAA}">
      <dgm:prSet/>
      <dgm:spPr/>
      <dgm:t>
        <a:bodyPr/>
        <a:lstStyle/>
        <a:p>
          <a:r>
            <a:rPr lang="en-US" dirty="0"/>
            <a:t>Higher percentage of people with college degree than other census tracts</a:t>
          </a:r>
        </a:p>
      </dgm:t>
    </dgm:pt>
    <dgm:pt modelId="{AFF50A4D-4E29-441D-A3B2-F59FEE1C1E9F}" type="parTrans" cxnId="{018DD50D-F880-4A52-9B65-7990C3C9771F}">
      <dgm:prSet/>
      <dgm:spPr/>
      <dgm:t>
        <a:bodyPr/>
        <a:lstStyle/>
        <a:p>
          <a:endParaRPr lang="en-US"/>
        </a:p>
      </dgm:t>
    </dgm:pt>
    <dgm:pt modelId="{E7613851-528A-4695-90DF-EA8E3A999CF7}" type="sibTrans" cxnId="{018DD50D-F880-4A52-9B65-7990C3C9771F}">
      <dgm:prSet/>
      <dgm:spPr/>
      <dgm:t>
        <a:bodyPr/>
        <a:lstStyle/>
        <a:p>
          <a:endParaRPr lang="en-US"/>
        </a:p>
      </dgm:t>
    </dgm:pt>
    <dgm:pt modelId="{CACF862E-955D-4D7D-A797-EF7F731DD252}">
      <dgm:prSet/>
      <dgm:spPr/>
      <dgm:t>
        <a:bodyPr/>
        <a:lstStyle/>
        <a:p>
          <a:r>
            <a:rPr lang="en-US" dirty="0"/>
            <a:t>In census tracts right outside of the city’s downtown area</a:t>
          </a:r>
        </a:p>
      </dgm:t>
    </dgm:pt>
    <dgm:pt modelId="{A1F8AA2A-1263-4A6C-A6B2-48532D6D81FA}" type="parTrans" cxnId="{94D9BDD4-EC18-41FD-9583-9992BC870F41}">
      <dgm:prSet/>
      <dgm:spPr/>
      <dgm:t>
        <a:bodyPr/>
        <a:lstStyle/>
        <a:p>
          <a:endParaRPr lang="en-US"/>
        </a:p>
      </dgm:t>
    </dgm:pt>
    <dgm:pt modelId="{BD6EE372-68DF-4340-AE95-B27BDCD006A7}" type="sibTrans" cxnId="{94D9BDD4-EC18-41FD-9583-9992BC870F41}">
      <dgm:prSet/>
      <dgm:spPr/>
      <dgm:t>
        <a:bodyPr/>
        <a:lstStyle/>
        <a:p>
          <a:endParaRPr lang="en-US"/>
        </a:p>
      </dgm:t>
    </dgm:pt>
    <dgm:pt modelId="{C67F6669-2940-4A0E-A4A8-5A171B646B1F}">
      <dgm:prSet custT="1"/>
      <dgm:spPr/>
      <dgm:t>
        <a:bodyPr/>
        <a:lstStyle/>
        <a:p>
          <a:r>
            <a:rPr lang="en-US" sz="1200" dirty="0"/>
            <a:t>Lots of Starbucks locations in downtown area’s </a:t>
          </a:r>
        </a:p>
      </dgm:t>
    </dgm:pt>
    <dgm:pt modelId="{E4F99559-3B5C-453E-A5AD-3B720C6A4D8C}" type="parTrans" cxnId="{6A24A1B1-D5E0-4BAF-8A0D-1A6891889739}">
      <dgm:prSet/>
      <dgm:spPr/>
      <dgm:t>
        <a:bodyPr/>
        <a:lstStyle/>
        <a:p>
          <a:endParaRPr lang="en-US"/>
        </a:p>
      </dgm:t>
    </dgm:pt>
    <dgm:pt modelId="{769A9EF2-9646-43DF-A942-5F6EB339EAA6}" type="sibTrans" cxnId="{6A24A1B1-D5E0-4BAF-8A0D-1A6891889739}">
      <dgm:prSet/>
      <dgm:spPr/>
      <dgm:t>
        <a:bodyPr/>
        <a:lstStyle/>
        <a:p>
          <a:endParaRPr lang="en-US"/>
        </a:p>
      </dgm:t>
    </dgm:pt>
    <dgm:pt modelId="{78DEB94F-0B64-4D10-837F-DD01145EA49C}">
      <dgm:prSet custT="1"/>
      <dgm:spPr/>
      <dgm:t>
        <a:bodyPr/>
        <a:lstStyle/>
        <a:p>
          <a:r>
            <a:rPr lang="en-US" sz="1200" dirty="0"/>
            <a:t>Areas that Starbucks hasn’t take advantage of</a:t>
          </a:r>
        </a:p>
      </dgm:t>
    </dgm:pt>
    <dgm:pt modelId="{80F308F9-8EE6-41A7-B103-FD564C2B3429}" type="parTrans" cxnId="{C08E1719-FC44-44B0-98C9-5CBFD177A334}">
      <dgm:prSet/>
      <dgm:spPr/>
      <dgm:t>
        <a:bodyPr/>
        <a:lstStyle/>
        <a:p>
          <a:endParaRPr lang="en-US"/>
        </a:p>
      </dgm:t>
    </dgm:pt>
    <dgm:pt modelId="{7BFA745D-945B-4E5C-B619-089CAD44E9E6}" type="sibTrans" cxnId="{C08E1719-FC44-44B0-98C9-5CBFD177A334}">
      <dgm:prSet/>
      <dgm:spPr/>
      <dgm:t>
        <a:bodyPr/>
        <a:lstStyle/>
        <a:p>
          <a:endParaRPr lang="en-US"/>
        </a:p>
      </dgm:t>
    </dgm:pt>
    <dgm:pt modelId="{A98858C8-FCDF-4F39-8154-E04A032D6FBB}" type="pres">
      <dgm:prSet presAssocID="{9DC3ACA3-2FCF-494E-B914-41117DD2DF26}" presName="root" presStyleCnt="0">
        <dgm:presLayoutVars>
          <dgm:dir/>
          <dgm:resizeHandles val="exact"/>
        </dgm:presLayoutVars>
      </dgm:prSet>
      <dgm:spPr/>
    </dgm:pt>
    <dgm:pt modelId="{BD0D4EB9-B718-448A-8552-BA1A2DC7E8A9}" type="pres">
      <dgm:prSet presAssocID="{3BA79F61-A4A8-40BC-A786-6C5A70FC3EE0}" presName="compNode" presStyleCnt="0"/>
      <dgm:spPr/>
    </dgm:pt>
    <dgm:pt modelId="{EFA64E7B-4E8E-4AC1-AFC7-6673B491A27B}" type="pres">
      <dgm:prSet presAssocID="{3BA79F61-A4A8-40BC-A786-6C5A70FC3EE0}" presName="bgRect" presStyleLbl="bgShp" presStyleIdx="0" presStyleCnt="3"/>
      <dgm:spPr/>
    </dgm:pt>
    <dgm:pt modelId="{E44D795B-C9FD-47D1-B9B2-9658D1E85A81}" type="pres">
      <dgm:prSet presAssocID="{3BA79F61-A4A8-40BC-A786-6C5A70FC3E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59F8CC5-8660-462F-86B8-25055623F294}" type="pres">
      <dgm:prSet presAssocID="{3BA79F61-A4A8-40BC-A786-6C5A70FC3EE0}" presName="spaceRect" presStyleCnt="0"/>
      <dgm:spPr/>
    </dgm:pt>
    <dgm:pt modelId="{FBE28438-F9B8-47C9-9969-CFCD28784BC8}" type="pres">
      <dgm:prSet presAssocID="{3BA79F61-A4A8-40BC-A786-6C5A70FC3EE0}" presName="parTx" presStyleLbl="revTx" presStyleIdx="0" presStyleCnt="4" custLinFactNeighborX="694" custLinFactNeighborY="66767">
        <dgm:presLayoutVars>
          <dgm:chMax val="0"/>
          <dgm:chPref val="0"/>
        </dgm:presLayoutVars>
      </dgm:prSet>
      <dgm:spPr/>
    </dgm:pt>
    <dgm:pt modelId="{C92940B3-2D39-485A-B726-E5FAD7698CA2}" type="pres">
      <dgm:prSet presAssocID="{A9C54D3B-6584-4B73-A0EF-9288479B4DEF}" presName="sibTrans" presStyleCnt="0"/>
      <dgm:spPr/>
    </dgm:pt>
    <dgm:pt modelId="{40CE0444-0133-4E9F-9607-E533CE22C1FC}" type="pres">
      <dgm:prSet presAssocID="{0EE32B31-78E6-46C6-BDFF-7555751B4BAA}" presName="compNode" presStyleCnt="0"/>
      <dgm:spPr/>
    </dgm:pt>
    <dgm:pt modelId="{9A1F1239-5ADF-4C72-B757-0A8951B6BB8D}" type="pres">
      <dgm:prSet presAssocID="{0EE32B31-78E6-46C6-BDFF-7555751B4BAA}" presName="bgRect" presStyleLbl="bgShp" presStyleIdx="1" presStyleCnt="3" custLinFactNeighborX="0" custLinFactNeighborY="11651"/>
      <dgm:spPr/>
    </dgm:pt>
    <dgm:pt modelId="{2802A3BB-F3B8-40E2-9618-0882F0D5AE78}" type="pres">
      <dgm:prSet presAssocID="{0EE32B31-78E6-46C6-BDFF-7555751B4BAA}" presName="iconRect" presStyleLbl="node1" presStyleIdx="1" presStyleCnt="3" custLinFactNeighborX="-1469" custLinFactNeighborY="270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96EFAB-3085-4CF5-B7D8-0172A03FA207}" type="pres">
      <dgm:prSet presAssocID="{0EE32B31-78E6-46C6-BDFF-7555751B4BAA}" presName="spaceRect" presStyleCnt="0"/>
      <dgm:spPr/>
    </dgm:pt>
    <dgm:pt modelId="{6E48850C-1229-456F-A5B5-BEFA499EE989}" type="pres">
      <dgm:prSet presAssocID="{0EE32B31-78E6-46C6-BDFF-7555751B4BAA}" presName="parTx" presStyleLbl="revTx" presStyleIdx="1" presStyleCnt="4" custLinFactNeighborX="891" custLinFactNeighborY="96565">
        <dgm:presLayoutVars>
          <dgm:chMax val="0"/>
          <dgm:chPref val="0"/>
        </dgm:presLayoutVars>
      </dgm:prSet>
      <dgm:spPr/>
    </dgm:pt>
    <dgm:pt modelId="{66719C31-F55E-45B4-893E-5B55ADEFF43D}" type="pres">
      <dgm:prSet presAssocID="{E7613851-528A-4695-90DF-EA8E3A999CF7}" presName="sibTrans" presStyleCnt="0"/>
      <dgm:spPr/>
    </dgm:pt>
    <dgm:pt modelId="{DB4A9764-C457-4C55-B7FE-066743535198}" type="pres">
      <dgm:prSet presAssocID="{CACF862E-955D-4D7D-A797-EF7F731DD252}" presName="compNode" presStyleCnt="0"/>
      <dgm:spPr/>
    </dgm:pt>
    <dgm:pt modelId="{810332CE-BD7B-4F76-9B1A-BF626F156FA4}" type="pres">
      <dgm:prSet presAssocID="{CACF862E-955D-4D7D-A797-EF7F731DD252}" presName="bgRect" presStyleLbl="bgShp" presStyleIdx="2" presStyleCnt="3" custLinFactNeighborX="0" custLinFactNeighborY="-1257"/>
      <dgm:spPr/>
    </dgm:pt>
    <dgm:pt modelId="{A45B6C02-181D-412A-B091-3377A6FAF7AE}" type="pres">
      <dgm:prSet presAssocID="{CACF862E-955D-4D7D-A797-EF7F731DD2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C46DBE-1EDA-45EE-8DD8-C89ADDFBC30B}" type="pres">
      <dgm:prSet presAssocID="{CACF862E-955D-4D7D-A797-EF7F731DD252}" presName="spaceRect" presStyleCnt="0"/>
      <dgm:spPr/>
    </dgm:pt>
    <dgm:pt modelId="{65008762-FE7A-431B-B738-F0AD868745CC}" type="pres">
      <dgm:prSet presAssocID="{CACF862E-955D-4D7D-A797-EF7F731DD252}" presName="parTx" presStyleLbl="revTx" presStyleIdx="2" presStyleCnt="4" custScaleX="69979" custScaleY="61266" custLinFactNeighborX="5711" custLinFactNeighborY="66174">
        <dgm:presLayoutVars>
          <dgm:chMax val="0"/>
          <dgm:chPref val="0"/>
        </dgm:presLayoutVars>
      </dgm:prSet>
      <dgm:spPr/>
    </dgm:pt>
    <dgm:pt modelId="{0DD437A0-FAA6-427C-969D-15C027E9098A}" type="pres">
      <dgm:prSet presAssocID="{CACF862E-955D-4D7D-A797-EF7F731DD252}" presName="desTx" presStyleLbl="revTx" presStyleIdx="3" presStyleCnt="4" custScaleX="100000" custScaleY="153658" custLinFactNeighborX="26155">
        <dgm:presLayoutVars/>
      </dgm:prSet>
      <dgm:spPr/>
    </dgm:pt>
  </dgm:ptLst>
  <dgm:cxnLst>
    <dgm:cxn modelId="{018DD50D-F880-4A52-9B65-7990C3C9771F}" srcId="{9DC3ACA3-2FCF-494E-B914-41117DD2DF26}" destId="{0EE32B31-78E6-46C6-BDFF-7555751B4BAA}" srcOrd="1" destOrd="0" parTransId="{AFF50A4D-4E29-441D-A3B2-F59FEE1C1E9F}" sibTransId="{E7613851-528A-4695-90DF-EA8E3A999CF7}"/>
    <dgm:cxn modelId="{C08E1719-FC44-44B0-98C9-5CBFD177A334}" srcId="{CACF862E-955D-4D7D-A797-EF7F731DD252}" destId="{78DEB94F-0B64-4D10-837F-DD01145EA49C}" srcOrd="1" destOrd="0" parTransId="{80F308F9-8EE6-41A7-B103-FD564C2B3429}" sibTransId="{7BFA745D-945B-4E5C-B619-089CAD44E9E6}"/>
    <dgm:cxn modelId="{0C4B2E2D-B2BA-4957-A4C5-E616D36B4E17}" type="presOf" srcId="{78DEB94F-0B64-4D10-837F-DD01145EA49C}" destId="{0DD437A0-FAA6-427C-969D-15C027E9098A}" srcOrd="0" destOrd="1" presId="urn:microsoft.com/office/officeart/2018/2/layout/IconVerticalSolidList"/>
    <dgm:cxn modelId="{9ACD535E-514F-432A-A3AD-509B74E65365}" type="presOf" srcId="{9DC3ACA3-2FCF-494E-B914-41117DD2DF26}" destId="{A98858C8-FCDF-4F39-8154-E04A032D6FBB}" srcOrd="0" destOrd="0" presId="urn:microsoft.com/office/officeart/2018/2/layout/IconVerticalSolidList"/>
    <dgm:cxn modelId="{056CE978-C41D-4766-A956-50E99F660303}" type="presOf" srcId="{0EE32B31-78E6-46C6-BDFF-7555751B4BAA}" destId="{6E48850C-1229-456F-A5B5-BEFA499EE989}" srcOrd="0" destOrd="0" presId="urn:microsoft.com/office/officeart/2018/2/layout/IconVerticalSolidList"/>
    <dgm:cxn modelId="{1FA58F8F-B2A2-43E8-9554-BA2C4CD10E93}" type="presOf" srcId="{C67F6669-2940-4A0E-A4A8-5A171B646B1F}" destId="{0DD437A0-FAA6-427C-969D-15C027E9098A}" srcOrd="0" destOrd="0" presId="urn:microsoft.com/office/officeart/2018/2/layout/IconVerticalSolidList"/>
    <dgm:cxn modelId="{23F3BA97-4FE5-40FD-92EB-23A1C605557C}" srcId="{9DC3ACA3-2FCF-494E-B914-41117DD2DF26}" destId="{3BA79F61-A4A8-40BC-A786-6C5A70FC3EE0}" srcOrd="0" destOrd="0" parTransId="{2A8C3406-28AF-4FFA-9C34-7DCAB2AA7A5E}" sibTransId="{A9C54D3B-6584-4B73-A0EF-9288479B4DEF}"/>
    <dgm:cxn modelId="{6A24A1B1-D5E0-4BAF-8A0D-1A6891889739}" srcId="{CACF862E-955D-4D7D-A797-EF7F731DD252}" destId="{C67F6669-2940-4A0E-A4A8-5A171B646B1F}" srcOrd="0" destOrd="0" parTransId="{E4F99559-3B5C-453E-A5AD-3B720C6A4D8C}" sibTransId="{769A9EF2-9646-43DF-A942-5F6EB339EAA6}"/>
    <dgm:cxn modelId="{94D9BDD4-EC18-41FD-9583-9992BC870F41}" srcId="{9DC3ACA3-2FCF-494E-B914-41117DD2DF26}" destId="{CACF862E-955D-4D7D-A797-EF7F731DD252}" srcOrd="2" destOrd="0" parTransId="{A1F8AA2A-1263-4A6C-A6B2-48532D6D81FA}" sibTransId="{BD6EE372-68DF-4340-AE95-B27BDCD006A7}"/>
    <dgm:cxn modelId="{6E1407DA-8857-4519-BA78-C06DA14C7E16}" type="presOf" srcId="{3BA79F61-A4A8-40BC-A786-6C5A70FC3EE0}" destId="{FBE28438-F9B8-47C9-9969-CFCD28784BC8}" srcOrd="0" destOrd="0" presId="urn:microsoft.com/office/officeart/2018/2/layout/IconVerticalSolidList"/>
    <dgm:cxn modelId="{79E30CE3-F49C-4145-A7CA-3FD3373BFDDE}" type="presOf" srcId="{CACF862E-955D-4D7D-A797-EF7F731DD252}" destId="{65008762-FE7A-431B-B738-F0AD868745CC}" srcOrd="0" destOrd="0" presId="urn:microsoft.com/office/officeart/2018/2/layout/IconVerticalSolidList"/>
    <dgm:cxn modelId="{F5BF86BF-751F-45FE-A880-4EE9A61B66E9}" type="presParOf" srcId="{A98858C8-FCDF-4F39-8154-E04A032D6FBB}" destId="{BD0D4EB9-B718-448A-8552-BA1A2DC7E8A9}" srcOrd="0" destOrd="0" presId="urn:microsoft.com/office/officeart/2018/2/layout/IconVerticalSolidList"/>
    <dgm:cxn modelId="{9DE67436-C339-4B26-B1D0-321CF536A44B}" type="presParOf" srcId="{BD0D4EB9-B718-448A-8552-BA1A2DC7E8A9}" destId="{EFA64E7B-4E8E-4AC1-AFC7-6673B491A27B}" srcOrd="0" destOrd="0" presId="urn:microsoft.com/office/officeart/2018/2/layout/IconVerticalSolidList"/>
    <dgm:cxn modelId="{C1B98285-9090-444E-9677-F6068739C2DC}" type="presParOf" srcId="{BD0D4EB9-B718-448A-8552-BA1A2DC7E8A9}" destId="{E44D795B-C9FD-47D1-B9B2-9658D1E85A81}" srcOrd="1" destOrd="0" presId="urn:microsoft.com/office/officeart/2018/2/layout/IconVerticalSolidList"/>
    <dgm:cxn modelId="{4C6B2803-335F-46D2-B414-0FE9FBBF368C}" type="presParOf" srcId="{BD0D4EB9-B718-448A-8552-BA1A2DC7E8A9}" destId="{F59F8CC5-8660-462F-86B8-25055623F294}" srcOrd="2" destOrd="0" presId="urn:microsoft.com/office/officeart/2018/2/layout/IconVerticalSolidList"/>
    <dgm:cxn modelId="{B0771204-C8F3-4554-A20D-9A2374239818}" type="presParOf" srcId="{BD0D4EB9-B718-448A-8552-BA1A2DC7E8A9}" destId="{FBE28438-F9B8-47C9-9969-CFCD28784BC8}" srcOrd="3" destOrd="0" presId="urn:microsoft.com/office/officeart/2018/2/layout/IconVerticalSolidList"/>
    <dgm:cxn modelId="{4EC5B303-98DE-49B9-B206-28A8F4368194}" type="presParOf" srcId="{A98858C8-FCDF-4F39-8154-E04A032D6FBB}" destId="{C92940B3-2D39-485A-B726-E5FAD7698CA2}" srcOrd="1" destOrd="0" presId="urn:microsoft.com/office/officeart/2018/2/layout/IconVerticalSolidList"/>
    <dgm:cxn modelId="{C784D6D1-7BFD-4844-925E-36E1FBE21DCE}" type="presParOf" srcId="{A98858C8-FCDF-4F39-8154-E04A032D6FBB}" destId="{40CE0444-0133-4E9F-9607-E533CE22C1FC}" srcOrd="2" destOrd="0" presId="urn:microsoft.com/office/officeart/2018/2/layout/IconVerticalSolidList"/>
    <dgm:cxn modelId="{0771AAC0-CDE1-4822-8592-F1E6BBBD8F19}" type="presParOf" srcId="{40CE0444-0133-4E9F-9607-E533CE22C1FC}" destId="{9A1F1239-5ADF-4C72-B757-0A8951B6BB8D}" srcOrd="0" destOrd="0" presId="urn:microsoft.com/office/officeart/2018/2/layout/IconVerticalSolidList"/>
    <dgm:cxn modelId="{0AFCBCA5-B09A-4347-8E3D-2942AD02ACC1}" type="presParOf" srcId="{40CE0444-0133-4E9F-9607-E533CE22C1FC}" destId="{2802A3BB-F3B8-40E2-9618-0882F0D5AE78}" srcOrd="1" destOrd="0" presId="urn:microsoft.com/office/officeart/2018/2/layout/IconVerticalSolidList"/>
    <dgm:cxn modelId="{3C4600A7-0811-4523-AF0E-7A61E7A48EA4}" type="presParOf" srcId="{40CE0444-0133-4E9F-9607-E533CE22C1FC}" destId="{7296EFAB-3085-4CF5-B7D8-0172A03FA207}" srcOrd="2" destOrd="0" presId="urn:microsoft.com/office/officeart/2018/2/layout/IconVerticalSolidList"/>
    <dgm:cxn modelId="{A73EE89B-E722-415F-81D4-C9EDED2AA2BC}" type="presParOf" srcId="{40CE0444-0133-4E9F-9607-E533CE22C1FC}" destId="{6E48850C-1229-456F-A5B5-BEFA499EE989}" srcOrd="3" destOrd="0" presId="urn:microsoft.com/office/officeart/2018/2/layout/IconVerticalSolidList"/>
    <dgm:cxn modelId="{F7839D75-7AB2-4960-A40A-7FA9C442A707}" type="presParOf" srcId="{A98858C8-FCDF-4F39-8154-E04A032D6FBB}" destId="{66719C31-F55E-45B4-893E-5B55ADEFF43D}" srcOrd="3" destOrd="0" presId="urn:microsoft.com/office/officeart/2018/2/layout/IconVerticalSolidList"/>
    <dgm:cxn modelId="{40888309-3AFB-42AB-ADB2-ADD0244DD62A}" type="presParOf" srcId="{A98858C8-FCDF-4F39-8154-E04A032D6FBB}" destId="{DB4A9764-C457-4C55-B7FE-066743535198}" srcOrd="4" destOrd="0" presId="urn:microsoft.com/office/officeart/2018/2/layout/IconVerticalSolidList"/>
    <dgm:cxn modelId="{9B0C3866-7662-4C0E-86CE-F5C24CE18635}" type="presParOf" srcId="{DB4A9764-C457-4C55-B7FE-066743535198}" destId="{810332CE-BD7B-4F76-9B1A-BF626F156FA4}" srcOrd="0" destOrd="0" presId="urn:microsoft.com/office/officeart/2018/2/layout/IconVerticalSolidList"/>
    <dgm:cxn modelId="{86B79D06-D977-440E-BCEF-B49715169C23}" type="presParOf" srcId="{DB4A9764-C457-4C55-B7FE-066743535198}" destId="{A45B6C02-181D-412A-B091-3377A6FAF7AE}" srcOrd="1" destOrd="0" presId="urn:microsoft.com/office/officeart/2018/2/layout/IconVerticalSolidList"/>
    <dgm:cxn modelId="{8BFE2EE7-13D9-43E1-B814-CE8BCD7C1D2D}" type="presParOf" srcId="{DB4A9764-C457-4C55-B7FE-066743535198}" destId="{B8C46DBE-1EDA-45EE-8DD8-C89ADDFBC30B}" srcOrd="2" destOrd="0" presId="urn:microsoft.com/office/officeart/2018/2/layout/IconVerticalSolidList"/>
    <dgm:cxn modelId="{7B82A6DC-654E-487A-8CD2-07F729B99F7A}" type="presParOf" srcId="{DB4A9764-C457-4C55-B7FE-066743535198}" destId="{65008762-FE7A-431B-B738-F0AD868745CC}" srcOrd="3" destOrd="0" presId="urn:microsoft.com/office/officeart/2018/2/layout/IconVerticalSolidList"/>
    <dgm:cxn modelId="{CB7AA807-EECD-4623-8F88-C6885A199AD8}" type="presParOf" srcId="{DB4A9764-C457-4C55-B7FE-066743535198}" destId="{0DD437A0-FAA6-427C-969D-15C027E9098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4E7B-4E8E-4AC1-AFC7-6673B491A27B}">
      <dsp:nvSpPr>
        <dsp:cNvPr id="0" name=""/>
        <dsp:cNvSpPr/>
      </dsp:nvSpPr>
      <dsp:spPr>
        <a:xfrm>
          <a:off x="0" y="132607"/>
          <a:ext cx="6656769" cy="1144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D795B-C9FD-47D1-B9B2-9658D1E85A81}">
      <dsp:nvSpPr>
        <dsp:cNvPr id="0" name=""/>
        <dsp:cNvSpPr/>
      </dsp:nvSpPr>
      <dsp:spPr>
        <a:xfrm>
          <a:off x="346197" y="390109"/>
          <a:ext cx="629449" cy="629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28438-F9B8-47C9-9969-CFCD28784BC8}">
      <dsp:nvSpPr>
        <dsp:cNvPr id="0" name=""/>
        <dsp:cNvSpPr/>
      </dsp:nvSpPr>
      <dsp:spPr>
        <a:xfrm>
          <a:off x="1358581" y="437924"/>
          <a:ext cx="5293638" cy="4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6" tIns="48396" rIns="48396" bIns="483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Rent and Home Values much higher than the city average</a:t>
          </a:r>
        </a:p>
      </dsp:txBody>
      <dsp:txXfrm>
        <a:off x="1358581" y="437924"/>
        <a:ext cx="5293638" cy="457287"/>
      </dsp:txXfrm>
    </dsp:sp>
    <dsp:sp modelId="{9A1F1239-5ADF-4C72-B757-0A8951B6BB8D}">
      <dsp:nvSpPr>
        <dsp:cNvPr id="0" name=""/>
        <dsp:cNvSpPr/>
      </dsp:nvSpPr>
      <dsp:spPr>
        <a:xfrm>
          <a:off x="0" y="1714675"/>
          <a:ext cx="6656769" cy="11444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A3BB-F3B8-40E2-9618-0882F0D5AE78}">
      <dsp:nvSpPr>
        <dsp:cNvPr id="0" name=""/>
        <dsp:cNvSpPr/>
      </dsp:nvSpPr>
      <dsp:spPr>
        <a:xfrm>
          <a:off x="336950" y="2008845"/>
          <a:ext cx="629449" cy="629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8850C-1229-456F-A5B5-BEFA499EE989}">
      <dsp:nvSpPr>
        <dsp:cNvPr id="0" name=""/>
        <dsp:cNvSpPr/>
      </dsp:nvSpPr>
      <dsp:spPr>
        <a:xfrm>
          <a:off x="1363130" y="2022915"/>
          <a:ext cx="5293638" cy="4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6" tIns="48396" rIns="48396" bIns="483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Higher percentage of people with college degree than other census tracts</a:t>
          </a:r>
        </a:p>
      </dsp:txBody>
      <dsp:txXfrm>
        <a:off x="1363130" y="2022915"/>
        <a:ext cx="5293638" cy="457287"/>
      </dsp:txXfrm>
    </dsp:sp>
    <dsp:sp modelId="{810332CE-BD7B-4F76-9B1A-BF626F156FA4}">
      <dsp:nvSpPr>
        <dsp:cNvPr id="0" name=""/>
        <dsp:cNvSpPr/>
      </dsp:nvSpPr>
      <dsp:spPr>
        <a:xfrm>
          <a:off x="0" y="3322723"/>
          <a:ext cx="6656769" cy="1144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B6C02-181D-412A-B091-3377A6FAF7AE}">
      <dsp:nvSpPr>
        <dsp:cNvPr id="0" name=""/>
        <dsp:cNvSpPr/>
      </dsp:nvSpPr>
      <dsp:spPr>
        <a:xfrm>
          <a:off x="346197" y="3594611"/>
          <a:ext cx="629449" cy="629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08762-FE7A-431B-B738-F0AD868745CC}">
      <dsp:nvSpPr>
        <dsp:cNvPr id="0" name=""/>
        <dsp:cNvSpPr/>
      </dsp:nvSpPr>
      <dsp:spPr>
        <a:xfrm>
          <a:off x="1756218" y="3728277"/>
          <a:ext cx="1466937" cy="280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6" tIns="48396" rIns="48396" bIns="4839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census tracts right outside of the city’s downtown area</a:t>
          </a:r>
        </a:p>
      </dsp:txBody>
      <dsp:txXfrm>
        <a:off x="1756218" y="3728277"/>
        <a:ext cx="1466937" cy="280161"/>
      </dsp:txXfrm>
    </dsp:sp>
    <dsp:sp modelId="{0DD437A0-FAA6-427C-969D-15C027E9098A}">
      <dsp:nvSpPr>
        <dsp:cNvPr id="0" name=""/>
        <dsp:cNvSpPr/>
      </dsp:nvSpPr>
      <dsp:spPr>
        <a:xfrm>
          <a:off x="4019162" y="3030063"/>
          <a:ext cx="2298092" cy="175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1" tIns="121121" rIns="121121" bIns="1211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Lots of Starbucks locations in downtown area’s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Areas that Starbucks hasn’t take advantage of</a:t>
          </a:r>
        </a:p>
      </dsp:txBody>
      <dsp:txXfrm>
        <a:off x="4019162" y="3030063"/>
        <a:ext cx="2298092" cy="175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93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85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2C01-D7F7-44C4-8C58-050011A860E7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CAD40-D825-43C0-A7C6-5A5D8EB54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kur715#!/vizhome/Starbucks-Demographics/Demographics?publish=yes" TargetMode="External"/><Relationship Id="rId2" Type="http://schemas.openxmlformats.org/officeDocument/2006/relationships/hyperlink" Target="https://public.tableau.com/profile/ankur715#!/vizhome/Starbucks-States/USStates?publish=y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ditysoftware.com/free_lists.html" TargetMode="External"/><Relationship Id="rId2" Type="http://schemas.openxmlformats.org/officeDocument/2006/relationships/hyperlink" Target="http://www.odditysoftware.com/page-datasales254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-analytic">
            <a:extLst>
              <a:ext uri="{FF2B5EF4-FFF2-40B4-BE49-F238E27FC236}">
                <a16:creationId xmlns:a16="http://schemas.microsoft.com/office/drawing/2014/main" id="{0ABC5784-F8DF-4E06-A5AE-5ABF1ED43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b="4516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7BD35C0A-0F06-492E-AC71-0DA48F68F96B}"/>
              </a:ext>
            </a:extLst>
          </p:cNvPr>
          <p:cNvSpPr/>
          <p:nvPr/>
        </p:nvSpPr>
        <p:spPr>
          <a:xfrm>
            <a:off x="7905565" y="4346038"/>
            <a:ext cx="3577699" cy="23122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A62CE-23DA-43C3-B478-4CEB2F65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492" y="4500575"/>
            <a:ext cx="3639844" cy="200313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Optimal Starbucks Locations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1800" i="1" dirty="0">
                <a:solidFill>
                  <a:schemeClr val="bg1"/>
                </a:solidFill>
              </a:rPr>
            </a:br>
            <a:endParaRPr lang="en-US" sz="1800" b="1" i="1" dirty="0">
              <a:solidFill>
                <a:schemeClr val="bg1"/>
              </a:solidFill>
            </a:endParaRPr>
          </a:p>
        </p:txBody>
      </p:sp>
      <p:pic>
        <p:nvPicPr>
          <p:cNvPr id="5" name="Picture 6" descr="Image result for starbucks logo">
            <a:extLst>
              <a:ext uri="{FF2B5EF4-FFF2-40B4-BE49-F238E27FC236}">
                <a16:creationId xmlns:a16="http://schemas.microsoft.com/office/drawing/2014/main" id="{1C8CFCF8-48D5-40EF-8CEB-A00F7306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6863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7998-673D-419C-A4D5-A983B0BD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5578-8391-4ADE-B110-5B150D7C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optimal new Starbucks locations in three cities: </a:t>
            </a:r>
          </a:p>
          <a:p>
            <a:pPr lvl="1"/>
            <a:r>
              <a:rPr lang="en-US" dirty="0"/>
              <a:t>Chicago</a:t>
            </a:r>
          </a:p>
          <a:p>
            <a:pPr lvl="1"/>
            <a:r>
              <a:rPr lang="en-US" dirty="0"/>
              <a:t>Philadelphia</a:t>
            </a:r>
          </a:p>
          <a:p>
            <a:pPr lvl="1"/>
            <a:r>
              <a:rPr lang="en-US" dirty="0"/>
              <a:t>Manhattan</a:t>
            </a:r>
          </a:p>
          <a:p>
            <a:pPr lvl="1"/>
            <a:endParaRPr lang="en-US" dirty="0"/>
          </a:p>
          <a:p>
            <a:r>
              <a:rPr lang="en-US" dirty="0"/>
              <a:t>Create a model to identify the optimal new locations</a:t>
            </a:r>
          </a:p>
          <a:p>
            <a:pPr lvl="1"/>
            <a:r>
              <a:rPr lang="en-US" dirty="0"/>
              <a:t>Separate model for each city</a:t>
            </a:r>
          </a:p>
        </p:txBody>
      </p:sp>
    </p:spTree>
    <p:extLst>
      <p:ext uri="{BB962C8B-B14F-4D97-AF65-F5344CB8AC3E}">
        <p14:creationId xmlns:p14="http://schemas.microsoft.com/office/powerpoint/2010/main" val="347345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7020-3AAF-4192-BADB-24EC7BD1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026F-6D56-4B37-B3C6-213CAA65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7229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Census Bureau API</a:t>
            </a:r>
          </a:p>
          <a:p>
            <a:pPr lvl="1"/>
            <a:r>
              <a:rPr lang="en-US" dirty="0"/>
              <a:t>Statistics from American Community Survey (ACS)</a:t>
            </a:r>
          </a:p>
          <a:p>
            <a:pPr lvl="2"/>
            <a:r>
              <a:rPr lang="en-US" dirty="0"/>
              <a:t>Demographic data</a:t>
            </a:r>
          </a:p>
          <a:p>
            <a:pPr lvl="2"/>
            <a:r>
              <a:rPr lang="en-US" dirty="0"/>
              <a:t>Census tract data</a:t>
            </a:r>
          </a:p>
          <a:p>
            <a:pPr lvl="1"/>
            <a:r>
              <a:rPr lang="en-US" dirty="0"/>
              <a:t>Most recent year was 2016</a:t>
            </a:r>
          </a:p>
          <a:p>
            <a:r>
              <a:rPr lang="en-US" dirty="0"/>
              <a:t>Ridership data</a:t>
            </a:r>
          </a:p>
          <a:p>
            <a:pPr lvl="1"/>
            <a:r>
              <a:rPr lang="en-US" dirty="0"/>
              <a:t>Subway or train system data</a:t>
            </a:r>
          </a:p>
          <a:p>
            <a:pPr lvl="1"/>
            <a:r>
              <a:rPr lang="en-US" dirty="0"/>
              <a:t>Number of people entering/leaving station turnstiles</a:t>
            </a:r>
          </a:p>
          <a:p>
            <a:pPr lvl="2"/>
            <a:r>
              <a:rPr lang="en-US" dirty="0"/>
              <a:t>Chicago – transit website</a:t>
            </a:r>
          </a:p>
          <a:p>
            <a:pPr lvl="2"/>
            <a:r>
              <a:rPr lang="en-US" dirty="0"/>
              <a:t>Philadelphia - Southeastern Pennsylvania Transportation Authority website</a:t>
            </a:r>
          </a:p>
          <a:p>
            <a:pPr lvl="2"/>
            <a:r>
              <a:rPr lang="en-US" dirty="0"/>
              <a:t>Manhattan – MTA website</a:t>
            </a:r>
          </a:p>
          <a:p>
            <a:r>
              <a:rPr lang="en-US" dirty="0"/>
              <a:t>Starbucks location</a:t>
            </a:r>
          </a:p>
          <a:p>
            <a:pPr lvl="1"/>
            <a:r>
              <a:rPr lang="en-US" dirty="0"/>
              <a:t>Kaggle - February 2017</a:t>
            </a:r>
          </a:p>
          <a:p>
            <a:pPr lvl="1"/>
            <a:r>
              <a:rPr lang="en-US" dirty="0"/>
              <a:t>Store address in Census Tract API for tract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92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5F7-3167-4F31-B585-FF19D91A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F5A2-982F-45B7-B7D4-7704AF59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Starbucks Locations in US</a:t>
            </a:r>
          </a:p>
          <a:p>
            <a:pPr lvl="1"/>
            <a:r>
              <a:rPr lang="en-US" dirty="0">
                <a:hlinkClick r:id="rId2"/>
              </a:rPr>
              <a:t>https://public.tableau.com/profile/ankur715#!/vizhome/Starbucks-States/USStates?publish=yes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Demographics of the Census Tracts </a:t>
            </a:r>
          </a:p>
          <a:p>
            <a:pPr lvl="1"/>
            <a:r>
              <a:rPr lang="en-US" dirty="0"/>
              <a:t>Also of Starbucks locations using Census </a:t>
            </a:r>
            <a:r>
              <a:rPr lang="en-US" dirty="0" err="1"/>
              <a:t>Burueau</a:t>
            </a:r>
            <a:r>
              <a:rPr lang="en-US" dirty="0"/>
              <a:t> API </a:t>
            </a:r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lvl="1"/>
            <a:r>
              <a:rPr lang="en-US" dirty="0">
                <a:hlinkClick r:id="rId3"/>
              </a:rPr>
              <a:t>https://public.tableau.com/profile/ankur715#!/vizhome/Starbucks-Demographics/Demographics?publish=yes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DF8-4355-4629-9E4B-1FC3FB0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FEF5-32B8-49EC-86DB-38DA6574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Logistic regression </a:t>
            </a:r>
          </a:p>
          <a:p>
            <a:pPr lvl="1"/>
            <a:r>
              <a:rPr lang="en-US" dirty="0"/>
              <a:t>Train: 2 cities, Test: 1 city</a:t>
            </a:r>
          </a:p>
          <a:p>
            <a:pPr lvl="1"/>
            <a:r>
              <a:rPr lang="en-US" dirty="0"/>
              <a:t>Predict binary variable (i.e. “No-Starbucks” or “Starbucks”) for each census tract</a:t>
            </a:r>
          </a:p>
          <a:p>
            <a:pPr lvl="1"/>
            <a:r>
              <a:rPr lang="en-US" dirty="0"/>
              <a:t>Probability of a Starbucks being in a census tract</a:t>
            </a:r>
          </a:p>
          <a:p>
            <a:pPr lvl="1"/>
            <a:endParaRPr lang="en-US" dirty="0"/>
          </a:p>
          <a:p>
            <a:r>
              <a:rPr lang="en-US" dirty="0"/>
              <a:t>Once the probabilities were conducted for each census tract for the test city, the top five census tracts that didn’t have a Starbucks were seen as optimal locations for a new Starbucks</a:t>
            </a:r>
          </a:p>
        </p:txBody>
      </p:sp>
    </p:spTree>
    <p:extLst>
      <p:ext uri="{BB962C8B-B14F-4D97-AF65-F5344CB8AC3E}">
        <p14:creationId xmlns:p14="http://schemas.microsoft.com/office/powerpoint/2010/main" val="40501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FDF-2174-48E5-98EA-0DDBCAC1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C099-57D4-44C4-ACB5-7FF89C57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584" y="2265975"/>
            <a:ext cx="8596668" cy="4071205"/>
          </a:xfrm>
        </p:spPr>
        <p:txBody>
          <a:bodyPr/>
          <a:lstStyle/>
          <a:p>
            <a:r>
              <a:rPr lang="en-US" dirty="0"/>
              <a:t>Chicago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Philadelphia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Manhattan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269FFD-3914-4F4C-9C7D-B228E5E4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1317"/>
              </p:ext>
            </p:extLst>
          </p:nvPr>
        </p:nvGraphicFramePr>
        <p:xfrm>
          <a:off x="3493094" y="1544715"/>
          <a:ext cx="5979382" cy="1606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736104481"/>
                    </a:ext>
                  </a:extLst>
                </a:gridCol>
                <a:gridCol w="1393217">
                  <a:extLst>
                    <a:ext uri="{9D8B030D-6E8A-4147-A177-3AD203B41FA5}">
                      <a16:colId xmlns:a16="http://schemas.microsoft.com/office/drawing/2014/main" val="3970385237"/>
                    </a:ext>
                  </a:extLst>
                </a:gridCol>
                <a:gridCol w="1788675">
                  <a:extLst>
                    <a:ext uri="{9D8B030D-6E8A-4147-A177-3AD203B41FA5}">
                      <a16:colId xmlns:a16="http://schemas.microsoft.com/office/drawing/2014/main" val="366452774"/>
                    </a:ext>
                  </a:extLst>
                </a:gridCol>
                <a:gridCol w="1665318">
                  <a:extLst>
                    <a:ext uri="{9D8B030D-6E8A-4147-A177-3AD203B41FA5}">
                      <a16:colId xmlns:a16="http://schemas.microsoft.com/office/drawing/2014/main" val="3674709161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76949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17031080202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802.02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63906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17031240500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2405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778471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715626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17031071000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807443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17031842300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4892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19D5D0-1F2B-438A-848D-6209AAA7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4983"/>
              </p:ext>
            </p:extLst>
          </p:nvPr>
        </p:nvGraphicFramePr>
        <p:xfrm>
          <a:off x="3493094" y="3314153"/>
          <a:ext cx="5979382" cy="1606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172">
                  <a:extLst>
                    <a:ext uri="{9D8B030D-6E8A-4147-A177-3AD203B41FA5}">
                      <a16:colId xmlns:a16="http://schemas.microsoft.com/office/drawing/2014/main" val="2054053259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1532276034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189320422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1400566308"/>
                    </a:ext>
                  </a:extLst>
                </a:gridCol>
              </a:tblGrid>
              <a:tr h="370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Census Tract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99042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42101000801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631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475000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42101001202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91383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42101000401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4.01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87711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42101000901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9.01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4365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5FAFA4-3A19-4D05-81C1-CEC6D7FA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81093"/>
              </p:ext>
            </p:extLst>
          </p:nvPr>
        </p:nvGraphicFramePr>
        <p:xfrm>
          <a:off x="3493094" y="5083590"/>
          <a:ext cx="5979382" cy="1606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94">
                  <a:extLst>
                    <a:ext uri="{9D8B030D-6E8A-4147-A177-3AD203B41FA5}">
                      <a16:colId xmlns:a16="http://schemas.microsoft.com/office/drawing/2014/main" val="3893108992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750291294"/>
                    </a:ext>
                  </a:extLst>
                </a:gridCol>
                <a:gridCol w="1766656">
                  <a:extLst>
                    <a:ext uri="{9D8B030D-6E8A-4147-A177-3AD203B41FA5}">
                      <a16:colId xmlns:a16="http://schemas.microsoft.com/office/drawing/2014/main" val="592385222"/>
                    </a:ext>
                  </a:extLst>
                </a:gridCol>
                <a:gridCol w="1669004">
                  <a:extLst>
                    <a:ext uri="{9D8B030D-6E8A-4147-A177-3AD203B41FA5}">
                      <a16:colId xmlns:a16="http://schemas.microsoft.com/office/drawing/2014/main" val="1256606862"/>
                    </a:ext>
                  </a:extLst>
                </a:gridCol>
              </a:tblGrid>
              <a:tr h="370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No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Probability of Starbucks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144898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36061007800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028865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36061012600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458820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36061008603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86.03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069557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36061005502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55.02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965572"/>
                  </a:ext>
                </a:extLst>
              </a:tr>
              <a:tr h="24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36061010800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Census Tract 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67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87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087A2-69C2-452A-A5C5-B4A99647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Observations of Optimal Tracts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E30E2-3EAA-49E3-8AF2-8E4A33945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12230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DEF8-33B7-4706-A580-429B994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7659-3613-4AD1-BA24-5C5EFF76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Street level traffic</a:t>
            </a:r>
          </a:p>
          <a:p>
            <a:r>
              <a:rPr lang="en-US" dirty="0"/>
              <a:t>Include factor of competitors</a:t>
            </a:r>
          </a:p>
          <a:p>
            <a:pPr lvl="1" fontAlgn="base"/>
            <a:r>
              <a:rPr lang="en-US" b="1" cap="all" dirty="0">
                <a:hlinkClick r:id="rId2"/>
              </a:rPr>
              <a:t>COFFEE AND TEA SHOPS DATABASE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b="1" u="sng" dirty="0">
                <a:hlinkClick r:id="rId3"/>
              </a:rPr>
              <a:t>free database</a:t>
            </a:r>
            <a:r>
              <a:rPr lang="en-US" dirty="0"/>
              <a:t> of Dunkin Donut's locations to see what our savvy users can come”</a:t>
            </a:r>
          </a:p>
          <a:p>
            <a:r>
              <a:rPr lang="en-US" dirty="0"/>
              <a:t>Extend to more cities </a:t>
            </a:r>
          </a:p>
          <a:p>
            <a:pPr lvl="1"/>
            <a:r>
              <a:rPr lang="en-US" dirty="0"/>
              <a:t>Starbucks in California.csv</a:t>
            </a:r>
          </a:p>
        </p:txBody>
      </p:sp>
    </p:spTree>
    <p:extLst>
      <p:ext uri="{BB962C8B-B14F-4D97-AF65-F5344CB8AC3E}">
        <p14:creationId xmlns:p14="http://schemas.microsoft.com/office/powerpoint/2010/main" val="39078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arbucks">
            <a:extLst>
              <a:ext uri="{FF2B5EF4-FFF2-40B4-BE49-F238E27FC236}">
                <a16:creationId xmlns:a16="http://schemas.microsoft.com/office/drawing/2014/main" id="{4F3FD54B-5308-4F78-AB1E-BD69D6357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0885" b="-2"/>
          <a:stretch/>
        </p:blipFill>
        <p:spPr bwMode="auto">
          <a:xfrm>
            <a:off x="0" y="10"/>
            <a:ext cx="1219200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45BB5-C7DB-4A51-BE10-179D66FD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266" y="4215845"/>
            <a:ext cx="3651467" cy="167660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highlight>
                  <a:srgbClr val="008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0337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459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Optimal Starbucks Locations   </vt:lpstr>
      <vt:lpstr>Introduction</vt:lpstr>
      <vt:lpstr>Data Sources</vt:lpstr>
      <vt:lpstr>Exploratory Data Analysis</vt:lpstr>
      <vt:lpstr>Model</vt:lpstr>
      <vt:lpstr>Predictions</vt:lpstr>
      <vt:lpstr>Observations of Optimal Tracts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 Optimal Starbucks Location According to Demographics and Transit Density</dc:title>
  <dc:creator>Ankur Patel</dc:creator>
  <cp:lastModifiedBy>Ankur Patel</cp:lastModifiedBy>
  <cp:revision>25</cp:revision>
  <dcterms:created xsi:type="dcterms:W3CDTF">2019-11-05T20:54:44Z</dcterms:created>
  <dcterms:modified xsi:type="dcterms:W3CDTF">2020-07-13T00:37:45Z</dcterms:modified>
</cp:coreProperties>
</file>