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78" r:id="rId7"/>
    <p:sldId id="258" r:id="rId8"/>
    <p:sldId id="261" r:id="rId9"/>
    <p:sldId id="263" r:id="rId10"/>
    <p:sldId id="264" r:id="rId11"/>
    <p:sldId id="265" r:id="rId12"/>
    <p:sldId id="266" r:id="rId13"/>
    <p:sldId id="269" r:id="rId14"/>
    <p:sldId id="268" r:id="rId15"/>
    <p:sldId id="276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3C437F-E9BB-4A46-8B38-F035BEA4493E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C769507-4382-477E-B1C9-A3CE64933902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08CC065-0AC0-4235-939F-832B4D16198F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D60A8D0-ABCE-403E-98D7-7159154517EA}" type="slidenum">
              <a:rPr lang="en-I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371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5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Report analysis </a:t>
            </a:r>
            <a:r>
              <a:rPr lang="en-IN" sz="52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for </a:t>
            </a:r>
            <a:r>
              <a:rPr lang="en-IN" sz="5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Approaches </a:t>
            </a:r>
            <a:r>
              <a:rPr dirty="0"/>
              <a:t/>
            </a:r>
            <a:br>
              <a:rPr dirty="0"/>
            </a:br>
            <a:r>
              <a:rPr lang="en-IN" sz="52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</a:p>
          <a:p>
            <a:pPr algn="r">
              <a:lnSpc>
                <a:spcPct val="100000"/>
              </a:lnSpc>
            </a:pPr>
            <a:r>
              <a:rPr lang="en-IN" sz="5200" spc="-1" dirty="0" smtClean="0">
                <a:solidFill>
                  <a:srgbClr val="000000"/>
                </a:solidFill>
                <a:latin typeface="Times New Roman"/>
              </a:rPr>
              <a:t>Live Streaming Platform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dirty="0" smtClean="0"/>
              <a:t>By – Ankur Kumar</a:t>
            </a:r>
            <a:endParaRPr lang="en-IN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128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Machine Learning </a:t>
            </a:r>
            <a:r>
              <a:rPr lang="en-IN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Models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1760" y="737280"/>
            <a:ext cx="859104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 have applied 6 different Machine learning model with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Balanced 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11760" y="1080720"/>
            <a:ext cx="39996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Machine learning models </a:t>
            </a:r>
            <a:endParaRPr lang="en-IN" sz="14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Random Forest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spc="-1" dirty="0" err="1" smtClean="0">
                <a:solidFill>
                  <a:srgbClr val="000000"/>
                </a:solidFill>
                <a:latin typeface="Times New Roman"/>
              </a:rPr>
              <a:t>GaussionNB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SVM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KNN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Logistic Regression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4690477" y="1161900"/>
            <a:ext cx="3999600" cy="169691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Balance Techniques</a:t>
            </a:r>
            <a:endParaRPr lang="en-IN" sz="14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Random Over Sampling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2"/>
          <p:cNvSpPr txBox="1"/>
          <p:nvPr/>
        </p:nvSpPr>
        <p:spPr>
          <a:xfrm>
            <a:off x="381240" y="11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Machine Learning Prediction Results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98699"/>
              </p:ext>
            </p:extLst>
          </p:nvPr>
        </p:nvGraphicFramePr>
        <p:xfrm>
          <a:off x="1019502" y="1366346"/>
          <a:ext cx="7147036" cy="2522485"/>
        </p:xfrm>
        <a:graphic>
          <a:graphicData uri="http://schemas.openxmlformats.org/drawingml/2006/table">
            <a:tbl>
              <a:tblPr/>
              <a:tblGrid>
                <a:gridCol w="2614966">
                  <a:extLst>
                    <a:ext uri="{9D8B030D-6E8A-4147-A177-3AD203B41FA5}">
                      <a16:colId xmlns:a16="http://schemas.microsoft.com/office/drawing/2014/main" val="581592799"/>
                    </a:ext>
                  </a:extLst>
                </a:gridCol>
                <a:gridCol w="994650">
                  <a:extLst>
                    <a:ext uri="{9D8B030D-6E8A-4147-A177-3AD203B41FA5}">
                      <a16:colId xmlns:a16="http://schemas.microsoft.com/office/drawing/2014/main" val="2005054642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132771951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239055126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766912607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2601140371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920948539"/>
                    </a:ext>
                  </a:extLst>
                </a:gridCol>
                <a:gridCol w="589570">
                  <a:extLst>
                    <a:ext uri="{9D8B030D-6E8A-4147-A177-3AD203B41FA5}">
                      <a16:colId xmlns:a16="http://schemas.microsoft.com/office/drawing/2014/main" val="3291753280"/>
                    </a:ext>
                  </a:extLst>
                </a:gridCol>
              </a:tblGrid>
              <a:tr h="3603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3159"/>
                  </a:ext>
                </a:extLst>
              </a:tr>
              <a:tr h="360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7826"/>
                  </a:ext>
                </a:extLst>
              </a:tr>
              <a:tr h="360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64728"/>
                  </a:ext>
                </a:extLst>
              </a:tr>
              <a:tr h="360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GaussionNB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71938"/>
                  </a:ext>
                </a:extLst>
              </a:tr>
              <a:tr h="360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492168"/>
                  </a:ext>
                </a:extLst>
              </a:tr>
              <a:tr h="360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Neighbors Classifier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856811"/>
                  </a:ext>
                </a:extLst>
              </a:tr>
              <a:tr h="360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795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152360"/>
            <a:ext cx="8520120" cy="377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Highest 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Accuracy Achieved Using Machine learning is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99%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Model :- Random Forest </a:t>
            </a:r>
            <a:endParaRPr lang="en-IN" sz="18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balancing technique :-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RandomOverSampler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IN" sz="7200" b="0" strike="noStrike" spc="-1">
                <a:solidFill>
                  <a:srgbClr val="595959"/>
                </a:solidFill>
                <a:latin typeface="Caveat"/>
                <a:ea typeface="Caveat"/>
              </a:rPr>
              <a:t>Thank you for </a:t>
            </a:r>
            <a:endParaRPr lang="en-IN" sz="7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IN" sz="7200" b="0" strike="noStrike" spc="-1">
                <a:solidFill>
                  <a:srgbClr val="595959"/>
                </a:solidFill>
                <a:latin typeface="Caveat"/>
                <a:ea typeface="Caveat"/>
              </a:rPr>
              <a:t>your time and attention</a:t>
            </a:r>
            <a:endParaRPr lang="en-IN" sz="7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136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Problems in data 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42280" y="781920"/>
            <a:ext cx="8520120" cy="424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Data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onsists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of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outlier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 several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olumns</a:t>
            </a:r>
            <a:endParaRPr lang="en-IN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Data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consists of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eft skewness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 several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olumns</a:t>
            </a:r>
            <a:endParaRPr lang="en-IN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Data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consists of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zero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or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missing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values in several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olumns</a:t>
            </a:r>
            <a:endParaRPr lang="en-IN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Data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is unbalanced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 terms of </a:t>
            </a:r>
            <a:r>
              <a:rPr lang="en-IN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Target Variable</a:t>
            </a:r>
          </a:p>
          <a:p>
            <a:pPr marL="457200" indent="-457200">
              <a:lnSpc>
                <a:spcPct val="115000"/>
              </a:lnSpc>
              <a:spcBef>
                <a:spcPts val="1599"/>
              </a:spcBef>
              <a:buFont typeface="+mj-lt"/>
              <a:buAutoNum type="arabicPeriod"/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is not define in the data</a:t>
            </a:r>
            <a:endParaRPr lang="en-IN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IN" sz="1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336823" y="1754628"/>
            <a:ext cx="7121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per requirement of the organization target variable consider as </a:t>
            </a:r>
            <a:r>
              <a:rPr lang="en-US" dirty="0" smtClean="0"/>
              <a:t>those </a:t>
            </a:r>
            <a:r>
              <a:rPr lang="en-US" dirty="0" smtClean="0"/>
              <a:t>who are stream more than 10 min considered as good streamer and </a:t>
            </a:r>
            <a:r>
              <a:rPr lang="en-US" dirty="0"/>
              <a:t>remaining consider as bad streamer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Count of Data:</a:t>
            </a:r>
          </a:p>
          <a:p>
            <a:r>
              <a:rPr lang="en-US" dirty="0"/>
              <a:t>	Good Streamers- </a:t>
            </a:r>
            <a:r>
              <a:rPr lang="en-US" dirty="0" smtClean="0"/>
              <a:t>628 (20 % </a:t>
            </a:r>
            <a:r>
              <a:rPr lang="en-US" smtClean="0"/>
              <a:t>of whole data sets)</a:t>
            </a:r>
            <a:endParaRPr lang="en-US" dirty="0"/>
          </a:p>
          <a:p>
            <a:r>
              <a:rPr lang="en-US" dirty="0"/>
              <a:t>	Bad Streamers - 2520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17272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</a:t>
            </a:r>
            <a:r>
              <a:rPr lang="en-IN" sz="30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Analysis and Data Processing</a:t>
            </a:r>
            <a:r>
              <a:rPr lang="en-IN" sz="30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consists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of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outlier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 several </a:t>
            </a:r>
            <a:r>
              <a:rPr lang="en-IN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variables</a:t>
            </a:r>
            <a:r>
              <a:rPr dirty="0"/>
              <a:t/>
            </a:r>
            <a:br>
              <a:rPr dirty="0"/>
            </a:b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247" t="6282" r="5857" b="5995"/>
          <a:stretch/>
        </p:blipFill>
        <p:spPr>
          <a:xfrm>
            <a:off x="2890345" y="1566040"/>
            <a:ext cx="3717898" cy="16816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028" y="3247697"/>
            <a:ext cx="8187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above plot you can see that data consists of outliers 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tackle this outliers problem I have written a user defined function which replaces outlier with median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Data consists of Left sweeknews in several Columns</a:t>
            </a:r>
            <a:r>
              <a:t/>
            </a:r>
            <a:br/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100;p20"/>
          <p:cNvPicPr/>
          <p:nvPr/>
        </p:nvPicPr>
        <p:blipFill>
          <a:blip r:embed="rId2"/>
          <a:stretch/>
        </p:blipFill>
        <p:spPr>
          <a:xfrm>
            <a:off x="1099440" y="1055880"/>
            <a:ext cx="2468160" cy="213696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01;p20"/>
          <p:cNvPicPr/>
          <p:nvPr/>
        </p:nvPicPr>
        <p:blipFill>
          <a:blip r:embed="rId3"/>
          <a:stretch/>
        </p:blipFill>
        <p:spPr>
          <a:xfrm>
            <a:off x="5158800" y="1055880"/>
            <a:ext cx="2468160" cy="2347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247400" y="3282120"/>
            <a:ext cx="23202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IN" sz="900" b="1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333333"/>
                </a:solidFill>
                <a:latin typeface="Roboto"/>
                <a:ea typeface="Roboto"/>
              </a:rPr>
              <a:t>Density plot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553000" y="3341880"/>
            <a:ext cx="17539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IN" sz="1200" b="1" strike="noStrike" spc="-1">
                <a:solidFill>
                  <a:srgbClr val="000000"/>
                </a:solidFill>
                <a:latin typeface="Arial"/>
                <a:ea typeface="Arial"/>
              </a:rPr>
              <a:t>Histogram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50280" y="3734640"/>
            <a:ext cx="8152560" cy="12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From above Density plot and Histogram Plot you can see that data is left sweekness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tackle this sweekness  problem I used </a:t>
            </a:r>
            <a:r>
              <a:rPr lang="en-IN" sz="1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 library Log transformation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186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is unbalanced in terms of </a:t>
            </a:r>
            <a:r>
              <a:rPr lang="en-IN" sz="2400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Bad Streamer 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(“0”)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counts 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2520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and </a:t>
            </a:r>
            <a:r>
              <a:rPr lang="en-IN" sz="2400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Good Streamer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(“1”) counts </a:t>
            </a:r>
            <a:r>
              <a:rPr lang="en-IN" sz="2400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628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From Count plot you can see that target variable consists of unbalanced in data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tackle this unbalanced data u Using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scikit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-learn library I have applied two techniques </a:t>
            </a:r>
            <a:r>
              <a:rPr lang="en-IN" sz="1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Upsampling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handling Unbalanced data  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Upsampling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Techniques - </a:t>
            </a:r>
            <a:r>
              <a:rPr lang="en-IN" sz="1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RandomOverSampler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59" t="3026" r="2232" b="17460"/>
          <a:stretch/>
        </p:blipFill>
        <p:spPr>
          <a:xfrm>
            <a:off x="5223641" y="1723696"/>
            <a:ext cx="3100552" cy="2312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2365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consists of 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zero </a:t>
            </a:r>
            <a:r>
              <a:rPr lang="en-IN" sz="2400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and m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issing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values in several Columns</a:t>
            </a:r>
            <a:r>
              <a:rPr dirty="0"/>
              <a:t/>
            </a:r>
            <a:br>
              <a:rPr dirty="0"/>
            </a:b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11760" y="3561120"/>
            <a:ext cx="8278020" cy="11552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From above figure you can see that data consists of zero values in several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columns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spc="-1" dirty="0" smtClean="0">
                <a:solidFill>
                  <a:srgbClr val="000000"/>
                </a:solidFill>
                <a:latin typeface="Arial"/>
              </a:rPr>
              <a:t>Culture group and is Contracted variables are completely blank, so this variable is removed from data</a:t>
            </a:r>
            <a:r>
              <a:rPr lang="en-IN" sz="1400" spc="-1" dirty="0" smtClean="0">
                <a:latin typeface="Arial"/>
              </a:rPr>
              <a:t>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tackle this  problem I have written a user defined function which replaces zero value with mean values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820" y="10308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Variables		Missing Values</a:t>
            </a:r>
          </a:p>
          <a:p>
            <a:r>
              <a:rPr lang="en-US" dirty="0" err="1" smtClean="0"/>
              <a:t>cultureGroup</a:t>
            </a:r>
            <a:r>
              <a:rPr lang="en-US" dirty="0" smtClean="0"/>
              <a:t>             	1.000000</a:t>
            </a:r>
            <a:endParaRPr lang="en-US" dirty="0"/>
          </a:p>
          <a:p>
            <a:r>
              <a:rPr lang="en-US" dirty="0" err="1"/>
              <a:t>isContracted</a:t>
            </a:r>
            <a:r>
              <a:rPr lang="en-US" dirty="0"/>
              <a:t>             </a:t>
            </a:r>
            <a:r>
              <a:rPr lang="en-US" dirty="0" smtClean="0"/>
              <a:t>	1.000000</a:t>
            </a:r>
            <a:endParaRPr lang="en-US" dirty="0"/>
          </a:p>
          <a:p>
            <a:r>
              <a:rPr lang="en-US" dirty="0" err="1"/>
              <a:t>userID</a:t>
            </a:r>
            <a:r>
              <a:rPr lang="en-US" dirty="0"/>
              <a:t>                   </a:t>
            </a:r>
            <a:r>
              <a:rPr lang="en-US" dirty="0" smtClean="0"/>
              <a:t>	0.682338</a:t>
            </a:r>
            <a:endParaRPr lang="en-US" dirty="0"/>
          </a:p>
          <a:p>
            <a:r>
              <a:rPr lang="en-US" dirty="0" err="1"/>
              <a:t>avgStreamJoinDuration</a:t>
            </a:r>
            <a:r>
              <a:rPr lang="en-US" dirty="0"/>
              <a:t>    </a:t>
            </a:r>
            <a:r>
              <a:rPr lang="en-US" dirty="0" smtClean="0"/>
              <a:t>	0.463469</a:t>
            </a:r>
            <a:endParaRPr lang="en-US" dirty="0"/>
          </a:p>
          <a:p>
            <a:r>
              <a:rPr lang="en-US" dirty="0" err="1"/>
              <a:t>avgViewerDuration</a:t>
            </a:r>
            <a:r>
              <a:rPr lang="en-US" dirty="0"/>
              <a:t>        </a:t>
            </a:r>
            <a:r>
              <a:rPr lang="en-US" dirty="0" smtClean="0"/>
              <a:t>	0.463469</a:t>
            </a:r>
            <a:endParaRPr lang="en-US" dirty="0"/>
          </a:p>
          <a:p>
            <a:r>
              <a:rPr lang="en-US" dirty="0" err="1"/>
              <a:t>totalViewerDuration</a:t>
            </a:r>
            <a:r>
              <a:rPr lang="en-US" dirty="0"/>
              <a:t>     </a:t>
            </a:r>
            <a:r>
              <a:rPr lang="en-US" dirty="0" smtClean="0"/>
              <a:t>	 </a:t>
            </a:r>
            <a:r>
              <a:rPr lang="en-US" dirty="0"/>
              <a:t>0.463469</a:t>
            </a:r>
          </a:p>
          <a:p>
            <a:r>
              <a:rPr lang="en-US" dirty="0" err="1"/>
              <a:t>maxLiveViewerTime</a:t>
            </a:r>
            <a:r>
              <a:rPr lang="en-US" dirty="0"/>
              <a:t>        </a:t>
            </a:r>
            <a:r>
              <a:rPr lang="en-US" dirty="0" smtClean="0"/>
              <a:t>	0.416137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Feature Engineering Techniques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11760" y="1152360"/>
            <a:ext cx="8520120" cy="38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140040">
              <a:lnSpc>
                <a:spcPct val="115000"/>
              </a:lnSpc>
              <a:buClr>
                <a:srgbClr val="000000"/>
              </a:buClr>
            </a:pPr>
            <a:r>
              <a:rPr lang="en-IN" b="1" strike="noStrike" spc="-1" dirty="0">
                <a:solidFill>
                  <a:srgbClr val="000000"/>
                </a:solidFill>
                <a:latin typeface="Arial"/>
                <a:ea typeface="Arial"/>
              </a:rPr>
              <a:t>Normalized the data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    Problem :-Because our data Attributes consists of different ranges of values</a:t>
            </a:r>
            <a:endParaRPr lang="en-IN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Benefit :- The value of numeric columns in the dataset comes to a common scale without distorting           differences in the range of value.</a:t>
            </a:r>
            <a:endParaRPr lang="en-IN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Goal : - In our problem I want to apply Classification Algorithm and if my data is not normalized it will lead to  problem of Biased Model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IN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IN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532</Words>
  <Application>Microsoft Office PowerPoint</Application>
  <PresentationFormat>On-screen Show (16:9)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Caveat</vt:lpstr>
      <vt:lpstr>DejaVu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Target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lenovo</cp:lastModifiedBy>
  <cp:revision>29</cp:revision>
  <dcterms:modified xsi:type="dcterms:W3CDTF">2020-07-26T18:25:21Z</dcterms:modified>
  <dc:language>en-IN</dc:language>
</cp:coreProperties>
</file>