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handoutMasterIdLst>
    <p:handoutMasterId r:id="rId49"/>
  </p:handoutMasterIdLst>
  <p:sldIdLst>
    <p:sldId id="256" r:id="rId2"/>
    <p:sldId id="257" r:id="rId3"/>
    <p:sldId id="258" r:id="rId4"/>
    <p:sldId id="259" r:id="rId5"/>
    <p:sldId id="353" r:id="rId6"/>
    <p:sldId id="262" r:id="rId7"/>
    <p:sldId id="352" r:id="rId8"/>
    <p:sldId id="263" r:id="rId9"/>
    <p:sldId id="266" r:id="rId10"/>
    <p:sldId id="338" r:id="rId11"/>
    <p:sldId id="350" r:id="rId12"/>
    <p:sldId id="269" r:id="rId13"/>
    <p:sldId id="268" r:id="rId14"/>
    <p:sldId id="270" r:id="rId15"/>
    <p:sldId id="267" r:id="rId16"/>
    <p:sldId id="356" r:id="rId17"/>
    <p:sldId id="355" r:id="rId18"/>
    <p:sldId id="271" r:id="rId19"/>
    <p:sldId id="276" r:id="rId20"/>
    <p:sldId id="281" r:id="rId21"/>
    <p:sldId id="286" r:id="rId22"/>
    <p:sldId id="289" r:id="rId23"/>
    <p:sldId id="351" r:id="rId24"/>
    <p:sldId id="294" r:id="rId25"/>
    <p:sldId id="354" r:id="rId26"/>
    <p:sldId id="310" r:id="rId27"/>
    <p:sldId id="313" r:id="rId28"/>
    <p:sldId id="315" r:id="rId29"/>
    <p:sldId id="316" r:id="rId30"/>
    <p:sldId id="346" r:id="rId31"/>
    <p:sldId id="302" r:id="rId32"/>
    <p:sldId id="300" r:id="rId33"/>
    <p:sldId id="301" r:id="rId34"/>
    <p:sldId id="304" r:id="rId35"/>
    <p:sldId id="305" r:id="rId36"/>
    <p:sldId id="306" r:id="rId37"/>
    <p:sldId id="308" r:id="rId38"/>
    <p:sldId id="312" r:id="rId39"/>
    <p:sldId id="320" r:id="rId40"/>
    <p:sldId id="317" r:id="rId41"/>
    <p:sldId id="330" r:id="rId42"/>
    <p:sldId id="332" r:id="rId43"/>
    <p:sldId id="336" r:id="rId44"/>
    <p:sldId id="318" r:id="rId45"/>
    <p:sldId id="348" r:id="rId46"/>
    <p:sldId id="349" r:id="rId47"/>
    <p:sldId id="345" r:id="rId48"/>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449"/>
    <a:srgbClr val="713549"/>
    <a:srgbClr val="FECF71"/>
    <a:srgbClr val="BBE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32787"/>
    <p:restoredTop sz="90929"/>
  </p:normalViewPr>
  <p:slideViewPr>
    <p:cSldViewPr snapToGrid="0">
      <p:cViewPr>
        <p:scale>
          <a:sx n="100" d="100"/>
          <a:sy n="100" d="100"/>
        </p:scale>
        <p:origin x="-2100" y="-390"/>
      </p:cViewPr>
      <p:guideLst>
        <p:guide orient="horz" pos="2160"/>
        <p:guide pos="2880"/>
      </p:guideLst>
    </p:cSldViewPr>
  </p:slide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9EF928E1-578C-4D66-B410-CF40C6D057FE}" type="datetimeFigureOut">
              <a:rPr lang="en-US" smtClean="0"/>
              <a:t>6/25/2015</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135D411C-2B30-404E-8AB0-B1803E022AC1}" type="slidenum">
              <a:rPr lang="en-US" smtClean="0"/>
              <a:t>‹#›</a:t>
            </a:fld>
            <a:endParaRPr lang="en-US"/>
          </a:p>
        </p:txBody>
      </p:sp>
    </p:spTree>
    <p:extLst>
      <p:ext uri="{BB962C8B-B14F-4D97-AF65-F5344CB8AC3E}">
        <p14:creationId xmlns:p14="http://schemas.microsoft.com/office/powerpoint/2010/main" val="347790613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F4C2697-B2AE-46CD-B501-60F4A48529CC}" type="slidenum">
              <a:rPr lang="en-US" altLang="en-US"/>
              <a:pPr/>
              <a:t>‹#›</a:t>
            </a:fld>
            <a:endParaRPr lang="en-US" altLang="en-US"/>
          </a:p>
        </p:txBody>
      </p:sp>
    </p:spTree>
    <p:extLst>
      <p:ext uri="{BB962C8B-B14F-4D97-AF65-F5344CB8AC3E}">
        <p14:creationId xmlns:p14="http://schemas.microsoft.com/office/powerpoint/2010/main" val="804531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8303C25-3ED0-4EAC-B13C-42C151F256A2}" type="slidenum">
              <a:rPr lang="en-US" altLang="en-US"/>
              <a:pPr/>
              <a:t>‹#›</a:t>
            </a:fld>
            <a:endParaRPr lang="en-US" altLang="en-US"/>
          </a:p>
        </p:txBody>
      </p:sp>
    </p:spTree>
    <p:extLst>
      <p:ext uri="{BB962C8B-B14F-4D97-AF65-F5344CB8AC3E}">
        <p14:creationId xmlns:p14="http://schemas.microsoft.com/office/powerpoint/2010/main" val="364244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87400"/>
            <a:ext cx="1943100" cy="5308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787400"/>
            <a:ext cx="5676900" cy="5308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D9C9F02-458B-499F-AA08-D62AF647350E}" type="slidenum">
              <a:rPr lang="en-US" altLang="en-US"/>
              <a:pPr/>
              <a:t>‹#›</a:t>
            </a:fld>
            <a:endParaRPr lang="en-US" altLang="en-US"/>
          </a:p>
        </p:txBody>
      </p:sp>
    </p:spTree>
    <p:extLst>
      <p:ext uri="{BB962C8B-B14F-4D97-AF65-F5344CB8AC3E}">
        <p14:creationId xmlns:p14="http://schemas.microsoft.com/office/powerpoint/2010/main" val="1617566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CFCD2E1-8FA5-4274-A23B-7B16BBB05185}" type="slidenum">
              <a:rPr lang="en-US" altLang="en-US"/>
              <a:pPr/>
              <a:t>‹#›</a:t>
            </a:fld>
            <a:endParaRPr lang="en-US" altLang="en-US"/>
          </a:p>
        </p:txBody>
      </p:sp>
    </p:spTree>
    <p:extLst>
      <p:ext uri="{BB962C8B-B14F-4D97-AF65-F5344CB8AC3E}">
        <p14:creationId xmlns:p14="http://schemas.microsoft.com/office/powerpoint/2010/main" val="750648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F046DF9-78DD-4167-BFDE-B7C64767171F}" type="slidenum">
              <a:rPr lang="en-US" altLang="en-US"/>
              <a:pPr/>
              <a:t>‹#›</a:t>
            </a:fld>
            <a:endParaRPr lang="en-US" altLang="en-US"/>
          </a:p>
        </p:txBody>
      </p:sp>
    </p:spTree>
    <p:extLst>
      <p:ext uri="{BB962C8B-B14F-4D97-AF65-F5344CB8AC3E}">
        <p14:creationId xmlns:p14="http://schemas.microsoft.com/office/powerpoint/2010/main" val="902519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71700"/>
            <a:ext cx="3810000" cy="3924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71700"/>
            <a:ext cx="3810000" cy="3924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8EF69567-AEA4-43D3-81AD-752F10920FD4}" type="slidenum">
              <a:rPr lang="en-US" altLang="en-US"/>
              <a:pPr/>
              <a:t>‹#›</a:t>
            </a:fld>
            <a:endParaRPr lang="en-US" altLang="en-US"/>
          </a:p>
        </p:txBody>
      </p:sp>
    </p:spTree>
    <p:extLst>
      <p:ext uri="{BB962C8B-B14F-4D97-AF65-F5344CB8AC3E}">
        <p14:creationId xmlns:p14="http://schemas.microsoft.com/office/powerpoint/2010/main" val="194558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28BB8830-EC75-41A9-B49D-422E2D0E8FCD}" type="slidenum">
              <a:rPr lang="en-US" altLang="en-US"/>
              <a:pPr/>
              <a:t>‹#›</a:t>
            </a:fld>
            <a:endParaRPr lang="en-US" altLang="en-US"/>
          </a:p>
        </p:txBody>
      </p:sp>
    </p:spTree>
    <p:extLst>
      <p:ext uri="{BB962C8B-B14F-4D97-AF65-F5344CB8AC3E}">
        <p14:creationId xmlns:p14="http://schemas.microsoft.com/office/powerpoint/2010/main" val="3643914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396F558E-0A8C-4F47-88E9-5CD359190DF8}" type="slidenum">
              <a:rPr lang="en-US" altLang="en-US"/>
              <a:pPr/>
              <a:t>‹#›</a:t>
            </a:fld>
            <a:endParaRPr lang="en-US" altLang="en-US"/>
          </a:p>
        </p:txBody>
      </p:sp>
    </p:spTree>
    <p:extLst>
      <p:ext uri="{BB962C8B-B14F-4D97-AF65-F5344CB8AC3E}">
        <p14:creationId xmlns:p14="http://schemas.microsoft.com/office/powerpoint/2010/main" val="35854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FF90E271-4242-4423-8EB0-A7CC7B932037}" type="slidenum">
              <a:rPr lang="en-US" altLang="en-US"/>
              <a:pPr/>
              <a:t>‹#›</a:t>
            </a:fld>
            <a:endParaRPr lang="en-US" altLang="en-US"/>
          </a:p>
        </p:txBody>
      </p:sp>
    </p:spTree>
    <p:extLst>
      <p:ext uri="{BB962C8B-B14F-4D97-AF65-F5344CB8AC3E}">
        <p14:creationId xmlns:p14="http://schemas.microsoft.com/office/powerpoint/2010/main" val="245763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D66BF5D3-9E83-4295-90BF-C03C9CBCAC6E}" type="slidenum">
              <a:rPr lang="en-US" altLang="en-US"/>
              <a:pPr/>
              <a:t>‹#›</a:t>
            </a:fld>
            <a:endParaRPr lang="en-US" altLang="en-US"/>
          </a:p>
        </p:txBody>
      </p:sp>
    </p:spTree>
    <p:extLst>
      <p:ext uri="{BB962C8B-B14F-4D97-AF65-F5344CB8AC3E}">
        <p14:creationId xmlns:p14="http://schemas.microsoft.com/office/powerpoint/2010/main" val="1612614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F9376A9-9C68-4E6D-B58C-D07823ADDA5A}" type="slidenum">
              <a:rPr lang="en-US" altLang="en-US"/>
              <a:pPr/>
              <a:t>‹#›</a:t>
            </a:fld>
            <a:endParaRPr lang="en-US" altLang="en-US"/>
          </a:p>
        </p:txBody>
      </p:sp>
    </p:spTree>
    <p:extLst>
      <p:ext uri="{BB962C8B-B14F-4D97-AF65-F5344CB8AC3E}">
        <p14:creationId xmlns:p14="http://schemas.microsoft.com/office/powerpoint/2010/main" val="1341088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2536825"/>
          </a:xfrm>
          <a:prstGeom prst="rect">
            <a:avLst/>
          </a:prstGeom>
          <a:noFill/>
          <a:extLst>
            <a:ext uri="{909E8E84-426E-40DD-AFC4-6F175D3DCCD1}">
              <a14:hiddenFill xmlns:a14="http://schemas.microsoft.com/office/drawing/2010/main">
                <a:solidFill>
                  <a:srgbClr val="FFFFFF"/>
                </a:solidFill>
              </a14:hiddenFill>
            </a:ext>
          </a:extLst>
        </p:spPr>
      </p:pic>
      <p:sp>
        <p:nvSpPr>
          <p:cNvPr id="1032" name="Rectangle 8"/>
          <p:cNvSpPr>
            <a:spLocks noChangeArrowheads="1"/>
          </p:cNvSpPr>
          <p:nvPr/>
        </p:nvSpPr>
        <p:spPr bwMode="auto">
          <a:xfrm>
            <a:off x="0" y="6400800"/>
            <a:ext cx="9144000" cy="457200"/>
          </a:xfrm>
          <a:prstGeom prst="rect">
            <a:avLst/>
          </a:prstGeom>
          <a:solidFill>
            <a:srgbClr val="70344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3" name="Rectangle 9"/>
          <p:cNvSpPr>
            <a:spLocks noChangeArrowheads="1"/>
          </p:cNvSpPr>
          <p:nvPr/>
        </p:nvSpPr>
        <p:spPr bwMode="auto">
          <a:xfrm>
            <a:off x="0" y="914400"/>
            <a:ext cx="9144000" cy="50800"/>
          </a:xfrm>
          <a:prstGeom prst="rect">
            <a:avLst/>
          </a:prstGeom>
          <a:solidFill>
            <a:srgbClr val="FECF7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 name="Rectangle 2"/>
          <p:cNvSpPr>
            <a:spLocks noGrp="1" noChangeArrowheads="1"/>
          </p:cNvSpPr>
          <p:nvPr>
            <p:ph type="title"/>
          </p:nvPr>
        </p:nvSpPr>
        <p:spPr bwMode="auto">
          <a:xfrm>
            <a:off x="685800" y="787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2171700"/>
            <a:ext cx="777240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1F90832-0D87-4273-81E3-D9F5687534BF}" type="slidenum">
              <a:rPr lang="en-US" altLang="en-US"/>
              <a:pPr/>
              <a:t>‹#›</a:t>
            </a:fld>
            <a:endParaRPr lang="en-US" altLang="en-US"/>
          </a:p>
        </p:txBody>
      </p:sp>
      <p:pic>
        <p:nvPicPr>
          <p:cNvPr id="1035" name="Picture 11" descr="lwm2_whit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95325" y="209550"/>
            <a:ext cx="2633663" cy="41433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a:defRPr>
      </a:lvl2pPr>
      <a:lvl3pPr algn="ctr" rtl="0" eaLnBrk="1" fontAlgn="base" hangingPunct="1">
        <a:spcBef>
          <a:spcPct val="0"/>
        </a:spcBef>
        <a:spcAft>
          <a:spcPct val="0"/>
        </a:spcAft>
        <a:defRPr sz="4400">
          <a:solidFill>
            <a:schemeClr val="tx2"/>
          </a:solidFill>
          <a:latin typeface="Times"/>
        </a:defRPr>
      </a:lvl3pPr>
      <a:lvl4pPr algn="ctr" rtl="0" eaLnBrk="1" fontAlgn="base" hangingPunct="1">
        <a:spcBef>
          <a:spcPct val="0"/>
        </a:spcBef>
        <a:spcAft>
          <a:spcPct val="0"/>
        </a:spcAft>
        <a:defRPr sz="4400">
          <a:solidFill>
            <a:schemeClr val="tx2"/>
          </a:solidFill>
          <a:latin typeface="Times"/>
        </a:defRPr>
      </a:lvl4pPr>
      <a:lvl5pPr algn="ctr" rtl="0" eaLnBrk="1" fontAlgn="base" hangingPunct="1">
        <a:spcBef>
          <a:spcPct val="0"/>
        </a:spcBef>
        <a:spcAft>
          <a:spcPct val="0"/>
        </a:spcAft>
        <a:defRPr sz="4400">
          <a:solidFill>
            <a:schemeClr val="tx2"/>
          </a:solidFill>
          <a:latin typeface="Times"/>
        </a:defRPr>
      </a:lvl5pPr>
      <a:lvl6pPr marL="457200" algn="ctr" rtl="0" eaLnBrk="1" fontAlgn="base" hangingPunct="1">
        <a:spcBef>
          <a:spcPct val="0"/>
        </a:spcBef>
        <a:spcAft>
          <a:spcPct val="0"/>
        </a:spcAft>
        <a:defRPr sz="4400">
          <a:solidFill>
            <a:schemeClr val="tx2"/>
          </a:solidFill>
          <a:latin typeface="Times"/>
        </a:defRPr>
      </a:lvl6pPr>
      <a:lvl7pPr marL="914400" algn="ctr" rtl="0" eaLnBrk="1" fontAlgn="base" hangingPunct="1">
        <a:spcBef>
          <a:spcPct val="0"/>
        </a:spcBef>
        <a:spcAft>
          <a:spcPct val="0"/>
        </a:spcAft>
        <a:defRPr sz="4400">
          <a:solidFill>
            <a:schemeClr val="tx2"/>
          </a:solidFill>
          <a:latin typeface="Times"/>
        </a:defRPr>
      </a:lvl7pPr>
      <a:lvl8pPr marL="1371600" algn="ctr" rtl="0" eaLnBrk="1" fontAlgn="base" hangingPunct="1">
        <a:spcBef>
          <a:spcPct val="0"/>
        </a:spcBef>
        <a:spcAft>
          <a:spcPct val="0"/>
        </a:spcAft>
        <a:defRPr sz="4400">
          <a:solidFill>
            <a:schemeClr val="tx2"/>
          </a:solidFill>
          <a:latin typeface="Times"/>
        </a:defRPr>
      </a:lvl8pPr>
      <a:lvl9pPr marL="1828800" algn="ctr" rtl="0" eaLnBrk="1" fontAlgn="base" hangingPunct="1">
        <a:spcBef>
          <a:spcPct val="0"/>
        </a:spcBef>
        <a:spcAft>
          <a:spcPct val="0"/>
        </a:spcAft>
        <a:defRPr sz="4400">
          <a:solidFill>
            <a:schemeClr val="tx2"/>
          </a:solidFill>
          <a:latin typeface="Times"/>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wmf"/><Relationship Id="rId4" Type="http://schemas.openxmlformats.org/officeDocument/2006/relationships/hyperlink" Target="mailto:achaud16@as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2536825"/>
          </a:xfrm>
          <a:prstGeom prst="rect">
            <a:avLst/>
          </a:prstGeom>
          <a:noFill/>
          <a:extLst>
            <a:ext uri="{909E8E84-426E-40DD-AFC4-6F175D3DCCD1}">
              <a14:hiddenFill xmlns:a14="http://schemas.microsoft.com/office/drawing/2010/main">
                <a:solidFill>
                  <a:srgbClr val="FFFFFF"/>
                </a:solidFill>
              </a14:hiddenFill>
            </a:ext>
          </a:extLst>
        </p:spPr>
      </p:pic>
      <p:sp>
        <p:nvSpPr>
          <p:cNvPr id="2052" name="Rectangle 4"/>
          <p:cNvSpPr>
            <a:spLocks noChangeArrowheads="1"/>
          </p:cNvSpPr>
          <p:nvPr/>
        </p:nvSpPr>
        <p:spPr bwMode="auto">
          <a:xfrm>
            <a:off x="0" y="6400800"/>
            <a:ext cx="9144000" cy="457200"/>
          </a:xfrm>
          <a:prstGeom prst="rect">
            <a:avLst/>
          </a:prstGeom>
          <a:solidFill>
            <a:srgbClr val="70344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 name="Rectangle 5"/>
          <p:cNvSpPr>
            <a:spLocks noChangeArrowheads="1"/>
          </p:cNvSpPr>
          <p:nvPr/>
        </p:nvSpPr>
        <p:spPr bwMode="auto">
          <a:xfrm>
            <a:off x="0" y="914400"/>
            <a:ext cx="9144000" cy="50800"/>
          </a:xfrm>
          <a:prstGeom prst="rect">
            <a:avLst/>
          </a:prstGeom>
          <a:solidFill>
            <a:srgbClr val="FECF7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073" name="Picture 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07963"/>
            <a:ext cx="2743200" cy="4714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559676" y="1262281"/>
            <a:ext cx="7772400" cy="1470025"/>
          </a:xfrm>
        </p:spPr>
        <p:txBody>
          <a:bodyPr/>
          <a:lstStyle/>
          <a:p>
            <a:r>
              <a:rPr lang="en-US" dirty="0" smtClean="0"/>
              <a:t>          Secure Mobile SDN	</a:t>
            </a:r>
            <a:br>
              <a:rPr lang="en-US" dirty="0" smtClean="0"/>
            </a:br>
            <a:r>
              <a:rPr lang="en-US" dirty="0" smtClean="0"/>
              <a:t>	</a:t>
            </a:r>
            <a:endParaRPr lang="en-US" dirty="0"/>
          </a:p>
        </p:txBody>
      </p:sp>
      <p:sp>
        <p:nvSpPr>
          <p:cNvPr id="3" name="Subtitle 2"/>
          <p:cNvSpPr>
            <a:spLocks noGrp="1"/>
          </p:cNvSpPr>
          <p:nvPr>
            <p:ph type="subTitle" idx="1"/>
          </p:nvPr>
        </p:nvSpPr>
        <p:spPr>
          <a:xfrm>
            <a:off x="1371600" y="2104696"/>
            <a:ext cx="6400800" cy="1752600"/>
          </a:xfrm>
        </p:spPr>
        <p:txBody>
          <a:bodyPr/>
          <a:lstStyle/>
          <a:p>
            <a:r>
              <a:rPr lang="en-US" sz="2400" dirty="0" smtClean="0"/>
              <a:t> </a:t>
            </a:r>
          </a:p>
          <a:p>
            <a:r>
              <a:rPr lang="en-US" sz="2400" dirty="0" smtClean="0"/>
              <a:t>Ankur Chowdhary</a:t>
            </a:r>
          </a:p>
          <a:p>
            <a:r>
              <a:rPr lang="en-US" sz="2400" dirty="0" smtClean="0"/>
              <a:t>(</a:t>
            </a:r>
            <a:r>
              <a:rPr lang="en-US" sz="2400" dirty="0" smtClean="0">
                <a:hlinkClick r:id="rId4"/>
              </a:rPr>
              <a:t>achaud16@asu.edu</a:t>
            </a:r>
            <a:r>
              <a:rPr lang="en-US" sz="2400" dirty="0" smtClean="0"/>
              <a:t>)</a:t>
            </a:r>
          </a:p>
          <a:p>
            <a:r>
              <a:rPr lang="en-US" sz="2400" dirty="0" smtClean="0"/>
              <a:t>(Master’s in Computer Science Defense)</a:t>
            </a:r>
          </a:p>
          <a:p>
            <a:endParaRPr lang="en-US" sz="2400" dirty="0" smtClean="0"/>
          </a:p>
          <a:p>
            <a:r>
              <a:rPr lang="en-US" sz="2400" dirty="0" smtClean="0"/>
              <a:t>Committee: Dr. Dijiang Huang (Chair)</a:t>
            </a:r>
          </a:p>
          <a:p>
            <a:r>
              <a:rPr lang="en-US" sz="2400" dirty="0" smtClean="0"/>
              <a:t>Dr. Hasan </a:t>
            </a:r>
            <a:r>
              <a:rPr lang="en-US" sz="2400" dirty="0" err="1" smtClean="0"/>
              <a:t>Davulcu</a:t>
            </a:r>
            <a:endParaRPr lang="en-US" sz="2400" dirty="0" smtClean="0"/>
          </a:p>
          <a:p>
            <a:r>
              <a:rPr lang="en-US" sz="2400" dirty="0" smtClean="0"/>
              <a:t>Dr. </a:t>
            </a:r>
            <a:r>
              <a:rPr lang="en-US" sz="2400" dirty="0" err="1" smtClean="0"/>
              <a:t>Hanghang</a:t>
            </a:r>
            <a:r>
              <a:rPr lang="en-US" sz="2400" dirty="0" smtClean="0"/>
              <a:t> Tong</a:t>
            </a:r>
          </a:p>
          <a:p>
            <a:endParaRPr lang="en-US" dirty="0" smtClean="0"/>
          </a:p>
        </p:txBody>
      </p:sp>
      <p:pic>
        <p:nvPicPr>
          <p:cNvPr id="10" name="Picture 2" descr="C:\Program Files\Microsoft Office\MEDIA\CAGCAT10\j0234657.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12724" y="4382814"/>
            <a:ext cx="1713586" cy="16678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975" y="2397125"/>
            <a:ext cx="7772400" cy="1143000"/>
          </a:xfrm>
        </p:spPr>
        <p:txBody>
          <a:bodyPr/>
          <a:lstStyle/>
          <a:p>
            <a:r>
              <a:rPr lang="en-US" dirty="0" smtClean="0"/>
              <a:t>Related Work</a:t>
            </a:r>
            <a:endParaRPr lang="en-US" dirty="0"/>
          </a:p>
        </p:txBody>
      </p:sp>
    </p:spTree>
    <p:extLst>
      <p:ext uri="{BB962C8B-B14F-4D97-AF65-F5344CB8AC3E}">
        <p14:creationId xmlns:p14="http://schemas.microsoft.com/office/powerpoint/2010/main" val="3142089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112731835"/>
              </p:ext>
            </p:extLst>
          </p:nvPr>
        </p:nvGraphicFramePr>
        <p:xfrm>
          <a:off x="152401" y="1157161"/>
          <a:ext cx="8829674" cy="4972304"/>
        </p:xfrm>
        <a:graphic>
          <a:graphicData uri="http://schemas.openxmlformats.org/drawingml/2006/table">
            <a:tbl>
              <a:tblPr firstRow="1" firstCol="1" bandRow="1">
                <a:tableStyleId>{5C22544A-7EE6-4342-B048-85BDC9FD1C3A}</a:tableStyleId>
              </a:tblPr>
              <a:tblGrid>
                <a:gridCol w="1600199"/>
                <a:gridCol w="2228850"/>
                <a:gridCol w="2114551"/>
                <a:gridCol w="2886074"/>
              </a:tblGrid>
              <a:tr h="250506">
                <a:tc>
                  <a:txBody>
                    <a:bodyPr/>
                    <a:lstStyle/>
                    <a:p>
                      <a:pPr marL="0" marR="0">
                        <a:lnSpc>
                          <a:spcPct val="115000"/>
                        </a:lnSpc>
                        <a:spcBef>
                          <a:spcPts val="0"/>
                        </a:spcBef>
                        <a:spcAft>
                          <a:spcPts val="1000"/>
                        </a:spcAft>
                      </a:pPr>
                      <a:r>
                        <a:rPr lang="en-US" sz="1400" dirty="0">
                          <a:effectLst/>
                        </a:rPr>
                        <a:t>Technique Used</a:t>
                      </a:r>
                      <a:endParaRPr lang="en-US" sz="1400" dirty="0">
                        <a:effectLst/>
                        <a:latin typeface="Calibri"/>
                        <a:ea typeface="Calibri"/>
                        <a:cs typeface="Mangal"/>
                      </a:endParaRPr>
                    </a:p>
                  </a:txBody>
                  <a:tcPr marL="55840" marR="55840" marT="0" marB="0">
                    <a:solidFill>
                      <a:srgbClr val="703449"/>
                    </a:solidFill>
                  </a:tcPr>
                </a:tc>
                <a:tc>
                  <a:txBody>
                    <a:bodyPr/>
                    <a:lstStyle/>
                    <a:p>
                      <a:pPr marL="0" marR="0">
                        <a:lnSpc>
                          <a:spcPct val="115000"/>
                        </a:lnSpc>
                        <a:spcBef>
                          <a:spcPts val="0"/>
                        </a:spcBef>
                        <a:spcAft>
                          <a:spcPts val="1000"/>
                        </a:spcAft>
                      </a:pPr>
                      <a:r>
                        <a:rPr lang="en-US" sz="1400" dirty="0">
                          <a:effectLst/>
                        </a:rPr>
                        <a:t>Features </a:t>
                      </a:r>
                      <a:endParaRPr lang="en-US" sz="1400" dirty="0">
                        <a:effectLst/>
                        <a:latin typeface="Calibri"/>
                        <a:ea typeface="Calibri"/>
                        <a:cs typeface="Mangal"/>
                      </a:endParaRPr>
                    </a:p>
                  </a:txBody>
                  <a:tcPr marL="55840" marR="55840" marT="0" marB="0">
                    <a:solidFill>
                      <a:srgbClr val="703449"/>
                    </a:solidFill>
                  </a:tcPr>
                </a:tc>
                <a:tc>
                  <a:txBody>
                    <a:bodyPr/>
                    <a:lstStyle/>
                    <a:p>
                      <a:pPr marL="0" marR="0">
                        <a:lnSpc>
                          <a:spcPct val="115000"/>
                        </a:lnSpc>
                        <a:spcBef>
                          <a:spcPts val="0"/>
                        </a:spcBef>
                        <a:spcAft>
                          <a:spcPts val="1000"/>
                        </a:spcAft>
                      </a:pPr>
                      <a:r>
                        <a:rPr lang="en-US" sz="1400" dirty="0">
                          <a:effectLst/>
                        </a:rPr>
                        <a:t>Advantages</a:t>
                      </a:r>
                      <a:endParaRPr lang="en-US" sz="1400" dirty="0">
                        <a:effectLst/>
                        <a:latin typeface="Calibri"/>
                        <a:ea typeface="Calibri"/>
                        <a:cs typeface="Mangal"/>
                      </a:endParaRPr>
                    </a:p>
                  </a:txBody>
                  <a:tcPr marL="55840" marR="55840" marT="0" marB="0">
                    <a:solidFill>
                      <a:srgbClr val="703449"/>
                    </a:solidFill>
                  </a:tcPr>
                </a:tc>
                <a:tc>
                  <a:txBody>
                    <a:bodyPr/>
                    <a:lstStyle/>
                    <a:p>
                      <a:pPr marL="0" marR="0">
                        <a:lnSpc>
                          <a:spcPct val="115000"/>
                        </a:lnSpc>
                        <a:spcBef>
                          <a:spcPts val="0"/>
                        </a:spcBef>
                        <a:spcAft>
                          <a:spcPts val="1000"/>
                        </a:spcAft>
                      </a:pPr>
                      <a:r>
                        <a:rPr lang="en-US" sz="1400" dirty="0" smtClean="0">
                          <a:effectLst/>
                          <a:latin typeface="Calibri"/>
                          <a:ea typeface="Calibri"/>
                          <a:cs typeface="Mangal"/>
                        </a:rPr>
                        <a:t>Challenges Faced</a:t>
                      </a:r>
                      <a:endParaRPr lang="en-US" sz="1400" dirty="0">
                        <a:effectLst/>
                        <a:latin typeface="Calibri"/>
                        <a:ea typeface="Calibri"/>
                        <a:cs typeface="Mangal"/>
                      </a:endParaRPr>
                    </a:p>
                  </a:txBody>
                  <a:tcPr marL="55840" marR="55840" marT="0" marB="0">
                    <a:solidFill>
                      <a:srgbClr val="703449"/>
                    </a:solidFill>
                  </a:tcPr>
                </a:tc>
              </a:tr>
              <a:tr h="1373633">
                <a:tc>
                  <a:txBody>
                    <a:bodyPr/>
                    <a:lstStyle/>
                    <a:p>
                      <a:pPr marL="0" marR="0" algn="ctr">
                        <a:lnSpc>
                          <a:spcPct val="115000"/>
                        </a:lnSpc>
                        <a:spcBef>
                          <a:spcPts val="0"/>
                        </a:spcBef>
                        <a:spcAft>
                          <a:spcPts val="1000"/>
                        </a:spcAft>
                      </a:pPr>
                      <a:endParaRPr lang="en-US" sz="1200" dirty="0" smtClean="0">
                        <a:effectLst/>
                      </a:endParaRPr>
                    </a:p>
                    <a:p>
                      <a:pPr marL="0" marR="0" algn="ctr">
                        <a:lnSpc>
                          <a:spcPct val="115000"/>
                        </a:lnSpc>
                        <a:spcBef>
                          <a:spcPts val="0"/>
                        </a:spcBef>
                        <a:spcAft>
                          <a:spcPts val="1000"/>
                        </a:spcAft>
                      </a:pPr>
                      <a:r>
                        <a:rPr lang="en-US" sz="1200" dirty="0" smtClean="0">
                          <a:effectLst/>
                        </a:rPr>
                        <a:t>     End </a:t>
                      </a:r>
                      <a:r>
                        <a:rPr lang="en-US" sz="1200" dirty="0">
                          <a:effectLst/>
                        </a:rPr>
                        <a:t>User Virtualization</a:t>
                      </a:r>
                      <a:endParaRPr lang="en-US" sz="1200" dirty="0">
                        <a:effectLst/>
                        <a:latin typeface="Calibri"/>
                        <a:ea typeface="Calibri"/>
                        <a:cs typeface="Mangal"/>
                      </a:endParaRPr>
                    </a:p>
                  </a:txBody>
                  <a:tcPr marL="55840" marR="55840" marT="0" marB="0">
                    <a:solidFill>
                      <a:srgbClr val="703449"/>
                    </a:solidFill>
                  </a:tcPr>
                </a:tc>
                <a:tc>
                  <a:txBody>
                    <a:bodyPr/>
                    <a:lstStyle/>
                    <a:p>
                      <a:pPr marL="0" marR="0">
                        <a:lnSpc>
                          <a:spcPct val="115000"/>
                        </a:lnSpc>
                        <a:spcBef>
                          <a:spcPts val="0"/>
                        </a:spcBef>
                        <a:spcAft>
                          <a:spcPts val="0"/>
                        </a:spcAft>
                      </a:pPr>
                      <a:r>
                        <a:rPr lang="en-US" sz="1300" dirty="0">
                          <a:effectLst/>
                        </a:rPr>
                        <a:t>Multiple systems </a:t>
                      </a:r>
                      <a:r>
                        <a:rPr lang="en-US" sz="1300" dirty="0" smtClean="0">
                          <a:effectLst/>
                        </a:rPr>
                        <a:t>on</a:t>
                      </a:r>
                      <a:r>
                        <a:rPr lang="en-US" sz="1300" baseline="0" dirty="0" smtClean="0">
                          <a:effectLst/>
                        </a:rPr>
                        <a:t> </a:t>
                      </a:r>
                      <a:r>
                        <a:rPr lang="en-US" sz="1300" dirty="0" smtClean="0">
                          <a:effectLst/>
                        </a:rPr>
                        <a:t>same </a:t>
                      </a:r>
                      <a:r>
                        <a:rPr lang="en-US" sz="1300" dirty="0">
                          <a:effectLst/>
                        </a:rPr>
                        <a:t>physical </a:t>
                      </a:r>
                      <a:r>
                        <a:rPr lang="en-US" sz="1300" dirty="0" smtClean="0">
                          <a:effectLst/>
                        </a:rPr>
                        <a:t>machine</a:t>
                      </a:r>
                      <a:r>
                        <a:rPr lang="en-US" sz="1300" dirty="0">
                          <a:effectLst/>
                        </a:rPr>
                        <a:t>. App can </a:t>
                      </a:r>
                      <a:r>
                        <a:rPr lang="en-US" sz="1300" dirty="0" smtClean="0">
                          <a:effectLst/>
                        </a:rPr>
                        <a:t>be</a:t>
                      </a:r>
                      <a:r>
                        <a:rPr lang="en-US" sz="1300" baseline="0" dirty="0" smtClean="0">
                          <a:effectLst/>
                        </a:rPr>
                        <a:t> </a:t>
                      </a:r>
                      <a:r>
                        <a:rPr lang="en-US" sz="1300" dirty="0" smtClean="0">
                          <a:effectLst/>
                        </a:rPr>
                        <a:t>running </a:t>
                      </a:r>
                      <a:r>
                        <a:rPr lang="en-US" sz="1300" dirty="0">
                          <a:effectLst/>
                        </a:rPr>
                        <a:t>in end user device or data-center.</a:t>
                      </a:r>
                      <a:endParaRPr lang="en-US" sz="1300" dirty="0">
                        <a:effectLst/>
                        <a:latin typeface="Calibri"/>
                        <a:ea typeface="Calibri"/>
                        <a:cs typeface="Mangal"/>
                      </a:endParaRPr>
                    </a:p>
                  </a:txBody>
                  <a:tcPr marL="55840" marR="55840" marT="0" marB="0">
                    <a:solidFill>
                      <a:srgbClr val="FFC000"/>
                    </a:solidFill>
                  </a:tcPr>
                </a:tc>
                <a:tc>
                  <a:txBody>
                    <a:bodyPr/>
                    <a:lstStyle/>
                    <a:p>
                      <a:pPr marL="0" marR="0">
                        <a:lnSpc>
                          <a:spcPct val="115000"/>
                        </a:lnSpc>
                        <a:spcBef>
                          <a:spcPts val="0"/>
                        </a:spcBef>
                        <a:spcAft>
                          <a:spcPts val="0"/>
                        </a:spcAft>
                      </a:pPr>
                      <a:r>
                        <a:rPr lang="en-US" sz="1300" dirty="0">
                          <a:effectLst/>
                        </a:rPr>
                        <a:t>Security broker mediated </a:t>
                      </a:r>
                      <a:r>
                        <a:rPr lang="en-US" sz="1300" dirty="0" smtClean="0">
                          <a:effectLst/>
                        </a:rPr>
                        <a:t>authentication.</a:t>
                      </a:r>
                      <a:r>
                        <a:rPr lang="en-US" sz="1300" baseline="0" dirty="0" smtClean="0">
                          <a:effectLst/>
                        </a:rPr>
                        <a:t> </a:t>
                      </a:r>
                      <a:r>
                        <a:rPr lang="en-US" sz="1300" dirty="0" smtClean="0">
                          <a:effectLst/>
                        </a:rPr>
                        <a:t>Clean </a:t>
                      </a:r>
                      <a:r>
                        <a:rPr lang="en-US" sz="1300" dirty="0">
                          <a:effectLst/>
                        </a:rPr>
                        <a:t>Separation of OS and user profile.</a:t>
                      </a:r>
                      <a:endParaRPr lang="en-US" sz="1300" dirty="0">
                        <a:effectLst/>
                        <a:latin typeface="Calibri"/>
                        <a:ea typeface="Calibri"/>
                        <a:cs typeface="Mangal"/>
                      </a:endParaRPr>
                    </a:p>
                  </a:txBody>
                  <a:tcPr marL="55840" marR="55840" marT="0" marB="0">
                    <a:solidFill>
                      <a:srgbClr val="FFC000"/>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300" dirty="0" smtClean="0"/>
                        <a:t>Difficult to capture useful network dynamics. Difficult to observe state of processes inside sandboxed VMs.</a:t>
                      </a:r>
                    </a:p>
                    <a:p>
                      <a:pPr marL="0" marR="0">
                        <a:lnSpc>
                          <a:spcPct val="115000"/>
                        </a:lnSpc>
                        <a:spcBef>
                          <a:spcPts val="0"/>
                        </a:spcBef>
                        <a:spcAft>
                          <a:spcPts val="0"/>
                        </a:spcAft>
                      </a:pPr>
                      <a:endParaRPr lang="en-US" sz="1300" dirty="0">
                        <a:effectLst/>
                        <a:latin typeface="Calibri"/>
                        <a:ea typeface="Calibri"/>
                        <a:cs typeface="Mangal"/>
                      </a:endParaRPr>
                    </a:p>
                  </a:txBody>
                  <a:tcPr marL="55840" marR="55840" marT="0" marB="0">
                    <a:solidFill>
                      <a:srgbClr val="FFC000"/>
                    </a:solidFill>
                  </a:tcPr>
                </a:tc>
              </a:tr>
              <a:tr h="1028700">
                <a:tc>
                  <a:txBody>
                    <a:bodyPr/>
                    <a:lstStyle/>
                    <a:p>
                      <a:pPr marL="0" marR="0" algn="ctr">
                        <a:lnSpc>
                          <a:spcPct val="115000"/>
                        </a:lnSpc>
                        <a:spcBef>
                          <a:spcPts val="0"/>
                        </a:spcBef>
                        <a:spcAft>
                          <a:spcPts val="1000"/>
                        </a:spcAft>
                      </a:pPr>
                      <a:endParaRPr lang="en-US" sz="1200" dirty="0" smtClean="0">
                        <a:effectLst/>
                      </a:endParaRPr>
                    </a:p>
                    <a:p>
                      <a:pPr marL="0" marR="0" algn="ctr">
                        <a:lnSpc>
                          <a:spcPct val="115000"/>
                        </a:lnSpc>
                        <a:spcBef>
                          <a:spcPts val="0"/>
                        </a:spcBef>
                        <a:spcAft>
                          <a:spcPts val="1000"/>
                        </a:spcAft>
                      </a:pPr>
                      <a:r>
                        <a:rPr lang="en-US" sz="1200" dirty="0" smtClean="0">
                          <a:effectLst/>
                        </a:rPr>
                        <a:t> Prioritized </a:t>
                      </a:r>
                      <a:r>
                        <a:rPr lang="en-US" sz="1200" dirty="0">
                          <a:effectLst/>
                        </a:rPr>
                        <a:t>Defense </a:t>
                      </a:r>
                      <a:r>
                        <a:rPr lang="en-US" sz="1200" dirty="0" smtClean="0">
                          <a:effectLst/>
                        </a:rPr>
                        <a:t>   Deployment</a:t>
                      </a:r>
                      <a:endParaRPr lang="en-US" sz="1200" dirty="0">
                        <a:effectLst/>
                        <a:latin typeface="Calibri"/>
                        <a:ea typeface="Calibri"/>
                        <a:cs typeface="Mangal"/>
                      </a:endParaRPr>
                    </a:p>
                  </a:txBody>
                  <a:tcPr marL="55840" marR="55840" marT="0" marB="0">
                    <a:solidFill>
                      <a:srgbClr val="713549"/>
                    </a:solidFill>
                  </a:tcPr>
                </a:tc>
                <a:tc>
                  <a:txBody>
                    <a:bodyPr/>
                    <a:lstStyle/>
                    <a:p>
                      <a:pPr marL="0" marR="0">
                        <a:lnSpc>
                          <a:spcPct val="115000"/>
                        </a:lnSpc>
                        <a:spcBef>
                          <a:spcPts val="0"/>
                        </a:spcBef>
                        <a:spcAft>
                          <a:spcPts val="0"/>
                        </a:spcAft>
                      </a:pPr>
                      <a:r>
                        <a:rPr lang="en-US" sz="1300" dirty="0">
                          <a:effectLst/>
                        </a:rPr>
                        <a:t>Used </a:t>
                      </a:r>
                      <a:r>
                        <a:rPr lang="en-US" sz="1300" dirty="0" smtClean="0">
                          <a:effectLst/>
                        </a:rPr>
                        <a:t>distributed</a:t>
                      </a:r>
                      <a:r>
                        <a:rPr lang="en-US" sz="1300" baseline="0" dirty="0" smtClean="0">
                          <a:effectLst/>
                        </a:rPr>
                        <a:t> </a:t>
                      </a:r>
                      <a:r>
                        <a:rPr lang="en-US" sz="1300" dirty="0" smtClean="0">
                          <a:effectLst/>
                        </a:rPr>
                        <a:t>algorithm </a:t>
                      </a:r>
                      <a:r>
                        <a:rPr lang="en-US" sz="1300" dirty="0">
                          <a:effectLst/>
                        </a:rPr>
                        <a:t>to </a:t>
                      </a:r>
                      <a:r>
                        <a:rPr lang="en-US" sz="1300" dirty="0" smtClean="0">
                          <a:effectLst/>
                        </a:rPr>
                        <a:t>capture</a:t>
                      </a:r>
                      <a:r>
                        <a:rPr lang="en-US" sz="1300" baseline="0" dirty="0" smtClean="0">
                          <a:effectLst/>
                        </a:rPr>
                        <a:t> </a:t>
                      </a:r>
                      <a:r>
                        <a:rPr lang="en-US" sz="1300" dirty="0" smtClean="0">
                          <a:effectLst/>
                        </a:rPr>
                        <a:t>the </a:t>
                      </a:r>
                      <a:r>
                        <a:rPr lang="en-US" sz="1300" dirty="0">
                          <a:effectLst/>
                        </a:rPr>
                        <a:t>temporal and</a:t>
                      </a:r>
                    </a:p>
                    <a:p>
                      <a:pPr marL="0" marR="0">
                        <a:lnSpc>
                          <a:spcPct val="115000"/>
                        </a:lnSpc>
                        <a:spcBef>
                          <a:spcPts val="0"/>
                        </a:spcBef>
                        <a:spcAft>
                          <a:spcPts val="0"/>
                        </a:spcAft>
                      </a:pPr>
                      <a:r>
                        <a:rPr lang="en-US" sz="1300" dirty="0">
                          <a:effectLst/>
                        </a:rPr>
                        <a:t>spatial characteristics in enterprise environment.</a:t>
                      </a:r>
                      <a:endParaRPr lang="en-US" sz="1300" dirty="0">
                        <a:effectLst/>
                        <a:latin typeface="Calibri"/>
                        <a:ea typeface="Calibri"/>
                        <a:cs typeface="Mangal"/>
                      </a:endParaRPr>
                    </a:p>
                  </a:txBody>
                  <a:tcPr marL="55840" marR="55840" marT="0" marB="0">
                    <a:solidFill>
                      <a:srgbClr val="FFC000"/>
                    </a:solidFill>
                  </a:tcPr>
                </a:tc>
                <a:tc>
                  <a:txBody>
                    <a:bodyPr/>
                    <a:lstStyle/>
                    <a:p>
                      <a:pPr marL="0" marR="0">
                        <a:lnSpc>
                          <a:spcPct val="115000"/>
                        </a:lnSpc>
                        <a:spcBef>
                          <a:spcPts val="0"/>
                        </a:spcBef>
                        <a:spcAft>
                          <a:spcPts val="0"/>
                        </a:spcAft>
                      </a:pPr>
                      <a:r>
                        <a:rPr lang="en-US" sz="1300" dirty="0">
                          <a:effectLst/>
                        </a:rPr>
                        <a:t>Significant cost </a:t>
                      </a:r>
                      <a:r>
                        <a:rPr lang="en-US" sz="1300" dirty="0" smtClean="0">
                          <a:effectLst/>
                        </a:rPr>
                        <a:t>gains</a:t>
                      </a:r>
                      <a:r>
                        <a:rPr lang="en-US" sz="1300" baseline="0" dirty="0" smtClean="0">
                          <a:effectLst/>
                        </a:rPr>
                        <a:t> </a:t>
                      </a:r>
                      <a:r>
                        <a:rPr lang="en-US" sz="1300" dirty="0" smtClean="0">
                          <a:effectLst/>
                        </a:rPr>
                        <a:t>in </a:t>
                      </a:r>
                      <a:r>
                        <a:rPr lang="en-US" sz="1300" dirty="0">
                          <a:effectLst/>
                        </a:rPr>
                        <a:t>terms of threat detection and </a:t>
                      </a:r>
                      <a:r>
                        <a:rPr lang="en-US" sz="1300" dirty="0" smtClean="0">
                          <a:effectLst/>
                        </a:rPr>
                        <a:t>patching</a:t>
                      </a:r>
                      <a:r>
                        <a:rPr lang="en-US" sz="1300" baseline="0" dirty="0" smtClean="0">
                          <a:effectLst/>
                        </a:rPr>
                        <a:t> </a:t>
                      </a:r>
                      <a:r>
                        <a:rPr lang="en-US" sz="1300" dirty="0" smtClean="0">
                          <a:effectLst/>
                        </a:rPr>
                        <a:t>mechanism</a:t>
                      </a:r>
                      <a:r>
                        <a:rPr lang="en-US" sz="1300" dirty="0">
                          <a:effectLst/>
                        </a:rPr>
                        <a:t>.</a:t>
                      </a:r>
                      <a:endParaRPr lang="en-US" sz="1300" dirty="0">
                        <a:effectLst/>
                        <a:latin typeface="Calibri"/>
                        <a:ea typeface="Calibri"/>
                        <a:cs typeface="Mangal"/>
                      </a:endParaRPr>
                    </a:p>
                  </a:txBody>
                  <a:tcPr marL="55840" marR="55840" marT="0" marB="0">
                    <a:solidFill>
                      <a:srgbClr val="FFC000"/>
                    </a:solidFill>
                  </a:tcPr>
                </a:tc>
                <a:tc>
                  <a:txBody>
                    <a:bodyPr/>
                    <a:lstStyle/>
                    <a:p>
                      <a:r>
                        <a:rPr lang="en-US" sz="1300" dirty="0" smtClean="0"/>
                        <a:t>No practical implementations suggesting scalability and</a:t>
                      </a:r>
                      <a:r>
                        <a:rPr lang="en-US" sz="1300" baseline="0" dirty="0" smtClean="0"/>
                        <a:t> </a:t>
                      </a:r>
                      <a:r>
                        <a:rPr lang="en-US" sz="1300" dirty="0" smtClean="0"/>
                        <a:t>robustness.</a:t>
                      </a:r>
                    </a:p>
                    <a:p>
                      <a:pPr marL="0" marR="0">
                        <a:lnSpc>
                          <a:spcPct val="115000"/>
                        </a:lnSpc>
                        <a:spcBef>
                          <a:spcPts val="0"/>
                        </a:spcBef>
                        <a:spcAft>
                          <a:spcPts val="0"/>
                        </a:spcAft>
                      </a:pPr>
                      <a:endParaRPr lang="en-US" sz="1300" dirty="0">
                        <a:effectLst/>
                        <a:latin typeface="Calibri"/>
                        <a:ea typeface="Calibri"/>
                        <a:cs typeface="Mangal"/>
                      </a:endParaRPr>
                    </a:p>
                  </a:txBody>
                  <a:tcPr marL="55840" marR="55840" marT="0" marB="0">
                    <a:solidFill>
                      <a:srgbClr val="FFC000"/>
                    </a:solidFill>
                  </a:tcPr>
                </a:tc>
              </a:tr>
              <a:tr h="1114425">
                <a:tc>
                  <a:txBody>
                    <a:bodyPr/>
                    <a:lstStyle/>
                    <a:p>
                      <a:pPr marL="0" marR="0" algn="ctr">
                        <a:lnSpc>
                          <a:spcPct val="115000"/>
                        </a:lnSpc>
                        <a:spcBef>
                          <a:spcPts val="0"/>
                        </a:spcBef>
                        <a:spcAft>
                          <a:spcPts val="1000"/>
                        </a:spcAft>
                      </a:pPr>
                      <a:endParaRPr lang="en-US" sz="1200" dirty="0" smtClean="0">
                        <a:effectLst/>
                      </a:endParaRPr>
                    </a:p>
                    <a:p>
                      <a:pPr marL="0" marR="0" algn="ctr">
                        <a:lnSpc>
                          <a:spcPct val="115000"/>
                        </a:lnSpc>
                        <a:spcBef>
                          <a:spcPts val="0"/>
                        </a:spcBef>
                        <a:spcAft>
                          <a:spcPts val="1000"/>
                        </a:spcAft>
                      </a:pPr>
                      <a:r>
                        <a:rPr lang="en-US" sz="1200" dirty="0" smtClean="0">
                          <a:effectLst/>
                        </a:rPr>
                        <a:t>MOSES</a:t>
                      </a:r>
                      <a:endParaRPr lang="en-US" sz="1200" dirty="0">
                        <a:effectLst/>
                        <a:latin typeface="Calibri"/>
                        <a:ea typeface="Calibri"/>
                        <a:cs typeface="Mangal"/>
                      </a:endParaRPr>
                    </a:p>
                  </a:txBody>
                  <a:tcPr marL="55840" marR="55840" marT="0" marB="0">
                    <a:solidFill>
                      <a:srgbClr val="713549"/>
                    </a:solidFill>
                  </a:tcPr>
                </a:tc>
                <a:tc>
                  <a:txBody>
                    <a:bodyPr/>
                    <a:lstStyle/>
                    <a:p>
                      <a:pPr marL="0" marR="0">
                        <a:lnSpc>
                          <a:spcPct val="115000"/>
                        </a:lnSpc>
                        <a:spcBef>
                          <a:spcPts val="0"/>
                        </a:spcBef>
                        <a:spcAft>
                          <a:spcPts val="0"/>
                        </a:spcAft>
                      </a:pPr>
                      <a:r>
                        <a:rPr lang="en-US" sz="1300" dirty="0">
                          <a:effectLst/>
                        </a:rPr>
                        <a:t>Mode of </a:t>
                      </a:r>
                      <a:r>
                        <a:rPr lang="en-US" sz="1300" dirty="0" smtClean="0">
                          <a:effectLst/>
                        </a:rPr>
                        <a:t>Separation</a:t>
                      </a:r>
                      <a:r>
                        <a:rPr lang="en-US" sz="1300" baseline="0" dirty="0" smtClean="0">
                          <a:effectLst/>
                        </a:rPr>
                        <a:t> </a:t>
                      </a:r>
                      <a:r>
                        <a:rPr lang="en-US" sz="1300" dirty="0" smtClean="0">
                          <a:effectLst/>
                        </a:rPr>
                        <a:t>through controlled</a:t>
                      </a:r>
                      <a:r>
                        <a:rPr lang="en-US" sz="1300" baseline="0" dirty="0" smtClean="0">
                          <a:effectLst/>
                        </a:rPr>
                        <a:t> </a:t>
                      </a:r>
                      <a:r>
                        <a:rPr lang="en-US" sz="1300" dirty="0" smtClean="0">
                          <a:effectLst/>
                        </a:rPr>
                        <a:t>software Isolation.</a:t>
                      </a:r>
                      <a:r>
                        <a:rPr lang="en-US" sz="1300" baseline="0" dirty="0" smtClean="0">
                          <a:effectLst/>
                        </a:rPr>
                        <a:t>  </a:t>
                      </a:r>
                      <a:r>
                        <a:rPr lang="en-US" sz="1300" dirty="0" smtClean="0">
                          <a:effectLst/>
                        </a:rPr>
                        <a:t>Make </a:t>
                      </a:r>
                      <a:r>
                        <a:rPr lang="en-US" sz="1300" dirty="0">
                          <a:effectLst/>
                        </a:rPr>
                        <a:t>use of policy enforcement.</a:t>
                      </a:r>
                      <a:endParaRPr lang="en-US" sz="1300" dirty="0">
                        <a:effectLst/>
                        <a:latin typeface="Calibri"/>
                        <a:ea typeface="Calibri"/>
                        <a:cs typeface="Mangal"/>
                      </a:endParaRPr>
                    </a:p>
                  </a:txBody>
                  <a:tcPr marL="55840" marR="55840" marT="0" marB="0">
                    <a:solidFill>
                      <a:srgbClr val="FFC000"/>
                    </a:solidFill>
                  </a:tcPr>
                </a:tc>
                <a:tc>
                  <a:txBody>
                    <a:bodyPr/>
                    <a:lstStyle/>
                    <a:p>
                      <a:pPr marL="0" marR="0">
                        <a:lnSpc>
                          <a:spcPct val="115000"/>
                        </a:lnSpc>
                        <a:spcBef>
                          <a:spcPts val="0"/>
                        </a:spcBef>
                        <a:spcAft>
                          <a:spcPts val="0"/>
                        </a:spcAft>
                      </a:pPr>
                      <a:r>
                        <a:rPr lang="en-US" sz="1300" dirty="0">
                          <a:effectLst/>
                        </a:rPr>
                        <a:t>Context based security gives a </a:t>
                      </a:r>
                      <a:r>
                        <a:rPr lang="en-US" sz="1300" dirty="0" smtClean="0">
                          <a:effectLst/>
                        </a:rPr>
                        <a:t>good</a:t>
                      </a:r>
                      <a:r>
                        <a:rPr lang="en-US" sz="1300" baseline="0" dirty="0" smtClean="0">
                          <a:effectLst/>
                        </a:rPr>
                        <a:t> </a:t>
                      </a:r>
                      <a:r>
                        <a:rPr lang="en-US" sz="1300" dirty="0" smtClean="0">
                          <a:effectLst/>
                        </a:rPr>
                        <a:t>view </a:t>
                      </a:r>
                      <a:r>
                        <a:rPr lang="en-US" sz="1300" dirty="0">
                          <a:effectLst/>
                        </a:rPr>
                        <a:t>of security profile. User requirement based </a:t>
                      </a:r>
                      <a:r>
                        <a:rPr lang="en-US" sz="1300" dirty="0" smtClean="0">
                          <a:effectLst/>
                        </a:rPr>
                        <a:t>profile</a:t>
                      </a:r>
                      <a:r>
                        <a:rPr lang="en-US" sz="1300" dirty="0">
                          <a:effectLst/>
                        </a:rPr>
                        <a:t>.</a:t>
                      </a:r>
                      <a:endParaRPr lang="en-US" sz="1300" dirty="0">
                        <a:effectLst/>
                        <a:latin typeface="Calibri"/>
                        <a:ea typeface="Calibri"/>
                        <a:cs typeface="Mangal"/>
                      </a:endParaRPr>
                    </a:p>
                  </a:txBody>
                  <a:tcPr marL="55840" marR="55840" marT="0" marB="0">
                    <a:solidFill>
                      <a:srgbClr val="FFC000"/>
                    </a:solidFill>
                  </a:tcPr>
                </a:tc>
                <a:tc>
                  <a:txBody>
                    <a:bodyPr/>
                    <a:lstStyle/>
                    <a:p>
                      <a:r>
                        <a:rPr lang="en-US" sz="1300" dirty="0" smtClean="0"/>
                        <a:t>Limited only to Android platform. It has not been tested</a:t>
                      </a:r>
                      <a:r>
                        <a:rPr lang="en-US" sz="1300" baseline="0" dirty="0" smtClean="0"/>
                        <a:t> </a:t>
                      </a:r>
                      <a:r>
                        <a:rPr lang="en-US" sz="1300" dirty="0" smtClean="0"/>
                        <a:t>on other platforms.</a:t>
                      </a:r>
                    </a:p>
                    <a:p>
                      <a:pPr marL="0" marR="0">
                        <a:lnSpc>
                          <a:spcPct val="115000"/>
                        </a:lnSpc>
                        <a:spcBef>
                          <a:spcPts val="0"/>
                        </a:spcBef>
                        <a:spcAft>
                          <a:spcPts val="0"/>
                        </a:spcAft>
                      </a:pPr>
                      <a:endParaRPr lang="en-US" sz="1300" dirty="0">
                        <a:effectLst/>
                        <a:latin typeface="Calibri"/>
                        <a:ea typeface="Calibri"/>
                        <a:cs typeface="Mangal"/>
                      </a:endParaRPr>
                    </a:p>
                  </a:txBody>
                  <a:tcPr marL="55840" marR="55840" marT="0" marB="0">
                    <a:solidFill>
                      <a:srgbClr val="FFC000"/>
                    </a:solidFill>
                  </a:tcPr>
                </a:tc>
              </a:tr>
              <a:tr h="1190625">
                <a:tc>
                  <a:txBody>
                    <a:bodyPr/>
                    <a:lstStyle/>
                    <a:p>
                      <a:pPr marL="0" marR="0" algn="ctr">
                        <a:lnSpc>
                          <a:spcPct val="115000"/>
                        </a:lnSpc>
                        <a:spcBef>
                          <a:spcPts val="0"/>
                        </a:spcBef>
                        <a:spcAft>
                          <a:spcPts val="1000"/>
                        </a:spcAft>
                      </a:pPr>
                      <a:endParaRPr lang="en-US" sz="1200" dirty="0" smtClean="0">
                        <a:effectLst/>
                      </a:endParaRPr>
                    </a:p>
                    <a:p>
                      <a:pPr marL="0" marR="0" algn="ctr">
                        <a:lnSpc>
                          <a:spcPct val="115000"/>
                        </a:lnSpc>
                        <a:spcBef>
                          <a:spcPts val="0"/>
                        </a:spcBef>
                        <a:spcAft>
                          <a:spcPts val="1000"/>
                        </a:spcAft>
                      </a:pPr>
                      <a:r>
                        <a:rPr lang="en-US" sz="1200" dirty="0" smtClean="0">
                          <a:effectLst/>
                        </a:rPr>
                        <a:t>             </a:t>
                      </a:r>
                    </a:p>
                    <a:p>
                      <a:pPr marL="0" marR="0" algn="ctr">
                        <a:lnSpc>
                          <a:spcPct val="115000"/>
                        </a:lnSpc>
                        <a:spcBef>
                          <a:spcPts val="0"/>
                        </a:spcBef>
                        <a:spcAft>
                          <a:spcPts val="1000"/>
                        </a:spcAft>
                      </a:pPr>
                      <a:r>
                        <a:rPr lang="en-US" sz="1200" dirty="0" smtClean="0">
                          <a:effectLst/>
                        </a:rPr>
                        <a:t>XEN </a:t>
                      </a:r>
                      <a:r>
                        <a:rPr lang="en-US" sz="1200" dirty="0">
                          <a:effectLst/>
                        </a:rPr>
                        <a:t>Virtualization</a:t>
                      </a:r>
                      <a:endParaRPr lang="en-US" sz="1200" dirty="0">
                        <a:effectLst/>
                        <a:latin typeface="Calibri"/>
                        <a:ea typeface="Calibri"/>
                        <a:cs typeface="Mangal"/>
                      </a:endParaRPr>
                    </a:p>
                  </a:txBody>
                  <a:tcPr marL="55840" marR="55840" marT="0" marB="0">
                    <a:solidFill>
                      <a:srgbClr val="713549"/>
                    </a:solidFill>
                  </a:tcPr>
                </a:tc>
                <a:tc>
                  <a:txBody>
                    <a:bodyPr/>
                    <a:lstStyle/>
                    <a:p>
                      <a:pPr marL="0" marR="0">
                        <a:lnSpc>
                          <a:spcPct val="115000"/>
                        </a:lnSpc>
                        <a:spcBef>
                          <a:spcPts val="0"/>
                        </a:spcBef>
                        <a:spcAft>
                          <a:spcPts val="0"/>
                        </a:spcAft>
                      </a:pPr>
                      <a:r>
                        <a:rPr lang="en-US" sz="1300" dirty="0">
                          <a:effectLst/>
                        </a:rPr>
                        <a:t>Type-1 </a:t>
                      </a:r>
                      <a:r>
                        <a:rPr lang="en-US" sz="1300" dirty="0" smtClean="0">
                          <a:effectLst/>
                        </a:rPr>
                        <a:t>hypervisor,</a:t>
                      </a:r>
                      <a:r>
                        <a:rPr lang="en-US" sz="1300" baseline="0" dirty="0" smtClean="0">
                          <a:effectLst/>
                        </a:rPr>
                        <a:t> </a:t>
                      </a:r>
                      <a:r>
                        <a:rPr lang="en-US" sz="1300" dirty="0" smtClean="0">
                          <a:effectLst/>
                        </a:rPr>
                        <a:t>runs </a:t>
                      </a:r>
                      <a:r>
                        <a:rPr lang="en-US" sz="1300" dirty="0">
                          <a:effectLst/>
                        </a:rPr>
                        <a:t>directly on hardware, everything else runs as VM on top of XEN. </a:t>
                      </a:r>
                      <a:r>
                        <a:rPr lang="en-US" sz="1300" dirty="0" smtClean="0">
                          <a:effectLst/>
                        </a:rPr>
                        <a:t>Dom0</a:t>
                      </a:r>
                      <a:r>
                        <a:rPr lang="en-US" sz="1300" baseline="0" dirty="0" smtClean="0">
                          <a:effectLst/>
                        </a:rPr>
                        <a:t> </a:t>
                      </a:r>
                      <a:r>
                        <a:rPr lang="en-US" sz="1300" dirty="0" smtClean="0">
                          <a:effectLst/>
                        </a:rPr>
                        <a:t>is </a:t>
                      </a:r>
                      <a:r>
                        <a:rPr lang="en-US" sz="1300" dirty="0">
                          <a:effectLst/>
                        </a:rPr>
                        <a:t>privileged </a:t>
                      </a:r>
                      <a:r>
                        <a:rPr lang="en-US" sz="1300" dirty="0" smtClean="0">
                          <a:effectLst/>
                        </a:rPr>
                        <a:t>VM.</a:t>
                      </a:r>
                      <a:endParaRPr lang="en-US" sz="1300" dirty="0">
                        <a:effectLst/>
                        <a:latin typeface="Calibri"/>
                        <a:ea typeface="Calibri"/>
                        <a:cs typeface="Mangal"/>
                      </a:endParaRPr>
                    </a:p>
                  </a:txBody>
                  <a:tcPr marL="55840" marR="55840" marT="0" marB="0">
                    <a:solidFill>
                      <a:srgbClr val="FFC000"/>
                    </a:solidFill>
                  </a:tcPr>
                </a:tc>
                <a:tc>
                  <a:txBody>
                    <a:bodyPr/>
                    <a:lstStyle/>
                    <a:p>
                      <a:pPr marL="0" marR="0">
                        <a:lnSpc>
                          <a:spcPct val="115000"/>
                        </a:lnSpc>
                        <a:spcBef>
                          <a:spcPts val="0"/>
                        </a:spcBef>
                        <a:spcAft>
                          <a:spcPts val="0"/>
                        </a:spcAft>
                      </a:pPr>
                      <a:r>
                        <a:rPr lang="en-US" sz="1300" dirty="0">
                          <a:effectLst/>
                        </a:rPr>
                        <a:t>It does not </a:t>
                      </a:r>
                      <a:r>
                        <a:rPr lang="en-US" sz="1300" dirty="0" smtClean="0">
                          <a:effectLst/>
                        </a:rPr>
                        <a:t>require</a:t>
                      </a:r>
                      <a:r>
                        <a:rPr lang="en-US" sz="1300" baseline="0" dirty="0" smtClean="0">
                          <a:effectLst/>
                        </a:rPr>
                        <a:t> </a:t>
                      </a:r>
                      <a:r>
                        <a:rPr lang="en-US" sz="1300" dirty="0" smtClean="0">
                          <a:effectLst/>
                        </a:rPr>
                        <a:t>an </a:t>
                      </a:r>
                      <a:r>
                        <a:rPr lang="en-US" sz="1300" dirty="0">
                          <a:effectLst/>
                        </a:rPr>
                        <a:t>emulation environment, and as a result is faster and much more secured.</a:t>
                      </a:r>
                      <a:endParaRPr lang="en-US" sz="1300" dirty="0">
                        <a:effectLst/>
                        <a:latin typeface="Calibri"/>
                        <a:ea typeface="Calibri"/>
                        <a:cs typeface="Mangal"/>
                      </a:endParaRPr>
                    </a:p>
                  </a:txBody>
                  <a:tcPr marL="55840" marR="55840" marT="0" marB="0">
                    <a:solidFill>
                      <a:srgbClr val="FFC000"/>
                    </a:solidFill>
                  </a:tcPr>
                </a:tc>
                <a:tc>
                  <a:txBody>
                    <a:bodyPr/>
                    <a:lstStyle/>
                    <a:p>
                      <a:r>
                        <a:rPr lang="en-US" sz="1300" dirty="0" smtClean="0"/>
                        <a:t>Virtualization support for mobile platform devices such as GPS, camera for more than one VM, require new </a:t>
                      </a:r>
                      <a:r>
                        <a:rPr lang="en-US" sz="1300" dirty="0" err="1" smtClean="0"/>
                        <a:t>paravirtualized</a:t>
                      </a:r>
                      <a:r>
                        <a:rPr lang="en-US" sz="1300" dirty="0" smtClean="0"/>
                        <a:t> font</a:t>
                      </a:r>
                    </a:p>
                    <a:p>
                      <a:r>
                        <a:rPr lang="en-US" sz="1300" dirty="0" smtClean="0"/>
                        <a:t>ends and back ends.</a:t>
                      </a:r>
                    </a:p>
                    <a:p>
                      <a:pPr marL="0" marR="0">
                        <a:lnSpc>
                          <a:spcPct val="115000"/>
                        </a:lnSpc>
                        <a:spcBef>
                          <a:spcPts val="0"/>
                        </a:spcBef>
                        <a:spcAft>
                          <a:spcPts val="0"/>
                        </a:spcAft>
                      </a:pPr>
                      <a:endParaRPr lang="en-US" sz="1300" dirty="0">
                        <a:effectLst/>
                        <a:latin typeface="Calibri"/>
                        <a:ea typeface="Calibri"/>
                        <a:cs typeface="Mangal"/>
                      </a:endParaRPr>
                    </a:p>
                  </a:txBody>
                  <a:tcPr marL="55840" marR="55840" marT="0" marB="0">
                    <a:solidFill>
                      <a:srgbClr val="FFC000"/>
                    </a:solidFill>
                  </a:tcPr>
                </a:tc>
              </a:tr>
            </a:tbl>
          </a:graphicData>
        </a:graphic>
      </p:graphicFrame>
    </p:spTree>
    <p:extLst>
      <p:ext uri="{BB962C8B-B14F-4D97-AF65-F5344CB8AC3E}">
        <p14:creationId xmlns:p14="http://schemas.microsoft.com/office/powerpoint/2010/main" val="2015985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0025"/>
            <a:ext cx="7772400" cy="1143000"/>
          </a:xfrm>
        </p:spPr>
        <p:txBody>
          <a:bodyPr/>
          <a:lstStyle/>
          <a:p>
            <a:r>
              <a:rPr lang="en-US" dirty="0" smtClean="0"/>
              <a:t>System Architecture and Design</a:t>
            </a:r>
            <a:endParaRPr lang="en-US" dirty="0"/>
          </a:p>
        </p:txBody>
      </p:sp>
    </p:spTree>
    <p:extLst>
      <p:ext uri="{BB962C8B-B14F-4D97-AF65-F5344CB8AC3E}">
        <p14:creationId xmlns:p14="http://schemas.microsoft.com/office/powerpoint/2010/main" val="604529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Mobile SDN Use Case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5" y="1800225"/>
            <a:ext cx="5426430" cy="4562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6586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87425"/>
            <a:ext cx="7772400" cy="1143000"/>
          </a:xfrm>
        </p:spPr>
        <p:txBody>
          <a:bodyPr/>
          <a:lstStyle/>
          <a:p>
            <a:r>
              <a:rPr lang="en-US" dirty="0" smtClean="0"/>
              <a:t>ARM Architecture and KVM</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2023630"/>
            <a:ext cx="5924550" cy="3500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73507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94827"/>
            <a:ext cx="7772400" cy="1143000"/>
          </a:xfrm>
        </p:spPr>
        <p:txBody>
          <a:bodyPr/>
          <a:lstStyle/>
          <a:p>
            <a:r>
              <a:rPr lang="en-US" sz="3600" dirty="0" smtClean="0"/>
              <a:t>Base Model Samsung Arndale </a:t>
            </a:r>
            <a:r>
              <a:rPr lang="en-US" sz="3600" dirty="0" err="1" smtClean="0"/>
              <a:t>Exynos</a:t>
            </a:r>
            <a:r>
              <a:rPr lang="en-US" sz="3600" dirty="0" smtClean="0"/>
              <a:t> 5250</a:t>
            </a:r>
            <a:endParaRPr lang="en-US" sz="3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921" y="2260143"/>
            <a:ext cx="5017376" cy="3612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6829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Enhancements</a:t>
            </a:r>
            <a:endParaRPr lang="en-US" dirty="0"/>
          </a:p>
        </p:txBody>
      </p:sp>
      <p:sp>
        <p:nvSpPr>
          <p:cNvPr id="3" name="TextBox 2"/>
          <p:cNvSpPr txBox="1"/>
          <p:nvPr/>
        </p:nvSpPr>
        <p:spPr>
          <a:xfrm>
            <a:off x="695325" y="1819275"/>
            <a:ext cx="7734300" cy="4893647"/>
          </a:xfrm>
          <a:prstGeom prst="rect">
            <a:avLst/>
          </a:prstGeom>
          <a:noFill/>
        </p:spPr>
        <p:txBody>
          <a:bodyPr wrap="square" rtlCol="0">
            <a:spAutoFit/>
          </a:bodyPr>
          <a:lstStyle/>
          <a:p>
            <a:pPr marL="342900" indent="-342900">
              <a:buFont typeface="Wingdings" panose="05000000000000000000" pitchFamily="2" charset="2"/>
              <a:buChar char="§"/>
            </a:pPr>
            <a:r>
              <a:rPr lang="en-US" dirty="0" smtClean="0"/>
              <a:t>Design of stable host and guest OS.</a:t>
            </a:r>
          </a:p>
          <a:p>
            <a:endParaRPr lang="en-US" dirty="0" smtClean="0"/>
          </a:p>
          <a:p>
            <a:pPr marL="342900" indent="-342900">
              <a:buFont typeface="Wingdings" panose="05000000000000000000" pitchFamily="2" charset="2"/>
              <a:buChar char="§"/>
            </a:pPr>
            <a:r>
              <a:rPr lang="en-US" dirty="0" smtClean="0"/>
              <a:t>Implementation of Open </a:t>
            </a:r>
            <a:r>
              <a:rPr lang="en-US" dirty="0" err="1" smtClean="0"/>
              <a:t>vSwitch</a:t>
            </a:r>
            <a:r>
              <a:rPr lang="en-US" dirty="0" smtClean="0"/>
              <a:t> on top of Arndale.</a:t>
            </a:r>
          </a:p>
          <a:p>
            <a:endParaRPr lang="en-US" dirty="0" smtClean="0"/>
          </a:p>
          <a:p>
            <a:pPr marL="342900" indent="-342900">
              <a:buFont typeface="Wingdings" panose="05000000000000000000" pitchFamily="2" charset="2"/>
              <a:buChar char="§"/>
            </a:pPr>
            <a:r>
              <a:rPr lang="en-US" dirty="0" smtClean="0"/>
              <a:t>Design of </a:t>
            </a:r>
            <a:r>
              <a:rPr lang="en-US" dirty="0" err="1" smtClean="0"/>
              <a:t>Qemu</a:t>
            </a:r>
            <a:r>
              <a:rPr lang="en-US" dirty="0" smtClean="0"/>
              <a:t>-KVM architecture.</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smtClean="0"/>
              <a:t>Design of  a bridged network to boot Guest OS on top of Host Ubuntu based OS.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smtClean="0"/>
              <a:t>Implementation of controller on top of Host OS or remote controller to insert flows for management and security.</a:t>
            </a:r>
          </a:p>
          <a:p>
            <a:endParaRPr lang="en-US" dirty="0"/>
          </a:p>
          <a:p>
            <a:endParaRPr lang="en-US" dirty="0"/>
          </a:p>
        </p:txBody>
      </p:sp>
    </p:spTree>
    <p:extLst>
      <p:ext uri="{BB962C8B-B14F-4D97-AF65-F5344CB8AC3E}">
        <p14:creationId xmlns:p14="http://schemas.microsoft.com/office/powerpoint/2010/main" val="4193551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Contributed Architecture</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539" y="1652589"/>
            <a:ext cx="6119812" cy="4737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7542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Virtualization Challenge</a:t>
            </a:r>
            <a:endParaRPr lang="en-US" sz="3600" dirty="0"/>
          </a:p>
        </p:txBody>
      </p:sp>
      <p:sp>
        <p:nvSpPr>
          <p:cNvPr id="3" name="TextBox 2"/>
          <p:cNvSpPr txBox="1"/>
          <p:nvPr/>
        </p:nvSpPr>
        <p:spPr>
          <a:xfrm>
            <a:off x="314326" y="1733550"/>
            <a:ext cx="8715374" cy="6001643"/>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t>Kernel must somehow be able to run code in HYP-mode</a:t>
            </a:r>
            <a:r>
              <a:rPr lang="en-US" sz="2000" dirty="0" smtClean="0"/>
              <a:t>.</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smtClean="0"/>
              <a:t>Idea </a:t>
            </a:r>
            <a:r>
              <a:rPr lang="en-US" sz="2000" dirty="0" smtClean="0"/>
              <a:t>to split execution across multiple CPU modes with little code in HYP mode is being used</a:t>
            </a:r>
            <a:r>
              <a:rPr lang="en-US" sz="2000" dirty="0" smtClean="0"/>
              <a:t>.</a:t>
            </a:r>
          </a:p>
          <a:p>
            <a:pPr marL="342900" indent="-342900">
              <a:buFont typeface="Wingdings" panose="05000000000000000000" pitchFamily="2" charset="2"/>
              <a:buChar char="§"/>
            </a:pPr>
            <a:endParaRPr lang="en-US" sz="2000" dirty="0" smtClean="0"/>
          </a:p>
          <a:p>
            <a:pPr marL="342900" indent="-342900">
              <a:buFont typeface="Wingdings" panose="05000000000000000000" pitchFamily="2" charset="2"/>
              <a:buChar char="§"/>
            </a:pPr>
            <a:r>
              <a:rPr lang="en-US" sz="2000" dirty="0"/>
              <a:t>Code run in HYP mode is limited to few hundred instructions</a:t>
            </a:r>
            <a:r>
              <a:rPr lang="en-US" sz="2000" dirty="0" smtClean="0"/>
              <a:t>.</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The hypervisor is split into two components to provide this functionality, namely: </a:t>
            </a:r>
            <a:r>
              <a:rPr lang="en-US" sz="2000" dirty="0" err="1"/>
              <a:t>highvisor</a:t>
            </a:r>
            <a:r>
              <a:rPr lang="en-US" sz="2000" dirty="0"/>
              <a:t> and </a:t>
            </a:r>
            <a:r>
              <a:rPr lang="en-US" sz="2000" dirty="0" err="1"/>
              <a:t>lowvisor</a:t>
            </a:r>
            <a:r>
              <a:rPr lang="en-US" sz="2000" dirty="0" smtClean="0"/>
              <a:t>.</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err="1"/>
              <a:t>Lowvisor</a:t>
            </a:r>
            <a:r>
              <a:rPr lang="en-US" sz="2000" dirty="0"/>
              <a:t> deals with setting up of execution context, isolation between contexts, context switches between host and guest execution modes</a:t>
            </a:r>
            <a:r>
              <a:rPr lang="en-US" sz="2000" dirty="0" smtClean="0"/>
              <a:t>.</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err="1"/>
              <a:t>Highvisor</a:t>
            </a:r>
            <a:r>
              <a:rPr lang="en-US" sz="2000" dirty="0"/>
              <a:t> on the other hand deals with scheduling, locking mechanism and memory allocation functions. </a:t>
            </a:r>
          </a:p>
          <a:p>
            <a:pPr marL="342900" indent="-342900">
              <a:buFont typeface="Wingdings" panose="05000000000000000000" pitchFamily="2" charset="2"/>
              <a:buChar char="§"/>
            </a:pPr>
            <a:endParaRPr lang="en-US" sz="2000" dirty="0" smtClean="0"/>
          </a:p>
          <a:p>
            <a:endParaRPr lang="en-US" sz="2000" dirty="0" smtClean="0"/>
          </a:p>
          <a:p>
            <a:endParaRPr lang="en-US" sz="2000" dirty="0"/>
          </a:p>
          <a:p>
            <a:endParaRPr lang="en-US" dirty="0"/>
          </a:p>
        </p:txBody>
      </p:sp>
    </p:spTree>
    <p:extLst>
      <p:ext uri="{BB962C8B-B14F-4D97-AF65-F5344CB8AC3E}">
        <p14:creationId xmlns:p14="http://schemas.microsoft.com/office/powerpoint/2010/main" val="3349582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7700" y="920750"/>
            <a:ext cx="7772400" cy="1143000"/>
          </a:xfrm>
        </p:spPr>
        <p:txBody>
          <a:bodyPr/>
          <a:lstStyle/>
          <a:p>
            <a:r>
              <a:rPr lang="en-US" dirty="0" smtClean="0"/>
              <a:t>KVM</a:t>
            </a:r>
            <a:endParaRPr lang="en-US" dirty="0"/>
          </a:p>
        </p:txBody>
      </p:sp>
      <p:sp>
        <p:nvSpPr>
          <p:cNvPr id="5" name="TextBox 4"/>
          <p:cNvSpPr txBox="1"/>
          <p:nvPr/>
        </p:nvSpPr>
        <p:spPr>
          <a:xfrm>
            <a:off x="266700" y="1933575"/>
            <a:ext cx="8591550" cy="4893647"/>
          </a:xfrm>
          <a:prstGeom prst="rect">
            <a:avLst/>
          </a:prstGeom>
          <a:noFill/>
        </p:spPr>
        <p:txBody>
          <a:bodyPr wrap="square" rtlCol="0">
            <a:spAutoFit/>
          </a:bodyPr>
          <a:lstStyle/>
          <a:p>
            <a:pPr marL="342900" indent="-342900">
              <a:buFont typeface="Wingdings" panose="05000000000000000000" pitchFamily="2" charset="2"/>
              <a:buChar char="§"/>
            </a:pPr>
            <a:r>
              <a:rPr lang="en-US" dirty="0" smtClean="0"/>
              <a:t>The virtualization method used is KVM (Kernel Based Virtual machine</a:t>
            </a:r>
            <a:r>
              <a:rPr lang="en-US" dirty="0" smtClean="0"/>
              <a:t>).</a:t>
            </a:r>
          </a:p>
          <a:p>
            <a:pPr marL="342900" indent="-342900">
              <a:buFont typeface="Wingdings" panose="05000000000000000000" pitchFamily="2" charset="2"/>
              <a:buChar char="§"/>
            </a:pPr>
            <a:endParaRPr lang="en-US" dirty="0" smtClean="0"/>
          </a:p>
          <a:p>
            <a:pPr marL="342900" indent="-342900">
              <a:buFont typeface="Wingdings" panose="05000000000000000000" pitchFamily="2" charset="2"/>
              <a:buChar char="§"/>
            </a:pPr>
            <a:r>
              <a:rPr lang="en-US" dirty="0" smtClean="0"/>
              <a:t>Exposes /dev/</a:t>
            </a:r>
            <a:r>
              <a:rPr lang="en-US" dirty="0" err="1" smtClean="0"/>
              <a:t>kvm</a:t>
            </a:r>
            <a:r>
              <a:rPr lang="en-US" dirty="0" smtClean="0"/>
              <a:t> to user space</a:t>
            </a:r>
            <a:r>
              <a:rPr lang="en-US" dirty="0" smtClean="0"/>
              <a:t>.</a:t>
            </a:r>
          </a:p>
          <a:p>
            <a:pPr marL="342900" indent="-342900">
              <a:buFont typeface="Wingdings" panose="05000000000000000000" pitchFamily="2" charset="2"/>
              <a:buChar char="§"/>
            </a:pPr>
            <a:endParaRPr lang="en-US" dirty="0" smtClean="0"/>
          </a:p>
          <a:p>
            <a:pPr marL="342900" indent="-342900">
              <a:buFont typeface="Wingdings" panose="05000000000000000000" pitchFamily="2" charset="2"/>
              <a:buChar char="§"/>
            </a:pPr>
            <a:r>
              <a:rPr lang="en-US" dirty="0" smtClean="0"/>
              <a:t>Requires a user space host to run </a:t>
            </a:r>
            <a:r>
              <a:rPr lang="en-US" dirty="0" err="1" smtClean="0"/>
              <a:t>e.g</a:t>
            </a:r>
            <a:r>
              <a:rPr lang="en-US" dirty="0" smtClean="0"/>
              <a:t>- QEMU</a:t>
            </a:r>
            <a:r>
              <a:rPr lang="en-US" dirty="0" smtClean="0"/>
              <a:t>.</a:t>
            </a:r>
          </a:p>
          <a:p>
            <a:pPr marL="342900" indent="-342900">
              <a:buFont typeface="Wingdings" panose="05000000000000000000" pitchFamily="2" charset="2"/>
              <a:buChar char="§"/>
            </a:pPr>
            <a:endParaRPr lang="en-US" dirty="0" smtClean="0"/>
          </a:p>
          <a:p>
            <a:pPr marL="342900" indent="-342900">
              <a:buFont typeface="Wingdings" panose="05000000000000000000" pitchFamily="2" charset="2"/>
              <a:buChar char="§"/>
            </a:pPr>
            <a:r>
              <a:rPr lang="en-US" dirty="0" err="1"/>
              <a:t>k</a:t>
            </a:r>
            <a:r>
              <a:rPr lang="en-US" dirty="0" err="1" smtClean="0"/>
              <a:t>vm.ko</a:t>
            </a:r>
            <a:r>
              <a:rPr lang="en-US" dirty="0" smtClean="0"/>
              <a:t> module provides virtualization interface via /dev/</a:t>
            </a:r>
            <a:r>
              <a:rPr lang="en-US" dirty="0" err="1" smtClean="0"/>
              <a:t>kvm</a:t>
            </a:r>
            <a:r>
              <a:rPr lang="en-US" dirty="0" smtClean="0"/>
              <a:t>.</a:t>
            </a:r>
          </a:p>
          <a:p>
            <a:pPr marL="342900" indent="-342900">
              <a:buFont typeface="Wingdings" panose="05000000000000000000" pitchFamily="2" charset="2"/>
              <a:buChar char="§"/>
            </a:pPr>
            <a:endParaRPr lang="en-US" dirty="0" smtClean="0"/>
          </a:p>
          <a:p>
            <a:pPr marL="342900" indent="-342900">
              <a:buFont typeface="Wingdings" panose="05000000000000000000" pitchFamily="2" charset="2"/>
              <a:buChar char="§"/>
            </a:pPr>
            <a:r>
              <a:rPr lang="en-US" dirty="0" smtClean="0"/>
              <a:t>Device emulation, along with setup and configuration of VMs, is handled by a user space process, typically QEMU.</a:t>
            </a:r>
          </a:p>
          <a:p>
            <a:pPr marL="342900" indent="-342900">
              <a:buFont typeface="Wingdings" panose="05000000000000000000" pitchFamily="2" charset="2"/>
              <a:buChar char="§"/>
            </a:pPr>
            <a:endParaRPr lang="en-US" dirty="0" smtClean="0"/>
          </a:p>
          <a:p>
            <a:endParaRPr lang="en-US" dirty="0"/>
          </a:p>
        </p:txBody>
      </p:sp>
    </p:spTree>
    <p:extLst>
      <p:ext uri="{BB962C8B-B14F-4D97-AF65-F5344CB8AC3E}">
        <p14:creationId xmlns:p14="http://schemas.microsoft.com/office/powerpoint/2010/main" val="766613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pPr marL="0" indent="0">
              <a:buNone/>
            </a:pPr>
            <a:r>
              <a:rPr lang="en-US" dirty="0" smtClean="0"/>
              <a:t> Problem Statement , Motivation and Goals</a:t>
            </a:r>
          </a:p>
          <a:p>
            <a:pPr marL="0" indent="0">
              <a:buNone/>
            </a:pPr>
            <a:r>
              <a:rPr lang="en-US" dirty="0"/>
              <a:t> </a:t>
            </a:r>
            <a:r>
              <a:rPr lang="en-US" dirty="0" smtClean="0"/>
              <a:t>Related </a:t>
            </a:r>
            <a:r>
              <a:rPr lang="en-US" dirty="0"/>
              <a:t>Work in The Field</a:t>
            </a:r>
          </a:p>
          <a:p>
            <a:pPr marL="0" indent="0">
              <a:buNone/>
            </a:pPr>
            <a:r>
              <a:rPr lang="en-US" dirty="0" smtClean="0"/>
              <a:t> System Architecture and Design</a:t>
            </a:r>
          </a:p>
          <a:p>
            <a:pPr marL="0" indent="0">
              <a:buNone/>
            </a:pPr>
            <a:r>
              <a:rPr lang="en-US" dirty="0" smtClean="0"/>
              <a:t> Implementation Details</a:t>
            </a:r>
          </a:p>
          <a:p>
            <a:pPr marL="0" indent="0">
              <a:buNone/>
            </a:pPr>
            <a:r>
              <a:rPr lang="en-US" dirty="0" smtClean="0"/>
              <a:t> Scope for Future</a:t>
            </a:r>
          </a:p>
          <a:p>
            <a:pPr marL="0" indent="0">
              <a:buNone/>
            </a:pPr>
            <a:r>
              <a:rPr lang="en-US" dirty="0" smtClean="0"/>
              <a:t> </a:t>
            </a:r>
          </a:p>
          <a:p>
            <a:endParaRPr lang="en-US" dirty="0" smtClean="0"/>
          </a:p>
        </p:txBody>
      </p:sp>
    </p:spTree>
    <p:extLst>
      <p:ext uri="{BB962C8B-B14F-4D97-AF65-F5344CB8AC3E}">
        <p14:creationId xmlns:p14="http://schemas.microsoft.com/office/powerpoint/2010/main" val="627393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58825"/>
            <a:ext cx="7772400" cy="1143000"/>
          </a:xfrm>
        </p:spPr>
        <p:txBody>
          <a:bodyPr/>
          <a:lstStyle/>
          <a:p>
            <a:r>
              <a:rPr lang="en-US" sz="3200" dirty="0" smtClean="0"/>
              <a:t>Memory Virtualization</a:t>
            </a:r>
            <a:endParaRPr lang="en-US" sz="3200" dirty="0"/>
          </a:p>
        </p:txBody>
      </p:sp>
      <p:sp>
        <p:nvSpPr>
          <p:cNvPr id="3" name="TextBox 2"/>
          <p:cNvSpPr txBox="1"/>
          <p:nvPr/>
        </p:nvSpPr>
        <p:spPr>
          <a:xfrm>
            <a:off x="409575" y="1832221"/>
            <a:ext cx="5286375" cy="3847207"/>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t>When running VM physical address used are guest physical address and need to be translated to host physical address</a:t>
            </a:r>
            <a:r>
              <a:rPr lang="en-US" sz="2000" dirty="0" smtClean="0"/>
              <a:t>.</a:t>
            </a:r>
          </a:p>
          <a:p>
            <a:pPr marL="342900" indent="-342900">
              <a:buFont typeface="Wingdings" panose="05000000000000000000" pitchFamily="2" charset="2"/>
              <a:buChar char="§"/>
            </a:pPr>
            <a:endParaRPr lang="en-US" sz="2000" dirty="0" smtClean="0"/>
          </a:p>
          <a:p>
            <a:pPr marL="342900" indent="-342900">
              <a:buFont typeface="Wingdings" panose="05000000000000000000" pitchFamily="2" charset="2"/>
              <a:buChar char="§"/>
            </a:pPr>
            <a:r>
              <a:rPr lang="en-US" sz="2000" dirty="0" smtClean="0"/>
              <a:t>ARM provides Stage-2 page tables having format resembling normal Virtual to Physical page tables</a:t>
            </a:r>
            <a:r>
              <a:rPr lang="en-US" sz="2000" dirty="0" smtClean="0"/>
              <a:t>.</a:t>
            </a:r>
          </a:p>
          <a:p>
            <a:pPr marL="342900" indent="-342900">
              <a:buFont typeface="Wingdings" panose="05000000000000000000" pitchFamily="2" charset="2"/>
              <a:buChar char="§"/>
            </a:pPr>
            <a:endParaRPr lang="en-US" sz="2000" dirty="0" smtClean="0"/>
          </a:p>
          <a:p>
            <a:pPr marL="342900" indent="-342900">
              <a:buFont typeface="Wingdings" panose="05000000000000000000" pitchFamily="2" charset="2"/>
              <a:buChar char="§"/>
            </a:pPr>
            <a:r>
              <a:rPr lang="en-US" sz="2000" dirty="0" smtClean="0"/>
              <a:t>They are stored in normal memory and used by hardware to translate guest physical address to host physical address.</a:t>
            </a:r>
          </a:p>
          <a:p>
            <a:pPr marL="342900" indent="-342900">
              <a:buFont typeface="Wingdings" panose="05000000000000000000" pitchFamily="2" charset="2"/>
              <a:buChar char="§"/>
            </a:pPr>
            <a:endParaRPr lang="en-US" dirty="0"/>
          </a:p>
        </p:txBody>
      </p:sp>
      <p:pic>
        <p:nvPicPr>
          <p:cNvPr id="4" name="Content Placeholder 3" descr="Capture16.PNG"/>
          <p:cNvPicPr>
            <a:picLocks noGrp="1" noChangeAspect="1"/>
          </p:cNvPicPr>
          <p:nvPr/>
        </p:nvPicPr>
        <p:blipFill>
          <a:blip r:embed="rId2" cstate="print"/>
          <a:stretch>
            <a:fillRect/>
          </a:stretch>
        </p:blipFill>
        <p:spPr>
          <a:xfrm>
            <a:off x="5486400" y="1832221"/>
            <a:ext cx="3352800" cy="3013050"/>
          </a:xfrm>
          <a:prstGeom prst="rect">
            <a:avLst/>
          </a:prstGeom>
        </p:spPr>
      </p:pic>
    </p:spTree>
    <p:extLst>
      <p:ext uri="{BB962C8B-B14F-4D97-AF65-F5344CB8AC3E}">
        <p14:creationId xmlns:p14="http://schemas.microsoft.com/office/powerpoint/2010/main" val="4820445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175" y="676275"/>
            <a:ext cx="7772400" cy="1143000"/>
          </a:xfrm>
        </p:spPr>
        <p:txBody>
          <a:bodyPr/>
          <a:lstStyle/>
          <a:p>
            <a:r>
              <a:rPr lang="en-US" sz="3200" dirty="0" smtClean="0"/>
              <a:t>CPU Virtualization</a:t>
            </a:r>
            <a:endParaRPr lang="en-US" sz="3200" dirty="0"/>
          </a:p>
        </p:txBody>
      </p:sp>
      <p:sp>
        <p:nvSpPr>
          <p:cNvPr id="3" name="TextBox 2"/>
          <p:cNvSpPr txBox="1"/>
          <p:nvPr/>
        </p:nvSpPr>
        <p:spPr>
          <a:xfrm>
            <a:off x="200025" y="1969603"/>
            <a:ext cx="4991100" cy="3785652"/>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t>Trust Zone is </a:t>
            </a:r>
            <a:r>
              <a:rPr lang="en-US" sz="2000" dirty="0" err="1" smtClean="0"/>
              <a:t>splitted</a:t>
            </a:r>
            <a:r>
              <a:rPr lang="en-US" sz="2000" dirty="0" smtClean="0"/>
              <a:t> into Secure and </a:t>
            </a:r>
            <a:r>
              <a:rPr lang="en-US" sz="2000" dirty="0" smtClean="0"/>
              <a:t>Non-Secure.</a:t>
            </a:r>
          </a:p>
          <a:p>
            <a:pPr marL="342900" indent="-342900">
              <a:buFont typeface="Wingdings" panose="05000000000000000000" pitchFamily="2" charset="2"/>
              <a:buChar char="§"/>
            </a:pPr>
            <a:endParaRPr lang="en-US" sz="2000" dirty="0" smtClean="0"/>
          </a:p>
          <a:p>
            <a:pPr marL="342900" indent="-342900">
              <a:buFont typeface="Wingdings" panose="05000000000000000000" pitchFamily="2" charset="2"/>
              <a:buChar char="§"/>
            </a:pPr>
            <a:r>
              <a:rPr lang="en-US" sz="2000" dirty="0" smtClean="0"/>
              <a:t>The secured mode doesn’t have support for HYP mode</a:t>
            </a:r>
            <a:r>
              <a:rPr lang="en-US" sz="2000" dirty="0" smtClean="0"/>
              <a:t>.</a:t>
            </a:r>
          </a:p>
          <a:p>
            <a:pPr marL="342900" indent="-342900">
              <a:buFont typeface="Wingdings" panose="05000000000000000000" pitchFamily="2" charset="2"/>
              <a:buChar char="§"/>
            </a:pPr>
            <a:endParaRPr lang="en-US" sz="2000" dirty="0" smtClean="0"/>
          </a:p>
          <a:p>
            <a:pPr marL="342900" indent="-342900">
              <a:buFont typeface="Wingdings" panose="05000000000000000000" pitchFamily="2" charset="2"/>
              <a:buChar char="§"/>
            </a:pPr>
            <a:r>
              <a:rPr lang="en-US" sz="2000" dirty="0" smtClean="0"/>
              <a:t>Allows context switching guest accessible registers</a:t>
            </a:r>
            <a:r>
              <a:rPr lang="en-US" sz="2000" dirty="0" smtClean="0"/>
              <a:t>.</a:t>
            </a:r>
          </a:p>
          <a:p>
            <a:pPr marL="342900" indent="-342900">
              <a:buFont typeface="Wingdings" panose="05000000000000000000" pitchFamily="2" charset="2"/>
              <a:buChar char="§"/>
            </a:pPr>
            <a:endParaRPr lang="en-US" sz="2000" dirty="0" smtClean="0"/>
          </a:p>
          <a:p>
            <a:pPr marL="342900" indent="-342900">
              <a:buFont typeface="Wingdings" panose="05000000000000000000" pitchFamily="2" charset="2"/>
              <a:buChar char="§"/>
            </a:pPr>
            <a:r>
              <a:rPr lang="en-US" sz="2000" dirty="0" smtClean="0"/>
              <a:t>Traps access to other registers and emulate in software.</a:t>
            </a:r>
          </a:p>
          <a:p>
            <a:pPr marL="342900" indent="-342900">
              <a:buFont typeface="Wingdings" panose="05000000000000000000" pitchFamily="2" charset="2"/>
              <a:buChar char="§"/>
            </a:pPr>
            <a:endParaRPr lang="en-US" sz="2000" dirty="0"/>
          </a:p>
        </p:txBody>
      </p:sp>
      <p:pic>
        <p:nvPicPr>
          <p:cNvPr id="4" name="Content Placeholder 3" descr="Capture06.PNG"/>
          <p:cNvPicPr>
            <a:picLocks noGrp="1" noChangeAspect="1"/>
          </p:cNvPicPr>
          <p:nvPr/>
        </p:nvPicPr>
        <p:blipFill>
          <a:blip r:embed="rId2" cstate="print"/>
          <a:stretch>
            <a:fillRect/>
          </a:stretch>
        </p:blipFill>
        <p:spPr>
          <a:xfrm>
            <a:off x="5248452" y="1969604"/>
            <a:ext cx="3773329" cy="2688122"/>
          </a:xfrm>
          <a:prstGeom prst="rect">
            <a:avLst/>
          </a:prstGeom>
        </p:spPr>
      </p:pic>
    </p:spTree>
    <p:extLst>
      <p:ext uri="{BB962C8B-B14F-4D97-AF65-F5344CB8AC3E}">
        <p14:creationId xmlns:p14="http://schemas.microsoft.com/office/powerpoint/2010/main" val="24925044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t>
            </a:r>
            <a:r>
              <a:rPr lang="en-US" dirty="0" err="1" smtClean="0"/>
              <a:t>vSwitch</a:t>
            </a:r>
            <a:r>
              <a:rPr lang="en-US" dirty="0" smtClean="0"/>
              <a:t>-SDN Interactions</a:t>
            </a:r>
            <a:endParaRPr lang="en-US" dirty="0"/>
          </a:p>
        </p:txBody>
      </p:sp>
      <p:sp>
        <p:nvSpPr>
          <p:cNvPr id="3" name="TextBox 2"/>
          <p:cNvSpPr txBox="1"/>
          <p:nvPr/>
        </p:nvSpPr>
        <p:spPr>
          <a:xfrm>
            <a:off x="514350" y="1816019"/>
            <a:ext cx="3657600" cy="4154984"/>
          </a:xfrm>
          <a:prstGeom prst="rect">
            <a:avLst/>
          </a:prstGeom>
          <a:noFill/>
        </p:spPr>
        <p:txBody>
          <a:bodyPr wrap="square" rtlCol="0">
            <a:spAutoFit/>
          </a:bodyPr>
          <a:lstStyle/>
          <a:p>
            <a:pPr marL="342900" indent="-342900">
              <a:buFont typeface="Wingdings" panose="05000000000000000000" pitchFamily="2" charset="2"/>
              <a:buChar char="§"/>
            </a:pPr>
            <a:r>
              <a:rPr lang="en-US" dirty="0" smtClean="0"/>
              <a:t>Normal traffic lookup takes place in hash lookup table.</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smtClean="0"/>
              <a:t>Incase of flow-miss entry the packet is directed to controller.</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smtClean="0"/>
              <a:t>Controller will take appropriate action such as blocking/redirecting.</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1865528"/>
            <a:ext cx="4762500" cy="3686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87082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KVM/ARM vs KVM x86 Performance Comparison</a:t>
            </a:r>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 y="1685925"/>
            <a:ext cx="327660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613" y="1762125"/>
            <a:ext cx="2962275"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7200" y="3886200"/>
            <a:ext cx="8534400" cy="1938992"/>
          </a:xfrm>
          <a:prstGeom prst="rect">
            <a:avLst/>
          </a:prstGeom>
          <a:noFill/>
        </p:spPr>
        <p:txBody>
          <a:bodyPr wrap="square" rtlCol="0">
            <a:spAutoFit/>
          </a:bodyPr>
          <a:lstStyle/>
          <a:p>
            <a:pPr marL="342900" indent="-342900">
              <a:buFont typeface="Wingdings" panose="05000000000000000000" pitchFamily="2" charset="2"/>
              <a:buChar char="§"/>
            </a:pPr>
            <a:r>
              <a:rPr lang="en-US" dirty="0" smtClean="0"/>
              <a:t>ARM and x86 have similar performance overhead in </a:t>
            </a:r>
            <a:r>
              <a:rPr lang="en-US" dirty="0" err="1" smtClean="0"/>
              <a:t>lmbench</a:t>
            </a:r>
            <a:r>
              <a:rPr lang="en-US" dirty="0" smtClean="0"/>
              <a:t> single core benchmarking.</a:t>
            </a:r>
          </a:p>
          <a:p>
            <a:pPr marL="342900" indent="-342900">
              <a:buFont typeface="Wingdings" panose="05000000000000000000" pitchFamily="2" charset="2"/>
              <a:buChar char="§"/>
            </a:pPr>
            <a:r>
              <a:rPr lang="en-US" dirty="0" smtClean="0"/>
              <a:t>KVM/ARM using VGIC/</a:t>
            </a:r>
            <a:r>
              <a:rPr lang="en-US" dirty="0" err="1" smtClean="0"/>
              <a:t>vtimers</a:t>
            </a:r>
            <a:r>
              <a:rPr lang="en-US" dirty="0" smtClean="0"/>
              <a:t> achieves better power efficiency than x86 for all cases except </a:t>
            </a:r>
            <a:r>
              <a:rPr lang="en-US" dirty="0" err="1" smtClean="0"/>
              <a:t>memcached</a:t>
            </a:r>
            <a:r>
              <a:rPr lang="en-US" dirty="0" smtClean="0"/>
              <a:t> and </a:t>
            </a:r>
            <a:r>
              <a:rPr lang="en-US" dirty="0" err="1" smtClean="0"/>
              <a:t>untar</a:t>
            </a:r>
            <a:r>
              <a:rPr lang="en-US" dirty="0" smtClean="0"/>
              <a:t> on a multicore architecture.</a:t>
            </a:r>
            <a:endParaRPr lang="en-US" dirty="0"/>
          </a:p>
        </p:txBody>
      </p:sp>
    </p:spTree>
    <p:extLst>
      <p:ext uri="{BB962C8B-B14F-4D97-AF65-F5344CB8AC3E}">
        <p14:creationId xmlns:p14="http://schemas.microsoft.com/office/powerpoint/2010/main" val="3021396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0" y="2473325"/>
            <a:ext cx="7772400" cy="1143000"/>
          </a:xfrm>
        </p:spPr>
        <p:txBody>
          <a:bodyPr/>
          <a:lstStyle/>
          <a:p>
            <a:r>
              <a:rPr lang="en-US" dirty="0" smtClean="0"/>
              <a:t>Implementation Details</a:t>
            </a:r>
            <a:endParaRPr lang="en-US" dirty="0"/>
          </a:p>
        </p:txBody>
      </p:sp>
    </p:spTree>
    <p:extLst>
      <p:ext uri="{BB962C8B-B14F-4D97-AF65-F5344CB8AC3E}">
        <p14:creationId xmlns:p14="http://schemas.microsoft.com/office/powerpoint/2010/main" val="23655449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524" y="1705384"/>
            <a:ext cx="3733799" cy="4579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71698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25" y="1857375"/>
            <a:ext cx="478155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266700" y="873125"/>
            <a:ext cx="8458200" cy="1143000"/>
          </a:xfrm>
        </p:spPr>
        <p:txBody>
          <a:bodyPr/>
          <a:lstStyle/>
          <a:p>
            <a:r>
              <a:rPr lang="en-US" dirty="0" smtClean="0"/>
              <a:t>Proposed Solution</a:t>
            </a:r>
            <a:endParaRPr lang="en-US" dirty="0"/>
          </a:p>
        </p:txBody>
      </p:sp>
      <p:sp>
        <p:nvSpPr>
          <p:cNvPr id="3" name="TextBox 2"/>
          <p:cNvSpPr txBox="1"/>
          <p:nvPr/>
        </p:nvSpPr>
        <p:spPr>
          <a:xfrm>
            <a:off x="438150" y="2190750"/>
            <a:ext cx="3800475" cy="3785652"/>
          </a:xfrm>
          <a:prstGeom prst="rect">
            <a:avLst/>
          </a:prstGeom>
          <a:noFill/>
        </p:spPr>
        <p:txBody>
          <a:bodyPr wrap="square" rtlCol="0">
            <a:spAutoFit/>
          </a:bodyPr>
          <a:lstStyle/>
          <a:p>
            <a:pPr marL="342900" indent="-342900">
              <a:buFont typeface="Wingdings" panose="05000000000000000000" pitchFamily="2" charset="2"/>
              <a:buChar char="§"/>
            </a:pPr>
            <a:r>
              <a:rPr lang="en-US" dirty="0" smtClean="0"/>
              <a:t>Initialize bootloader to run HYP mode.</a:t>
            </a:r>
          </a:p>
          <a:p>
            <a:pPr marL="342900" indent="-342900">
              <a:buFont typeface="Wingdings" panose="05000000000000000000" pitchFamily="2" charset="2"/>
              <a:buChar char="§"/>
            </a:pPr>
            <a:r>
              <a:rPr lang="en-US" dirty="0" smtClean="0"/>
              <a:t>Boot the Host OS</a:t>
            </a:r>
          </a:p>
          <a:p>
            <a:pPr marL="342900" indent="-342900">
              <a:buFont typeface="Wingdings" panose="05000000000000000000" pitchFamily="2" charset="2"/>
              <a:buChar char="§"/>
            </a:pPr>
            <a:r>
              <a:rPr lang="en-US" dirty="0" smtClean="0"/>
              <a:t>Install and configure Open </a:t>
            </a:r>
            <a:r>
              <a:rPr lang="en-US" dirty="0" err="1" smtClean="0"/>
              <a:t>vSwitch</a:t>
            </a:r>
            <a:r>
              <a:rPr lang="en-US" dirty="0" smtClean="0"/>
              <a:t> and its support modules</a:t>
            </a:r>
          </a:p>
          <a:p>
            <a:pPr marL="342900" indent="-342900">
              <a:buFont typeface="Wingdings" panose="05000000000000000000" pitchFamily="2" charset="2"/>
              <a:buChar char="§"/>
            </a:pPr>
            <a:r>
              <a:rPr lang="en-US" dirty="0" smtClean="0"/>
              <a:t>Boot Guest OS on top of Open </a:t>
            </a:r>
            <a:r>
              <a:rPr lang="en-US" dirty="0" err="1" smtClean="0"/>
              <a:t>vSwitch</a:t>
            </a:r>
            <a:endParaRPr lang="en-US" dirty="0" smtClean="0"/>
          </a:p>
          <a:p>
            <a:pPr marL="342900" indent="-342900">
              <a:buFont typeface="Wingdings" panose="05000000000000000000" pitchFamily="2" charset="2"/>
              <a:buChar char="§"/>
            </a:pPr>
            <a:r>
              <a:rPr lang="en-US" dirty="0" smtClean="0"/>
              <a:t>Implement controller to install flows.</a:t>
            </a:r>
            <a:endParaRPr lang="en-US" dirty="0"/>
          </a:p>
        </p:txBody>
      </p:sp>
    </p:spTree>
    <p:extLst>
      <p:ext uri="{BB962C8B-B14F-4D97-AF65-F5344CB8AC3E}">
        <p14:creationId xmlns:p14="http://schemas.microsoft.com/office/powerpoint/2010/main" val="280382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Novel Aspects/ Applications</a:t>
            </a:r>
            <a:endParaRPr lang="en-US" sz="3200" dirty="0"/>
          </a:p>
        </p:txBody>
      </p:sp>
      <p:sp>
        <p:nvSpPr>
          <p:cNvPr id="3" name="Content Placeholder 2"/>
          <p:cNvSpPr>
            <a:spLocks noGrp="1"/>
          </p:cNvSpPr>
          <p:nvPr>
            <p:ph idx="1"/>
          </p:nvPr>
        </p:nvSpPr>
        <p:spPr>
          <a:xfrm>
            <a:off x="638175" y="1743075"/>
            <a:ext cx="7820025" cy="4352925"/>
          </a:xfrm>
        </p:spPr>
        <p:txBody>
          <a:bodyPr/>
          <a:lstStyle/>
          <a:p>
            <a:pPr>
              <a:buFont typeface="Wingdings" panose="05000000000000000000" pitchFamily="2" charset="2"/>
              <a:buChar char="§"/>
            </a:pPr>
            <a:r>
              <a:rPr lang="en-US" sz="2000" dirty="0">
                <a:solidFill>
                  <a:schemeClr val="tx1"/>
                </a:solidFill>
              </a:rPr>
              <a:t>OpenFlow switch such as Open </a:t>
            </a:r>
            <a:r>
              <a:rPr lang="en-US" sz="2000" dirty="0" err="1" smtClean="0">
                <a:solidFill>
                  <a:schemeClr val="tx1"/>
                </a:solidFill>
              </a:rPr>
              <a:t>vSwitch</a:t>
            </a:r>
            <a:r>
              <a:rPr lang="en-US" sz="2000" dirty="0"/>
              <a:t> </a:t>
            </a:r>
            <a:r>
              <a:rPr lang="en-US" sz="2000" dirty="0" smtClean="0">
                <a:solidFill>
                  <a:schemeClr val="tx1"/>
                </a:solidFill>
              </a:rPr>
              <a:t>can </a:t>
            </a:r>
            <a:r>
              <a:rPr lang="en-US" sz="2000" dirty="0">
                <a:solidFill>
                  <a:schemeClr val="tx1"/>
                </a:solidFill>
              </a:rPr>
              <a:t>have multiple packet handling rule tables</a:t>
            </a:r>
            <a:r>
              <a:rPr lang="en-US" sz="2000" dirty="0" smtClean="0">
                <a:solidFill>
                  <a:schemeClr val="tx1"/>
                </a:solidFill>
              </a:rPr>
              <a:t>.</a:t>
            </a:r>
          </a:p>
          <a:p>
            <a:pPr>
              <a:buFont typeface="Wingdings" panose="05000000000000000000" pitchFamily="2" charset="2"/>
              <a:buChar char="§"/>
            </a:pPr>
            <a:r>
              <a:rPr lang="en-US" sz="2000" dirty="0" smtClean="0"/>
              <a:t>O</a:t>
            </a:r>
            <a:r>
              <a:rPr lang="en-US" sz="2000" dirty="0" smtClean="0">
                <a:solidFill>
                  <a:schemeClr val="tx1"/>
                </a:solidFill>
              </a:rPr>
              <a:t>penFlow has the flexibility</a:t>
            </a:r>
            <a:r>
              <a:rPr lang="en-US" sz="2000" dirty="0" smtClean="0"/>
              <a:t> </a:t>
            </a:r>
            <a:r>
              <a:rPr lang="en-US" sz="2000" dirty="0" smtClean="0">
                <a:solidFill>
                  <a:schemeClr val="tx1"/>
                </a:solidFill>
              </a:rPr>
              <a:t>to </a:t>
            </a:r>
            <a:r>
              <a:rPr lang="en-US" sz="2000" dirty="0">
                <a:solidFill>
                  <a:schemeClr val="tx1"/>
                </a:solidFill>
              </a:rPr>
              <a:t>behave as Firewall, switch, Network Address Translator (NAT</a:t>
            </a:r>
            <a:r>
              <a:rPr lang="en-US" sz="2000" dirty="0" smtClean="0">
                <a:solidFill>
                  <a:schemeClr val="tx1"/>
                </a:solidFill>
              </a:rPr>
              <a:t>).</a:t>
            </a:r>
          </a:p>
          <a:p>
            <a:pPr>
              <a:buFont typeface="Wingdings" panose="05000000000000000000" pitchFamily="2" charset="2"/>
              <a:buChar char="§"/>
            </a:pPr>
            <a:r>
              <a:rPr lang="en-US" sz="2000" dirty="0"/>
              <a:t>The goals we wish to target is enforcement of security policy separately for each part of network , for instance we may want to allow limited access to finance department servers so we can enforce security policy and isolate resources in that particular department by VLAN tagging and specific traffic flow rules for that particular VLAN.</a:t>
            </a:r>
          </a:p>
          <a:p>
            <a:pPr>
              <a:buFont typeface="Wingdings" panose="05000000000000000000" pitchFamily="2" charset="2"/>
              <a:buChar char="§"/>
            </a:pPr>
            <a:r>
              <a:rPr lang="en-US" sz="2000" dirty="0"/>
              <a:t>Second advantage is that if we have abnormal traffic behavior within the network/VLAN, the controller can flag the event as Intrusion based on rules specified and quarantine a particular VM.</a:t>
            </a:r>
          </a:p>
          <a:p>
            <a:endParaRPr lang="en-US" dirty="0"/>
          </a:p>
        </p:txBody>
      </p:sp>
    </p:spTree>
    <p:extLst>
      <p:ext uri="{BB962C8B-B14F-4D97-AF65-F5344CB8AC3E}">
        <p14:creationId xmlns:p14="http://schemas.microsoft.com/office/powerpoint/2010/main" val="38479062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63" y="1812039"/>
            <a:ext cx="5634037" cy="4493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sz="3200" dirty="0" smtClean="0"/>
              <a:t>Resource Isolation and Management</a:t>
            </a:r>
            <a:endParaRPr lang="en-US" sz="3200" dirty="0"/>
          </a:p>
        </p:txBody>
      </p:sp>
    </p:spTree>
    <p:extLst>
      <p:ext uri="{BB962C8B-B14F-4D97-AF65-F5344CB8AC3E}">
        <p14:creationId xmlns:p14="http://schemas.microsoft.com/office/powerpoint/2010/main" val="9098262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5775" y="1285875"/>
            <a:ext cx="7991475" cy="4401205"/>
          </a:xfrm>
          <a:prstGeom prst="rect">
            <a:avLst/>
          </a:prstGeom>
          <a:noFill/>
        </p:spPr>
        <p:txBody>
          <a:bodyPr wrap="square" rtlCol="0">
            <a:spAutoFit/>
          </a:bodyPr>
          <a:lstStyle/>
          <a:p>
            <a:pPr marL="342900" indent="-342900">
              <a:buFont typeface="Wingdings" panose="05000000000000000000" pitchFamily="2" charset="2"/>
              <a:buChar char="§"/>
            </a:pPr>
            <a:r>
              <a:rPr lang="en-US" sz="2000" dirty="0"/>
              <a:t>Two people from same department one having Mac Air and another having Samsung Galaxy Tab can run company provided guest OS on the fly.</a:t>
            </a:r>
          </a:p>
          <a:p>
            <a:r>
              <a:rPr lang="en-US" sz="2000" dirty="0"/>
              <a:t> </a:t>
            </a:r>
          </a:p>
          <a:p>
            <a:pPr marL="342900" indent="-342900">
              <a:buFont typeface="Wingdings" panose="05000000000000000000" pitchFamily="2" charset="2"/>
              <a:buChar char="§"/>
            </a:pPr>
            <a:r>
              <a:rPr lang="en-US" sz="2000" dirty="0"/>
              <a:t>The controller would Group them in same VLAN according to the </a:t>
            </a:r>
            <a:r>
              <a:rPr lang="en-US" sz="2000" dirty="0" err="1"/>
              <a:t>deviceID</a:t>
            </a:r>
            <a:r>
              <a:rPr lang="en-US" sz="2000" dirty="0"/>
              <a:t> tagging, MAC associated with a devices, etc. So policies and access rules for that particular VLAN will apply to these two tablets. </a:t>
            </a:r>
          </a:p>
          <a:p>
            <a:endParaRPr lang="en-US" sz="2000" dirty="0"/>
          </a:p>
          <a:p>
            <a:pPr marL="342900" indent="-342900">
              <a:buFont typeface="Wingdings" panose="05000000000000000000" pitchFamily="2" charset="2"/>
              <a:buChar char="§"/>
            </a:pPr>
            <a:r>
              <a:rPr lang="en-US" sz="2000" dirty="0"/>
              <a:t>The Guest OS images can be synced with secured datacenter images at a remote location.</a:t>
            </a:r>
          </a:p>
          <a:p>
            <a:pPr marL="342900" indent="-342900">
              <a:buFont typeface="Wingdings" panose="05000000000000000000" pitchFamily="2" charset="2"/>
              <a:buChar char="§"/>
            </a:pPr>
            <a:endParaRPr lang="en-US" sz="2000" dirty="0" smtClean="0"/>
          </a:p>
          <a:p>
            <a:pPr marL="342900" indent="-342900">
              <a:buFont typeface="Wingdings" panose="05000000000000000000" pitchFamily="2" charset="2"/>
              <a:buChar char="§"/>
            </a:pPr>
            <a:r>
              <a:rPr lang="en-US" sz="2000" smtClean="0"/>
              <a:t>The </a:t>
            </a:r>
            <a:r>
              <a:rPr lang="en-US" sz="2000" dirty="0"/>
              <a:t>controller would Group them in same VLAN </a:t>
            </a:r>
            <a:r>
              <a:rPr lang="en-US" sz="2000" dirty="0" smtClean="0"/>
              <a:t>according </a:t>
            </a:r>
            <a:r>
              <a:rPr lang="en-US" sz="2000" dirty="0"/>
              <a:t>to the </a:t>
            </a:r>
            <a:r>
              <a:rPr lang="en-US" sz="2000" dirty="0" err="1"/>
              <a:t>deviceID</a:t>
            </a:r>
            <a:r>
              <a:rPr lang="en-US" sz="2000" dirty="0"/>
              <a:t> tagging, MAC associated with a devices, etc. So policies </a:t>
            </a:r>
            <a:r>
              <a:rPr lang="en-US" sz="2000" dirty="0" smtClean="0"/>
              <a:t>and access </a:t>
            </a:r>
            <a:r>
              <a:rPr lang="en-US" sz="2000" dirty="0"/>
              <a:t>rules for that particular VLAN will apply to these two tablets. </a:t>
            </a:r>
            <a:endParaRPr lang="en-US" sz="2000" dirty="0" smtClean="0"/>
          </a:p>
        </p:txBody>
      </p:sp>
    </p:spTree>
    <p:extLst>
      <p:ext uri="{BB962C8B-B14F-4D97-AF65-F5344CB8AC3E}">
        <p14:creationId xmlns:p14="http://schemas.microsoft.com/office/powerpoint/2010/main" val="2146778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   Problem Description</a:t>
            </a:r>
            <a:r>
              <a:rPr lang="en-US" dirty="0" smtClean="0">
                <a:solidFill>
                  <a:srgbClr val="0070C0"/>
                </a:solidFill>
              </a:rPr>
              <a:t>	</a:t>
            </a:r>
            <a:endParaRPr lang="en-US" dirty="0">
              <a:solidFill>
                <a:srgbClr val="0070C0"/>
              </a:solidFill>
            </a:endParaRPr>
          </a:p>
        </p:txBody>
      </p:sp>
      <p:sp>
        <p:nvSpPr>
          <p:cNvPr id="3" name="Content Placeholder 2"/>
          <p:cNvSpPr>
            <a:spLocks noGrp="1"/>
          </p:cNvSpPr>
          <p:nvPr>
            <p:ph idx="1"/>
          </p:nvPr>
        </p:nvSpPr>
        <p:spPr/>
        <p:txBody>
          <a:bodyPr/>
          <a:lstStyle/>
          <a:p>
            <a:r>
              <a:rPr lang="en-US" sz="2400" dirty="0">
                <a:solidFill>
                  <a:schemeClr val="tx1"/>
                </a:solidFill>
              </a:rPr>
              <a:t>Users want their devices to perform many tasks such as read email, play </a:t>
            </a:r>
            <a:r>
              <a:rPr lang="en-US" sz="2400" dirty="0" smtClean="0">
                <a:solidFill>
                  <a:schemeClr val="tx1"/>
                </a:solidFill>
              </a:rPr>
              <a:t>games, and </a:t>
            </a:r>
            <a:r>
              <a:rPr lang="en-US" sz="2400" dirty="0">
                <a:solidFill>
                  <a:schemeClr val="tx1"/>
                </a:solidFill>
              </a:rPr>
              <a:t>run other online applications and organizations no longer desire to provision </a:t>
            </a:r>
            <a:r>
              <a:rPr lang="en-US" sz="2400" dirty="0" smtClean="0">
                <a:solidFill>
                  <a:schemeClr val="tx1"/>
                </a:solidFill>
              </a:rPr>
              <a:t>and maintain </a:t>
            </a:r>
            <a:r>
              <a:rPr lang="en-US" sz="2400" dirty="0">
                <a:solidFill>
                  <a:schemeClr val="tx1"/>
                </a:solidFill>
              </a:rPr>
              <a:t>individual's IT equipment</a:t>
            </a:r>
            <a:r>
              <a:rPr lang="en-US" sz="2400" dirty="0" smtClean="0">
                <a:solidFill>
                  <a:schemeClr val="tx1"/>
                </a:solidFill>
              </a:rPr>
              <a:t>.</a:t>
            </a:r>
          </a:p>
          <a:p>
            <a:r>
              <a:rPr lang="en-US" sz="2400" dirty="0" smtClean="0"/>
              <a:t>Need for BYOD (Bring Your Own Device) infrastructure?</a:t>
            </a:r>
          </a:p>
          <a:p>
            <a:r>
              <a:rPr lang="en-US" sz="2400" dirty="0" smtClean="0"/>
              <a:t>BYOD - A term coined by Marketer’s to describe consumerisation  of IT.</a:t>
            </a:r>
          </a:p>
          <a:p>
            <a:r>
              <a:rPr lang="en-US" sz="2400" dirty="0" smtClean="0"/>
              <a:t>Alignment of </a:t>
            </a:r>
            <a:r>
              <a:rPr lang="en-US" sz="2400" dirty="0" err="1" smtClean="0"/>
              <a:t>Telecos</a:t>
            </a:r>
            <a:r>
              <a:rPr lang="en-US" sz="2400" dirty="0" smtClean="0"/>
              <a:t> and IT requires a solution that makes the operation of data centers more manageable and traffic routing more flexible.</a:t>
            </a:r>
          </a:p>
          <a:p>
            <a:endParaRPr lang="en-US" sz="2400" dirty="0" smtClean="0">
              <a:solidFill>
                <a:schemeClr val="tx1"/>
              </a:solidFill>
            </a:endParaRPr>
          </a:p>
          <a:p>
            <a:endParaRPr lang="en-US" sz="2400" dirty="0"/>
          </a:p>
        </p:txBody>
      </p:sp>
    </p:spTree>
    <p:extLst>
      <p:ext uri="{BB962C8B-B14F-4D97-AF65-F5344CB8AC3E}">
        <p14:creationId xmlns:p14="http://schemas.microsoft.com/office/powerpoint/2010/main" val="8735393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4487" y="1112279"/>
            <a:ext cx="7905750" cy="1323439"/>
          </a:xfrm>
          <a:prstGeom prst="rect">
            <a:avLst/>
          </a:prstGeom>
          <a:noFill/>
        </p:spPr>
        <p:txBody>
          <a:bodyPr wrap="square" rtlCol="0">
            <a:spAutoFit/>
          </a:bodyPr>
          <a:lstStyle/>
          <a:p>
            <a:r>
              <a:rPr lang="en-US" sz="3200" dirty="0" smtClean="0"/>
              <a:t>COST EFFECTIVE SOLUTION</a:t>
            </a:r>
          </a:p>
          <a:p>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4" y="2206624"/>
            <a:ext cx="5762625" cy="2134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95300" y="4419600"/>
            <a:ext cx="7667625" cy="892552"/>
          </a:xfrm>
          <a:prstGeom prst="rect">
            <a:avLst/>
          </a:prstGeom>
          <a:noFill/>
        </p:spPr>
        <p:txBody>
          <a:bodyPr wrap="square" rtlCol="0">
            <a:spAutoFit/>
          </a:bodyPr>
          <a:lstStyle/>
          <a:p>
            <a:r>
              <a:rPr lang="en-US" dirty="0" smtClean="0"/>
              <a:t>While a solution on Arndale development board costs = $150. A cost saving of </a:t>
            </a:r>
            <a:r>
              <a:rPr lang="en-US" sz="2800" dirty="0" smtClean="0"/>
              <a:t>~($9350) </a:t>
            </a:r>
            <a:r>
              <a:rPr lang="en-US" dirty="0" smtClean="0"/>
              <a:t>per development board.</a:t>
            </a:r>
            <a:endParaRPr lang="en-US" dirty="0"/>
          </a:p>
        </p:txBody>
      </p:sp>
      <p:pic>
        <p:nvPicPr>
          <p:cNvPr id="5" name="Picture 2" descr="https://cairnhillchurch.files.wordpress.com/2012/10/money-matte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1600" y="2656569"/>
            <a:ext cx="2473325" cy="1107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4464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Bootloading</a:t>
            </a:r>
            <a:r>
              <a:rPr lang="en-US" dirty="0" smtClean="0"/>
              <a:t> in ARM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1864046"/>
            <a:ext cx="4872037" cy="3974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575" y="1670209"/>
            <a:ext cx="1428750"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48740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0250"/>
            <a:ext cx="8496300" cy="3785652"/>
          </a:xfrm>
          <a:prstGeom prst="rect">
            <a:avLst/>
          </a:prstGeom>
          <a:noFill/>
        </p:spPr>
        <p:txBody>
          <a:bodyPr wrap="square" rtlCol="0">
            <a:spAutoFit/>
          </a:bodyPr>
          <a:lstStyle/>
          <a:p>
            <a:r>
              <a:rPr lang="en-US" dirty="0"/>
              <a:t>$ </a:t>
            </a:r>
            <a:r>
              <a:rPr lang="en-US" dirty="0" err="1"/>
              <a:t>sudo</a:t>
            </a:r>
            <a:r>
              <a:rPr lang="en-US" dirty="0"/>
              <a:t> </a:t>
            </a:r>
            <a:r>
              <a:rPr lang="en-US" dirty="0" err="1"/>
              <a:t>dd</a:t>
            </a:r>
            <a:r>
              <a:rPr lang="en-US" dirty="0"/>
              <a:t> if=arndale-bl1.bin of=/dev/</a:t>
            </a:r>
            <a:r>
              <a:rPr lang="en-US" dirty="0" err="1"/>
              <a:t>sdb</a:t>
            </a:r>
            <a:r>
              <a:rPr lang="en-US" dirty="0"/>
              <a:t> </a:t>
            </a:r>
            <a:r>
              <a:rPr lang="en-US" dirty="0" err="1"/>
              <a:t>bs</a:t>
            </a:r>
            <a:r>
              <a:rPr lang="en-US" dirty="0"/>
              <a:t>=512 seek=1</a:t>
            </a:r>
          </a:p>
          <a:p>
            <a:r>
              <a:rPr lang="en-US" dirty="0"/>
              <a:t>$ </a:t>
            </a:r>
            <a:r>
              <a:rPr lang="en-US" dirty="0" err="1"/>
              <a:t>sudo</a:t>
            </a:r>
            <a:r>
              <a:rPr lang="en-US" dirty="0"/>
              <a:t> </a:t>
            </a:r>
            <a:r>
              <a:rPr lang="en-US" dirty="0" err="1"/>
              <a:t>dd</a:t>
            </a:r>
            <a:r>
              <a:rPr lang="en-US" dirty="0"/>
              <a:t> if=smdk5250-spl.bin of=/dev/</a:t>
            </a:r>
            <a:r>
              <a:rPr lang="en-US" dirty="0" err="1"/>
              <a:t>sdb</a:t>
            </a:r>
            <a:r>
              <a:rPr lang="en-US" dirty="0"/>
              <a:t> </a:t>
            </a:r>
            <a:r>
              <a:rPr lang="en-US" dirty="0" err="1"/>
              <a:t>bs</a:t>
            </a:r>
            <a:r>
              <a:rPr lang="en-US" dirty="0"/>
              <a:t>=512 seek=17</a:t>
            </a:r>
          </a:p>
          <a:p>
            <a:r>
              <a:rPr lang="en-US" dirty="0"/>
              <a:t>$ </a:t>
            </a:r>
            <a:r>
              <a:rPr lang="en-US" dirty="0" err="1"/>
              <a:t>sudo</a:t>
            </a:r>
            <a:r>
              <a:rPr lang="en-US" dirty="0"/>
              <a:t> </a:t>
            </a:r>
            <a:r>
              <a:rPr lang="en-US" dirty="0" err="1"/>
              <a:t>dd</a:t>
            </a:r>
            <a:r>
              <a:rPr lang="en-US" dirty="0"/>
              <a:t> if=u-</a:t>
            </a:r>
            <a:r>
              <a:rPr lang="en-US" dirty="0" err="1"/>
              <a:t>boot.bin</a:t>
            </a:r>
            <a:r>
              <a:rPr lang="en-US" dirty="0"/>
              <a:t> of=/dev/</a:t>
            </a:r>
            <a:r>
              <a:rPr lang="en-US" dirty="0" err="1"/>
              <a:t>sdb</a:t>
            </a:r>
            <a:r>
              <a:rPr lang="en-US" dirty="0"/>
              <a:t> </a:t>
            </a:r>
            <a:r>
              <a:rPr lang="en-US" dirty="0" err="1"/>
              <a:t>bs</a:t>
            </a:r>
            <a:r>
              <a:rPr lang="en-US" dirty="0"/>
              <a:t>=512 </a:t>
            </a:r>
            <a:r>
              <a:rPr lang="en-US" dirty="0" smtClean="0"/>
              <a:t>seek=49</a:t>
            </a:r>
          </a:p>
          <a:p>
            <a:r>
              <a:rPr lang="en-US" dirty="0"/>
              <a:t>$ </a:t>
            </a:r>
            <a:r>
              <a:rPr lang="en-US" dirty="0" err="1"/>
              <a:t>sudo</a:t>
            </a:r>
            <a:r>
              <a:rPr lang="en-US" dirty="0"/>
              <a:t> </a:t>
            </a:r>
            <a:r>
              <a:rPr lang="en-US" dirty="0" err="1"/>
              <a:t>dd</a:t>
            </a:r>
            <a:r>
              <a:rPr lang="en-US" dirty="0"/>
              <a:t> if=</a:t>
            </a:r>
            <a:r>
              <a:rPr lang="en-US" dirty="0" err="1"/>
              <a:t>uImage</a:t>
            </a:r>
            <a:r>
              <a:rPr lang="en-US" dirty="0"/>
              <a:t> of=/dev/</a:t>
            </a:r>
            <a:r>
              <a:rPr lang="en-US" dirty="0" err="1"/>
              <a:t>sdb</a:t>
            </a:r>
            <a:r>
              <a:rPr lang="en-US" dirty="0"/>
              <a:t> </a:t>
            </a:r>
            <a:r>
              <a:rPr lang="en-US" dirty="0" err="1"/>
              <a:t>bs</a:t>
            </a:r>
            <a:r>
              <a:rPr lang="en-US" dirty="0"/>
              <a:t>=512 seek=1105</a:t>
            </a:r>
          </a:p>
          <a:p>
            <a:r>
              <a:rPr lang="en-US" dirty="0"/>
              <a:t>$ </a:t>
            </a:r>
            <a:r>
              <a:rPr lang="en-US" dirty="0" err="1"/>
              <a:t>sudo</a:t>
            </a:r>
            <a:r>
              <a:rPr lang="en-US" dirty="0"/>
              <a:t> </a:t>
            </a:r>
            <a:r>
              <a:rPr lang="en-US" dirty="0" err="1"/>
              <a:t>dd</a:t>
            </a:r>
            <a:r>
              <a:rPr lang="en-US" dirty="0"/>
              <a:t> if=</a:t>
            </a:r>
            <a:r>
              <a:rPr lang="en-US" dirty="0" err="1"/>
              <a:t>arndale.dtb</a:t>
            </a:r>
            <a:r>
              <a:rPr lang="en-US" dirty="0"/>
              <a:t> of=/dev/</a:t>
            </a:r>
            <a:r>
              <a:rPr lang="en-US" dirty="0" err="1"/>
              <a:t>sdb</a:t>
            </a:r>
            <a:r>
              <a:rPr lang="en-US" dirty="0"/>
              <a:t> </a:t>
            </a:r>
            <a:r>
              <a:rPr lang="en-US" dirty="0" err="1"/>
              <a:t>bs</a:t>
            </a:r>
            <a:r>
              <a:rPr lang="en-US" dirty="0"/>
              <a:t>=512 </a:t>
            </a:r>
            <a:r>
              <a:rPr lang="en-US" dirty="0" smtClean="0"/>
              <a:t>seek=13393</a:t>
            </a:r>
          </a:p>
          <a:p>
            <a:endParaRPr lang="en-US" dirty="0" smtClean="0"/>
          </a:p>
          <a:p>
            <a:r>
              <a:rPr lang="en-US" dirty="0"/>
              <a:t>$ </a:t>
            </a:r>
            <a:r>
              <a:rPr lang="en-US" dirty="0" err="1"/>
              <a:t>sudo</a:t>
            </a:r>
            <a:r>
              <a:rPr lang="en-US" dirty="0"/>
              <a:t> mkfs.ext3 /dev/sdb1</a:t>
            </a:r>
          </a:p>
          <a:p>
            <a:r>
              <a:rPr lang="en-US" dirty="0"/>
              <a:t>$ </a:t>
            </a:r>
            <a:r>
              <a:rPr lang="en-US" dirty="0" err="1"/>
              <a:t>sudo</a:t>
            </a:r>
            <a:r>
              <a:rPr lang="en-US" dirty="0"/>
              <a:t> mount /dev/sdb1 </a:t>
            </a:r>
            <a:r>
              <a:rPr lang="en-US" dirty="0" err="1"/>
              <a:t>mnt</a:t>
            </a:r>
            <a:endParaRPr lang="en-US" dirty="0"/>
          </a:p>
          <a:p>
            <a:r>
              <a:rPr lang="en-US" dirty="0"/>
              <a:t>$ </a:t>
            </a:r>
            <a:r>
              <a:rPr lang="en-US" dirty="0" err="1"/>
              <a:t>sudo</a:t>
            </a:r>
            <a:r>
              <a:rPr lang="en-US" dirty="0"/>
              <a:t> </a:t>
            </a:r>
            <a:r>
              <a:rPr lang="en-US" dirty="0" err="1"/>
              <a:t>cp</a:t>
            </a:r>
            <a:r>
              <a:rPr lang="en-US" dirty="0"/>
              <a:t> -a ./arm-precise-root/* </a:t>
            </a:r>
            <a:r>
              <a:rPr lang="en-US" dirty="0" err="1"/>
              <a:t>mnt</a:t>
            </a:r>
            <a:r>
              <a:rPr lang="en-US" dirty="0"/>
              <a:t>/</a:t>
            </a:r>
          </a:p>
          <a:p>
            <a:r>
              <a:rPr lang="en-US" dirty="0"/>
              <a:t>$ </a:t>
            </a:r>
            <a:r>
              <a:rPr lang="en-US" dirty="0" err="1"/>
              <a:t>sudo</a:t>
            </a:r>
            <a:r>
              <a:rPr lang="en-US" dirty="0"/>
              <a:t> </a:t>
            </a:r>
            <a:r>
              <a:rPr lang="en-US" dirty="0" err="1"/>
              <a:t>umount</a:t>
            </a:r>
            <a:r>
              <a:rPr lang="en-US" dirty="0"/>
              <a:t> /dev/sdb1</a:t>
            </a:r>
          </a:p>
        </p:txBody>
      </p:sp>
      <p:sp>
        <p:nvSpPr>
          <p:cNvPr id="3" name="Title 2"/>
          <p:cNvSpPr>
            <a:spLocks noGrp="1"/>
          </p:cNvSpPr>
          <p:nvPr>
            <p:ph type="title"/>
          </p:nvPr>
        </p:nvSpPr>
        <p:spPr/>
        <p:txBody>
          <a:bodyPr/>
          <a:lstStyle/>
          <a:p>
            <a:r>
              <a:rPr lang="en-US" dirty="0" smtClean="0"/>
              <a:t>Fusing the u-boot</a:t>
            </a:r>
            <a:endParaRPr lang="en-US" dirty="0"/>
          </a:p>
        </p:txBody>
      </p:sp>
    </p:spTree>
    <p:extLst>
      <p:ext uri="{BB962C8B-B14F-4D97-AF65-F5344CB8AC3E}">
        <p14:creationId xmlns:p14="http://schemas.microsoft.com/office/powerpoint/2010/main" val="5009225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8" y="2219325"/>
            <a:ext cx="690562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Booting up Host OS</a:t>
            </a:r>
            <a:endParaRPr lang="en-US" dirty="0"/>
          </a:p>
        </p:txBody>
      </p:sp>
    </p:spTree>
    <p:extLst>
      <p:ext uri="{BB962C8B-B14F-4D97-AF65-F5344CB8AC3E}">
        <p14:creationId xmlns:p14="http://schemas.microsoft.com/office/powerpoint/2010/main" val="41540405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950" y="1595021"/>
            <a:ext cx="8362950" cy="5262979"/>
          </a:xfrm>
          <a:prstGeom prst="rect">
            <a:avLst/>
          </a:prstGeom>
          <a:noFill/>
        </p:spPr>
        <p:txBody>
          <a:bodyPr wrap="square" rtlCol="0">
            <a:spAutoFit/>
          </a:bodyPr>
          <a:lstStyle/>
          <a:p>
            <a:r>
              <a:rPr lang="en-US" dirty="0"/>
              <a:t>The installation of </a:t>
            </a:r>
            <a:r>
              <a:rPr lang="en-US" dirty="0" err="1"/>
              <a:t>openvswitch</a:t>
            </a:r>
            <a:r>
              <a:rPr lang="en-US" dirty="0"/>
              <a:t> daemon depends upon the modules : </a:t>
            </a:r>
            <a:r>
              <a:rPr lang="en-US" dirty="0" err="1"/>
              <a:t>stp.ko</a:t>
            </a:r>
            <a:r>
              <a:rPr lang="en-US" dirty="0"/>
              <a:t>, </a:t>
            </a:r>
            <a:r>
              <a:rPr lang="en-US" dirty="0" err="1" smtClean="0"/>
              <a:t>llc.ko</a:t>
            </a:r>
            <a:r>
              <a:rPr lang="en-US" dirty="0" smtClean="0"/>
              <a:t>, </a:t>
            </a:r>
            <a:r>
              <a:rPr lang="en-US" dirty="0" err="1" smtClean="0"/>
              <a:t>bridge.ko</a:t>
            </a:r>
            <a:r>
              <a:rPr lang="en-US" dirty="0" smtClean="0"/>
              <a:t> </a:t>
            </a:r>
            <a:r>
              <a:rPr lang="en-US" dirty="0"/>
              <a:t>and </a:t>
            </a:r>
            <a:r>
              <a:rPr lang="en-US" dirty="0" err="1"/>
              <a:t>vxlan.ko</a:t>
            </a:r>
            <a:r>
              <a:rPr lang="en-US" dirty="0"/>
              <a:t>, so before </a:t>
            </a:r>
            <a:r>
              <a:rPr lang="en-US" dirty="0" err="1"/>
              <a:t>conguring</a:t>
            </a:r>
            <a:r>
              <a:rPr lang="en-US" dirty="0"/>
              <a:t> Open </a:t>
            </a:r>
            <a:r>
              <a:rPr lang="en-US" dirty="0" err="1"/>
              <a:t>vSwitch</a:t>
            </a:r>
            <a:r>
              <a:rPr lang="en-US" dirty="0"/>
              <a:t> make sure these modules</a:t>
            </a:r>
          </a:p>
          <a:p>
            <a:r>
              <a:rPr lang="en-US" dirty="0"/>
              <a:t>have been installed properly</a:t>
            </a:r>
            <a:r>
              <a:rPr lang="en-US" dirty="0" smtClean="0"/>
              <a:t>.</a:t>
            </a:r>
          </a:p>
          <a:p>
            <a:endParaRPr lang="en-US" dirty="0"/>
          </a:p>
          <a:p>
            <a:endParaRPr lang="en-US" dirty="0" smtClean="0"/>
          </a:p>
          <a:p>
            <a:endParaRPr lang="en-US" dirty="0"/>
          </a:p>
          <a:p>
            <a:r>
              <a:rPr lang="en-US" dirty="0"/>
              <a:t>The version for Open </a:t>
            </a:r>
            <a:r>
              <a:rPr lang="en-US" dirty="0" err="1"/>
              <a:t>vSwitch</a:t>
            </a:r>
            <a:r>
              <a:rPr lang="en-US" dirty="0"/>
              <a:t> used for</a:t>
            </a:r>
          </a:p>
          <a:p>
            <a:r>
              <a:rPr lang="en-US" dirty="0"/>
              <a:t>build is openvswitch-2.3.10 as it is compatible with Linux kernel </a:t>
            </a:r>
            <a:r>
              <a:rPr lang="en-US" dirty="0" smtClean="0"/>
              <a:t>3.14.32 so we need to make sure that sources for kernel 3.14.32 are present.</a:t>
            </a:r>
          </a:p>
          <a:p>
            <a:endParaRPr lang="en-US" dirty="0" smtClean="0"/>
          </a:p>
          <a:p>
            <a:endParaRPr lang="en-US" dirty="0"/>
          </a:p>
          <a:p>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3400425"/>
            <a:ext cx="689610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sz="3200" u="sng" dirty="0" smtClean="0"/>
              <a:t>Open </a:t>
            </a:r>
            <a:r>
              <a:rPr lang="en-US" sz="3200" u="sng" dirty="0" err="1" smtClean="0"/>
              <a:t>vSwitch</a:t>
            </a:r>
            <a:r>
              <a:rPr lang="en-US" sz="3200" u="sng" dirty="0" smtClean="0"/>
              <a:t> Support Modules</a:t>
            </a:r>
            <a:endParaRPr lang="en-US" sz="3200" u="sng" dirty="0"/>
          </a:p>
        </p:txBody>
      </p:sp>
    </p:spTree>
    <p:extLst>
      <p:ext uri="{BB962C8B-B14F-4D97-AF65-F5344CB8AC3E}">
        <p14:creationId xmlns:p14="http://schemas.microsoft.com/office/powerpoint/2010/main" val="25217761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7" y="2757488"/>
            <a:ext cx="6867525"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538" y="1928813"/>
            <a:ext cx="61912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z="3200" dirty="0" smtClean="0"/>
              <a:t>Open </a:t>
            </a:r>
            <a:r>
              <a:rPr lang="en-US" sz="3200" dirty="0" err="1" smtClean="0"/>
              <a:t>vSwitch</a:t>
            </a:r>
            <a:r>
              <a:rPr lang="en-US" sz="3200" dirty="0" smtClean="0"/>
              <a:t> Initialization</a:t>
            </a:r>
            <a:endParaRPr lang="en-US" sz="3200" dirty="0"/>
          </a:p>
        </p:txBody>
      </p:sp>
    </p:spTree>
    <p:extLst>
      <p:ext uri="{BB962C8B-B14F-4D97-AF65-F5344CB8AC3E}">
        <p14:creationId xmlns:p14="http://schemas.microsoft.com/office/powerpoint/2010/main" val="7038056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3" y="1668929"/>
            <a:ext cx="8515351" cy="1938992"/>
          </a:xfrm>
          <a:prstGeom prst="rect">
            <a:avLst/>
          </a:prstGeom>
        </p:spPr>
        <p:txBody>
          <a:bodyPr wrap="square">
            <a:spAutoFit/>
          </a:bodyPr>
          <a:lstStyle/>
          <a:p>
            <a:r>
              <a:rPr lang="en-US" dirty="0"/>
              <a:t>Now we need to create custom versions of </a:t>
            </a:r>
            <a:r>
              <a:rPr lang="en-US" dirty="0" err="1"/>
              <a:t>qemu-ifup</a:t>
            </a:r>
            <a:r>
              <a:rPr lang="en-US" dirty="0"/>
              <a:t> and </a:t>
            </a:r>
            <a:r>
              <a:rPr lang="en-US" dirty="0" err="1"/>
              <a:t>qemu-ifdown</a:t>
            </a:r>
            <a:r>
              <a:rPr lang="en-US" dirty="0"/>
              <a:t> scripts </a:t>
            </a:r>
            <a:r>
              <a:rPr lang="en-US" dirty="0" smtClean="0"/>
              <a:t>that would </a:t>
            </a:r>
            <a:r>
              <a:rPr lang="en-US" dirty="0"/>
              <a:t>be used in KVM </a:t>
            </a:r>
            <a:r>
              <a:rPr lang="en-US" dirty="0" err="1"/>
              <a:t>conguration</a:t>
            </a:r>
            <a:r>
              <a:rPr lang="en-US" dirty="0"/>
              <a:t> of guest OS</a:t>
            </a:r>
            <a:r>
              <a:rPr lang="en-US" dirty="0" smtClean="0"/>
              <a:t>.</a:t>
            </a:r>
          </a:p>
          <a:p>
            <a:endParaRPr lang="en-US" dirty="0" smtClean="0"/>
          </a:p>
          <a:p>
            <a:endParaRPr lang="en-US" dirty="0"/>
          </a:p>
          <a:p>
            <a:endParaRPr lang="en-US" dirty="0"/>
          </a:p>
        </p:txBody>
      </p:sp>
      <p:pic>
        <p:nvPicPr>
          <p:cNvPr id="18435" name="Picture 3" descr="C:\thesis_12_June\asudis-master\asudis-master\asudis-master\figures\Images and text\kvmd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558" y="4524375"/>
            <a:ext cx="6828572" cy="1009524"/>
          </a:xfrm>
          <a:prstGeom prst="rect">
            <a:avLst/>
          </a:prstGeom>
          <a:noFill/>
          <a:extLst>
            <a:ext uri="{909E8E84-426E-40DD-AFC4-6F175D3DCCD1}">
              <a14:hiddenFill xmlns:a14="http://schemas.microsoft.com/office/drawing/2010/main">
                <a:solidFill>
                  <a:srgbClr val="FFFFFF"/>
                </a:solidFill>
              </a14:hiddenFill>
            </a:ext>
          </a:extLst>
        </p:spPr>
      </p:pic>
      <p:pic>
        <p:nvPicPr>
          <p:cNvPr id="18437" name="Picture 5" descr="C:\thesis_12_June\asudis-master\asudis-master\asudis-master\figures\Images and text\kvmu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558" y="2865046"/>
            <a:ext cx="6876191" cy="1200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sz="3200" u="sng" dirty="0" err="1" smtClean="0"/>
              <a:t>Qemu</a:t>
            </a:r>
            <a:r>
              <a:rPr lang="en-US" sz="3200" u="sng" dirty="0" smtClean="0"/>
              <a:t> Scripts to boot Guest OS</a:t>
            </a:r>
            <a:endParaRPr lang="en-US" sz="3200" u="sng" dirty="0"/>
          </a:p>
        </p:txBody>
      </p:sp>
    </p:spTree>
    <p:extLst>
      <p:ext uri="{BB962C8B-B14F-4D97-AF65-F5344CB8AC3E}">
        <p14:creationId xmlns:p14="http://schemas.microsoft.com/office/powerpoint/2010/main" val="17834530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thesis_12_June\asudis-master\asudis-master\asudis-master\figures\Images and text\ovs_tap_i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890" y="2719541"/>
            <a:ext cx="6847620" cy="24666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19150" y="1857375"/>
            <a:ext cx="8029575" cy="461665"/>
          </a:xfrm>
          <a:prstGeom prst="rect">
            <a:avLst/>
          </a:prstGeom>
          <a:noFill/>
        </p:spPr>
        <p:txBody>
          <a:bodyPr wrap="square" rtlCol="0">
            <a:spAutoFit/>
          </a:bodyPr>
          <a:lstStyle/>
          <a:p>
            <a:r>
              <a:rPr lang="en-US" dirty="0" smtClean="0"/>
              <a:t>Add the tap interface and the </a:t>
            </a:r>
            <a:r>
              <a:rPr lang="en-US" dirty="0" err="1" smtClean="0"/>
              <a:t>ethernet</a:t>
            </a:r>
            <a:r>
              <a:rPr lang="en-US" dirty="0" smtClean="0"/>
              <a:t> port to the bridge ‘br0’.</a:t>
            </a:r>
            <a:endParaRPr lang="en-US" dirty="0"/>
          </a:p>
        </p:txBody>
      </p:sp>
      <p:sp>
        <p:nvSpPr>
          <p:cNvPr id="3" name="Title 2"/>
          <p:cNvSpPr>
            <a:spLocks noGrp="1"/>
          </p:cNvSpPr>
          <p:nvPr>
            <p:ph type="title"/>
          </p:nvPr>
        </p:nvSpPr>
        <p:spPr/>
        <p:txBody>
          <a:bodyPr/>
          <a:lstStyle/>
          <a:p>
            <a:r>
              <a:rPr lang="en-US" sz="3200" u="sng" dirty="0" smtClean="0"/>
              <a:t>Adding tap interface to create network</a:t>
            </a:r>
            <a:endParaRPr lang="en-US" sz="3200" u="sng" dirty="0"/>
          </a:p>
        </p:txBody>
      </p:sp>
    </p:spTree>
    <p:extLst>
      <p:ext uri="{BB962C8B-B14F-4D97-AF65-F5344CB8AC3E}">
        <p14:creationId xmlns:p14="http://schemas.microsoft.com/office/powerpoint/2010/main" val="29053841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the Guest OS using </a:t>
            </a:r>
            <a:r>
              <a:rPr lang="en-US" dirty="0" err="1" smtClean="0"/>
              <a:t>Qemu</a:t>
            </a:r>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2170434"/>
            <a:ext cx="5581650" cy="3277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10520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175" y="2663825"/>
            <a:ext cx="7772400" cy="1143000"/>
          </a:xfrm>
        </p:spPr>
        <p:txBody>
          <a:bodyPr/>
          <a:lstStyle/>
          <a:p>
            <a:r>
              <a:rPr lang="en-US" dirty="0" smtClean="0"/>
              <a:t>Scope for Future</a:t>
            </a:r>
            <a:endParaRPr lang="en-US" dirty="0"/>
          </a:p>
        </p:txBody>
      </p:sp>
    </p:spTree>
    <p:extLst>
      <p:ext uri="{BB962C8B-B14F-4D97-AF65-F5344CB8AC3E}">
        <p14:creationId xmlns:p14="http://schemas.microsoft.com/office/powerpoint/2010/main" val="787678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152" y="803165"/>
            <a:ext cx="8237482" cy="1143000"/>
          </a:xfrm>
        </p:spPr>
        <p:txBody>
          <a:bodyPr/>
          <a:lstStyle/>
          <a:p>
            <a:r>
              <a:rPr lang="en-US" sz="3200" u="sng" dirty="0" smtClean="0">
                <a:solidFill>
                  <a:schemeClr val="tx1"/>
                </a:solidFill>
                <a:latin typeface="+mn-lt"/>
                <a:cs typeface="Aharoni" panose="02010803020104030203" pitchFamily="2" charset="-79"/>
              </a:rPr>
              <a:t>IT – </a:t>
            </a:r>
            <a:r>
              <a:rPr lang="en-US" sz="3200" u="sng" dirty="0" err="1" smtClean="0">
                <a:solidFill>
                  <a:schemeClr val="tx1"/>
                </a:solidFill>
                <a:latin typeface="+mn-lt"/>
                <a:cs typeface="Aharoni" panose="02010803020104030203" pitchFamily="2" charset="-79"/>
              </a:rPr>
              <a:t>Telecos</a:t>
            </a:r>
            <a:r>
              <a:rPr lang="en-US" sz="3200" u="sng" dirty="0" smtClean="0">
                <a:solidFill>
                  <a:schemeClr val="tx1"/>
                </a:solidFill>
                <a:latin typeface="+mn-lt"/>
                <a:cs typeface="Aharoni" panose="02010803020104030203" pitchFamily="2" charset="-79"/>
              </a:rPr>
              <a:t> Convergence Motivation</a:t>
            </a:r>
            <a:endParaRPr lang="en-US" sz="3200" u="sng" dirty="0">
              <a:solidFill>
                <a:schemeClr val="tx1"/>
              </a:solidFill>
              <a:latin typeface="+mn-lt"/>
              <a:cs typeface="Aharoni" panose="02010803020104030203" pitchFamily="2" charset="-79"/>
            </a:endParaRPr>
          </a:p>
        </p:txBody>
      </p:sp>
      <p:pic>
        <p:nvPicPr>
          <p:cNvPr id="3074"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37683" t="23401" r="12321" b="32006"/>
          <a:stretch/>
        </p:blipFill>
        <p:spPr bwMode="auto">
          <a:xfrm>
            <a:off x="4766034" y="1947040"/>
            <a:ext cx="4291257" cy="2301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8601" y="1663261"/>
            <a:ext cx="4933949"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The telecoms and IT infrastructures are starting to converge, with mobile operators using IT concepts to streamline or improve their infrastructure or using IT architectures for new opportunities, including cloud services.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Need for efficient traffic handling, resource allocation, security compliance, operational efficiency for centralized cloud services.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OpenFlow and Openstack are such concepts.</a:t>
            </a:r>
          </a:p>
          <a:p>
            <a:pPr marL="342900" indent="-342900">
              <a:buFont typeface="Arial" panose="020B0604020202020204" pitchFamily="34" charset="0"/>
              <a:buChar char="•"/>
            </a:pPr>
            <a:endParaRPr lang="en-US" sz="2000" dirty="0" smtClean="0"/>
          </a:p>
          <a:p>
            <a:endParaRPr lang="en-US" sz="2000" dirty="0"/>
          </a:p>
        </p:txBody>
      </p:sp>
    </p:spTree>
    <p:extLst>
      <p:ext uri="{BB962C8B-B14F-4D97-AF65-F5344CB8AC3E}">
        <p14:creationId xmlns:p14="http://schemas.microsoft.com/office/powerpoint/2010/main" val="343120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50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662" y="1809750"/>
            <a:ext cx="6162675"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Porting to ARM v8</a:t>
            </a:r>
            <a:endParaRPr lang="en-US" dirty="0"/>
          </a:p>
        </p:txBody>
      </p:sp>
    </p:spTree>
    <p:extLst>
      <p:ext uri="{BB962C8B-B14F-4D97-AF65-F5344CB8AC3E}">
        <p14:creationId xmlns:p14="http://schemas.microsoft.com/office/powerpoint/2010/main" val="9033610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300" y="1940590"/>
            <a:ext cx="4152900" cy="27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dirty="0" smtClean="0"/>
              <a:t>VMI based IDS</a:t>
            </a:r>
            <a:endParaRPr lang="en-US" dirty="0"/>
          </a:p>
        </p:txBody>
      </p:sp>
      <p:sp>
        <p:nvSpPr>
          <p:cNvPr id="5" name="Rectangle 4"/>
          <p:cNvSpPr/>
          <p:nvPr/>
        </p:nvSpPr>
        <p:spPr>
          <a:xfrm>
            <a:off x="628650" y="1820377"/>
            <a:ext cx="4410075" cy="4093428"/>
          </a:xfrm>
          <a:prstGeom prst="rect">
            <a:avLst/>
          </a:prstGeom>
        </p:spPr>
        <p:txBody>
          <a:bodyPr wrap="square">
            <a:spAutoFit/>
          </a:bodyPr>
          <a:lstStyle/>
          <a:p>
            <a:pPr marL="342900" indent="-342900">
              <a:buFont typeface="Wingdings" panose="05000000000000000000" pitchFamily="2" charset="2"/>
              <a:buChar char="§"/>
            </a:pPr>
            <a:r>
              <a:rPr lang="en-US" sz="2000" dirty="0" smtClean="0"/>
              <a:t>Network based IDS offers poor visibility- they cannot monitor internal state of host or events, all information has to be gleaned from network traffic to and from host.</a:t>
            </a:r>
          </a:p>
          <a:p>
            <a:pPr marL="342900" indent="-342900">
              <a:buFont typeface="Wingdings" panose="05000000000000000000" pitchFamily="2" charset="2"/>
              <a:buChar char="§"/>
            </a:pPr>
            <a:r>
              <a:rPr lang="en-US" sz="2000" dirty="0" smtClean="0"/>
              <a:t>VMI IDS directly observes hardware state and events and uses this information to extrapolate software state of host. This offers visibility comparable to HIDS.</a:t>
            </a:r>
          </a:p>
          <a:p>
            <a:pPr marL="342900" indent="-342900">
              <a:buFont typeface="Wingdings" panose="05000000000000000000" pitchFamily="2" charset="2"/>
              <a:buChar char="§"/>
            </a:pPr>
            <a:r>
              <a:rPr lang="en-US" sz="2000" dirty="0" smtClean="0"/>
              <a:t>Isolated from host – high degree of attack resistance even if host is corrupted.</a:t>
            </a:r>
            <a:endParaRPr lang="en-US" sz="2000" dirty="0"/>
          </a:p>
        </p:txBody>
      </p:sp>
    </p:spTree>
    <p:extLst>
      <p:ext uri="{BB962C8B-B14F-4D97-AF65-F5344CB8AC3E}">
        <p14:creationId xmlns:p14="http://schemas.microsoft.com/office/powerpoint/2010/main" val="19719537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descr="Capture21.PNG"/>
          <p:cNvPicPr>
            <a:picLocks noGrp="1" noChangeAspect="1"/>
          </p:cNvPicPr>
          <p:nvPr/>
        </p:nvPicPr>
        <p:blipFill>
          <a:blip r:embed="rId2" cstate="print"/>
          <a:stretch>
            <a:fillRect/>
          </a:stretch>
        </p:blipFill>
        <p:spPr>
          <a:xfrm>
            <a:off x="4850874" y="1781175"/>
            <a:ext cx="3913796" cy="2638425"/>
          </a:xfrm>
          <a:prstGeom prst="rect">
            <a:avLst/>
          </a:prstGeom>
        </p:spPr>
      </p:pic>
      <p:sp>
        <p:nvSpPr>
          <p:cNvPr id="4" name="Title 3"/>
          <p:cNvSpPr>
            <a:spLocks noGrp="1"/>
          </p:cNvSpPr>
          <p:nvPr>
            <p:ph type="title"/>
          </p:nvPr>
        </p:nvSpPr>
        <p:spPr/>
        <p:txBody>
          <a:bodyPr/>
          <a:lstStyle/>
          <a:p>
            <a:r>
              <a:rPr lang="en-US" dirty="0" smtClean="0"/>
              <a:t>VMI Extensions to ARM</a:t>
            </a:r>
            <a:endParaRPr lang="en-US" dirty="0"/>
          </a:p>
        </p:txBody>
      </p:sp>
      <p:sp>
        <p:nvSpPr>
          <p:cNvPr id="2" name="Rectangle 1"/>
          <p:cNvSpPr/>
          <p:nvPr/>
        </p:nvSpPr>
        <p:spPr>
          <a:xfrm>
            <a:off x="561975" y="1720839"/>
            <a:ext cx="4543425" cy="3416320"/>
          </a:xfrm>
          <a:prstGeom prst="rect">
            <a:avLst/>
          </a:prstGeom>
        </p:spPr>
        <p:txBody>
          <a:bodyPr wrap="square">
            <a:spAutoFit/>
          </a:bodyPr>
          <a:lstStyle/>
          <a:p>
            <a:pPr marL="342900" indent="-342900">
              <a:buFont typeface="Wingdings" panose="05000000000000000000" pitchFamily="2" charset="2"/>
              <a:buChar char="§"/>
            </a:pPr>
            <a:r>
              <a:rPr lang="en-US" dirty="0"/>
              <a:t>OS interface library will provide OS level view by interpreting hardware state exported by VM.</a:t>
            </a:r>
          </a:p>
          <a:p>
            <a:pPr marL="342900" indent="-342900">
              <a:buFont typeface="Wingdings" panose="05000000000000000000" pitchFamily="2" charset="2"/>
              <a:buChar char="§"/>
            </a:pPr>
            <a:r>
              <a:rPr lang="en-US" dirty="0"/>
              <a:t>The policy engine consists of common framework for building policies.</a:t>
            </a:r>
          </a:p>
          <a:p>
            <a:pPr marL="342900" indent="-342900">
              <a:buFont typeface="Wingdings" panose="05000000000000000000" pitchFamily="2" charset="2"/>
              <a:buChar char="§"/>
            </a:pPr>
            <a:r>
              <a:rPr lang="en-US" dirty="0"/>
              <a:t>Policy modules will implement specific intrusion detection policies.</a:t>
            </a:r>
          </a:p>
        </p:txBody>
      </p:sp>
    </p:spTree>
    <p:extLst>
      <p:ext uri="{BB962C8B-B14F-4D97-AF65-F5344CB8AC3E}">
        <p14:creationId xmlns:p14="http://schemas.microsoft.com/office/powerpoint/2010/main" val="34927905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JARVIS: AI </a:t>
            </a:r>
            <a:r>
              <a:rPr lang="en-US" dirty="0"/>
              <a:t>in SDN Security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463" y="1871898"/>
            <a:ext cx="4706362" cy="3652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33400" y="1871897"/>
            <a:ext cx="4171950" cy="3785652"/>
          </a:xfrm>
          <a:prstGeom prst="rect">
            <a:avLst/>
          </a:prstGeom>
        </p:spPr>
        <p:txBody>
          <a:bodyPr wrap="square">
            <a:spAutoFit/>
          </a:bodyPr>
          <a:lstStyle/>
          <a:p>
            <a:pPr marL="457200" indent="-457200">
              <a:buFont typeface="Wingdings" panose="05000000000000000000" pitchFamily="2" charset="2"/>
              <a:buChar char="§"/>
            </a:pPr>
            <a:r>
              <a:rPr lang="en-US" sz="2000" u="sng" dirty="0"/>
              <a:t>Precept</a:t>
            </a:r>
            <a:r>
              <a:rPr lang="en-US" sz="2000" dirty="0"/>
              <a:t>: New flow from the Open </a:t>
            </a:r>
            <a:r>
              <a:rPr lang="en-US" sz="2000" dirty="0" err="1" smtClean="0"/>
              <a:t>vSwitch</a:t>
            </a:r>
            <a:r>
              <a:rPr lang="en-US" sz="2000" dirty="0" smtClean="0"/>
              <a:t>.</a:t>
            </a:r>
          </a:p>
          <a:p>
            <a:endParaRPr lang="en-US" sz="2000" dirty="0"/>
          </a:p>
          <a:p>
            <a:pPr marL="457200" indent="-457200">
              <a:buFont typeface="Wingdings" panose="05000000000000000000" pitchFamily="2" charset="2"/>
              <a:buChar char="§"/>
            </a:pPr>
            <a:r>
              <a:rPr lang="en-US" sz="2000" u="sng" dirty="0"/>
              <a:t>Actions</a:t>
            </a:r>
            <a:r>
              <a:rPr lang="en-US" sz="2000" dirty="0"/>
              <a:t>: Insert Flow (E.g.- Block/Redirect</a:t>
            </a:r>
            <a:r>
              <a:rPr lang="en-US" sz="2000" dirty="0" smtClean="0"/>
              <a:t>).</a:t>
            </a:r>
          </a:p>
          <a:p>
            <a:endParaRPr lang="en-US" sz="2000" dirty="0"/>
          </a:p>
          <a:p>
            <a:pPr marL="457200" indent="-457200">
              <a:buFont typeface="Wingdings" panose="05000000000000000000" pitchFamily="2" charset="2"/>
              <a:buChar char="§"/>
            </a:pPr>
            <a:r>
              <a:rPr lang="en-US" sz="2000" u="sng" dirty="0"/>
              <a:t>Goals</a:t>
            </a:r>
            <a:r>
              <a:rPr lang="en-US" sz="2000" dirty="0"/>
              <a:t>: Remove any malicious software, fault </a:t>
            </a:r>
            <a:r>
              <a:rPr lang="en-US" sz="2000" dirty="0" smtClean="0"/>
              <a:t>tolerance.</a:t>
            </a:r>
          </a:p>
          <a:p>
            <a:endParaRPr lang="en-US" sz="2000" dirty="0"/>
          </a:p>
          <a:p>
            <a:pPr marL="457200" indent="-457200">
              <a:buFont typeface="Wingdings" panose="05000000000000000000" pitchFamily="2" charset="2"/>
              <a:buChar char="§"/>
            </a:pPr>
            <a:r>
              <a:rPr lang="en-US" sz="2000" u="sng" dirty="0"/>
              <a:t>Environment</a:t>
            </a:r>
            <a:r>
              <a:rPr lang="en-US" sz="2000" dirty="0"/>
              <a:t>: Current Vulnerabilities, </a:t>
            </a:r>
            <a:r>
              <a:rPr lang="en-US" sz="2000" dirty="0" err="1"/>
              <a:t>e.g</a:t>
            </a:r>
            <a:r>
              <a:rPr lang="en-US" sz="2000" dirty="0"/>
              <a:t>- Nessus, NVD </a:t>
            </a:r>
            <a:r>
              <a:rPr lang="en-US" sz="2000" dirty="0" smtClean="0"/>
              <a:t>database.</a:t>
            </a:r>
            <a:endParaRPr lang="en-US" sz="2000" dirty="0"/>
          </a:p>
        </p:txBody>
      </p:sp>
    </p:spTree>
    <p:extLst>
      <p:ext uri="{BB962C8B-B14F-4D97-AF65-F5344CB8AC3E}">
        <p14:creationId xmlns:p14="http://schemas.microsoft.com/office/powerpoint/2010/main" val="13966225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101" y="1815308"/>
            <a:ext cx="4114800" cy="4149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smtClean="0"/>
              <a:t>Surrogate as a Service</a:t>
            </a:r>
            <a:endParaRPr lang="en-US" dirty="0"/>
          </a:p>
        </p:txBody>
      </p:sp>
      <p:sp>
        <p:nvSpPr>
          <p:cNvPr id="2" name="Rectangle 1"/>
          <p:cNvSpPr/>
          <p:nvPr/>
        </p:nvSpPr>
        <p:spPr>
          <a:xfrm>
            <a:off x="276225" y="1895475"/>
            <a:ext cx="4486274" cy="4093428"/>
          </a:xfrm>
          <a:prstGeom prst="rect">
            <a:avLst/>
          </a:prstGeom>
        </p:spPr>
        <p:txBody>
          <a:bodyPr wrap="square">
            <a:spAutoFit/>
          </a:bodyPr>
          <a:lstStyle/>
          <a:p>
            <a:pPr marL="342900" indent="-342900">
              <a:buFont typeface="Wingdings" panose="05000000000000000000" pitchFamily="2" charset="2"/>
              <a:buChar char="§"/>
            </a:pPr>
            <a:r>
              <a:rPr lang="en-US" sz="2000" dirty="0"/>
              <a:t>The core mode called monitor mode will allow context switch between two virtual processors running in time sliced fashion depending upon the offloaded code from Vehicle. Once the request reaches the monitor mode on surrogate, trusted software would route the request </a:t>
            </a:r>
            <a:r>
              <a:rPr lang="en-US" sz="2000" dirty="0" smtClean="0"/>
              <a:t>accordingly.</a:t>
            </a:r>
            <a:endParaRPr lang="en-US" sz="2000" dirty="0"/>
          </a:p>
          <a:p>
            <a:pPr marL="342900" indent="-342900">
              <a:buFont typeface="Wingdings" panose="05000000000000000000" pitchFamily="2" charset="2"/>
              <a:buChar char="§"/>
            </a:pPr>
            <a:r>
              <a:rPr lang="en-US" sz="2000" dirty="0"/>
              <a:t>If operation requires access to secure world resources monitor mode would switch to Secure world, and remote user/adversary will have lower read privileges only.</a:t>
            </a:r>
          </a:p>
        </p:txBody>
      </p:sp>
    </p:spTree>
    <p:extLst>
      <p:ext uri="{BB962C8B-B14F-4D97-AF65-F5344CB8AC3E}">
        <p14:creationId xmlns:p14="http://schemas.microsoft.com/office/powerpoint/2010/main" val="11336423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Box 2"/>
          <p:cNvSpPr txBox="1"/>
          <p:nvPr/>
        </p:nvSpPr>
        <p:spPr>
          <a:xfrm>
            <a:off x="400050" y="1857375"/>
            <a:ext cx="8429625" cy="4339650"/>
          </a:xfrm>
          <a:prstGeom prst="rect">
            <a:avLst/>
          </a:prstGeom>
          <a:noFill/>
        </p:spPr>
        <p:txBody>
          <a:bodyPr wrap="square" rtlCol="0">
            <a:spAutoFit/>
          </a:bodyPr>
          <a:lstStyle/>
          <a:p>
            <a:r>
              <a:rPr lang="en-US" sz="1200" dirty="0"/>
              <a:t>Dall, C. and J. </a:t>
            </a:r>
            <a:r>
              <a:rPr lang="en-US" sz="1200" dirty="0" err="1"/>
              <a:t>Nieh</a:t>
            </a:r>
            <a:r>
              <a:rPr lang="en-US" sz="1200" dirty="0"/>
              <a:t>, \</a:t>
            </a:r>
            <a:r>
              <a:rPr lang="en-US" sz="1200" dirty="0" err="1"/>
              <a:t>Kvm</a:t>
            </a:r>
            <a:r>
              <a:rPr lang="en-US" sz="1200" dirty="0"/>
              <a:t>/arm: Experiences building the </a:t>
            </a:r>
            <a:r>
              <a:rPr lang="en-US" sz="1200" dirty="0" err="1"/>
              <a:t>linux</a:t>
            </a:r>
            <a:r>
              <a:rPr lang="en-US" sz="1200" dirty="0"/>
              <a:t> arm hypervisor</a:t>
            </a:r>
            <a:r>
              <a:rPr lang="en-US" sz="1200" dirty="0" smtClean="0"/>
              <a:t>", Tech</a:t>
            </a:r>
            <a:r>
              <a:rPr lang="en-US" sz="1200" dirty="0"/>
              <a:t>. rep., Department of Computer Science, Columbia University, URL </a:t>
            </a:r>
            <a:r>
              <a:rPr lang="en-US" sz="1200" dirty="0" smtClean="0"/>
              <a:t>http</a:t>
            </a:r>
            <a:r>
              <a:rPr lang="en-US" sz="1200" dirty="0"/>
              <a:t>:</a:t>
            </a:r>
            <a:r>
              <a:rPr lang="en-US" sz="1200" dirty="0" smtClean="0"/>
              <a:t>//</a:t>
            </a:r>
            <a:r>
              <a:rPr lang="en-US" sz="1200" dirty="0"/>
              <a:t>academiccommons.columbia.edu/catalog/ac%3A162668 (2013a</a:t>
            </a:r>
            <a:r>
              <a:rPr lang="en-US" sz="1200" dirty="0" smtClean="0"/>
              <a:t>)</a:t>
            </a:r>
          </a:p>
          <a:p>
            <a:endParaRPr lang="en-US" sz="1200" dirty="0" smtClean="0"/>
          </a:p>
          <a:p>
            <a:r>
              <a:rPr lang="en-US" sz="1200" dirty="0"/>
              <a:t>Dall, C. and J. </a:t>
            </a:r>
            <a:r>
              <a:rPr lang="en-US" sz="1200" dirty="0" err="1"/>
              <a:t>Nieh</a:t>
            </a:r>
            <a:r>
              <a:rPr lang="en-US" sz="1200" dirty="0"/>
              <a:t>, \Supporting </a:t>
            </a:r>
            <a:r>
              <a:rPr lang="en-US" sz="1200" dirty="0" err="1"/>
              <a:t>kvm</a:t>
            </a:r>
            <a:r>
              <a:rPr lang="en-US" sz="1200" dirty="0"/>
              <a:t> on the arm architecture", LWN (2013b</a:t>
            </a:r>
            <a:r>
              <a:rPr lang="en-US" sz="1200" dirty="0" smtClean="0"/>
              <a:t>).</a:t>
            </a:r>
          </a:p>
          <a:p>
            <a:endParaRPr lang="en-US" sz="1200" dirty="0"/>
          </a:p>
          <a:p>
            <a:r>
              <a:rPr lang="en-US" sz="1200" dirty="0"/>
              <a:t>Foundation, L., \</a:t>
            </a:r>
            <a:r>
              <a:rPr lang="en-US" sz="1200" dirty="0" err="1"/>
              <a:t>Xen</a:t>
            </a:r>
            <a:r>
              <a:rPr lang="en-US" sz="1200" dirty="0"/>
              <a:t> arm with virtualization extensions whitepaper", Tech.</a:t>
            </a:r>
          </a:p>
          <a:p>
            <a:r>
              <a:rPr lang="sv-SE" sz="1200" dirty="0"/>
              <a:t>rep., XEN, URL http://</a:t>
            </a:r>
            <a:r>
              <a:rPr lang="sv-SE" sz="1200" dirty="0" smtClean="0"/>
              <a:t>wiki.xenproject.org/wiki/Xen_ARM_with_</a:t>
            </a:r>
            <a:r>
              <a:rPr lang="en-US" sz="1200" dirty="0" err="1" smtClean="0"/>
              <a:t>Virtualization_Extensions_whitepaper</a:t>
            </a:r>
            <a:r>
              <a:rPr lang="en-US" sz="1200" dirty="0" smtClean="0"/>
              <a:t> </a:t>
            </a:r>
            <a:r>
              <a:rPr lang="en-US" sz="1200" dirty="0"/>
              <a:t>(2013</a:t>
            </a:r>
            <a:r>
              <a:rPr lang="en-US" sz="1200" dirty="0" smtClean="0"/>
              <a:t>).</a:t>
            </a:r>
          </a:p>
          <a:p>
            <a:endParaRPr lang="en-US" sz="1200" dirty="0"/>
          </a:p>
          <a:p>
            <a:r>
              <a:rPr lang="en-US" sz="1200" dirty="0"/>
              <a:t>Foundation, L., \</a:t>
            </a:r>
            <a:r>
              <a:rPr lang="en-US" sz="1200" dirty="0" err="1"/>
              <a:t>Xen</a:t>
            </a:r>
            <a:r>
              <a:rPr lang="en-US" sz="1200" dirty="0"/>
              <a:t> arm with virtualization extensions whitepaper", </a:t>
            </a:r>
            <a:r>
              <a:rPr lang="en-US" sz="1200" dirty="0" smtClean="0"/>
              <a:t>Tech. </a:t>
            </a:r>
            <a:r>
              <a:rPr lang="sv-SE" sz="1200" dirty="0" smtClean="0"/>
              <a:t>rep</a:t>
            </a:r>
            <a:r>
              <a:rPr lang="sv-SE" sz="1200" dirty="0"/>
              <a:t>., XEN, URL http://</a:t>
            </a:r>
            <a:r>
              <a:rPr lang="sv-SE" sz="1200" dirty="0" smtClean="0"/>
              <a:t>wiki.xenproject.org/wiki/Xen_ARM_with_</a:t>
            </a:r>
            <a:r>
              <a:rPr lang="en-US" sz="1200" dirty="0" err="1" smtClean="0"/>
              <a:t>Virtualization_Extensions_whitepaper</a:t>
            </a:r>
            <a:r>
              <a:rPr lang="en-US" sz="1200" dirty="0" smtClean="0"/>
              <a:t> </a:t>
            </a:r>
            <a:r>
              <a:rPr lang="en-US" sz="1200" dirty="0"/>
              <a:t>(2013).</a:t>
            </a:r>
          </a:p>
          <a:p>
            <a:endParaRPr lang="en-US" sz="1200" dirty="0"/>
          </a:p>
          <a:p>
            <a:r>
              <a:rPr lang="en-US" sz="1200" dirty="0"/>
              <a:t>Inc., A., \Porting to arm 64-bit", URL http://community.arm.com/docs/DOC-8453</a:t>
            </a:r>
          </a:p>
          <a:p>
            <a:r>
              <a:rPr lang="en-US" sz="1200" dirty="0"/>
              <a:t>(2014c).</a:t>
            </a:r>
          </a:p>
          <a:p>
            <a:endParaRPr lang="en-US" sz="1200" dirty="0"/>
          </a:p>
          <a:p>
            <a:r>
              <a:rPr lang="en-US" sz="1200" dirty="0" err="1"/>
              <a:t>LibVMI</a:t>
            </a:r>
            <a:r>
              <a:rPr lang="en-US" sz="1200" dirty="0"/>
              <a:t>, \Virtual machine introspection", URL http://www.libvmi.com/ (2013).</a:t>
            </a:r>
          </a:p>
          <a:p>
            <a:endParaRPr lang="en-US" sz="1200" dirty="0"/>
          </a:p>
          <a:p>
            <a:r>
              <a:rPr lang="en-US" sz="1200" dirty="0"/>
              <a:t>Makita, T., \Virtual switching technologies and </a:t>
            </a:r>
            <a:r>
              <a:rPr lang="en-US" sz="1200" dirty="0" err="1"/>
              <a:t>linux</a:t>
            </a:r>
            <a:r>
              <a:rPr lang="en-US" sz="1200" dirty="0"/>
              <a:t> bridge", Tech. rep., NTT Open</a:t>
            </a:r>
          </a:p>
          <a:p>
            <a:r>
              <a:rPr lang="en-US" sz="1200" dirty="0"/>
              <a:t>Source Software Center, URL http://</a:t>
            </a:r>
            <a:r>
              <a:rPr lang="en-US" sz="1200" dirty="0" smtClean="0"/>
              <a:t>events.linuxfoundation.org/sites/events/files/slides/LinuxConJapan2014_makita_0.pdf </a:t>
            </a:r>
            <a:r>
              <a:rPr lang="en-US" sz="1200" dirty="0"/>
              <a:t>(2014).</a:t>
            </a:r>
          </a:p>
          <a:p>
            <a:endParaRPr lang="en-US" sz="1200" dirty="0" smtClean="0"/>
          </a:p>
          <a:p>
            <a:r>
              <a:rPr lang="en-US" sz="1200" dirty="0"/>
              <a:t>Lim, Z. S., \Setting up </a:t>
            </a:r>
            <a:r>
              <a:rPr lang="en-US" sz="1200" dirty="0" err="1"/>
              <a:t>kvm</a:t>
            </a:r>
            <a:r>
              <a:rPr lang="en-US" sz="1200" dirty="0"/>
              <a:t>", URL https://</a:t>
            </a:r>
            <a:r>
              <a:rPr lang="en-US" sz="1200" dirty="0" smtClean="0"/>
              <a:t>wiki.linaro.org/ZiShenLim/sandbox/SettingUpKVM </a:t>
            </a:r>
            <a:r>
              <a:rPr lang="en-US" sz="1200" dirty="0"/>
              <a:t>(2013).</a:t>
            </a:r>
            <a:endParaRPr lang="en-US" sz="1200" dirty="0" smtClean="0"/>
          </a:p>
          <a:p>
            <a:endParaRPr lang="en-US" sz="1200" dirty="0"/>
          </a:p>
          <a:p>
            <a:endParaRPr lang="en-US" sz="1200" dirty="0"/>
          </a:p>
          <a:p>
            <a:endParaRPr lang="en-US" sz="1200" dirty="0"/>
          </a:p>
        </p:txBody>
      </p:sp>
    </p:spTree>
    <p:extLst>
      <p:ext uri="{BB962C8B-B14F-4D97-AF65-F5344CB8AC3E}">
        <p14:creationId xmlns:p14="http://schemas.microsoft.com/office/powerpoint/2010/main" val="41910296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7650" y="1200150"/>
            <a:ext cx="8496300" cy="5078313"/>
          </a:xfrm>
          <a:prstGeom prst="rect">
            <a:avLst/>
          </a:prstGeom>
          <a:noFill/>
        </p:spPr>
        <p:txBody>
          <a:bodyPr wrap="square" rtlCol="0">
            <a:spAutoFit/>
          </a:bodyPr>
          <a:lstStyle/>
          <a:p>
            <a:r>
              <a:rPr lang="en-US" sz="1200" dirty="0"/>
              <a:t>Peng, W., F. Li, X. Han, </a:t>
            </a:r>
            <a:r>
              <a:rPr lang="en-US" sz="1200" dirty="0" err="1"/>
              <a:t>Keesook</a:t>
            </a:r>
            <a:r>
              <a:rPr lang="en-US" sz="1200" dirty="0"/>
              <a:t> </a:t>
            </a:r>
            <a:r>
              <a:rPr lang="en-US" sz="1200" dirty="0" err="1"/>
              <a:t>J.and</a:t>
            </a:r>
            <a:r>
              <a:rPr lang="en-US" sz="1200" dirty="0"/>
              <a:t> Zou and J. Wu, \T-dominance: Prioritized</a:t>
            </a:r>
          </a:p>
          <a:p>
            <a:r>
              <a:rPr lang="en-US" sz="1200" dirty="0"/>
              <a:t>defense deployment for </a:t>
            </a:r>
            <a:r>
              <a:rPr lang="en-US" sz="1200" dirty="0" err="1"/>
              <a:t>byod</a:t>
            </a:r>
            <a:r>
              <a:rPr lang="en-US" sz="1200" dirty="0"/>
              <a:t> security", in \Communications and Network Security</a:t>
            </a:r>
          </a:p>
          <a:p>
            <a:r>
              <a:rPr lang="en-US" sz="1200" dirty="0"/>
              <a:t>(CNS) Conference", (IEEE, 2013</a:t>
            </a:r>
            <a:r>
              <a:rPr lang="en-US" sz="1200" dirty="0" smtClean="0"/>
              <a:t>).</a:t>
            </a:r>
          </a:p>
          <a:p>
            <a:endParaRPr lang="en-US" sz="1200" dirty="0"/>
          </a:p>
          <a:p>
            <a:r>
              <a:rPr lang="en-US" sz="1200" dirty="0" err="1"/>
              <a:t>SpA</a:t>
            </a:r>
            <a:r>
              <a:rPr lang="en-US" sz="1200" dirty="0"/>
              <a:t>, M., \New security perspectives around </a:t>
            </a:r>
            <a:r>
              <a:rPr lang="en-US" sz="1200" dirty="0" err="1"/>
              <a:t>byod</a:t>
            </a:r>
            <a:r>
              <a:rPr lang="en-US" sz="1200" dirty="0"/>
              <a:t>", in \Broadband, Wireless </a:t>
            </a:r>
            <a:r>
              <a:rPr lang="en-US" sz="1200" dirty="0" smtClean="0"/>
              <a:t>Com</a:t>
            </a:r>
            <a:r>
              <a:rPr lang="en-US" sz="1200" dirty="0"/>
              <a:t>puting, Communication and Applications (BWCCA", (IEEE, 2012</a:t>
            </a:r>
            <a:r>
              <a:rPr lang="en-US" sz="1200" dirty="0" smtClean="0"/>
              <a:t>).</a:t>
            </a:r>
          </a:p>
          <a:p>
            <a:endParaRPr lang="en-US" sz="1200" dirty="0"/>
          </a:p>
          <a:p>
            <a:r>
              <a:rPr lang="en-US" sz="1200" dirty="0"/>
              <a:t>Systems, V. O., \</a:t>
            </a:r>
            <a:r>
              <a:rPr lang="en-US" sz="1200" dirty="0" err="1"/>
              <a:t>svirt</a:t>
            </a:r>
            <a:r>
              <a:rPr lang="en-US" sz="1200" dirty="0"/>
              <a:t> security for </a:t>
            </a:r>
            <a:r>
              <a:rPr lang="en-US" sz="1200" dirty="0" err="1"/>
              <a:t>kvm</a:t>
            </a:r>
            <a:r>
              <a:rPr lang="en-US" sz="1200" dirty="0"/>
              <a:t> virtualization on omap5 </a:t>
            </a:r>
            <a:r>
              <a:rPr lang="en-US" sz="1200" dirty="0" err="1"/>
              <a:t>uevm</a:t>
            </a:r>
            <a:r>
              <a:rPr lang="en-US" sz="1200" dirty="0"/>
              <a:t>", URL </a:t>
            </a:r>
            <a:r>
              <a:rPr lang="en-US" sz="1200" dirty="0" smtClean="0"/>
              <a:t>http//</a:t>
            </a:r>
            <a:r>
              <a:rPr lang="en-US" sz="1200" dirty="0"/>
              <a:t>www.virtualopensystems.com/en/solutions/guides/kvm-svirt-omap5/</a:t>
            </a:r>
          </a:p>
          <a:p>
            <a:r>
              <a:rPr lang="en-US" sz="1200" dirty="0"/>
              <a:t>(2013</a:t>
            </a:r>
            <a:r>
              <a:rPr lang="en-US" sz="1200" dirty="0" smtClean="0"/>
              <a:t>)</a:t>
            </a:r>
          </a:p>
          <a:p>
            <a:endParaRPr lang="en-US" sz="1200" dirty="0"/>
          </a:p>
          <a:p>
            <a:r>
              <a:rPr lang="en-US" sz="1200" dirty="0"/>
              <a:t>Wu, H., D. Huang, Y. Xin, A. Chowdhary and Z. Wang, \</a:t>
            </a:r>
            <a:r>
              <a:rPr lang="en-US" sz="1200" dirty="0" smtClean="0"/>
              <a:t>Drive-in-the-cloud(</a:t>
            </a:r>
            <a:r>
              <a:rPr lang="en-US" sz="1200" dirty="0" err="1" smtClean="0"/>
              <a:t>dr.cloud</a:t>
            </a:r>
            <a:r>
              <a:rPr lang="en-US" sz="1200" dirty="0"/>
              <a:t>): Surrogate service for autonomous vehicles", in \In proceedings</a:t>
            </a:r>
          </a:p>
          <a:p>
            <a:r>
              <a:rPr lang="fi-FI" sz="1200" dirty="0"/>
              <a:t>USENIX Hot Cloud", (USENIX, 2015</a:t>
            </a:r>
            <a:r>
              <a:rPr lang="fi-FI" sz="1200" dirty="0" smtClean="0"/>
              <a:t>).</a:t>
            </a:r>
          </a:p>
          <a:p>
            <a:endParaRPr lang="fi-FI" sz="1200" dirty="0"/>
          </a:p>
          <a:p>
            <a:r>
              <a:rPr lang="en-US" sz="1200" dirty="0" err="1"/>
              <a:t>Zhauniarovich</a:t>
            </a:r>
            <a:r>
              <a:rPr lang="en-US" sz="1200" dirty="0"/>
              <a:t>, Y., G. </a:t>
            </a:r>
            <a:r>
              <a:rPr lang="en-US" sz="1200" dirty="0" err="1"/>
              <a:t>Russello</a:t>
            </a:r>
            <a:r>
              <a:rPr lang="en-US" sz="1200" dirty="0"/>
              <a:t>, M. Conti, B. </a:t>
            </a:r>
            <a:r>
              <a:rPr lang="en-US" sz="1200" dirty="0" err="1"/>
              <a:t>Crispo</a:t>
            </a:r>
            <a:r>
              <a:rPr lang="en-US" sz="1200" dirty="0"/>
              <a:t> and E. </a:t>
            </a:r>
            <a:r>
              <a:rPr lang="en-US" sz="1200" dirty="0" err="1"/>
              <a:t>Fernandes</a:t>
            </a:r>
            <a:r>
              <a:rPr lang="en-US" sz="1200" dirty="0"/>
              <a:t>, \Moses: </a:t>
            </a:r>
            <a:r>
              <a:rPr lang="en-US" sz="1200" dirty="0" smtClean="0"/>
              <a:t>Supporting </a:t>
            </a:r>
            <a:r>
              <a:rPr lang="en-US" sz="1200" dirty="0"/>
              <a:t>and enforcing security proles on smartphones", in \Dependable and Secure</a:t>
            </a:r>
          </a:p>
          <a:p>
            <a:r>
              <a:rPr lang="en-US" sz="1200" dirty="0"/>
              <a:t>Computing, IEEE Transactions", (IEEE, 2014</a:t>
            </a:r>
            <a:r>
              <a:rPr lang="en-US" sz="1200" dirty="0" smtClean="0"/>
              <a:t>).</a:t>
            </a:r>
          </a:p>
          <a:p>
            <a:endParaRPr lang="en-US" sz="1200" dirty="0"/>
          </a:p>
          <a:p>
            <a:r>
              <a:rPr lang="en-US" sz="1200" dirty="0"/>
              <a:t>Technology, M., \Bring your own device", URL https://</a:t>
            </a:r>
            <a:r>
              <a:rPr lang="en-US" sz="1200" dirty="0" smtClean="0"/>
              <a:t>mti.com/Portals/0/Documents/White%20Paper/MTI_BYOD_WP_UK.pdf </a:t>
            </a:r>
            <a:r>
              <a:rPr lang="en-US" sz="1200" dirty="0"/>
              <a:t>(2012</a:t>
            </a:r>
            <a:r>
              <a:rPr lang="en-US" sz="1200" dirty="0" smtClean="0"/>
              <a:t>).</a:t>
            </a:r>
          </a:p>
          <a:p>
            <a:endParaRPr lang="en-US" sz="1200" dirty="0"/>
          </a:p>
          <a:p>
            <a:r>
              <a:rPr lang="en-US" sz="1200" dirty="0" err="1"/>
              <a:t>Tootoonchian</a:t>
            </a:r>
            <a:r>
              <a:rPr lang="en-US" sz="1200" dirty="0"/>
              <a:t>, A. and Y. </a:t>
            </a:r>
            <a:r>
              <a:rPr lang="en-US" sz="1200" dirty="0" err="1"/>
              <a:t>Ganjali</a:t>
            </a:r>
            <a:r>
              <a:rPr lang="en-US" sz="1200" dirty="0"/>
              <a:t>, \</a:t>
            </a:r>
            <a:r>
              <a:rPr lang="en-US" sz="1200" dirty="0" err="1"/>
              <a:t>Hyperow</a:t>
            </a:r>
            <a:r>
              <a:rPr lang="en-US" sz="1200" dirty="0"/>
              <a:t>: A distributed control plane for </a:t>
            </a:r>
            <a:r>
              <a:rPr lang="en-US" sz="1200" dirty="0" err="1" smtClean="0"/>
              <a:t>openflow</a:t>
            </a:r>
            <a:r>
              <a:rPr lang="en-US" sz="1200" dirty="0"/>
              <a:t>", in \INM/WREN'10 Proceedings of the 2010 internet network </a:t>
            </a:r>
            <a:r>
              <a:rPr lang="en-US" sz="1200" dirty="0" err="1" smtClean="0"/>
              <a:t>managementconference</a:t>
            </a:r>
            <a:r>
              <a:rPr lang="en-US" sz="1200" dirty="0" smtClean="0"/>
              <a:t> </a:t>
            </a:r>
            <a:r>
              <a:rPr lang="en-US" sz="1200" dirty="0"/>
              <a:t>on Research on enterprise networking", (IEEE, 2010</a:t>
            </a:r>
            <a:r>
              <a:rPr lang="en-US" sz="1200" dirty="0" smtClean="0"/>
              <a:t>).</a:t>
            </a:r>
          </a:p>
          <a:p>
            <a:endParaRPr lang="en-US" sz="1200" dirty="0"/>
          </a:p>
          <a:p>
            <a:r>
              <a:rPr lang="en-US" sz="1200" dirty="0"/>
              <a:t>LENGYEL, T. K., T. KITTEL, J. PFOH and C. ECKERT, \Multi-tiered </a:t>
            </a:r>
            <a:r>
              <a:rPr lang="en-US" sz="1200" dirty="0" smtClean="0"/>
              <a:t>security architecture </a:t>
            </a:r>
            <a:r>
              <a:rPr lang="en-US" sz="1200" dirty="0"/>
              <a:t>for arm via the virtualization and security extensions.", in \25th </a:t>
            </a:r>
            <a:r>
              <a:rPr lang="en-US" sz="1200" dirty="0" smtClean="0"/>
              <a:t>International </a:t>
            </a:r>
            <a:r>
              <a:rPr lang="en-US" sz="1200" dirty="0"/>
              <a:t>Workshop </a:t>
            </a:r>
            <a:r>
              <a:rPr lang="en-US" sz="1200" dirty="0" err="1"/>
              <a:t>onDatabase</a:t>
            </a:r>
            <a:r>
              <a:rPr lang="en-US" sz="1200" dirty="0"/>
              <a:t> and Expert Systems Applications", (IEEE, 2014).</a:t>
            </a:r>
          </a:p>
        </p:txBody>
      </p:sp>
    </p:spTree>
    <p:extLst>
      <p:ext uri="{BB962C8B-B14F-4D97-AF65-F5344CB8AC3E}">
        <p14:creationId xmlns:p14="http://schemas.microsoft.com/office/powerpoint/2010/main" val="29589484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pic>
        <p:nvPicPr>
          <p:cNvPr id="3074" name="Picture 2" descr="http://deedees-jazz.com/wp-content/uploads/2015/06/1421178042197.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1157510"/>
            <a:ext cx="6521450" cy="5037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144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 Edge Controller</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1914" y="2057399"/>
            <a:ext cx="4834906"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38125" y="1866900"/>
            <a:ext cx="3505200" cy="4524315"/>
          </a:xfrm>
          <a:prstGeom prst="rect">
            <a:avLst/>
          </a:prstGeom>
          <a:noFill/>
        </p:spPr>
        <p:txBody>
          <a:bodyPr wrap="square" rtlCol="0">
            <a:spAutoFit/>
          </a:bodyPr>
          <a:lstStyle/>
          <a:p>
            <a:pPr marL="342900" indent="-342900">
              <a:buFont typeface="Wingdings" panose="05000000000000000000" pitchFamily="2" charset="2"/>
              <a:buChar char="§"/>
            </a:pPr>
            <a:r>
              <a:rPr lang="en-US" dirty="0" smtClean="0"/>
              <a:t>Existing SDN framework is suitable for wired network. </a:t>
            </a:r>
          </a:p>
          <a:p>
            <a:pPr marL="342900" indent="-342900">
              <a:buFont typeface="Wingdings" panose="05000000000000000000" pitchFamily="2" charset="2"/>
              <a:buChar char="§"/>
            </a:pPr>
            <a:r>
              <a:rPr lang="en-US" dirty="0" smtClean="0"/>
              <a:t>We can run an edge cloud controller such as SDN to provide security, </a:t>
            </a:r>
            <a:r>
              <a:rPr lang="en-US" dirty="0" err="1" smtClean="0"/>
              <a:t>QoS</a:t>
            </a:r>
            <a:r>
              <a:rPr lang="en-US" dirty="0" smtClean="0"/>
              <a:t> to client device.</a:t>
            </a:r>
          </a:p>
          <a:p>
            <a:pPr marL="342900" indent="-342900">
              <a:buFont typeface="Wingdings" panose="05000000000000000000" pitchFamily="2" charset="2"/>
              <a:buChar char="§"/>
            </a:pPr>
            <a:r>
              <a:rPr lang="en-US" dirty="0" smtClean="0"/>
              <a:t>Need to push SDN to the clients(edge). </a:t>
            </a:r>
          </a:p>
          <a:p>
            <a:endParaRPr lang="en-US" dirty="0"/>
          </a:p>
          <a:p>
            <a:endParaRPr lang="en-US" dirty="0"/>
          </a:p>
        </p:txBody>
      </p:sp>
    </p:spTree>
    <p:extLst>
      <p:ext uri="{BB962C8B-B14F-4D97-AF65-F5344CB8AC3E}">
        <p14:creationId xmlns:p14="http://schemas.microsoft.com/office/powerpoint/2010/main" val="3472687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712" y="1054056"/>
            <a:ext cx="8125879" cy="461665"/>
          </a:xfrm>
          <a:prstGeom prst="rect">
            <a:avLst/>
          </a:prstGeom>
        </p:spPr>
        <p:txBody>
          <a:bodyPr wrap="none">
            <a:spAutoFit/>
          </a:bodyPr>
          <a:lstStyle/>
          <a:p>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Should Employees be allowed to use their Devices for Work?</a:t>
            </a:r>
          </a:p>
        </p:txBody>
      </p:sp>
      <p:sp>
        <p:nvSpPr>
          <p:cNvPr id="3" name="Rectangle 2"/>
          <p:cNvSpPr/>
          <p:nvPr/>
        </p:nvSpPr>
        <p:spPr>
          <a:xfrm>
            <a:off x="490705" y="1637909"/>
            <a:ext cx="7780282" cy="4154984"/>
          </a:xfrm>
          <a:prstGeom prst="rect">
            <a:avLst/>
          </a:prstGeom>
        </p:spPr>
        <p:txBody>
          <a:bodyPr wrap="square">
            <a:spAutoFit/>
          </a:bodyPr>
          <a:lstStyle/>
          <a:p>
            <a:pPr marL="0" indent="0">
              <a:buNone/>
            </a:pPr>
            <a:r>
              <a:rPr lang="en-US" u="sng" dirty="0" smtClean="0">
                <a:solidFill>
                  <a:srgbClr val="00B050"/>
                </a:solidFill>
                <a:latin typeface="Bookman Old Style" panose="02050604050505020204" pitchFamily="18" charset="0"/>
              </a:rPr>
              <a:t>Pro’s</a:t>
            </a:r>
          </a:p>
          <a:p>
            <a:r>
              <a:rPr lang="en-US" dirty="0" smtClean="0">
                <a:solidFill>
                  <a:srgbClr val="00B050"/>
                </a:solidFill>
                <a:latin typeface="Bookman Old Style" panose="02050604050505020204" pitchFamily="18" charset="0"/>
              </a:rPr>
              <a:t>Shift’s the cost to user. Companies save a lot.</a:t>
            </a:r>
          </a:p>
          <a:p>
            <a:r>
              <a:rPr lang="en-US" dirty="0" smtClean="0">
                <a:solidFill>
                  <a:srgbClr val="00B050"/>
                </a:solidFill>
                <a:latin typeface="Bookman Old Style" panose="02050604050505020204" pitchFamily="18" charset="0"/>
              </a:rPr>
              <a:t>Technology of devices cutting edge , organizations get benefit of latest features.</a:t>
            </a:r>
          </a:p>
          <a:p>
            <a:pPr marL="0" indent="0">
              <a:buNone/>
            </a:pPr>
            <a:endParaRPr lang="en-US" dirty="0" smtClean="0">
              <a:latin typeface="Bookman Old Style" panose="02050604050505020204" pitchFamily="18" charset="0"/>
            </a:endParaRPr>
          </a:p>
          <a:p>
            <a:pPr marL="0" indent="0">
              <a:buNone/>
            </a:pPr>
            <a:r>
              <a:rPr lang="en-US" dirty="0" smtClean="0">
                <a:solidFill>
                  <a:srgbClr val="C00000"/>
                </a:solidFill>
                <a:latin typeface="Bookman Old Style" panose="02050604050505020204" pitchFamily="18" charset="0"/>
              </a:rPr>
              <a:t>  </a:t>
            </a:r>
            <a:r>
              <a:rPr lang="en-US" u="sng" dirty="0" smtClean="0">
                <a:solidFill>
                  <a:srgbClr val="C00000"/>
                </a:solidFill>
                <a:latin typeface="Bookman Old Style" panose="02050604050505020204" pitchFamily="18" charset="0"/>
              </a:rPr>
              <a:t>Cons</a:t>
            </a:r>
          </a:p>
          <a:p>
            <a:r>
              <a:rPr lang="en-US" dirty="0" smtClean="0">
                <a:solidFill>
                  <a:srgbClr val="C00000"/>
                </a:solidFill>
                <a:latin typeface="Bookman Old Style" panose="02050604050505020204" pitchFamily="18" charset="0"/>
              </a:rPr>
              <a:t>Data and ownership compliance issue.</a:t>
            </a:r>
          </a:p>
          <a:p>
            <a:r>
              <a:rPr lang="en-US" dirty="0" smtClean="0">
                <a:solidFill>
                  <a:srgbClr val="C00000"/>
                </a:solidFill>
                <a:latin typeface="Bookman Old Style" panose="02050604050505020204" pitchFamily="18" charset="0"/>
              </a:rPr>
              <a:t>Security issues- minimum security requirements, company sanctioned security tools as condition for allowing personal devices to connect to company data and network resources.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723" y="2849445"/>
            <a:ext cx="2025868" cy="1348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874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Faced </a:t>
            </a:r>
            <a:endParaRPr lang="en-US" dirty="0"/>
          </a:p>
        </p:txBody>
      </p:sp>
      <p:sp>
        <p:nvSpPr>
          <p:cNvPr id="3" name="TextBox 2"/>
          <p:cNvSpPr txBox="1"/>
          <p:nvPr/>
        </p:nvSpPr>
        <p:spPr>
          <a:xfrm>
            <a:off x="257175" y="1724025"/>
            <a:ext cx="6905625" cy="4462760"/>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t>Configuring the proper bootloader, and patch to run board in HYP mode.</a:t>
            </a:r>
          </a:p>
          <a:p>
            <a:pPr marL="342900" indent="-342900">
              <a:buFont typeface="Wingdings" panose="05000000000000000000" pitchFamily="2" charset="2"/>
              <a:buChar char="§"/>
            </a:pPr>
            <a:r>
              <a:rPr lang="en-US" sz="2000" dirty="0" smtClean="0"/>
              <a:t>Faulty Cross Compiler and build sources, because too many distributions are available.</a:t>
            </a:r>
          </a:p>
          <a:p>
            <a:pPr marL="342900" indent="-342900">
              <a:buFont typeface="Wingdings" panose="05000000000000000000" pitchFamily="2" charset="2"/>
              <a:buChar char="§"/>
            </a:pPr>
            <a:r>
              <a:rPr lang="en-US" sz="2000" dirty="0" smtClean="0"/>
              <a:t>Selecting proper kernel version for Host OS and Guest OS.</a:t>
            </a:r>
          </a:p>
          <a:p>
            <a:pPr marL="342900" indent="-342900">
              <a:buFont typeface="Wingdings" panose="05000000000000000000" pitchFamily="2" charset="2"/>
              <a:buChar char="§"/>
            </a:pPr>
            <a:r>
              <a:rPr lang="en-US" sz="2000" dirty="0" smtClean="0"/>
              <a:t>Identifying boot sequence and booting kernel from correct address space.</a:t>
            </a:r>
          </a:p>
          <a:p>
            <a:pPr marL="342900" indent="-342900">
              <a:buFont typeface="Wingdings" panose="05000000000000000000" pitchFamily="2" charset="2"/>
              <a:buChar char="§"/>
            </a:pPr>
            <a:r>
              <a:rPr lang="en-US" sz="2000" dirty="0" smtClean="0"/>
              <a:t>Dependency issues  of Open </a:t>
            </a:r>
            <a:r>
              <a:rPr lang="en-US" sz="2000" dirty="0" err="1" smtClean="0"/>
              <a:t>vSwitch</a:t>
            </a:r>
            <a:r>
              <a:rPr lang="en-US" sz="2000" dirty="0" smtClean="0"/>
              <a:t> on various modules and compatibility of Open </a:t>
            </a:r>
            <a:r>
              <a:rPr lang="en-US" sz="2000" dirty="0" err="1" smtClean="0"/>
              <a:t>vSwitch</a:t>
            </a:r>
            <a:r>
              <a:rPr lang="en-US" sz="2000" dirty="0" smtClean="0"/>
              <a:t> with correct kernel version.</a:t>
            </a:r>
          </a:p>
          <a:p>
            <a:pPr marL="342900" indent="-342900">
              <a:buFont typeface="Wingdings" panose="05000000000000000000" pitchFamily="2" charset="2"/>
              <a:buChar char="§"/>
            </a:pPr>
            <a:r>
              <a:rPr lang="en-US" sz="2000" dirty="0" smtClean="0"/>
              <a:t>ARM specific </a:t>
            </a:r>
            <a:r>
              <a:rPr lang="en-US" sz="2000" dirty="0" err="1" smtClean="0"/>
              <a:t>Qemu</a:t>
            </a:r>
            <a:r>
              <a:rPr lang="en-US" sz="2000" dirty="0" smtClean="0"/>
              <a:t> for device emulation.</a:t>
            </a:r>
          </a:p>
          <a:p>
            <a:pPr marL="342900" indent="-342900">
              <a:buFont typeface="Wingdings" panose="05000000000000000000" pitchFamily="2" charset="2"/>
              <a:buChar char="§"/>
            </a:pPr>
            <a:r>
              <a:rPr lang="en-US" sz="2000" dirty="0" smtClean="0"/>
              <a:t>Source code or kernel headers for building the kernel.</a:t>
            </a:r>
          </a:p>
          <a:p>
            <a:pPr marL="342900" indent="-342900">
              <a:buFont typeface="Wingdings" panose="05000000000000000000" pitchFamily="2" charset="2"/>
              <a:buChar char="§"/>
            </a:pPr>
            <a:r>
              <a:rPr lang="en-US" sz="2000" dirty="0" smtClean="0"/>
              <a:t>Booting Guest OS on top of Open </a:t>
            </a:r>
            <a:r>
              <a:rPr lang="en-US" sz="2000" dirty="0" err="1" smtClean="0"/>
              <a:t>vSwitch</a:t>
            </a:r>
            <a:r>
              <a:rPr lang="en-US" sz="2000" dirty="0" smtClean="0"/>
              <a:t> instead of bridged network.</a:t>
            </a:r>
          </a:p>
          <a:p>
            <a:pPr marL="342900" indent="-342900">
              <a:buFont typeface="Wingdings" panose="05000000000000000000" pitchFamily="2" charset="2"/>
              <a:buChar char="§"/>
            </a:pPr>
            <a:endParaRPr lang="en-U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1724025"/>
            <a:ext cx="1819722"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6385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440" y="2199290"/>
            <a:ext cx="8497613" cy="3785652"/>
          </a:xfrm>
          <a:prstGeom prst="rect">
            <a:avLst/>
          </a:prstGeom>
          <a:noFill/>
        </p:spPr>
        <p:txBody>
          <a:bodyPr wrap="square" rtlCol="0">
            <a:spAutoFit/>
          </a:bodyPr>
          <a:lstStyle/>
          <a:p>
            <a:pPr marL="342900" indent="-342900">
              <a:buFont typeface="Wingdings" panose="05000000000000000000" pitchFamily="2" charset="2"/>
              <a:buChar char="§"/>
            </a:pPr>
            <a:r>
              <a:rPr lang="en-US" dirty="0" smtClean="0"/>
              <a:t>Need for an Efficient Solution in Mobile Device Environment.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ARM based Secure Mobile SDN framework will potentially resolve these </a:t>
            </a:r>
            <a:r>
              <a:rPr lang="en-US" dirty="0" smtClean="0"/>
              <a:t>issues and </a:t>
            </a:r>
            <a:r>
              <a:rPr lang="en-US" dirty="0"/>
              <a:t>enable </a:t>
            </a:r>
            <a:r>
              <a:rPr lang="en-US" dirty="0" smtClean="0"/>
              <a:t>employees/users </a:t>
            </a:r>
            <a:r>
              <a:rPr lang="en-US" dirty="0"/>
              <a:t>to consolidate both personal and business calls and </a:t>
            </a:r>
            <a:r>
              <a:rPr lang="en-US" dirty="0" smtClean="0"/>
              <a:t>mobile data </a:t>
            </a:r>
            <a:r>
              <a:rPr lang="en-US" dirty="0"/>
              <a:t>access on a single device</a:t>
            </a:r>
            <a:r>
              <a:rPr lang="en-US" dirty="0" smtClean="0"/>
              <a:t>.</a:t>
            </a:r>
          </a:p>
          <a:p>
            <a:pPr marL="342900" indent="-342900">
              <a:buFont typeface="Wingdings" panose="05000000000000000000" pitchFamily="2" charset="2"/>
              <a:buChar char="§"/>
            </a:pPr>
            <a:endParaRPr lang="en-US" dirty="0" smtClean="0"/>
          </a:p>
          <a:p>
            <a:pPr marL="342900" indent="-342900">
              <a:buFont typeface="Wingdings" panose="05000000000000000000" pitchFamily="2" charset="2"/>
              <a:buChar char="§"/>
            </a:pPr>
            <a:r>
              <a:rPr lang="en-US" dirty="0" smtClean="0"/>
              <a:t>It will allow the IT industry/ </a:t>
            </a:r>
            <a:r>
              <a:rPr lang="en-US" dirty="0" err="1" smtClean="0"/>
              <a:t>telecos</a:t>
            </a:r>
            <a:r>
              <a:rPr lang="en-US" dirty="0" smtClean="0"/>
              <a:t> to monitor the security policies, traffic routing decision using centralized SDN Controller that monitors the state of device.	</a:t>
            </a:r>
          </a:p>
        </p:txBody>
      </p:sp>
      <p:sp>
        <p:nvSpPr>
          <p:cNvPr id="4" name="Title 3"/>
          <p:cNvSpPr>
            <a:spLocks noGrp="1"/>
          </p:cNvSpPr>
          <p:nvPr>
            <p:ph type="title"/>
          </p:nvPr>
        </p:nvSpPr>
        <p:spPr/>
        <p:txBody>
          <a:bodyPr/>
          <a:lstStyle/>
          <a:p>
            <a:r>
              <a:rPr lang="en-US" u="sng" dirty="0" smtClean="0"/>
              <a:t>Secure Mobile SDN to Rescue</a:t>
            </a:r>
            <a:endParaRPr lang="en-US" u="sng" dirty="0"/>
          </a:p>
        </p:txBody>
      </p:sp>
    </p:spTree>
    <p:extLst>
      <p:ext uri="{BB962C8B-B14F-4D97-AF65-F5344CB8AC3E}">
        <p14:creationId xmlns:p14="http://schemas.microsoft.com/office/powerpoint/2010/main" val="3915750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a:t>
            </a:r>
            <a:endParaRPr lang="en-US" dirty="0"/>
          </a:p>
        </p:txBody>
      </p:sp>
      <p:sp>
        <p:nvSpPr>
          <p:cNvPr id="3" name="TextBox 2"/>
          <p:cNvSpPr txBox="1"/>
          <p:nvPr/>
        </p:nvSpPr>
        <p:spPr>
          <a:xfrm>
            <a:off x="338959" y="1978572"/>
            <a:ext cx="8466082" cy="3323987"/>
          </a:xfrm>
          <a:prstGeom prst="rect">
            <a:avLst/>
          </a:prstGeom>
          <a:noFill/>
        </p:spPr>
        <p:txBody>
          <a:bodyPr wrap="square" rtlCol="0">
            <a:spAutoFit/>
          </a:bodyPr>
          <a:lstStyle/>
          <a:p>
            <a:pPr marL="342900" indent="-342900">
              <a:buFont typeface="Wingdings" panose="05000000000000000000" pitchFamily="2" charset="2"/>
              <a:buChar char="§"/>
            </a:pPr>
            <a:r>
              <a:rPr lang="en-US" sz="2300" dirty="0" smtClean="0"/>
              <a:t>Prepare Host kernel and file </a:t>
            </a:r>
            <a:r>
              <a:rPr lang="en-US" sz="2300" dirty="0"/>
              <a:t>s</a:t>
            </a:r>
            <a:r>
              <a:rPr lang="en-US" sz="2300" dirty="0" smtClean="0"/>
              <a:t>ystem for ARM based host platform.</a:t>
            </a:r>
          </a:p>
          <a:p>
            <a:pPr marL="342900" indent="-342900">
              <a:buFont typeface="Wingdings" panose="05000000000000000000" pitchFamily="2" charset="2"/>
              <a:buChar char="§"/>
            </a:pPr>
            <a:r>
              <a:rPr lang="en-US" sz="2300" dirty="0" smtClean="0"/>
              <a:t>Prepare a guest kernel and file system for booting on top of host OS.</a:t>
            </a:r>
            <a:endParaRPr lang="en-US" sz="2300" dirty="0"/>
          </a:p>
          <a:p>
            <a:pPr marL="342900" indent="-342900">
              <a:buFont typeface="Wingdings" panose="05000000000000000000" pitchFamily="2" charset="2"/>
              <a:buChar char="§"/>
            </a:pPr>
            <a:r>
              <a:rPr lang="en-US" sz="2300" dirty="0" smtClean="0"/>
              <a:t>Install and configure Open </a:t>
            </a:r>
            <a:r>
              <a:rPr lang="en-US" sz="2300" dirty="0" err="1" smtClean="0"/>
              <a:t>vSwitch</a:t>
            </a:r>
            <a:r>
              <a:rPr lang="en-US" sz="2300" dirty="0" smtClean="0"/>
              <a:t> on the top of host OS and create an </a:t>
            </a:r>
            <a:r>
              <a:rPr lang="en-US" sz="2300" dirty="0" err="1" smtClean="0"/>
              <a:t>openflow</a:t>
            </a:r>
            <a:r>
              <a:rPr lang="en-US" sz="2300" dirty="0" smtClean="0"/>
              <a:t> bridged network connecting guest OS to bridge. </a:t>
            </a:r>
          </a:p>
          <a:p>
            <a:pPr marL="342900" indent="-342900">
              <a:buFont typeface="Wingdings" panose="05000000000000000000" pitchFamily="2" charset="2"/>
              <a:buChar char="§"/>
            </a:pPr>
            <a:r>
              <a:rPr lang="en-US" sz="2300" dirty="0" smtClean="0"/>
              <a:t>Boot guest OS on top of host OS using Open </a:t>
            </a:r>
            <a:r>
              <a:rPr lang="en-US" sz="2300" dirty="0" err="1" smtClean="0"/>
              <a:t>vSwitch</a:t>
            </a:r>
            <a:r>
              <a:rPr lang="en-US" sz="2300" dirty="0" smtClean="0"/>
              <a:t> using </a:t>
            </a:r>
            <a:r>
              <a:rPr lang="en-US" sz="2300" dirty="0" err="1" smtClean="0"/>
              <a:t>qemu</a:t>
            </a:r>
            <a:r>
              <a:rPr lang="en-US" sz="2300" dirty="0" smtClean="0"/>
              <a:t> emulator.</a:t>
            </a:r>
            <a:r>
              <a:rPr lang="en-US" dirty="0" smtClean="0"/>
              <a:t> </a:t>
            </a:r>
          </a:p>
          <a:p>
            <a:pPr marL="342900" indent="-342900">
              <a:buFont typeface="Wingdings" panose="05000000000000000000" pitchFamily="2" charset="2"/>
              <a:buChar char="§"/>
            </a:pPr>
            <a:r>
              <a:rPr lang="en-US" dirty="0" smtClean="0"/>
              <a:t>Implement SDN Controller for management and </a:t>
            </a:r>
            <a:r>
              <a:rPr lang="en-US" dirty="0"/>
              <a:t>p</a:t>
            </a:r>
            <a:r>
              <a:rPr lang="en-US" dirty="0" smtClean="0"/>
              <a:t>olicy enforcement.</a:t>
            </a:r>
            <a:endParaRPr lang="en-US" dirty="0"/>
          </a:p>
        </p:txBody>
      </p:sp>
    </p:spTree>
    <p:extLst>
      <p:ext uri="{BB962C8B-B14F-4D97-AF65-F5344CB8AC3E}">
        <p14:creationId xmlns:p14="http://schemas.microsoft.com/office/powerpoint/2010/main" val="633073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ure Mobile SD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4875</TotalTime>
  <Words>2434</Words>
  <Application>Microsoft Office PowerPoint</Application>
  <PresentationFormat>On-screen Show (4:3)</PresentationFormat>
  <Paragraphs>264</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Secure Mobile SDN</vt:lpstr>
      <vt:lpstr>          Secure Mobile SDN   </vt:lpstr>
      <vt:lpstr>Index</vt:lpstr>
      <vt:lpstr>   Problem Description </vt:lpstr>
      <vt:lpstr>IT – Telecos Convergence Motivation</vt:lpstr>
      <vt:lpstr>Cloud Edge Controller</vt:lpstr>
      <vt:lpstr>PowerPoint Presentation</vt:lpstr>
      <vt:lpstr>Challenges Faced </vt:lpstr>
      <vt:lpstr>Secure Mobile SDN to Rescue</vt:lpstr>
      <vt:lpstr>Contribution</vt:lpstr>
      <vt:lpstr>Related Work</vt:lpstr>
      <vt:lpstr>PowerPoint Presentation</vt:lpstr>
      <vt:lpstr>System Architecture and Design</vt:lpstr>
      <vt:lpstr>Secure Mobile SDN Use Case</vt:lpstr>
      <vt:lpstr>ARM Architecture and KVM</vt:lpstr>
      <vt:lpstr>Base Model Samsung Arndale Exynos 5250</vt:lpstr>
      <vt:lpstr>Architecture Enhancements</vt:lpstr>
      <vt:lpstr>Contributed Architecture</vt:lpstr>
      <vt:lpstr>Virtualization Challenge</vt:lpstr>
      <vt:lpstr>KVM</vt:lpstr>
      <vt:lpstr>Memory Virtualization</vt:lpstr>
      <vt:lpstr>CPU Virtualization</vt:lpstr>
      <vt:lpstr>Open vSwitch-SDN Interactions</vt:lpstr>
      <vt:lpstr>KVM/ARM vs KVM x86 Performance Comparison</vt:lpstr>
      <vt:lpstr>Implementation Details</vt:lpstr>
      <vt:lpstr>Activity Diagram</vt:lpstr>
      <vt:lpstr>Proposed Solution</vt:lpstr>
      <vt:lpstr>Novel Aspects/ Applications</vt:lpstr>
      <vt:lpstr>Resource Isolation and Management</vt:lpstr>
      <vt:lpstr>PowerPoint Presentation</vt:lpstr>
      <vt:lpstr>PowerPoint Presentation</vt:lpstr>
      <vt:lpstr>Bootloading in ARM</vt:lpstr>
      <vt:lpstr>Fusing the u-boot</vt:lpstr>
      <vt:lpstr>Booting up Host OS</vt:lpstr>
      <vt:lpstr>Open vSwitch Support Modules</vt:lpstr>
      <vt:lpstr>Open vSwitch Initialization</vt:lpstr>
      <vt:lpstr>Qemu Scripts to boot Guest OS</vt:lpstr>
      <vt:lpstr>Adding tap interface to create network</vt:lpstr>
      <vt:lpstr>Boot the Guest OS using Qemu</vt:lpstr>
      <vt:lpstr>Scope for Future</vt:lpstr>
      <vt:lpstr>Porting to ARM v8</vt:lpstr>
      <vt:lpstr>VMI based IDS</vt:lpstr>
      <vt:lpstr>VMI Extensions to ARM</vt:lpstr>
      <vt:lpstr>JARVIS: AI in SDN Security</vt:lpstr>
      <vt:lpstr>Surrogate as a Service</vt:lpstr>
      <vt:lpstr>References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Mobile SDN</dc:title>
  <dc:creator>Ankur Chowdhary (Student)</dc:creator>
  <cp:lastModifiedBy>Ankur Chowdhary (Student)</cp:lastModifiedBy>
  <cp:revision>234</cp:revision>
  <cp:lastPrinted>2015-06-25T17:59:43Z</cp:lastPrinted>
  <dcterms:created xsi:type="dcterms:W3CDTF">2015-06-15T00:35:50Z</dcterms:created>
  <dcterms:modified xsi:type="dcterms:W3CDTF">2015-06-25T18:14:45Z</dcterms:modified>
</cp:coreProperties>
</file>