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63" r:id="rId2"/>
    <p:sldId id="277" r:id="rId3"/>
    <p:sldId id="260" r:id="rId4"/>
    <p:sldId id="264" r:id="rId5"/>
    <p:sldId id="273" r:id="rId6"/>
    <p:sldId id="275" r:id="rId7"/>
    <p:sldId id="265" r:id="rId8"/>
    <p:sldId id="266" r:id="rId9"/>
    <p:sldId id="274" r:id="rId10"/>
    <p:sldId id="270" r:id="rId11"/>
    <p:sldId id="267" r:id="rId12"/>
    <p:sldId id="268" r:id="rId13"/>
    <p:sldId id="271" r:id="rId14"/>
    <p:sldId id="269" r:id="rId15"/>
    <p:sldId id="272" r:id="rId16"/>
    <p:sldId id="27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453"/>
    <p:restoredTop sz="58284" autoAdjust="0"/>
  </p:normalViewPr>
  <p:slideViewPr>
    <p:cSldViewPr snapToGrid="0" snapToObjects="1">
      <p:cViewPr varScale="1">
        <p:scale>
          <a:sx n="66" d="100"/>
          <a:sy n="66" d="100"/>
        </p:scale>
        <p:origin x="257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BBCD5E-94C4-4E82-9192-E6383AA2B57F}" type="datetimeFigureOut">
              <a:rPr lang="en-US" smtClean="0"/>
              <a:t>9/11/2019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A0E4D9-7D51-429E-A262-29E7209DCC30}" type="slidenum">
              <a:rPr lang="en-US" smtClean="0"/>
              <a:t>‹#›</a:t>
            </a:fld>
            <a:endParaRPr lang="en-US"/>
          </a:p>
        </p:txBody>
      </p:sp>
    </p:spTree>
    <p:extLst>
      <p:ext uri="{BB962C8B-B14F-4D97-AF65-F5344CB8AC3E}">
        <p14:creationId xmlns:p14="http://schemas.microsoft.com/office/powerpoint/2010/main" val="9181048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Docker</a:t>
            </a:r>
          </a:p>
          <a:p>
            <a:r>
              <a:rPr lang="en-US" sz="1200" b="0" i="0" kern="1200" dirty="0">
                <a:solidFill>
                  <a:schemeClr val="tx1"/>
                </a:solidFill>
                <a:effectLst/>
                <a:latin typeface="+mn-lt"/>
                <a:ea typeface="+mn-ea"/>
                <a:cs typeface="+mn-cs"/>
              </a:rPr>
              <a:t>Containerization</a:t>
            </a:r>
          </a:p>
          <a:p>
            <a:r>
              <a:rPr lang="en-US" sz="1200" b="0" i="0" kern="1200" dirty="0">
                <a:solidFill>
                  <a:schemeClr val="tx1"/>
                </a:solidFill>
                <a:effectLst/>
                <a:latin typeface="+mn-lt"/>
                <a:ea typeface="+mn-ea"/>
                <a:cs typeface="+mn-cs"/>
              </a:rPr>
              <a:t>A new tool to use for school </a:t>
            </a:r>
            <a:r>
              <a:rPr lang="en-US" sz="1200" b="0" i="0" kern="1200">
                <a:solidFill>
                  <a:schemeClr val="tx1"/>
                </a:solidFill>
                <a:effectLst/>
                <a:latin typeface="+mn-lt"/>
                <a:ea typeface="+mn-ea"/>
                <a:cs typeface="+mn-cs"/>
              </a:rPr>
              <a:t>and industry</a:t>
            </a:r>
          </a:p>
          <a:p>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B2A0E4D9-7D51-429E-A262-29E7209DCC30}" type="slidenum">
              <a:rPr lang="en-US" smtClean="0"/>
              <a:t>2</a:t>
            </a:fld>
            <a:endParaRPr lang="en-US"/>
          </a:p>
        </p:txBody>
      </p:sp>
    </p:spTree>
    <p:extLst>
      <p:ext uri="{BB962C8B-B14F-4D97-AF65-F5344CB8AC3E}">
        <p14:creationId xmlns:p14="http://schemas.microsoft.com/office/powerpoint/2010/main" val="407952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it to build custom environments for your applications</a:t>
            </a:r>
          </a:p>
          <a:p>
            <a:r>
              <a:rPr lang="en-US" dirty="0"/>
              <a:t>I used this to </a:t>
            </a:r>
            <a:r>
              <a:rPr lang="en-US" dirty="0" err="1"/>
              <a:t>dockerize</a:t>
            </a:r>
            <a:r>
              <a:rPr lang="en-US" dirty="0"/>
              <a:t> </a:t>
            </a:r>
            <a:r>
              <a:rPr lang="en-US" dirty="0" err="1"/>
              <a:t>Devilsec.club</a:t>
            </a:r>
            <a:r>
              <a:rPr lang="en-US" dirty="0"/>
              <a:t>, once it works on docker, </a:t>
            </a:r>
            <a:r>
              <a:rPr lang="en-US" dirty="0" err="1"/>
              <a:t>itll</a:t>
            </a:r>
            <a:r>
              <a:rPr lang="en-US" dirty="0"/>
              <a:t> work on all machines</a:t>
            </a:r>
          </a:p>
          <a:p>
            <a:r>
              <a:rPr lang="en-US" dirty="0"/>
              <a:t>Projects you need to collaborate with</a:t>
            </a:r>
          </a:p>
          <a:p>
            <a:r>
              <a:rPr lang="en-US" dirty="0"/>
              <a:t>Throwaway </a:t>
            </a:r>
            <a:r>
              <a:rPr lang="en-US" dirty="0" err="1"/>
              <a:t>os’s</a:t>
            </a:r>
            <a:endParaRPr lang="en-US" dirty="0"/>
          </a:p>
          <a:p>
            <a:endParaRPr lang="en-US" dirty="0"/>
          </a:p>
        </p:txBody>
      </p:sp>
      <p:sp>
        <p:nvSpPr>
          <p:cNvPr id="4" name="Slide Number Placeholder 3"/>
          <p:cNvSpPr>
            <a:spLocks noGrp="1"/>
          </p:cNvSpPr>
          <p:nvPr>
            <p:ph type="sldNum" sz="quarter" idx="5"/>
          </p:nvPr>
        </p:nvSpPr>
        <p:spPr/>
        <p:txBody>
          <a:bodyPr/>
          <a:lstStyle/>
          <a:p>
            <a:fld id="{B2A0E4D9-7D51-429E-A262-29E7209DCC30}" type="slidenum">
              <a:rPr lang="en-US" smtClean="0"/>
              <a:t>11</a:t>
            </a:fld>
            <a:endParaRPr lang="en-US"/>
          </a:p>
        </p:txBody>
      </p:sp>
    </p:spTree>
    <p:extLst>
      <p:ext uri="{BB962C8B-B14F-4D97-AF65-F5344CB8AC3E}">
        <p14:creationId xmlns:p14="http://schemas.microsoft.com/office/powerpoint/2010/main" val="39805487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created a container specifically to test my  in CSE340</a:t>
            </a:r>
          </a:p>
          <a:p>
            <a:r>
              <a:rPr lang="en-US" dirty="0"/>
              <a:t>For </a:t>
            </a:r>
            <a:r>
              <a:rPr lang="en-US" dirty="0" err="1"/>
              <a:t>devilsec</a:t>
            </a:r>
            <a:endParaRPr lang="en-US" dirty="0"/>
          </a:p>
        </p:txBody>
      </p:sp>
      <p:sp>
        <p:nvSpPr>
          <p:cNvPr id="4" name="Slide Number Placeholder 3"/>
          <p:cNvSpPr>
            <a:spLocks noGrp="1"/>
          </p:cNvSpPr>
          <p:nvPr>
            <p:ph type="sldNum" sz="quarter" idx="5"/>
          </p:nvPr>
        </p:nvSpPr>
        <p:spPr/>
        <p:txBody>
          <a:bodyPr/>
          <a:lstStyle/>
          <a:p>
            <a:fld id="{B2A0E4D9-7D51-429E-A262-29E7209DCC30}" type="slidenum">
              <a:rPr lang="en-US" smtClean="0"/>
              <a:t>12</a:t>
            </a:fld>
            <a:endParaRPr lang="en-US"/>
          </a:p>
        </p:txBody>
      </p:sp>
    </p:spTree>
    <p:extLst>
      <p:ext uri="{BB962C8B-B14F-4D97-AF65-F5344CB8AC3E}">
        <p14:creationId xmlns:p14="http://schemas.microsoft.com/office/powerpoint/2010/main" val="3945835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can I use docker with cyber security</a:t>
            </a:r>
          </a:p>
          <a:p>
            <a:endParaRPr lang="en-US" dirty="0"/>
          </a:p>
          <a:p>
            <a:r>
              <a:rPr lang="en-US" dirty="0"/>
              <a:t>1. </a:t>
            </a:r>
          </a:p>
        </p:txBody>
      </p:sp>
      <p:sp>
        <p:nvSpPr>
          <p:cNvPr id="4" name="Slide Number Placeholder 3"/>
          <p:cNvSpPr>
            <a:spLocks noGrp="1"/>
          </p:cNvSpPr>
          <p:nvPr>
            <p:ph type="sldNum" sz="quarter" idx="5"/>
          </p:nvPr>
        </p:nvSpPr>
        <p:spPr/>
        <p:txBody>
          <a:bodyPr/>
          <a:lstStyle/>
          <a:p>
            <a:fld id="{B2A0E4D9-7D51-429E-A262-29E7209DCC30}" type="slidenum">
              <a:rPr lang="en-US" smtClean="0"/>
              <a:t>13</a:t>
            </a:fld>
            <a:endParaRPr lang="en-US"/>
          </a:p>
        </p:txBody>
      </p:sp>
    </p:spTree>
    <p:extLst>
      <p:ext uri="{BB962C8B-B14F-4D97-AF65-F5344CB8AC3E}">
        <p14:creationId xmlns:p14="http://schemas.microsoft.com/office/powerpoint/2010/main" val="15973637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Docker is getting more and more popular</a:t>
            </a:r>
          </a:p>
        </p:txBody>
      </p:sp>
      <p:sp>
        <p:nvSpPr>
          <p:cNvPr id="4" name="Slide Number Placeholder 3"/>
          <p:cNvSpPr>
            <a:spLocks noGrp="1"/>
          </p:cNvSpPr>
          <p:nvPr>
            <p:ph type="sldNum" sz="quarter" idx="5"/>
          </p:nvPr>
        </p:nvSpPr>
        <p:spPr/>
        <p:txBody>
          <a:bodyPr/>
          <a:lstStyle/>
          <a:p>
            <a:fld id="{B2A0E4D9-7D51-429E-A262-29E7209DCC30}" type="slidenum">
              <a:rPr lang="en-US" smtClean="0"/>
              <a:t>14</a:t>
            </a:fld>
            <a:endParaRPr lang="en-US"/>
          </a:p>
        </p:txBody>
      </p:sp>
    </p:spTree>
    <p:extLst>
      <p:ext uri="{BB962C8B-B14F-4D97-AF65-F5344CB8AC3E}">
        <p14:creationId xmlns:p14="http://schemas.microsoft.com/office/powerpoint/2010/main" val="36200186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Devilsec.club</a:t>
            </a:r>
            <a:endParaRPr lang="en-US" dirty="0"/>
          </a:p>
          <a:p>
            <a:r>
              <a:rPr lang="en-US" dirty="0"/>
              <a:t>340_assignment</a:t>
            </a:r>
          </a:p>
          <a:p>
            <a:endParaRPr lang="en-US" dirty="0"/>
          </a:p>
          <a:p>
            <a:r>
              <a:rPr lang="en-US" dirty="0"/>
              <a:t>FIND A CYBER RELATED TASK</a:t>
            </a:r>
          </a:p>
        </p:txBody>
      </p:sp>
      <p:sp>
        <p:nvSpPr>
          <p:cNvPr id="4" name="Slide Number Placeholder 3"/>
          <p:cNvSpPr>
            <a:spLocks noGrp="1"/>
          </p:cNvSpPr>
          <p:nvPr>
            <p:ph type="sldNum" sz="quarter" idx="5"/>
          </p:nvPr>
        </p:nvSpPr>
        <p:spPr/>
        <p:txBody>
          <a:bodyPr/>
          <a:lstStyle/>
          <a:p>
            <a:fld id="{B2A0E4D9-7D51-429E-A262-29E7209DCC30}" type="slidenum">
              <a:rPr lang="en-US" smtClean="0"/>
              <a:t>15</a:t>
            </a:fld>
            <a:endParaRPr lang="en-US"/>
          </a:p>
        </p:txBody>
      </p:sp>
    </p:spTree>
    <p:extLst>
      <p:ext uri="{BB962C8B-B14F-4D97-AF65-F5344CB8AC3E}">
        <p14:creationId xmlns:p14="http://schemas.microsoft.com/office/powerpoint/2010/main" val="12788458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Containerization</a:t>
            </a:r>
          </a:p>
          <a:p>
            <a:r>
              <a:rPr lang="en-US" dirty="0"/>
              <a:t>Docker</a:t>
            </a:r>
          </a:p>
          <a:p>
            <a:r>
              <a:rPr lang="en-US" dirty="0"/>
              <a:t>A new tool</a:t>
            </a:r>
          </a:p>
          <a:p>
            <a:r>
              <a:rPr lang="en-US" dirty="0"/>
              <a:t>How to use this new tool for school </a:t>
            </a:r>
            <a:r>
              <a:rPr lang="en-US"/>
              <a:t>and industry</a:t>
            </a:r>
            <a:endParaRPr lang="en-US" dirty="0"/>
          </a:p>
        </p:txBody>
      </p:sp>
      <p:sp>
        <p:nvSpPr>
          <p:cNvPr id="4" name="Slide Number Placeholder 3"/>
          <p:cNvSpPr>
            <a:spLocks noGrp="1"/>
          </p:cNvSpPr>
          <p:nvPr>
            <p:ph type="sldNum" sz="quarter" idx="5"/>
          </p:nvPr>
        </p:nvSpPr>
        <p:spPr/>
        <p:txBody>
          <a:bodyPr/>
          <a:lstStyle/>
          <a:p>
            <a:fld id="{B2A0E4D9-7D51-429E-A262-29E7209DCC30}" type="slidenum">
              <a:rPr lang="en-US" smtClean="0"/>
              <a:t>16</a:t>
            </a:fld>
            <a:endParaRPr lang="en-US"/>
          </a:p>
        </p:txBody>
      </p:sp>
    </p:spTree>
    <p:extLst>
      <p:ext uri="{BB962C8B-B14F-4D97-AF65-F5344CB8AC3E}">
        <p14:creationId xmlns:p14="http://schemas.microsoft.com/office/powerpoint/2010/main" val="18076839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Docker is a platform for developers and sysadmins to </a:t>
            </a:r>
            <a:r>
              <a:rPr lang="en-US" sz="1200" b="1" i="0" kern="1200" dirty="0">
                <a:solidFill>
                  <a:schemeClr val="tx1"/>
                </a:solidFill>
                <a:effectLst/>
                <a:latin typeface="+mn-lt"/>
                <a:ea typeface="+mn-ea"/>
                <a:cs typeface="+mn-cs"/>
              </a:rPr>
              <a:t>develop, deploy, and run</a:t>
            </a:r>
            <a:r>
              <a:rPr lang="en-US" sz="1200" b="0" i="0" kern="1200" dirty="0">
                <a:solidFill>
                  <a:schemeClr val="tx1"/>
                </a:solidFill>
                <a:effectLst/>
                <a:latin typeface="+mn-lt"/>
                <a:ea typeface="+mn-ea"/>
                <a:cs typeface="+mn-cs"/>
              </a:rPr>
              <a:t> applications with containers. The use of Linux containers to deploy applications is called </a:t>
            </a:r>
            <a:r>
              <a:rPr lang="en-US" sz="1200" b="0" i="1" kern="1200" dirty="0">
                <a:solidFill>
                  <a:schemeClr val="tx1"/>
                </a:solidFill>
                <a:effectLst/>
                <a:latin typeface="+mn-lt"/>
                <a:ea typeface="+mn-ea"/>
                <a:cs typeface="+mn-cs"/>
              </a:rPr>
              <a:t>containerization</a:t>
            </a:r>
            <a:r>
              <a:rPr lang="en-US" sz="1200" b="0" i="0" kern="1200" dirty="0">
                <a:solidFill>
                  <a:schemeClr val="tx1"/>
                </a:solidFill>
                <a:effectLst/>
                <a:latin typeface="+mn-lt"/>
                <a:ea typeface="+mn-ea"/>
                <a:cs typeface="+mn-cs"/>
              </a:rPr>
              <a:t>. Containers are not new, but their use for easily deploying applications is.</a:t>
            </a:r>
          </a:p>
          <a:p>
            <a:r>
              <a:rPr lang="en-US" sz="1200" b="0" i="0" kern="1200" dirty="0">
                <a:solidFill>
                  <a:schemeClr val="tx1"/>
                </a:solidFill>
                <a:effectLst/>
                <a:latin typeface="+mn-lt"/>
                <a:ea typeface="+mn-ea"/>
                <a:cs typeface="+mn-cs"/>
              </a:rPr>
              <a:t>Containerization is increasingly popular because containers are:</a:t>
            </a:r>
          </a:p>
          <a:p>
            <a:r>
              <a:rPr lang="en-US" sz="1200" b="0" i="0" kern="1200" dirty="0">
                <a:solidFill>
                  <a:schemeClr val="tx1"/>
                </a:solidFill>
                <a:effectLst/>
                <a:latin typeface="+mn-lt"/>
                <a:ea typeface="+mn-ea"/>
                <a:cs typeface="+mn-cs"/>
              </a:rPr>
              <a:t>Flexible: Even the most complex applications can be containerized.</a:t>
            </a:r>
          </a:p>
          <a:p>
            <a:r>
              <a:rPr lang="en-US" sz="1200" b="0" i="0" kern="1200" dirty="0">
                <a:solidFill>
                  <a:schemeClr val="tx1"/>
                </a:solidFill>
                <a:effectLst/>
                <a:latin typeface="+mn-lt"/>
                <a:ea typeface="+mn-ea"/>
                <a:cs typeface="+mn-cs"/>
              </a:rPr>
              <a:t>Lightweight: Containers leverage and share the host kernel.</a:t>
            </a:r>
          </a:p>
          <a:p>
            <a:r>
              <a:rPr lang="en-US" sz="1200" b="0" i="0" kern="1200" dirty="0">
                <a:solidFill>
                  <a:schemeClr val="tx1"/>
                </a:solidFill>
                <a:effectLst/>
                <a:latin typeface="+mn-lt"/>
                <a:ea typeface="+mn-ea"/>
                <a:cs typeface="+mn-cs"/>
              </a:rPr>
              <a:t>Interchangeable: You can deploy updates and upgrades on-the-fly.</a:t>
            </a:r>
          </a:p>
          <a:p>
            <a:r>
              <a:rPr lang="en-US" sz="1200" b="0" i="0" kern="1200" dirty="0">
                <a:solidFill>
                  <a:schemeClr val="tx1"/>
                </a:solidFill>
                <a:effectLst/>
                <a:latin typeface="+mn-lt"/>
                <a:ea typeface="+mn-ea"/>
                <a:cs typeface="+mn-cs"/>
              </a:rPr>
              <a:t>Portable: You can build locally, deploy to the cloud, and run anywhere.</a:t>
            </a:r>
          </a:p>
          <a:p>
            <a:r>
              <a:rPr lang="en-US" sz="1200" b="0" i="0" kern="1200" dirty="0">
                <a:solidFill>
                  <a:schemeClr val="tx1"/>
                </a:solidFill>
                <a:effectLst/>
                <a:latin typeface="+mn-lt"/>
                <a:ea typeface="+mn-ea"/>
                <a:cs typeface="+mn-cs"/>
              </a:rPr>
              <a:t>Scalable: You can increase and automatically distribute container replicas.</a:t>
            </a:r>
          </a:p>
          <a:p>
            <a:r>
              <a:rPr lang="en-US" sz="1200" b="0" i="0" kern="1200" dirty="0">
                <a:solidFill>
                  <a:schemeClr val="tx1"/>
                </a:solidFill>
                <a:effectLst/>
                <a:latin typeface="+mn-lt"/>
                <a:ea typeface="+mn-ea"/>
                <a:cs typeface="+mn-cs"/>
              </a:rPr>
              <a:t>Stackable: You can stack services vertically and on-the-fly.</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B2A0E4D9-7D51-429E-A262-29E7209DCC30}" type="slidenum">
              <a:rPr lang="en-US" smtClean="0"/>
              <a:t>3</a:t>
            </a:fld>
            <a:endParaRPr lang="en-US"/>
          </a:p>
        </p:txBody>
      </p:sp>
    </p:spTree>
    <p:extLst>
      <p:ext uri="{BB962C8B-B14F-4D97-AF65-F5344CB8AC3E}">
        <p14:creationId xmlns:p14="http://schemas.microsoft.com/office/powerpoint/2010/main" val="26343126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 </a:t>
            </a:r>
            <a:r>
              <a:rPr lang="en-US" sz="1200" b="1" i="0" kern="1200" dirty="0">
                <a:solidFill>
                  <a:schemeClr val="tx1"/>
                </a:solidFill>
                <a:effectLst/>
                <a:latin typeface="+mn-lt"/>
                <a:ea typeface="+mn-ea"/>
                <a:cs typeface="+mn-cs"/>
              </a:rPr>
              <a:t>container</a:t>
            </a:r>
            <a:r>
              <a:rPr lang="en-US" sz="1200" b="0" i="0" kern="1200" dirty="0">
                <a:solidFill>
                  <a:schemeClr val="tx1"/>
                </a:solidFill>
                <a:effectLst/>
                <a:latin typeface="+mn-lt"/>
                <a:ea typeface="+mn-ea"/>
                <a:cs typeface="+mn-cs"/>
              </a:rPr>
              <a:t> runs </a:t>
            </a:r>
            <a:r>
              <a:rPr lang="en-US" sz="1200" b="0" i="1" kern="1200" dirty="0">
                <a:solidFill>
                  <a:schemeClr val="tx1"/>
                </a:solidFill>
                <a:effectLst/>
                <a:latin typeface="+mn-lt"/>
                <a:ea typeface="+mn-ea"/>
                <a:cs typeface="+mn-cs"/>
              </a:rPr>
              <a:t>natively</a:t>
            </a:r>
            <a:r>
              <a:rPr lang="en-US" sz="1200" b="0" i="0" kern="1200" dirty="0">
                <a:solidFill>
                  <a:schemeClr val="tx1"/>
                </a:solidFill>
                <a:effectLst/>
                <a:latin typeface="+mn-lt"/>
                <a:ea typeface="+mn-ea"/>
                <a:cs typeface="+mn-cs"/>
              </a:rPr>
              <a:t> on Linux and shares the kernel of the host machine with other containers. It runs a discrete process, taking no more memory than any other executable, making it lightweight.</a:t>
            </a:r>
          </a:p>
          <a:p>
            <a:r>
              <a:rPr lang="en-US" sz="1200" b="0" i="0" kern="1200" dirty="0">
                <a:solidFill>
                  <a:schemeClr val="tx1"/>
                </a:solidFill>
                <a:effectLst/>
                <a:latin typeface="+mn-lt"/>
                <a:ea typeface="+mn-ea"/>
                <a:cs typeface="+mn-cs"/>
              </a:rPr>
              <a:t>By contrast, a </a:t>
            </a:r>
            <a:r>
              <a:rPr lang="en-US" sz="1200" b="1" i="0" kern="1200" dirty="0">
                <a:solidFill>
                  <a:schemeClr val="tx1"/>
                </a:solidFill>
                <a:effectLst/>
                <a:latin typeface="+mn-lt"/>
                <a:ea typeface="+mn-ea"/>
                <a:cs typeface="+mn-cs"/>
              </a:rPr>
              <a:t>virtual machine</a:t>
            </a:r>
            <a:r>
              <a:rPr lang="en-US" sz="1200" b="0" i="0" kern="1200" dirty="0">
                <a:solidFill>
                  <a:schemeClr val="tx1"/>
                </a:solidFill>
                <a:effectLst/>
                <a:latin typeface="+mn-lt"/>
                <a:ea typeface="+mn-ea"/>
                <a:cs typeface="+mn-cs"/>
              </a:rPr>
              <a:t> (VM) runs a full-blown “guest” operating system with </a:t>
            </a:r>
            <a:r>
              <a:rPr lang="en-US" sz="1200" b="0" i="1" kern="1200" dirty="0">
                <a:solidFill>
                  <a:schemeClr val="tx1"/>
                </a:solidFill>
                <a:effectLst/>
                <a:latin typeface="+mn-lt"/>
                <a:ea typeface="+mn-ea"/>
                <a:cs typeface="+mn-cs"/>
              </a:rPr>
              <a:t>virtual</a:t>
            </a:r>
            <a:r>
              <a:rPr lang="en-US" sz="1200" b="0" i="0" kern="1200" dirty="0">
                <a:solidFill>
                  <a:schemeClr val="tx1"/>
                </a:solidFill>
                <a:effectLst/>
                <a:latin typeface="+mn-lt"/>
                <a:ea typeface="+mn-ea"/>
                <a:cs typeface="+mn-cs"/>
              </a:rPr>
              <a:t> access to host resources through a hypervisor. In general, VMs provide an environment with more resources than most applications need.</a:t>
            </a:r>
          </a:p>
          <a:p>
            <a:endParaRPr lang="en-US" dirty="0"/>
          </a:p>
        </p:txBody>
      </p:sp>
      <p:sp>
        <p:nvSpPr>
          <p:cNvPr id="4" name="Slide Number Placeholder 3"/>
          <p:cNvSpPr>
            <a:spLocks noGrp="1"/>
          </p:cNvSpPr>
          <p:nvPr>
            <p:ph type="sldNum" sz="quarter" idx="5"/>
          </p:nvPr>
        </p:nvSpPr>
        <p:spPr/>
        <p:txBody>
          <a:bodyPr/>
          <a:lstStyle/>
          <a:p>
            <a:fld id="{B2A0E4D9-7D51-429E-A262-29E7209DCC30}" type="slidenum">
              <a:rPr lang="en-US" smtClean="0"/>
              <a:t>4</a:t>
            </a:fld>
            <a:endParaRPr lang="en-US"/>
          </a:p>
        </p:txBody>
      </p:sp>
    </p:spTree>
    <p:extLst>
      <p:ext uri="{BB962C8B-B14F-4D97-AF65-F5344CB8AC3E}">
        <p14:creationId xmlns:p14="http://schemas.microsoft.com/office/powerpoint/2010/main" val="2192355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 </a:t>
            </a:r>
            <a:r>
              <a:rPr lang="en-US" sz="1200" b="1" i="0" kern="1200" dirty="0">
                <a:solidFill>
                  <a:schemeClr val="tx1"/>
                </a:solidFill>
                <a:effectLst/>
                <a:latin typeface="+mn-lt"/>
                <a:ea typeface="+mn-ea"/>
                <a:cs typeface="+mn-cs"/>
              </a:rPr>
              <a:t>container</a:t>
            </a:r>
            <a:r>
              <a:rPr lang="en-US" sz="1200" b="0" i="0" kern="1200" dirty="0">
                <a:solidFill>
                  <a:schemeClr val="tx1"/>
                </a:solidFill>
                <a:effectLst/>
                <a:latin typeface="+mn-lt"/>
                <a:ea typeface="+mn-ea"/>
                <a:cs typeface="+mn-cs"/>
              </a:rPr>
              <a:t> runs </a:t>
            </a:r>
            <a:r>
              <a:rPr lang="en-US" sz="1200" b="0" i="1" kern="1200" dirty="0">
                <a:solidFill>
                  <a:schemeClr val="tx1"/>
                </a:solidFill>
                <a:effectLst/>
                <a:latin typeface="+mn-lt"/>
                <a:ea typeface="+mn-ea"/>
                <a:cs typeface="+mn-cs"/>
              </a:rPr>
              <a:t>natively</a:t>
            </a:r>
            <a:r>
              <a:rPr lang="en-US" sz="1200" b="0" i="0" kern="1200" dirty="0">
                <a:solidFill>
                  <a:schemeClr val="tx1"/>
                </a:solidFill>
                <a:effectLst/>
                <a:latin typeface="+mn-lt"/>
                <a:ea typeface="+mn-ea"/>
                <a:cs typeface="+mn-cs"/>
              </a:rPr>
              <a:t> on Linux and shares the kernel of the host machine with other containers. It runs a discrete process, taking no more memory than any other executable, making it lightweight.</a:t>
            </a:r>
          </a:p>
          <a:p>
            <a:r>
              <a:rPr lang="en-US" sz="1200" b="0" i="0" kern="1200" dirty="0">
                <a:solidFill>
                  <a:schemeClr val="tx1"/>
                </a:solidFill>
                <a:effectLst/>
                <a:latin typeface="+mn-lt"/>
                <a:ea typeface="+mn-ea"/>
                <a:cs typeface="+mn-cs"/>
              </a:rPr>
              <a:t>By contrast, a </a:t>
            </a:r>
            <a:r>
              <a:rPr lang="en-US" sz="1200" b="1" i="0" kern="1200" dirty="0">
                <a:solidFill>
                  <a:schemeClr val="tx1"/>
                </a:solidFill>
                <a:effectLst/>
                <a:latin typeface="+mn-lt"/>
                <a:ea typeface="+mn-ea"/>
                <a:cs typeface="+mn-cs"/>
              </a:rPr>
              <a:t>virtual machine</a:t>
            </a:r>
            <a:r>
              <a:rPr lang="en-US" sz="1200" b="0" i="0" kern="1200" dirty="0">
                <a:solidFill>
                  <a:schemeClr val="tx1"/>
                </a:solidFill>
                <a:effectLst/>
                <a:latin typeface="+mn-lt"/>
                <a:ea typeface="+mn-ea"/>
                <a:cs typeface="+mn-cs"/>
              </a:rPr>
              <a:t> (VM) runs a full-blown “guest” operating system with </a:t>
            </a:r>
            <a:r>
              <a:rPr lang="en-US" sz="1200" b="0" i="1" kern="1200" dirty="0">
                <a:solidFill>
                  <a:schemeClr val="tx1"/>
                </a:solidFill>
                <a:effectLst/>
                <a:latin typeface="+mn-lt"/>
                <a:ea typeface="+mn-ea"/>
                <a:cs typeface="+mn-cs"/>
              </a:rPr>
              <a:t>virtual</a:t>
            </a:r>
            <a:r>
              <a:rPr lang="en-US" sz="1200" b="0" i="0" kern="1200" dirty="0">
                <a:solidFill>
                  <a:schemeClr val="tx1"/>
                </a:solidFill>
                <a:effectLst/>
                <a:latin typeface="+mn-lt"/>
                <a:ea typeface="+mn-ea"/>
                <a:cs typeface="+mn-cs"/>
              </a:rPr>
              <a:t> access to host resources through a hypervisor. In general, VMs provide an environment with more resources than most applications need.</a:t>
            </a:r>
          </a:p>
          <a:p>
            <a:endParaRPr lang="en-US" dirty="0"/>
          </a:p>
        </p:txBody>
      </p:sp>
      <p:sp>
        <p:nvSpPr>
          <p:cNvPr id="4" name="Slide Number Placeholder 3"/>
          <p:cNvSpPr>
            <a:spLocks noGrp="1"/>
          </p:cNvSpPr>
          <p:nvPr>
            <p:ph type="sldNum" sz="quarter" idx="5"/>
          </p:nvPr>
        </p:nvSpPr>
        <p:spPr/>
        <p:txBody>
          <a:bodyPr/>
          <a:lstStyle/>
          <a:p>
            <a:fld id="{B2A0E4D9-7D51-429E-A262-29E7209DCC30}" type="slidenum">
              <a:rPr lang="en-US" smtClean="0"/>
              <a:t>5</a:t>
            </a:fld>
            <a:endParaRPr lang="en-US"/>
          </a:p>
        </p:txBody>
      </p:sp>
    </p:spTree>
    <p:extLst>
      <p:ext uri="{BB962C8B-B14F-4D97-AF65-F5344CB8AC3E}">
        <p14:creationId xmlns:p14="http://schemas.microsoft.com/office/powerpoint/2010/main" val="2886287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B2A0E4D9-7D51-429E-A262-29E7209DCC30}" type="slidenum">
              <a:rPr lang="en-US" smtClean="0"/>
              <a:t>6</a:t>
            </a:fld>
            <a:endParaRPr lang="en-US"/>
          </a:p>
        </p:txBody>
      </p:sp>
    </p:spTree>
    <p:extLst>
      <p:ext uri="{BB962C8B-B14F-4D97-AF65-F5344CB8AC3E}">
        <p14:creationId xmlns:p14="http://schemas.microsoft.com/office/powerpoint/2010/main" val="34439070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Docker run hello-world</a:t>
            </a:r>
          </a:p>
          <a:p>
            <a:endParaRPr lang="en-US" dirty="0"/>
          </a:p>
          <a:p>
            <a:r>
              <a:rPr lang="en-US" sz="1200" b="0" i="0" kern="1200" dirty="0">
                <a:solidFill>
                  <a:schemeClr val="tx1"/>
                </a:solidFill>
                <a:effectLst/>
                <a:latin typeface="+mn-lt"/>
                <a:ea typeface="+mn-ea"/>
                <a:cs typeface="+mn-cs"/>
              </a:rPr>
              <a:t>A container is launched by running an image. An </a:t>
            </a:r>
            <a:r>
              <a:rPr lang="en-US" sz="1200" b="1" i="0" kern="1200" dirty="0">
                <a:solidFill>
                  <a:schemeClr val="tx1"/>
                </a:solidFill>
                <a:effectLst/>
                <a:latin typeface="+mn-lt"/>
                <a:ea typeface="+mn-ea"/>
                <a:cs typeface="+mn-cs"/>
              </a:rPr>
              <a:t>image</a:t>
            </a:r>
            <a:r>
              <a:rPr lang="en-US" sz="1200" b="0" i="0" kern="1200" dirty="0">
                <a:solidFill>
                  <a:schemeClr val="tx1"/>
                </a:solidFill>
                <a:effectLst/>
                <a:latin typeface="+mn-lt"/>
                <a:ea typeface="+mn-ea"/>
                <a:cs typeface="+mn-cs"/>
              </a:rPr>
              <a:t> is an executable package that includes everything needed to run an application--the code, a runtime, libraries, environment variables, and configuration files.</a:t>
            </a:r>
          </a:p>
          <a:p>
            <a:r>
              <a:rPr lang="en-US" sz="1200" b="0" i="0" kern="1200" dirty="0">
                <a:solidFill>
                  <a:schemeClr val="tx1"/>
                </a:solidFill>
                <a:effectLst/>
                <a:latin typeface="+mn-lt"/>
                <a:ea typeface="+mn-ea"/>
                <a:cs typeface="+mn-cs"/>
              </a:rPr>
              <a:t>A </a:t>
            </a:r>
            <a:r>
              <a:rPr lang="en-US" sz="1200" b="1" i="0" kern="1200" dirty="0">
                <a:solidFill>
                  <a:schemeClr val="tx1"/>
                </a:solidFill>
                <a:effectLst/>
                <a:latin typeface="+mn-lt"/>
                <a:ea typeface="+mn-ea"/>
                <a:cs typeface="+mn-cs"/>
              </a:rPr>
              <a:t>container</a:t>
            </a:r>
            <a:r>
              <a:rPr lang="en-US" sz="1200" b="0" i="0" kern="1200" dirty="0">
                <a:solidFill>
                  <a:schemeClr val="tx1"/>
                </a:solidFill>
                <a:effectLst/>
                <a:latin typeface="+mn-lt"/>
                <a:ea typeface="+mn-ea"/>
                <a:cs typeface="+mn-cs"/>
              </a:rPr>
              <a:t> is a runtime instance of an image--what the image becomes in memory when executed (that is, an image with state, or a user process). You can see a list of your running containers with the command, docker </a:t>
            </a:r>
            <a:r>
              <a:rPr lang="en-US" sz="1200" b="0" i="0" kern="1200" dirty="0" err="1">
                <a:solidFill>
                  <a:schemeClr val="tx1"/>
                </a:solidFill>
                <a:effectLst/>
                <a:latin typeface="+mn-lt"/>
                <a:ea typeface="+mn-ea"/>
                <a:cs typeface="+mn-cs"/>
              </a:rPr>
              <a:t>ps</a:t>
            </a:r>
            <a:r>
              <a:rPr lang="en-US" sz="1200" b="0" i="0" kern="1200" dirty="0">
                <a:solidFill>
                  <a:schemeClr val="tx1"/>
                </a:solidFill>
                <a:effectLst/>
                <a:latin typeface="+mn-lt"/>
                <a:ea typeface="+mn-ea"/>
                <a:cs typeface="+mn-cs"/>
              </a:rPr>
              <a:t>, just as you would in Linux.</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Basic commands:</a:t>
            </a:r>
          </a:p>
          <a:p>
            <a:r>
              <a:rPr lang="en-US" sz="1200" b="0" i="0" kern="1200" dirty="0">
                <a:solidFill>
                  <a:schemeClr val="tx1"/>
                </a:solidFill>
                <a:effectLst/>
                <a:latin typeface="+mn-lt"/>
                <a:ea typeface="+mn-ea"/>
                <a:cs typeface="+mn-cs"/>
              </a:rPr>
              <a:t>Docker </a:t>
            </a:r>
            <a:r>
              <a:rPr lang="en-US" sz="1200" b="0" i="0" kern="1200" dirty="0" err="1">
                <a:solidFill>
                  <a:schemeClr val="tx1"/>
                </a:solidFill>
                <a:effectLst/>
                <a:latin typeface="+mn-lt"/>
                <a:ea typeface="+mn-ea"/>
                <a:cs typeface="+mn-cs"/>
              </a:rPr>
              <a:t>ps</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Docker images</a:t>
            </a:r>
          </a:p>
          <a:p>
            <a:r>
              <a:rPr lang="en-US" sz="1200" b="0" i="0" kern="1200" dirty="0">
                <a:solidFill>
                  <a:schemeClr val="tx1"/>
                </a:solidFill>
                <a:effectLst/>
                <a:latin typeface="+mn-lt"/>
                <a:ea typeface="+mn-ea"/>
                <a:cs typeface="+mn-cs"/>
              </a:rPr>
              <a:t>Docker run</a:t>
            </a:r>
          </a:p>
          <a:p>
            <a:r>
              <a:rPr lang="en-US" sz="1200" b="0" i="0" kern="1200" dirty="0">
                <a:solidFill>
                  <a:schemeClr val="tx1"/>
                </a:solidFill>
                <a:effectLst/>
                <a:latin typeface="+mn-lt"/>
                <a:ea typeface="+mn-ea"/>
                <a:cs typeface="+mn-cs"/>
              </a:rPr>
              <a:t>Docker pull</a:t>
            </a:r>
          </a:p>
          <a:p>
            <a:r>
              <a:rPr lang="en-US" sz="1200" b="0" i="0" kern="1200" dirty="0">
                <a:solidFill>
                  <a:schemeClr val="tx1"/>
                </a:solidFill>
                <a:effectLst/>
                <a:latin typeface="+mn-lt"/>
                <a:ea typeface="+mn-ea"/>
                <a:cs typeface="+mn-cs"/>
              </a:rPr>
              <a:t>Docker system prune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Run a couple of containers:</a:t>
            </a:r>
          </a:p>
          <a:p>
            <a:r>
              <a:rPr lang="en-US" sz="1200" b="0" i="0" kern="1200" dirty="0">
                <a:solidFill>
                  <a:schemeClr val="tx1"/>
                </a:solidFill>
                <a:effectLst/>
                <a:latin typeface="+mn-lt"/>
                <a:ea typeface="+mn-ea"/>
                <a:cs typeface="+mn-cs"/>
              </a:rPr>
              <a:t>hello-world</a:t>
            </a:r>
          </a:p>
          <a:p>
            <a:r>
              <a:rPr lang="en-US" sz="1200" b="0" i="0" kern="1200" dirty="0" err="1">
                <a:solidFill>
                  <a:schemeClr val="tx1"/>
                </a:solidFill>
                <a:effectLst/>
                <a:latin typeface="+mn-lt"/>
                <a:ea typeface="+mn-ea"/>
                <a:cs typeface="+mn-cs"/>
              </a:rPr>
              <a:t>Busybox</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Alpine</a:t>
            </a:r>
          </a:p>
          <a:p>
            <a:r>
              <a:rPr lang="en-US" sz="1200" b="0" i="0" kern="1200" dirty="0">
                <a:solidFill>
                  <a:schemeClr val="tx1"/>
                </a:solidFill>
                <a:effectLst/>
                <a:latin typeface="+mn-lt"/>
                <a:ea typeface="+mn-ea"/>
                <a:cs typeface="+mn-cs"/>
              </a:rPr>
              <a:t>Ubuntu</a:t>
            </a:r>
          </a:p>
          <a:p>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B2A0E4D9-7D51-429E-A262-29E7209DCC30}" type="slidenum">
              <a:rPr lang="en-US" smtClean="0"/>
              <a:t>7</a:t>
            </a:fld>
            <a:endParaRPr lang="en-US"/>
          </a:p>
        </p:txBody>
      </p:sp>
    </p:spTree>
    <p:extLst>
      <p:ext uri="{BB962C8B-B14F-4D97-AF65-F5344CB8AC3E}">
        <p14:creationId xmlns:p14="http://schemas.microsoft.com/office/powerpoint/2010/main" val="40766634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Dockerfile</a:t>
            </a:r>
            <a:r>
              <a:rPr lang="en-US" sz="1200" b="0" i="0" kern="1200" dirty="0">
                <a:solidFill>
                  <a:schemeClr val="tx1"/>
                </a:solidFill>
                <a:effectLst/>
                <a:latin typeface="+mn-lt"/>
                <a:ea typeface="+mn-ea"/>
                <a:cs typeface="+mn-cs"/>
              </a:rPr>
              <a:t> defines what goes on in the environment inside your container. Access to resources like networking interfaces and disk drives is virtualized inside this environment, which is isolated from the rest of your system, so you need to map ports to the outside world, and be specific about what files you want to “copy in” to that environment. However, after doing that, you can expect that the build of your app defined in this </a:t>
            </a:r>
            <a:r>
              <a:rPr lang="en-US" dirty="0" err="1"/>
              <a:t>Dockerfile</a:t>
            </a:r>
            <a:r>
              <a:rPr lang="en-US" sz="1200" b="0" i="0" kern="1200" dirty="0">
                <a:solidFill>
                  <a:schemeClr val="tx1"/>
                </a:solidFill>
                <a:effectLst/>
                <a:latin typeface="+mn-lt"/>
                <a:ea typeface="+mn-ea"/>
                <a:cs typeface="+mn-cs"/>
              </a:rPr>
              <a:t> behaves exactly the same wherever it runs.</a:t>
            </a:r>
            <a:endParaRPr lang="en-US" dirty="0"/>
          </a:p>
        </p:txBody>
      </p:sp>
      <p:sp>
        <p:nvSpPr>
          <p:cNvPr id="4" name="Slide Number Placeholder 3"/>
          <p:cNvSpPr>
            <a:spLocks noGrp="1"/>
          </p:cNvSpPr>
          <p:nvPr>
            <p:ph type="sldNum" sz="quarter" idx="5"/>
          </p:nvPr>
        </p:nvSpPr>
        <p:spPr/>
        <p:txBody>
          <a:bodyPr/>
          <a:lstStyle/>
          <a:p>
            <a:fld id="{B2A0E4D9-7D51-429E-A262-29E7209DCC30}" type="slidenum">
              <a:rPr lang="en-US" smtClean="0"/>
              <a:t>8</a:t>
            </a:fld>
            <a:endParaRPr lang="en-US"/>
          </a:p>
        </p:txBody>
      </p:sp>
    </p:spTree>
    <p:extLst>
      <p:ext uri="{BB962C8B-B14F-4D97-AF65-F5344CB8AC3E}">
        <p14:creationId xmlns:p14="http://schemas.microsoft.com/office/powerpoint/2010/main" val="41776037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2A0E4D9-7D51-429E-A262-29E7209DCC30}" type="slidenum">
              <a:rPr lang="en-US" smtClean="0"/>
              <a:t>9</a:t>
            </a:fld>
            <a:endParaRPr lang="en-US"/>
          </a:p>
        </p:txBody>
      </p:sp>
    </p:spTree>
    <p:extLst>
      <p:ext uri="{BB962C8B-B14F-4D97-AF65-F5344CB8AC3E}">
        <p14:creationId xmlns:p14="http://schemas.microsoft.com/office/powerpoint/2010/main" val="34511277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2A0E4D9-7D51-429E-A262-29E7209DCC30}" type="slidenum">
              <a:rPr lang="en-US" smtClean="0"/>
              <a:t>10</a:t>
            </a:fld>
            <a:endParaRPr lang="en-US"/>
          </a:p>
        </p:txBody>
      </p:sp>
    </p:spTree>
    <p:extLst>
      <p:ext uri="{BB962C8B-B14F-4D97-AF65-F5344CB8AC3E}">
        <p14:creationId xmlns:p14="http://schemas.microsoft.com/office/powerpoint/2010/main" val="23737582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text box">
    <p:spTree>
      <p:nvGrpSpPr>
        <p:cNvPr id="1" name=""/>
        <p:cNvGrpSpPr/>
        <p:nvPr/>
      </p:nvGrpSpPr>
      <p:grpSpPr>
        <a:xfrm>
          <a:off x="0" y="0"/>
          <a:ext cx="0" cy="0"/>
          <a:chOff x="0" y="0"/>
          <a:chExt cx="0" cy="0"/>
        </a:xfrm>
      </p:grpSpPr>
      <p:sp>
        <p:nvSpPr>
          <p:cNvPr id="4" name="Title 1"/>
          <p:cNvSpPr>
            <a:spLocks noGrp="1"/>
          </p:cNvSpPr>
          <p:nvPr>
            <p:ph type="title"/>
          </p:nvPr>
        </p:nvSpPr>
        <p:spPr>
          <a:xfrm>
            <a:off x="838200" y="365125"/>
            <a:ext cx="10515600" cy="1325563"/>
          </a:xfrm>
        </p:spPr>
        <p:txBody>
          <a:bodyPr/>
          <a:lstStyle>
            <a:lvl1pPr>
              <a:defRPr b="1"/>
            </a:lvl1pPr>
          </a:lstStyle>
          <a:p>
            <a:r>
              <a:rPr lang="en-US" dirty="0"/>
              <a:t>Click to edit Master title style</a:t>
            </a:r>
          </a:p>
        </p:txBody>
      </p:sp>
      <p:sp>
        <p:nvSpPr>
          <p:cNvPr id="9" name="Text Placeholder 8"/>
          <p:cNvSpPr>
            <a:spLocks noGrp="1"/>
          </p:cNvSpPr>
          <p:nvPr>
            <p:ph type="body" sz="quarter" idx="10"/>
          </p:nvPr>
        </p:nvSpPr>
        <p:spPr>
          <a:xfrm>
            <a:off x="838200" y="1828798"/>
            <a:ext cx="10515600" cy="3167743"/>
          </a:xfrm>
        </p:spPr>
        <p:txBody>
          <a:bodyPr/>
          <a:lstStyle>
            <a:lvl1pPr marL="0" indent="0">
              <a:buFontTx/>
              <a:buNone/>
              <a:defRPr/>
            </a:lvl1pPr>
          </a:lstStyle>
          <a:p>
            <a:pPr lvl="0"/>
            <a:r>
              <a:rPr lang="en-US" dirty="0"/>
              <a:t>Click to edit Master text styles</a:t>
            </a:r>
          </a:p>
        </p:txBody>
      </p:sp>
    </p:spTree>
    <p:extLst>
      <p:ext uri="{BB962C8B-B14F-4D97-AF65-F5344CB8AC3E}">
        <p14:creationId xmlns:p14="http://schemas.microsoft.com/office/powerpoint/2010/main" val="7805309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540145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49" y="1709738"/>
            <a:ext cx="10804979" cy="2852737"/>
          </a:xfrm>
        </p:spPr>
        <p:txBody>
          <a:bodyPr anchor="b"/>
          <a:lstStyle>
            <a:lvl1pPr>
              <a:defRPr sz="6000" b="1"/>
            </a:lvl1pPr>
          </a:lstStyle>
          <a:p>
            <a:r>
              <a:rPr lang="en-US" dirty="0"/>
              <a:t>Click to edit Master title style</a:t>
            </a:r>
          </a:p>
        </p:txBody>
      </p:sp>
      <p:sp>
        <p:nvSpPr>
          <p:cNvPr id="3" name="Text Placeholder 2"/>
          <p:cNvSpPr>
            <a:spLocks noGrp="1"/>
          </p:cNvSpPr>
          <p:nvPr>
            <p:ph type="body" idx="1"/>
          </p:nvPr>
        </p:nvSpPr>
        <p:spPr>
          <a:xfrm>
            <a:off x="831850" y="4589463"/>
            <a:ext cx="10804978"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6266455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715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270480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2212294"/>
            <a:ext cx="7620000" cy="1325563"/>
          </a:xfrm>
        </p:spPr>
        <p:txBody>
          <a:bodyPr>
            <a:noAutofit/>
          </a:bodyPr>
          <a:lstStyle>
            <a:lvl1pPr>
              <a:defRPr sz="7200" b="1">
                <a:latin typeface="Arial" charset="0"/>
                <a:ea typeface="Arial" charset="0"/>
                <a:cs typeface="Arial" charset="0"/>
              </a:defRPr>
            </a:lvl1pPr>
          </a:lstStyle>
          <a:p>
            <a:r>
              <a:rPr lang="en-US" dirty="0"/>
              <a:t>Click to edit title</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12192000" cy="6858001"/>
          </a:xfrm>
          <a:prstGeom prst="rect">
            <a:avLst/>
          </a:prstGeom>
        </p:spPr>
      </p:pic>
    </p:spTree>
    <p:extLst>
      <p:ext uri="{BB962C8B-B14F-4D97-AF65-F5344CB8AC3E}">
        <p14:creationId xmlns:p14="http://schemas.microsoft.com/office/powerpoint/2010/main" val="7106268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481674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b="1"/>
            </a:lvl1pPr>
          </a:lstStyle>
          <a:p>
            <a:r>
              <a:rPr lang="en-US" dirty="0"/>
              <a:t>Click to edit Master title style</a:t>
            </a:r>
          </a:p>
        </p:txBody>
      </p:sp>
      <p:sp>
        <p:nvSpPr>
          <p:cNvPr id="3" name="Picture Placeholder 2"/>
          <p:cNvSpPr>
            <a:spLocks noGrp="1"/>
          </p:cNvSpPr>
          <p:nvPr>
            <p:ph type="pic" idx="1"/>
          </p:nvPr>
        </p:nvSpPr>
        <p:spPr>
          <a:xfrm>
            <a:off x="5183188" y="0"/>
            <a:ext cx="7008812" cy="68579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5205416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jp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Picture 3"/>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0587749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7" r:id="rId8"/>
  </p:sldLayoutIdLst>
  <p:txStyles>
    <p:titleStyle>
      <a:lvl1pPr algn="l" defTabSz="914400" rtl="0" eaLnBrk="1" latinLnBrk="0" hangingPunct="1">
        <a:lnSpc>
          <a:spcPct val="90000"/>
        </a:lnSpc>
        <a:spcBef>
          <a:spcPct val="0"/>
        </a:spcBef>
        <a:buNone/>
        <a:defRPr sz="4400" b="1" kern="1200">
          <a:solidFill>
            <a:schemeClr val="bg1"/>
          </a:solidFill>
          <a:latin typeface="Arial" charset="0"/>
          <a:ea typeface="Arial" charset="0"/>
          <a:cs typeface="Arial"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bg1"/>
          </a:solidFill>
          <a:latin typeface="Arial" charset="0"/>
          <a:ea typeface="Arial" charset="0"/>
          <a:cs typeface="Arial" charset="0"/>
        </a:defRPr>
      </a:lvl1pPr>
      <a:lvl2pPr marL="685800" indent="-228600" algn="l" defTabSz="914400" rtl="0" eaLnBrk="1" latinLnBrk="0" hangingPunct="1">
        <a:lnSpc>
          <a:spcPct val="90000"/>
        </a:lnSpc>
        <a:spcBef>
          <a:spcPts val="500"/>
        </a:spcBef>
        <a:buFont typeface="Arial"/>
        <a:buChar char="•"/>
        <a:defRPr sz="2400" kern="1200">
          <a:solidFill>
            <a:schemeClr val="bg1"/>
          </a:solidFill>
          <a:latin typeface="Arial" charset="0"/>
          <a:ea typeface="Arial" charset="0"/>
          <a:cs typeface="Arial" charset="0"/>
        </a:defRPr>
      </a:lvl2pPr>
      <a:lvl3pPr marL="1143000" indent="-228600" algn="l" defTabSz="914400" rtl="0" eaLnBrk="1" latinLnBrk="0" hangingPunct="1">
        <a:lnSpc>
          <a:spcPct val="90000"/>
        </a:lnSpc>
        <a:spcBef>
          <a:spcPts val="500"/>
        </a:spcBef>
        <a:buFont typeface="Arial"/>
        <a:buChar char="•"/>
        <a:defRPr sz="2000" kern="1200">
          <a:solidFill>
            <a:schemeClr val="bg1"/>
          </a:solidFill>
          <a:latin typeface="Arial" charset="0"/>
          <a:ea typeface="Arial" charset="0"/>
          <a:cs typeface="Arial" charset="0"/>
        </a:defRPr>
      </a:lvl3pPr>
      <a:lvl4pPr marL="1600200" indent="-228600" algn="l" defTabSz="914400" rtl="0" eaLnBrk="1" latinLnBrk="0" hangingPunct="1">
        <a:lnSpc>
          <a:spcPct val="90000"/>
        </a:lnSpc>
        <a:spcBef>
          <a:spcPts val="500"/>
        </a:spcBef>
        <a:buFont typeface="Arial"/>
        <a:buChar char="•"/>
        <a:defRPr sz="1800" kern="1200">
          <a:solidFill>
            <a:schemeClr val="bg1"/>
          </a:solidFill>
          <a:latin typeface="Arial" charset="0"/>
          <a:ea typeface="Arial" charset="0"/>
          <a:cs typeface="Arial" charset="0"/>
        </a:defRPr>
      </a:lvl4pPr>
      <a:lvl5pPr marL="2057400" indent="-228600" algn="l" defTabSz="914400" rtl="0" eaLnBrk="1" latinLnBrk="0" hangingPunct="1">
        <a:lnSpc>
          <a:spcPct val="90000"/>
        </a:lnSpc>
        <a:spcBef>
          <a:spcPts val="500"/>
        </a:spcBef>
        <a:buFont typeface="Arial"/>
        <a:buChar char="•"/>
        <a:defRPr sz="1800" kern="1200">
          <a:solidFill>
            <a:schemeClr val="bg1"/>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Docker</a:t>
            </a:r>
          </a:p>
        </p:txBody>
      </p:sp>
      <p:pic>
        <p:nvPicPr>
          <p:cNvPr id="1026" name="Picture 2" descr="devilsec_nobg.png">
            <a:extLst>
              <a:ext uri="{FF2B5EF4-FFF2-40B4-BE49-F238E27FC236}">
                <a16:creationId xmlns:a16="http://schemas.microsoft.com/office/drawing/2014/main" id="{1B2DBB69-AB2C-482B-9223-B18AB29E9B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93234" y="3824150"/>
            <a:ext cx="2193471" cy="219347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2AB9791-FC24-47C6-B5BD-A1CDCCBB1DDB}"/>
              </a:ext>
            </a:extLst>
          </p:cNvPr>
          <p:cNvSpPr txBox="1"/>
          <p:nvPr/>
        </p:nvSpPr>
        <p:spPr>
          <a:xfrm>
            <a:off x="838199" y="3824150"/>
            <a:ext cx="3153229" cy="646331"/>
          </a:xfrm>
          <a:prstGeom prst="rect">
            <a:avLst/>
          </a:prstGeom>
          <a:noFill/>
        </p:spPr>
        <p:txBody>
          <a:bodyPr wrap="square" rtlCol="0">
            <a:spAutoFit/>
          </a:bodyPr>
          <a:lstStyle/>
          <a:p>
            <a:r>
              <a:rPr lang="en-US" dirty="0" err="1">
                <a:solidFill>
                  <a:schemeClr val="bg1"/>
                </a:solidFill>
                <a:latin typeface="Arial" panose="020B0604020202020204" pitchFamily="34" charset="0"/>
                <a:cs typeface="Arial" panose="020B0604020202020204" pitchFamily="34" charset="0"/>
              </a:rPr>
              <a:t>DevilSec</a:t>
            </a:r>
            <a:endParaRPr lang="en-US" dirty="0">
              <a:solidFill>
                <a:schemeClr val="bg1"/>
              </a:solidFill>
              <a:latin typeface="Arial" panose="020B0604020202020204" pitchFamily="34" charset="0"/>
              <a:cs typeface="Arial" panose="020B0604020202020204" pitchFamily="34" charset="0"/>
            </a:endParaRPr>
          </a:p>
          <a:p>
            <a:r>
              <a:rPr lang="en-US" dirty="0">
                <a:solidFill>
                  <a:schemeClr val="bg1"/>
                </a:solidFill>
                <a:latin typeface="Arial" panose="020B0604020202020204" pitchFamily="34" charset="0"/>
                <a:cs typeface="Arial" panose="020B0604020202020204" pitchFamily="34" charset="0"/>
              </a:rPr>
              <a:t>Joseph Aorahim, Senior</a:t>
            </a:r>
          </a:p>
        </p:txBody>
      </p:sp>
    </p:spTree>
    <p:extLst>
      <p:ext uri="{BB962C8B-B14F-4D97-AF65-F5344CB8AC3E}">
        <p14:creationId xmlns:p14="http://schemas.microsoft.com/office/powerpoint/2010/main" val="3673589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devilsec_nobg.png">
            <a:extLst>
              <a:ext uri="{FF2B5EF4-FFF2-40B4-BE49-F238E27FC236}">
                <a16:creationId xmlns:a16="http://schemas.microsoft.com/office/drawing/2014/main" id="{C3400682-53CE-48C9-9B2E-8AF9F3ABDC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38062" y="-9344"/>
            <a:ext cx="2852057" cy="285205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5ACAD58F-AE3F-42DC-B4FB-EDF633EE5592}"/>
              </a:ext>
            </a:extLst>
          </p:cNvPr>
          <p:cNvPicPr>
            <a:picLocks noChangeAspect="1"/>
          </p:cNvPicPr>
          <p:nvPr/>
        </p:nvPicPr>
        <p:blipFill>
          <a:blip r:embed="rId4"/>
          <a:stretch>
            <a:fillRect/>
          </a:stretch>
        </p:blipFill>
        <p:spPr>
          <a:xfrm>
            <a:off x="1330475" y="392667"/>
            <a:ext cx="8207587" cy="6072666"/>
          </a:xfrm>
          <a:prstGeom prst="rect">
            <a:avLst/>
          </a:prstGeom>
        </p:spPr>
      </p:pic>
    </p:spTree>
    <p:extLst>
      <p:ext uri="{BB962C8B-B14F-4D97-AF65-F5344CB8AC3E}">
        <p14:creationId xmlns:p14="http://schemas.microsoft.com/office/powerpoint/2010/main" val="12613739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53C4D-6969-48AD-8464-B97890612618}"/>
              </a:ext>
            </a:extLst>
          </p:cNvPr>
          <p:cNvSpPr>
            <a:spLocks noGrp="1"/>
          </p:cNvSpPr>
          <p:nvPr>
            <p:ph type="title"/>
          </p:nvPr>
        </p:nvSpPr>
        <p:spPr>
          <a:xfrm>
            <a:off x="838200" y="2210703"/>
            <a:ext cx="10515600" cy="1325563"/>
          </a:xfrm>
        </p:spPr>
        <p:txBody>
          <a:bodyPr/>
          <a:lstStyle/>
          <a:p>
            <a:r>
              <a:rPr lang="en-US" dirty="0"/>
              <a:t>How can I use this tool?</a:t>
            </a:r>
          </a:p>
        </p:txBody>
      </p:sp>
      <p:pic>
        <p:nvPicPr>
          <p:cNvPr id="3" name="Picture 2" descr="devilsec_nobg.png">
            <a:extLst>
              <a:ext uri="{FF2B5EF4-FFF2-40B4-BE49-F238E27FC236}">
                <a16:creationId xmlns:a16="http://schemas.microsoft.com/office/drawing/2014/main" id="{54162664-783B-4D98-BB86-EA0A7628DA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38062" y="-9344"/>
            <a:ext cx="2852057" cy="28520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59256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53C4D-6969-48AD-8464-B97890612618}"/>
              </a:ext>
            </a:extLst>
          </p:cNvPr>
          <p:cNvSpPr>
            <a:spLocks noGrp="1"/>
          </p:cNvSpPr>
          <p:nvPr>
            <p:ph type="title"/>
          </p:nvPr>
        </p:nvSpPr>
        <p:spPr>
          <a:xfrm>
            <a:off x="838200" y="2210703"/>
            <a:ext cx="10515600" cy="1325563"/>
          </a:xfrm>
        </p:spPr>
        <p:txBody>
          <a:bodyPr/>
          <a:lstStyle/>
          <a:p>
            <a:r>
              <a:rPr lang="en-US" dirty="0"/>
              <a:t>Academic</a:t>
            </a:r>
          </a:p>
        </p:txBody>
      </p:sp>
      <p:pic>
        <p:nvPicPr>
          <p:cNvPr id="3" name="Picture 2" descr="devilsec_nobg.png">
            <a:extLst>
              <a:ext uri="{FF2B5EF4-FFF2-40B4-BE49-F238E27FC236}">
                <a16:creationId xmlns:a16="http://schemas.microsoft.com/office/drawing/2014/main" id="{54162664-783B-4D98-BB86-EA0A7628DA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38062" y="-9344"/>
            <a:ext cx="2852057" cy="28520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23427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53C4D-6969-48AD-8464-B97890612618}"/>
              </a:ext>
            </a:extLst>
          </p:cNvPr>
          <p:cNvSpPr>
            <a:spLocks noGrp="1"/>
          </p:cNvSpPr>
          <p:nvPr>
            <p:ph type="title"/>
          </p:nvPr>
        </p:nvSpPr>
        <p:spPr>
          <a:xfrm>
            <a:off x="838200" y="2210703"/>
            <a:ext cx="10515600" cy="1325563"/>
          </a:xfrm>
        </p:spPr>
        <p:txBody>
          <a:bodyPr/>
          <a:lstStyle/>
          <a:p>
            <a:r>
              <a:rPr lang="en-US" dirty="0"/>
              <a:t>Cyber Security</a:t>
            </a:r>
          </a:p>
        </p:txBody>
      </p:sp>
      <p:pic>
        <p:nvPicPr>
          <p:cNvPr id="3" name="Picture 2" descr="devilsec_nobg.png">
            <a:extLst>
              <a:ext uri="{FF2B5EF4-FFF2-40B4-BE49-F238E27FC236}">
                <a16:creationId xmlns:a16="http://schemas.microsoft.com/office/drawing/2014/main" id="{54162664-783B-4D98-BB86-EA0A7628DA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38062" y="-9344"/>
            <a:ext cx="2852057" cy="28520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21655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53C4D-6969-48AD-8464-B97890612618}"/>
              </a:ext>
            </a:extLst>
          </p:cNvPr>
          <p:cNvSpPr>
            <a:spLocks noGrp="1"/>
          </p:cNvSpPr>
          <p:nvPr>
            <p:ph type="title"/>
          </p:nvPr>
        </p:nvSpPr>
        <p:spPr>
          <a:xfrm>
            <a:off x="838200" y="2210703"/>
            <a:ext cx="10515600" cy="1325563"/>
          </a:xfrm>
        </p:spPr>
        <p:txBody>
          <a:bodyPr/>
          <a:lstStyle/>
          <a:p>
            <a:r>
              <a:rPr lang="en-US" dirty="0"/>
              <a:t>Industry</a:t>
            </a:r>
          </a:p>
        </p:txBody>
      </p:sp>
      <p:pic>
        <p:nvPicPr>
          <p:cNvPr id="3" name="Picture 2" descr="devilsec_nobg.png">
            <a:extLst>
              <a:ext uri="{FF2B5EF4-FFF2-40B4-BE49-F238E27FC236}">
                <a16:creationId xmlns:a16="http://schemas.microsoft.com/office/drawing/2014/main" id="{54162664-783B-4D98-BB86-EA0A7628DA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38062" y="-9344"/>
            <a:ext cx="2852057" cy="28520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86261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53C4D-6969-48AD-8464-B97890612618}"/>
              </a:ext>
            </a:extLst>
          </p:cNvPr>
          <p:cNvSpPr>
            <a:spLocks noGrp="1"/>
          </p:cNvSpPr>
          <p:nvPr>
            <p:ph type="title"/>
          </p:nvPr>
        </p:nvSpPr>
        <p:spPr>
          <a:xfrm>
            <a:off x="838200" y="2210703"/>
            <a:ext cx="10515600" cy="1325563"/>
          </a:xfrm>
        </p:spPr>
        <p:txBody>
          <a:bodyPr/>
          <a:lstStyle/>
          <a:p>
            <a:r>
              <a:rPr lang="en-US" dirty="0"/>
              <a:t>Demo</a:t>
            </a:r>
          </a:p>
        </p:txBody>
      </p:sp>
      <p:pic>
        <p:nvPicPr>
          <p:cNvPr id="3" name="Picture 2" descr="devilsec_nobg.png">
            <a:extLst>
              <a:ext uri="{FF2B5EF4-FFF2-40B4-BE49-F238E27FC236}">
                <a16:creationId xmlns:a16="http://schemas.microsoft.com/office/drawing/2014/main" id="{54162664-783B-4D98-BB86-EA0A7628DA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38062" y="-9344"/>
            <a:ext cx="2852057" cy="28520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39475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53C4D-6969-48AD-8464-B97890612618}"/>
              </a:ext>
            </a:extLst>
          </p:cNvPr>
          <p:cNvSpPr>
            <a:spLocks noGrp="1"/>
          </p:cNvSpPr>
          <p:nvPr>
            <p:ph type="title"/>
          </p:nvPr>
        </p:nvSpPr>
        <p:spPr>
          <a:xfrm>
            <a:off x="838200" y="2210703"/>
            <a:ext cx="10515600" cy="1325563"/>
          </a:xfrm>
        </p:spPr>
        <p:txBody>
          <a:bodyPr/>
          <a:lstStyle/>
          <a:p>
            <a:r>
              <a:rPr lang="en-US" dirty="0"/>
              <a:t>What did we learn?</a:t>
            </a:r>
          </a:p>
        </p:txBody>
      </p:sp>
      <p:pic>
        <p:nvPicPr>
          <p:cNvPr id="3" name="Picture 2" descr="devilsec_nobg.png">
            <a:extLst>
              <a:ext uri="{FF2B5EF4-FFF2-40B4-BE49-F238E27FC236}">
                <a16:creationId xmlns:a16="http://schemas.microsoft.com/office/drawing/2014/main" id="{54162664-783B-4D98-BB86-EA0A7628DA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38062" y="-9344"/>
            <a:ext cx="2852057" cy="28520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11011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46176"/>
            <a:ext cx="10515600" cy="1325563"/>
          </a:xfrm>
        </p:spPr>
        <p:txBody>
          <a:bodyPr/>
          <a:lstStyle/>
          <a:p>
            <a:r>
              <a:rPr lang="en-US" dirty="0"/>
              <a:t>What will I learn?</a:t>
            </a:r>
          </a:p>
        </p:txBody>
      </p:sp>
      <p:pic>
        <p:nvPicPr>
          <p:cNvPr id="2050" name="Picture 2" descr="devilsec_nobg.png">
            <a:extLst>
              <a:ext uri="{FF2B5EF4-FFF2-40B4-BE49-F238E27FC236}">
                <a16:creationId xmlns:a16="http://schemas.microsoft.com/office/drawing/2014/main" id="{7E366A0A-6C1F-497F-BBE2-81DFA67DFF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38062" y="-9344"/>
            <a:ext cx="2852057" cy="28520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48006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46176"/>
            <a:ext cx="10515600" cy="1325563"/>
          </a:xfrm>
        </p:spPr>
        <p:txBody>
          <a:bodyPr/>
          <a:lstStyle/>
          <a:p>
            <a:r>
              <a:rPr lang="en-US" dirty="0"/>
              <a:t>What is Docker?</a:t>
            </a:r>
          </a:p>
        </p:txBody>
      </p:sp>
      <p:pic>
        <p:nvPicPr>
          <p:cNvPr id="2050" name="Picture 2" descr="devilsec_nobg.png">
            <a:extLst>
              <a:ext uri="{FF2B5EF4-FFF2-40B4-BE49-F238E27FC236}">
                <a16:creationId xmlns:a16="http://schemas.microsoft.com/office/drawing/2014/main" id="{7E366A0A-6C1F-497F-BBE2-81DFA67DFF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38062" y="-9344"/>
            <a:ext cx="2852057" cy="28520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20808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53C4D-6969-48AD-8464-B97890612618}"/>
              </a:ext>
            </a:extLst>
          </p:cNvPr>
          <p:cNvSpPr>
            <a:spLocks noGrp="1"/>
          </p:cNvSpPr>
          <p:nvPr>
            <p:ph type="title"/>
          </p:nvPr>
        </p:nvSpPr>
        <p:spPr>
          <a:xfrm>
            <a:off x="838200" y="2210703"/>
            <a:ext cx="10515600" cy="1325563"/>
          </a:xfrm>
        </p:spPr>
        <p:txBody>
          <a:bodyPr/>
          <a:lstStyle/>
          <a:p>
            <a:r>
              <a:rPr lang="en-US" dirty="0"/>
              <a:t>How is different from a virtual machine?</a:t>
            </a:r>
          </a:p>
        </p:txBody>
      </p:sp>
      <p:pic>
        <p:nvPicPr>
          <p:cNvPr id="4" name="Picture 2" descr="devilsec_nobg.png">
            <a:extLst>
              <a:ext uri="{FF2B5EF4-FFF2-40B4-BE49-F238E27FC236}">
                <a16:creationId xmlns:a16="http://schemas.microsoft.com/office/drawing/2014/main" id="{93573550-FCBD-4C11-9173-46681D0349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38062" y="-9344"/>
            <a:ext cx="2852057" cy="28520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6243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devilsec_nobg.png">
            <a:extLst>
              <a:ext uri="{FF2B5EF4-FFF2-40B4-BE49-F238E27FC236}">
                <a16:creationId xmlns:a16="http://schemas.microsoft.com/office/drawing/2014/main" id="{93573550-FCBD-4C11-9173-46681D0349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38062" y="-9344"/>
            <a:ext cx="2852057" cy="285205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Container stack example">
            <a:extLst>
              <a:ext uri="{FF2B5EF4-FFF2-40B4-BE49-F238E27FC236}">
                <a16:creationId xmlns:a16="http://schemas.microsoft.com/office/drawing/2014/main" id="{3D86DAC9-EC30-4B01-8BF6-1BD4384D500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6403" y="1571171"/>
            <a:ext cx="3545614" cy="317913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Virtual machine stack example">
            <a:extLst>
              <a:ext uri="{FF2B5EF4-FFF2-40B4-BE49-F238E27FC236}">
                <a16:creationId xmlns:a16="http://schemas.microsoft.com/office/drawing/2014/main" id="{A468D7D6-B5D1-4DBD-977C-41A5E1A2740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75712" y="1563896"/>
            <a:ext cx="3545614" cy="31864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52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46176"/>
            <a:ext cx="10515600" cy="1325563"/>
          </a:xfrm>
        </p:spPr>
        <p:txBody>
          <a:bodyPr/>
          <a:lstStyle/>
          <a:p>
            <a:r>
              <a:rPr lang="en-US" dirty="0"/>
              <a:t>Docker Hub, Client, and Daemon</a:t>
            </a:r>
          </a:p>
        </p:txBody>
      </p:sp>
      <p:pic>
        <p:nvPicPr>
          <p:cNvPr id="2050" name="Picture 2" descr="devilsec_nobg.png">
            <a:extLst>
              <a:ext uri="{FF2B5EF4-FFF2-40B4-BE49-F238E27FC236}">
                <a16:creationId xmlns:a16="http://schemas.microsoft.com/office/drawing/2014/main" id="{7E366A0A-6C1F-497F-BBE2-81DFA67DFF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38062" y="-9344"/>
            <a:ext cx="2852057" cy="28520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35799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53C4D-6969-48AD-8464-B97890612618}"/>
              </a:ext>
            </a:extLst>
          </p:cNvPr>
          <p:cNvSpPr>
            <a:spLocks noGrp="1"/>
          </p:cNvSpPr>
          <p:nvPr>
            <p:ph type="title"/>
          </p:nvPr>
        </p:nvSpPr>
        <p:spPr>
          <a:xfrm>
            <a:off x="838200" y="2210703"/>
            <a:ext cx="10515600" cy="1325563"/>
          </a:xfrm>
        </p:spPr>
        <p:txBody>
          <a:bodyPr/>
          <a:lstStyle/>
          <a:p>
            <a:r>
              <a:rPr lang="en-US" dirty="0"/>
              <a:t>Demo</a:t>
            </a:r>
          </a:p>
        </p:txBody>
      </p:sp>
      <p:pic>
        <p:nvPicPr>
          <p:cNvPr id="4" name="Picture 2" descr="devilsec_nobg.png">
            <a:extLst>
              <a:ext uri="{FF2B5EF4-FFF2-40B4-BE49-F238E27FC236}">
                <a16:creationId xmlns:a16="http://schemas.microsoft.com/office/drawing/2014/main" id="{4F1EFE71-0D09-4EDA-8BAE-32CB84A5A1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38062" y="-9344"/>
            <a:ext cx="2852057" cy="28520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13161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53C4D-6969-48AD-8464-B97890612618}"/>
              </a:ext>
            </a:extLst>
          </p:cNvPr>
          <p:cNvSpPr>
            <a:spLocks noGrp="1"/>
          </p:cNvSpPr>
          <p:nvPr>
            <p:ph type="title"/>
          </p:nvPr>
        </p:nvSpPr>
        <p:spPr>
          <a:xfrm>
            <a:off x="838200" y="2210703"/>
            <a:ext cx="10515600" cy="1325563"/>
          </a:xfrm>
        </p:spPr>
        <p:txBody>
          <a:bodyPr/>
          <a:lstStyle/>
          <a:p>
            <a:r>
              <a:rPr lang="en-US" dirty="0" err="1"/>
              <a:t>Dockerfiles</a:t>
            </a:r>
            <a:endParaRPr lang="en-US" dirty="0"/>
          </a:p>
        </p:txBody>
      </p:sp>
      <p:pic>
        <p:nvPicPr>
          <p:cNvPr id="4" name="Picture 2" descr="devilsec_nobg.png">
            <a:extLst>
              <a:ext uri="{FF2B5EF4-FFF2-40B4-BE49-F238E27FC236}">
                <a16:creationId xmlns:a16="http://schemas.microsoft.com/office/drawing/2014/main" id="{C3400682-53CE-48C9-9B2E-8AF9F3ABDC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38062" y="-9344"/>
            <a:ext cx="2852057" cy="28520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72385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devilsec_nobg.png">
            <a:extLst>
              <a:ext uri="{FF2B5EF4-FFF2-40B4-BE49-F238E27FC236}">
                <a16:creationId xmlns:a16="http://schemas.microsoft.com/office/drawing/2014/main" id="{C3400682-53CE-48C9-9B2E-8AF9F3ABDC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38062" y="-9344"/>
            <a:ext cx="2852057" cy="2852057"/>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9DF5F721-8FB5-4295-A5E6-35ADCE6C3887}"/>
              </a:ext>
            </a:extLst>
          </p:cNvPr>
          <p:cNvPicPr>
            <a:picLocks noChangeAspect="1"/>
          </p:cNvPicPr>
          <p:nvPr/>
        </p:nvPicPr>
        <p:blipFill>
          <a:blip r:embed="rId4"/>
          <a:stretch>
            <a:fillRect/>
          </a:stretch>
        </p:blipFill>
        <p:spPr>
          <a:xfrm>
            <a:off x="1734945" y="1175850"/>
            <a:ext cx="7803117" cy="4506300"/>
          </a:xfrm>
          <a:prstGeom prst="rect">
            <a:avLst/>
          </a:prstGeom>
        </p:spPr>
      </p:pic>
    </p:spTree>
    <p:extLst>
      <p:ext uri="{BB962C8B-B14F-4D97-AF65-F5344CB8AC3E}">
        <p14:creationId xmlns:p14="http://schemas.microsoft.com/office/powerpoint/2010/main" val="3016479028"/>
      </p:ext>
    </p:extLst>
  </p:cSld>
  <p:clrMapOvr>
    <a:masterClrMapping/>
  </p:clrMapOvr>
</p:sld>
</file>

<file path=ppt/theme/theme1.xml><?xml version="1.0" encoding="utf-8"?>
<a:theme xmlns:a="http://schemas.openxmlformats.org/drawingml/2006/main" name="Office Theme">
  <a:themeElements>
    <a:clrScheme name="ASU Brand Colors">
      <a:dk1>
        <a:srgbClr val="000000"/>
      </a:dk1>
      <a:lt1>
        <a:srgbClr val="FFFFFF"/>
      </a:lt1>
      <a:dk2>
        <a:srgbClr val="000000"/>
      </a:dk2>
      <a:lt2>
        <a:srgbClr val="E7E6E6"/>
      </a:lt2>
      <a:accent1>
        <a:srgbClr val="4472C4"/>
      </a:accent1>
      <a:accent2>
        <a:srgbClr val="ED7D31"/>
      </a:accent2>
      <a:accent3>
        <a:srgbClr val="5C6670"/>
      </a:accent3>
      <a:accent4>
        <a:srgbClr val="FFC000"/>
      </a:accent4>
      <a:accent5>
        <a:srgbClr val="00A3E0"/>
      </a:accent5>
      <a:accent6>
        <a:srgbClr val="78BE20"/>
      </a:accent6>
      <a:hlink>
        <a:srgbClr val="FFC627"/>
      </a:hlink>
      <a:folHlink>
        <a:srgbClr val="8C1D40"/>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210</TotalTime>
  <Words>192</Words>
  <Application>Microsoft Office PowerPoint</Application>
  <PresentationFormat>Widescreen</PresentationFormat>
  <Paragraphs>84</Paragraphs>
  <Slides>16</Slides>
  <Notes>15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Calibri</vt:lpstr>
      <vt:lpstr>Office Theme</vt:lpstr>
      <vt:lpstr>Docker</vt:lpstr>
      <vt:lpstr>What will I learn?</vt:lpstr>
      <vt:lpstr>What is Docker?</vt:lpstr>
      <vt:lpstr>How is different from a virtual machine?</vt:lpstr>
      <vt:lpstr>PowerPoint Presentation</vt:lpstr>
      <vt:lpstr>Docker Hub, Client, and Daemon</vt:lpstr>
      <vt:lpstr>Demo</vt:lpstr>
      <vt:lpstr>Dockerfiles</vt:lpstr>
      <vt:lpstr>PowerPoint Presentation</vt:lpstr>
      <vt:lpstr>PowerPoint Presentation</vt:lpstr>
      <vt:lpstr>How can I use this tool?</vt:lpstr>
      <vt:lpstr>Academic</vt:lpstr>
      <vt:lpstr>Cyber Security</vt:lpstr>
      <vt:lpstr>Industry</vt:lpstr>
      <vt:lpstr>Demo</vt:lpstr>
      <vt:lpstr>What did we learn?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Nathan Finden</dc:creator>
  <cp:lastModifiedBy>joseph aorahim</cp:lastModifiedBy>
  <cp:revision>21</cp:revision>
  <dcterms:created xsi:type="dcterms:W3CDTF">2016-11-23T22:08:27Z</dcterms:created>
  <dcterms:modified xsi:type="dcterms:W3CDTF">2019-09-12T06:26:08Z</dcterms:modified>
</cp:coreProperties>
</file>