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ten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24242"/>
                </a:solidFill>
              </a:defRPr>
            </a:lvl1pPr>
          </a:lstStyle>
          <a:p>
            <a:pPr/>
            <a:r>
              <a:t>Retention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898" y="549192"/>
            <a:ext cx="2596216" cy="1919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9813" y="4233699"/>
            <a:ext cx="2444182" cy="1919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Screenshot 2019-09-10 at 23.52.39.png" descr="Screenshot 2019-09-10 at 23.52.3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3197" y="3007792"/>
            <a:ext cx="2611737" cy="1919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Screenshot 2019-09-10 at 23.52.47.png" descr="Screenshot 2019-09-10 at 23.52.4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8721" y="1244097"/>
            <a:ext cx="2714017" cy="211780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newals ~ 62%…"/>
          <p:cNvSpPr txBox="1"/>
          <p:nvPr/>
        </p:nvSpPr>
        <p:spPr>
          <a:xfrm>
            <a:off x="2935972" y="1026249"/>
            <a:ext cx="1651383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Renewals ~ 62%</a:t>
            </a:r>
          </a:p>
          <a:p>
            <a:pPr/>
            <a:r>
              <a:t>Non-renewals - 38%</a:t>
            </a:r>
          </a:p>
        </p:txBody>
      </p:sp>
      <p:sp>
        <p:nvSpPr>
          <p:cNvPr id="101" name="Married ~ 54%…"/>
          <p:cNvSpPr txBox="1"/>
          <p:nvPr/>
        </p:nvSpPr>
        <p:spPr>
          <a:xfrm>
            <a:off x="3179709" y="3249929"/>
            <a:ext cx="1870421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Married ~ 54%</a:t>
            </a:r>
          </a:p>
          <a:p>
            <a:pPr/>
            <a:r>
              <a:t>Single ~ 35%</a:t>
            </a:r>
          </a:p>
          <a:p>
            <a:pPr/>
            <a:r>
              <a:t>Divorced ~8%</a:t>
            </a:r>
          </a:p>
          <a:p>
            <a:pPr/>
            <a:r>
              <a:t>Widow/Widower ~ 2%</a:t>
            </a:r>
          </a:p>
          <a:p>
            <a:pPr/>
            <a:r>
              <a:t>Others &lt; 1%</a:t>
            </a:r>
          </a:p>
        </p:txBody>
      </p:sp>
      <p:sp>
        <p:nvSpPr>
          <p:cNvPr id="102" name="Male ~ 54.7%…"/>
          <p:cNvSpPr txBox="1"/>
          <p:nvPr/>
        </p:nvSpPr>
        <p:spPr>
          <a:xfrm>
            <a:off x="8788099" y="4828963"/>
            <a:ext cx="13905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Male ~ 54.7%</a:t>
            </a:r>
          </a:p>
          <a:p>
            <a:pPr/>
            <a:r>
              <a:t>Female ~ 45.2%</a:t>
            </a:r>
          </a:p>
          <a:p>
            <a:pPr/>
            <a:r>
              <a:t>Others ~ 0.1%</a:t>
            </a:r>
          </a:p>
        </p:txBody>
      </p:sp>
      <p:sp>
        <p:nvSpPr>
          <p:cNvPr id="103" name="11-20 ~ 0.4%…"/>
          <p:cNvSpPr txBox="1"/>
          <p:nvPr/>
        </p:nvSpPr>
        <p:spPr>
          <a:xfrm>
            <a:off x="9196082" y="1407909"/>
            <a:ext cx="1248034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11-20 ~ 0.4%</a:t>
            </a:r>
          </a:p>
          <a:p>
            <a:pPr/>
            <a:r>
              <a:t>21-30 ~ 13.2%</a:t>
            </a:r>
          </a:p>
          <a:p>
            <a:pPr/>
            <a:r>
              <a:t>31-40 ~ 25.5%</a:t>
            </a:r>
          </a:p>
          <a:p>
            <a:pPr/>
            <a:r>
              <a:t>41-50 ~ 31.4%</a:t>
            </a:r>
          </a:p>
          <a:p>
            <a:pPr/>
            <a:r>
              <a:t>51-60 ~ 17.0%</a:t>
            </a:r>
          </a:p>
          <a:p>
            <a:pPr/>
            <a:r>
              <a:t>61-70 ~ 9.2%</a:t>
            </a:r>
          </a:p>
          <a:p>
            <a:pPr/>
            <a:r>
              <a:t>71-80 ~ 3.0%</a:t>
            </a:r>
          </a:p>
          <a:p>
            <a:pPr/>
            <a:r>
              <a:t>81-90 ~ 0.3%</a:t>
            </a:r>
          </a:p>
        </p:txBody>
      </p:sp>
      <p:sp>
        <p:nvSpPr>
          <p:cNvPr id="104" name="Policy renewal distribution"/>
          <p:cNvSpPr txBox="1"/>
          <p:nvPr/>
        </p:nvSpPr>
        <p:spPr>
          <a:xfrm>
            <a:off x="527712" y="186654"/>
            <a:ext cx="2852351" cy="364491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Policy renewal distribution</a:t>
            </a:r>
          </a:p>
        </p:txBody>
      </p:sp>
      <p:sp>
        <p:nvSpPr>
          <p:cNvPr id="105" name="Age group distribution"/>
          <p:cNvSpPr txBox="1"/>
          <p:nvPr/>
        </p:nvSpPr>
        <p:spPr>
          <a:xfrm>
            <a:off x="6535018" y="186654"/>
            <a:ext cx="2386445" cy="364491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Age group distribution</a:t>
            </a:r>
          </a:p>
        </p:txBody>
      </p:sp>
      <p:sp>
        <p:nvSpPr>
          <p:cNvPr id="106" name="Gender distribution"/>
          <p:cNvSpPr txBox="1"/>
          <p:nvPr/>
        </p:nvSpPr>
        <p:spPr>
          <a:xfrm>
            <a:off x="6937812" y="6312158"/>
            <a:ext cx="2109848" cy="364491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Gender distribution</a:t>
            </a:r>
          </a:p>
        </p:txBody>
      </p:sp>
      <p:sp>
        <p:nvSpPr>
          <p:cNvPr id="107" name="Marital status distribution"/>
          <p:cNvSpPr txBox="1"/>
          <p:nvPr/>
        </p:nvSpPr>
        <p:spPr>
          <a:xfrm>
            <a:off x="551959" y="5264186"/>
            <a:ext cx="2759483" cy="364491"/>
          </a:xfrm>
          <a:prstGeom prst="rect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Marital status distribution</a:t>
            </a:r>
          </a:p>
        </p:txBody>
      </p:sp>
      <p:sp>
        <p:nvSpPr>
          <p:cNvPr id="108" name="Slide Number"/>
          <p:cNvSpPr txBox="1"/>
          <p:nvPr>
            <p:ph type="sldNum" sz="quarter" idx="4294967295"/>
          </p:nvPr>
        </p:nvSpPr>
        <p:spPr>
          <a:xfrm>
            <a:off x="11169739" y="6404292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807" y="447517"/>
            <a:ext cx="2468160" cy="22736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508" y="3988415"/>
            <a:ext cx="2851551" cy="2571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8" descr="Picture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06254" y="415115"/>
            <a:ext cx="4117414" cy="2338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72846" y="5658061"/>
            <a:ext cx="2279458" cy="72182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14" name="Equal renewal rates for all…"/>
          <p:cNvSpPr txBox="1"/>
          <p:nvPr/>
        </p:nvSpPr>
        <p:spPr>
          <a:xfrm>
            <a:off x="7541710" y="2896203"/>
            <a:ext cx="2331676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Equal renewal rates for all </a:t>
            </a:r>
          </a:p>
          <a:p>
            <a:pPr/>
            <a:r>
              <a:t>Marital status (~60% )</a:t>
            </a:r>
          </a:p>
        </p:txBody>
      </p:sp>
      <p:sp>
        <p:nvSpPr>
          <p:cNvPr id="115" name="Monthly subscriptions have…"/>
          <p:cNvSpPr txBox="1"/>
          <p:nvPr/>
        </p:nvSpPr>
        <p:spPr>
          <a:xfrm>
            <a:off x="3175851" y="6069953"/>
            <a:ext cx="235225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Monthly subscriptions have </a:t>
            </a:r>
          </a:p>
          <a:p>
            <a:pPr/>
            <a:r>
              <a:t>more renewal rates.</a:t>
            </a:r>
          </a:p>
        </p:txBody>
      </p:sp>
      <p:sp>
        <p:nvSpPr>
          <p:cNvPr id="116" name="Equal renewal rate…"/>
          <p:cNvSpPr txBox="1"/>
          <p:nvPr/>
        </p:nvSpPr>
        <p:spPr>
          <a:xfrm>
            <a:off x="377297" y="2896203"/>
            <a:ext cx="230493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Equal renewal rate </a:t>
            </a:r>
          </a:p>
          <a:p>
            <a:pPr/>
            <a:r>
              <a:t>for Male and Female (~60%)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0079" y="374427"/>
            <a:ext cx="4253718" cy="39291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991" y="5983215"/>
            <a:ext cx="2314687" cy="73298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20" name="Picture 17" descr="Picture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3703" y="512862"/>
            <a:ext cx="5216420" cy="365231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newal rate increases with increase in Tenure"/>
          <p:cNvSpPr txBox="1"/>
          <p:nvPr/>
        </p:nvSpPr>
        <p:spPr>
          <a:xfrm>
            <a:off x="7578861" y="4458076"/>
            <a:ext cx="385539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r>
              <a:t>Renewal rate increases with increase in Tenure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723" y="2815702"/>
            <a:ext cx="5799981" cy="2397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837" y="379124"/>
            <a:ext cx="5893754" cy="2173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19" descr="Picture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7262" y="5736386"/>
            <a:ext cx="2439585" cy="77253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26" name="Picture 13" descr="Pictur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60798" y="2995264"/>
            <a:ext cx="3027522" cy="296258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0% renewal rate for Outbound…"/>
          <p:cNvSpPr txBox="1"/>
          <p:nvPr/>
        </p:nvSpPr>
        <p:spPr>
          <a:xfrm>
            <a:off x="8741735" y="6094213"/>
            <a:ext cx="260714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t>0% renewal rate for </a:t>
            </a:r>
            <a:r>
              <a:rPr i="1"/>
              <a:t>Outbound </a:t>
            </a:r>
            <a:endParaRPr i="1"/>
          </a:p>
          <a:p>
            <a:pPr>
              <a:defRPr>
                <a:solidFill>
                  <a:srgbClr val="FF2600"/>
                </a:solidFill>
              </a:defRPr>
            </a:pPr>
            <a:r>
              <a:rPr i="1"/>
              <a:t>acquisition channel</a:t>
            </a:r>
          </a:p>
        </p:txBody>
      </p:sp>
      <p:sp>
        <p:nvSpPr>
          <p:cNvPr id="128" name="Renewal rate drops to ~0% when  Actual change in price vs last year…"/>
          <p:cNvSpPr txBox="1"/>
          <p:nvPr/>
        </p:nvSpPr>
        <p:spPr>
          <a:xfrm>
            <a:off x="6483596" y="523233"/>
            <a:ext cx="5654227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t>Renewal rate drops to ~0% when  </a:t>
            </a:r>
            <a:r>
              <a:rPr i="1"/>
              <a:t>Actual change in price vs last year </a:t>
            </a:r>
            <a:endParaRPr i="1"/>
          </a:p>
          <a:p>
            <a:pPr>
              <a:defRPr>
                <a:solidFill>
                  <a:srgbClr val="FF2600"/>
                </a:solidFill>
              </a:defRPr>
            </a:pPr>
            <a:r>
              <a:rPr i="1"/>
              <a:t>is over 7.5 times that of Price.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