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4" r:id="rId2"/>
    <p:sldId id="285" r:id="rId3"/>
    <p:sldId id="275" r:id="rId4"/>
    <p:sldId id="276" r:id="rId5"/>
    <p:sldId id="277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79" r:id="rId18"/>
    <p:sldId id="280" r:id="rId19"/>
    <p:sldId id="297" r:id="rId20"/>
    <p:sldId id="281" r:id="rId21"/>
    <p:sldId id="282" r:id="rId22"/>
    <p:sldId id="28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4" autoAdjust="0"/>
    <p:restoredTop sz="94640" autoAdjust="0"/>
  </p:normalViewPr>
  <p:slideViewPr>
    <p:cSldViewPr>
      <p:cViewPr varScale="1">
        <p:scale>
          <a:sx n="104" d="100"/>
          <a:sy n="104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CB76-4385-489F-AACC-E3EFE7080DD5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F6DC-39B5-4606-9932-DE2216EC666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2939"/>
            <a:ext cx="5487013" cy="4114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DE8EAB-F7B9-4B34-BEFA-7FA6C7F509CF}" type="datetime1">
              <a:rPr lang="en-IN" smtClean="0"/>
              <a:pPr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C3658-9355-476C-8096-1C30BA89A323}" type="datetime1">
              <a:rPr lang="en-IN" smtClean="0"/>
              <a:pPr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279AD-F93D-4970-8E41-22F9382FEA65}" type="datetime1">
              <a:rPr lang="en-IN" smtClean="0"/>
              <a:pPr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0E0391-EBFB-4EBE-A047-6033E7EC04DA}" type="datetime1">
              <a:rPr lang="en-IN" smtClean="0"/>
              <a:pPr/>
              <a:t>06-04-2019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800DF-59B9-4D07-88A3-68F4488D6088}" type="datetime1">
              <a:rPr lang="en-IN" smtClean="0"/>
              <a:pPr/>
              <a:t>06-04-2019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D4E3C8-D3F2-42BF-BA49-699CDC340858}" type="datetime1">
              <a:rPr lang="en-IN" smtClean="0"/>
              <a:pPr/>
              <a:t>06-04-2019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N" dirty="0"/>
              <a:t>2017-18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3BD88-B46A-4417-93A3-493A8B901304}" type="datetime1">
              <a:rPr lang="en-IN" smtClean="0"/>
              <a:pPr/>
              <a:t>06-04-2019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6B383D-B6DD-4CF4-B050-92141955360F}" type="datetime1">
              <a:rPr lang="en-IN" smtClean="0"/>
              <a:pPr/>
              <a:t>06-04-2019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536" y="6309320"/>
            <a:ext cx="8496944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RVCE Marching Ahead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DD0B87-FD10-4DA1-80BB-96B20D3B5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 userDrawn="1"/>
        </p:nvSpPr>
        <p:spPr>
          <a:xfrm>
            <a:off x="0" y="6453336"/>
            <a:ext cx="9144000" cy="36004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Dept. of CSE, RVCE                                                                                                                                                 2018-2019</a:t>
            </a:r>
            <a:endParaRPr kumimoji="0" lang="en-IN" sz="12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0" y="7937"/>
            <a:ext cx="9144000" cy="6850063"/>
          </a:xfrm>
          <a:custGeom>
            <a:avLst/>
            <a:gdLst>
              <a:gd name="T0" fmla="*/ 2147483647 w 5757"/>
              <a:gd name="T1" fmla="*/ 2147483647 h 4315"/>
              <a:gd name="T2" fmla="*/ 2147483647 w 5757"/>
              <a:gd name="T3" fmla="*/ 2147483647 h 4315"/>
              <a:gd name="T4" fmla="*/ 2147483647 w 5757"/>
              <a:gd name="T5" fmla="*/ 2147483647 h 4315"/>
              <a:gd name="T6" fmla="*/ 2147483647 w 5757"/>
              <a:gd name="T7" fmla="*/ 2147483647 h 4315"/>
              <a:gd name="T8" fmla="*/ 2147483647 w 5757"/>
              <a:gd name="T9" fmla="*/ 2147483647 h 4315"/>
              <a:gd name="T10" fmla="*/ 0 w 5757"/>
              <a:gd name="T11" fmla="*/ 2147483647 h 4315"/>
              <a:gd name="T12" fmla="*/ 2147483647 w 5757"/>
              <a:gd name="T13" fmla="*/ 2147483647 h 4315"/>
              <a:gd name="T14" fmla="*/ 2147483647 w 5757"/>
              <a:gd name="T15" fmla="*/ 2147483647 h 4315"/>
              <a:gd name="T16" fmla="*/ 2147483647 w 5757"/>
              <a:gd name="T17" fmla="*/ 2147483647 h 4315"/>
              <a:gd name="T18" fmla="*/ 2147483647 w 5757"/>
              <a:gd name="T19" fmla="*/ 2147483647 h 4315"/>
              <a:gd name="T20" fmla="*/ 2147483647 w 5757"/>
              <a:gd name="T21" fmla="*/ 2147483647 h 4315"/>
              <a:gd name="T22" fmla="*/ 2147483647 w 5757"/>
              <a:gd name="T23" fmla="*/ 2147483647 h 4315"/>
              <a:gd name="T24" fmla="*/ 2147483647 w 5757"/>
              <a:gd name="T25" fmla="*/ 2147483647 h 4315"/>
              <a:gd name="T26" fmla="*/ 2147483647 w 5757"/>
              <a:gd name="T27" fmla="*/ 2147483647 h 4315"/>
              <a:gd name="T28" fmla="*/ 2147483647 w 5757"/>
              <a:gd name="T29" fmla="*/ 2147483647 h 4315"/>
              <a:gd name="T30" fmla="*/ 2147483647 w 5757"/>
              <a:gd name="T31" fmla="*/ 2147483647 h 4315"/>
              <a:gd name="T32" fmla="*/ 2147483647 w 5757"/>
              <a:gd name="T33" fmla="*/ 2147483647 h 4315"/>
              <a:gd name="T34" fmla="*/ 2147483647 w 5757"/>
              <a:gd name="T35" fmla="*/ 2147483647 h 4315"/>
              <a:gd name="T36" fmla="*/ 2147483647 w 5757"/>
              <a:gd name="T37" fmla="*/ 2147483647 h 4315"/>
              <a:gd name="T38" fmla="*/ 2147483647 w 5757"/>
              <a:gd name="T39" fmla="*/ 2147483647 h 4315"/>
              <a:gd name="T40" fmla="*/ 2147483647 w 5757"/>
              <a:gd name="T41" fmla="*/ 2147483647 h 4315"/>
              <a:gd name="T42" fmla="*/ 2147483647 w 5757"/>
              <a:gd name="T43" fmla="*/ 2147483647 h 4315"/>
              <a:gd name="T44" fmla="*/ 2147483647 w 5757"/>
              <a:gd name="T45" fmla="*/ 2147483647 h 4315"/>
              <a:gd name="T46" fmla="*/ 2147483647 w 5757"/>
              <a:gd name="T47" fmla="*/ 2147483647 h 4315"/>
              <a:gd name="T48" fmla="*/ 2147483647 w 5757"/>
              <a:gd name="T49" fmla="*/ 2147483647 h 4315"/>
              <a:gd name="T50" fmla="*/ 2147483647 w 5757"/>
              <a:gd name="T51" fmla="*/ 2147483647 h 4315"/>
              <a:gd name="T52" fmla="*/ 2147483647 w 5757"/>
              <a:gd name="T53" fmla="*/ 2147483647 h 4315"/>
              <a:gd name="T54" fmla="*/ 2147483647 w 5757"/>
              <a:gd name="T55" fmla="*/ 2147483647 h 4315"/>
              <a:gd name="T56" fmla="*/ 2147483647 w 5757"/>
              <a:gd name="T57" fmla="*/ 2147483647 h 4315"/>
              <a:gd name="T58" fmla="*/ 2147483647 w 5757"/>
              <a:gd name="T59" fmla="*/ 2147483647 h 4315"/>
              <a:gd name="T60" fmla="*/ 2147483647 w 5757"/>
              <a:gd name="T61" fmla="*/ 2147483647 h 4315"/>
              <a:gd name="T62" fmla="*/ 2147483647 w 5757"/>
              <a:gd name="T63" fmla="*/ 2147483647 h 4315"/>
              <a:gd name="T64" fmla="*/ 2147483647 w 5757"/>
              <a:gd name="T65" fmla="*/ 2147483647 h 4315"/>
              <a:gd name="T66" fmla="*/ 2147483647 w 5757"/>
              <a:gd name="T67" fmla="*/ 2147483647 h 4315"/>
              <a:gd name="T68" fmla="*/ 2147483647 w 5757"/>
              <a:gd name="T69" fmla="*/ 2147483647 h 4315"/>
              <a:gd name="T70" fmla="*/ 2147483647 w 5757"/>
              <a:gd name="T71" fmla="*/ 2147483647 h 4315"/>
              <a:gd name="T72" fmla="*/ 2147483647 w 5757"/>
              <a:gd name="T73" fmla="*/ 2147483647 h 4315"/>
              <a:gd name="T74" fmla="*/ 2147483647 w 5757"/>
              <a:gd name="T75" fmla="*/ 2147483647 h 4315"/>
              <a:gd name="T76" fmla="*/ 2147483647 w 5757"/>
              <a:gd name="T77" fmla="*/ 2147483647 h 4315"/>
              <a:gd name="T78" fmla="*/ 2147483647 w 5757"/>
              <a:gd name="T79" fmla="*/ 2147483647 h 4315"/>
              <a:gd name="T80" fmla="*/ 2147483647 w 5757"/>
              <a:gd name="T81" fmla="*/ 2147483647 h 4315"/>
              <a:gd name="T82" fmla="*/ 2147483647 w 5757"/>
              <a:gd name="T83" fmla="*/ 2147483647 h 4315"/>
              <a:gd name="T84" fmla="*/ 2147483647 w 5757"/>
              <a:gd name="T85" fmla="*/ 2147483647 h 4315"/>
              <a:gd name="T86" fmla="*/ 2147483647 w 5757"/>
              <a:gd name="T87" fmla="*/ 2147483647 h 4315"/>
              <a:gd name="T88" fmla="*/ 2147483647 w 5757"/>
              <a:gd name="T89" fmla="*/ 2147483647 h 4315"/>
              <a:gd name="T90" fmla="*/ 2147483647 w 5757"/>
              <a:gd name="T91" fmla="*/ 2147483647 h 4315"/>
              <a:gd name="T92" fmla="*/ 2147483647 w 5757"/>
              <a:gd name="T93" fmla="*/ 2147483647 h 4315"/>
              <a:gd name="T94" fmla="*/ 2147483647 w 5757"/>
              <a:gd name="T95" fmla="*/ 2147483647 h 4315"/>
              <a:gd name="T96" fmla="*/ 2147483647 w 5757"/>
              <a:gd name="T97" fmla="*/ 2147483647 h 4315"/>
              <a:gd name="T98" fmla="*/ 2147483647 w 5757"/>
              <a:gd name="T99" fmla="*/ 2147483647 h 4315"/>
              <a:gd name="T100" fmla="*/ 2147483647 w 5757"/>
              <a:gd name="T101" fmla="*/ 2147483647 h 4315"/>
              <a:gd name="T102" fmla="*/ 2147483647 w 5757"/>
              <a:gd name="T103" fmla="*/ 2147483647 h 4315"/>
              <a:gd name="T104" fmla="*/ 2147483647 w 5757"/>
              <a:gd name="T105" fmla="*/ 2147483647 h 4315"/>
              <a:gd name="T106" fmla="*/ 2147483647 w 5757"/>
              <a:gd name="T107" fmla="*/ 0 h 43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70C0"/>
          </a:solidFill>
          <a:ln w="9525" cmpd="sng">
            <a:solidFill>
              <a:schemeClr val="tx1"/>
            </a:solidFill>
            <a:prstDash val="sysDot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pic>
        <p:nvPicPr>
          <p:cNvPr id="8" name="Picture 15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2888" y="228600"/>
            <a:ext cx="8382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5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81325" y="2643188"/>
            <a:ext cx="800002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buSzPct val="60000"/>
              <a:buFont typeface="Wingdings" pitchFamily="2" charset="2"/>
              <a:buNone/>
              <a:tabLst>
                <a:tab pos="519113" algn="l"/>
                <a:tab pos="563563" algn="l"/>
              </a:tabLst>
            </a:pPr>
            <a:endParaRPr lang="ja-JP" altLang="en-US" sz="1400" b="0" baseline="0">
              <a:solidFill>
                <a:srgbClr val="FFFF00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 eaLnBrk="1" hangingPunct="1">
              <a:buSzPct val="60000"/>
              <a:buFont typeface="Wingdings" pitchFamily="2" charset="2"/>
              <a:buNone/>
              <a:tabLst>
                <a:tab pos="519113" algn="l"/>
                <a:tab pos="563563" algn="l"/>
              </a:tabLst>
            </a:pPr>
            <a:endParaRPr lang="ja-JP" altLang="en-US" sz="3200" b="0" baseline="0">
              <a:solidFill>
                <a:srgbClr val="FFFF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589" y="1143000"/>
            <a:ext cx="83050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 baseline="0">
              <a:solidFill>
                <a:srgbClr val="94D315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187624" y="404664"/>
            <a:ext cx="74168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3600" b="1" i="1" baseline="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VIII Semester Major Project Work (12CS81)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486916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ja-JP" sz="2800" b="1" i="1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Department of Computer Science,  </a:t>
            </a:r>
          </a:p>
          <a:p>
            <a:pPr algn="ctr" eaLnBrk="1" hangingPunct="1"/>
            <a:r>
              <a:rPr lang="en-US" altLang="ja-JP" sz="2800" b="1" i="1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R V College of  Engineering, </a:t>
            </a:r>
            <a:r>
              <a:rPr lang="en-US" altLang="ja-JP" sz="2800" b="1" i="1" baseline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Bengaluru</a:t>
            </a:r>
            <a:r>
              <a:rPr lang="en-US" altLang="ja-JP" sz="2800" b="1" i="1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.</a:t>
            </a:r>
          </a:p>
        </p:txBody>
      </p:sp>
      <p:pic>
        <p:nvPicPr>
          <p:cNvPr id="17414" name="Picture 7" descr="CIMG2957.JPG"/>
          <p:cNvPicPr>
            <a:picLocks noChangeAspect="1"/>
          </p:cNvPicPr>
          <p:nvPr/>
        </p:nvPicPr>
        <p:blipFill>
          <a:blip r:embed="rId3" cstate="print">
            <a:lum bright="20000" contrast="10000"/>
          </a:blip>
          <a:srcRect/>
          <a:stretch>
            <a:fillRect/>
          </a:stretch>
        </p:blipFill>
        <p:spPr bwMode="auto">
          <a:xfrm>
            <a:off x="755576" y="1628800"/>
            <a:ext cx="8064320" cy="31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8134"/>
              </p:ext>
            </p:extLst>
          </p:nvPr>
        </p:nvGraphicFramePr>
        <p:xfrm>
          <a:off x="683568" y="2420888"/>
          <a:ext cx="7632848" cy="39781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Tube labelling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Labelling of detected motion with unique event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From the motion mask, the different events occurring in the same frame must be distinguished by assigning a unique even ID to each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masked frames with pixel value of 255 representing the 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frames with event ID in each pixel in place of 255 value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 expected, with colliding objects categorized as into the same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0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60172"/>
              </p:ext>
            </p:extLst>
          </p:nvPr>
        </p:nvGraphicFramePr>
        <p:xfrm>
          <a:off x="683568" y="2420888"/>
          <a:ext cx="7632848" cy="39781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Tube labelling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Labelling of detected motion with unique event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From the motion mask, the different events occurring in the same frame must be distinguished by assigning a unique even ID to each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masked frames with pixel value of 255 representing the 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frames with event ID in each pixel in place of 255 value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 expected, with colliding objects categorized as into the same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9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90525"/>
              </p:ext>
            </p:extLst>
          </p:nvPr>
        </p:nvGraphicFramePr>
        <p:xfrm>
          <a:off x="683568" y="2420888"/>
          <a:ext cx="7632848" cy="39781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Tube extraction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Extract every event from the labelled volume into separate tubes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From the labelled volume, the different events are extracted into separate tubes with the original start time being stored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labelled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Multiple tubes, each tube a set of frames, which has the motion mask of individual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 expected, with colliding objects categorized as into the same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0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48768"/>
              </p:ext>
            </p:extLst>
          </p:nvPr>
        </p:nvGraphicFramePr>
        <p:xfrm>
          <a:off x="683568" y="2420888"/>
          <a:ext cx="7632848" cy="36697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Colour tube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Generate a colour/object tube using original video and individual tube 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Bitwise AND operation is used to extract only the required part of original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original frames, List of individual event tubes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Multiple tubes, each tube a set of frames, which has the coloured image of individual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 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10040"/>
              </p:ext>
            </p:extLst>
          </p:nvPr>
        </p:nvGraphicFramePr>
        <p:xfrm>
          <a:off x="683568" y="2420888"/>
          <a:ext cx="7632848" cy="347948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Detection of objects in colour tubes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YOLOv3 object detector is run on few frames in each colour tube to detect the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Colour tubes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 of tags associated with each tube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All objects detected correctly in majority of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1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00597"/>
              </p:ext>
            </p:extLst>
          </p:nvPr>
        </p:nvGraphicFramePr>
        <p:xfrm>
          <a:off x="683568" y="2420888"/>
          <a:ext cx="7632848" cy="36697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Simulated Annealing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Optimize the placement of tubes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selected colour tubes are to be placed optimally to prevent overlap of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Colour tubes with their lengths, with start time set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Tubes with optimal start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Optimization works well and avoids collision of events in most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successfully; Further testing required for longer videos and videos with more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02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14906"/>
              </p:ext>
            </p:extLst>
          </p:nvPr>
        </p:nvGraphicFramePr>
        <p:xfrm>
          <a:off x="683568" y="2420888"/>
          <a:ext cx="7632848" cy="41915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 blending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Blending of tubes into the static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selected colour tubes are to be blended into the static background at the optimal time determined by simulated annealing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Colour tubes and metadata, static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Events blended into the background seamlessly at the time determined by simulated annealing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Events blended in at the correct time, but not seamlessly in all cases, especially at the edges of the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successfully, blending function to be improved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08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altLang="en-US" sz="2000" b="1" dirty="0">
                <a:latin typeface="Garamond" panose="02020404030301010803" pitchFamily="18" charset="0"/>
              </a:rPr>
              <a:t>Integration Testing of Modules ( consider all modules with successful and unsuccessful cases )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2420888"/>
          <a:ext cx="7632848" cy="3384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System Testing of Modules </a:t>
            </a:r>
            <a:r>
              <a:rPr lang="en-IN" altLang="en-US" sz="2000" b="1" dirty="0">
                <a:latin typeface="Garamond" panose="02020404030301010803" pitchFamily="18" charset="0"/>
              </a:rPr>
              <a:t>( consider all modules with successful and unsuccessful cases )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93234"/>
              </p:ext>
            </p:extLst>
          </p:nvPr>
        </p:nvGraphicFramePr>
        <p:xfrm>
          <a:off x="683568" y="2420888"/>
          <a:ext cx="7632848" cy="369284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Phase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Realtime phase of summary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From the input video, the tubes are extracted, static background is generated, objects are detected and presented to the user in anticipation of phase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Input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Extracted tubes, static background and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 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System Testing of Modules </a:t>
            </a:r>
            <a:r>
              <a:rPr lang="en-IN" altLang="en-US" sz="2000" b="1" dirty="0">
                <a:latin typeface="Garamond" panose="02020404030301010803" pitchFamily="18" charset="0"/>
              </a:rPr>
              <a:t>( consider all modules with successful and unsuccessful cases )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08747"/>
              </p:ext>
            </p:extLst>
          </p:nvPr>
        </p:nvGraphicFramePr>
        <p:xfrm>
          <a:off x="683568" y="2420888"/>
          <a:ext cx="7632848" cy="347948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Phase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Query phase of summary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user query with required tags is fed in, using which the summary video is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Summary video with selected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 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5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C0493A4-7BBF-8F4B-AAA9-87CB38406762}"/>
              </a:ext>
            </a:extLst>
          </p:cNvPr>
          <p:cNvSpPr txBox="1">
            <a:spLocks/>
          </p:cNvSpPr>
          <p:nvPr/>
        </p:nvSpPr>
        <p:spPr>
          <a:xfrm>
            <a:off x="1255168" y="908720"/>
            <a:ext cx="6629200" cy="129614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ja-JP" sz="36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  <a:cs typeface="+mn-cs"/>
              </a:rPr>
              <a:t>CCTV Video Summarization in Urban Environments</a:t>
            </a:r>
            <a:endParaRPr lang="en-IN" altLang="ja-JP" sz="3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B246DF4-24AB-1C47-850B-80634E629D84}"/>
              </a:ext>
            </a:extLst>
          </p:cNvPr>
          <p:cNvSpPr txBox="1">
            <a:spLocks/>
          </p:cNvSpPr>
          <p:nvPr/>
        </p:nvSpPr>
        <p:spPr>
          <a:xfrm>
            <a:off x="1187624" y="2744924"/>
            <a:ext cx="6400800" cy="172819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A.S. Karthik		1RV15CS001</a:t>
            </a:r>
          </a:p>
          <a:p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Abhishek Krishna	1RV15CS007</a:t>
            </a:r>
          </a:p>
          <a:p>
            <a:r>
              <a:rPr lang="en-IN" altLang="ja-JP" sz="2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Gagan</a:t>
            </a:r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 Deep G	1RV15CS053</a:t>
            </a: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r>
              <a:rPr lang="en-IN" altLang="ja-JP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Phase-4</a:t>
            </a: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  <a:p>
            <a:endParaRPr lang="en-IN" altLang="ja-JP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087-29AB-464C-AA50-38CB3E5FBF3F}"/>
              </a:ext>
            </a:extLst>
          </p:cNvPr>
          <p:cNvSpPr/>
          <p:nvPr/>
        </p:nvSpPr>
        <p:spPr>
          <a:xfrm>
            <a:off x="825352" y="5013176"/>
            <a:ext cx="7488832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altLang="ja-JP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Internal Guide  : Dr </a:t>
            </a:r>
            <a:r>
              <a:rPr lang="en-IN" altLang="ja-JP" sz="20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Ramakanth</a:t>
            </a:r>
            <a:r>
              <a:rPr lang="en-IN" altLang="ja-JP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 Kumar P (Professor and </a:t>
            </a:r>
            <a:r>
              <a:rPr lang="en-IN" altLang="ja-JP" sz="20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HoD</a:t>
            </a:r>
            <a:r>
              <a:rPr lang="en-IN" altLang="ja-JP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MS PGothic" pitchFamily="34" charset="-128"/>
              </a:rPr>
              <a:t> CSE)</a:t>
            </a:r>
          </a:p>
          <a:p>
            <a:pPr lvl="0" algn="just">
              <a:spcBef>
                <a:spcPct val="20000"/>
              </a:spcBef>
            </a:pPr>
            <a:endParaRPr lang="en-IN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Experimental Results &amp; Analysis</a:t>
            </a:r>
          </a:p>
          <a:p>
            <a:pPr lvl="0" algn="ctr">
              <a:spcBef>
                <a:spcPct val="0"/>
              </a:spcBef>
            </a:pP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altLang="en-US" sz="2000" b="1" dirty="0">
                <a:latin typeface="Garamond" panose="02020404030301010803" pitchFamily="18" charset="0"/>
              </a:rPr>
              <a:t>Discuss on the following</a:t>
            </a:r>
          </a:p>
          <a:p>
            <a:r>
              <a:rPr lang="en-IN" altLang="en-US" sz="2000" b="1" dirty="0">
                <a:latin typeface="Garamond" panose="02020404030301010803" pitchFamily="18" charset="0"/>
              </a:rPr>
              <a:t>Evaluation metric</a:t>
            </a:r>
          </a:p>
          <a:p>
            <a:r>
              <a:rPr lang="en-IN" altLang="en-US" sz="2000" b="1" dirty="0">
                <a:latin typeface="Garamond" panose="02020404030301010803" pitchFamily="18" charset="0"/>
              </a:rPr>
              <a:t>Experimental Dataset</a:t>
            </a:r>
          </a:p>
          <a:p>
            <a:r>
              <a:rPr lang="en-IN" altLang="en-US" sz="2000" b="1" dirty="0">
                <a:latin typeface="Garamond" panose="02020404030301010803" pitchFamily="18" charset="0"/>
              </a:rPr>
              <a:t>Performance Analysis.</a:t>
            </a:r>
          </a:p>
          <a:p>
            <a:r>
              <a:rPr lang="en-IN" altLang="en-US" sz="2000" b="1" dirty="0">
                <a:latin typeface="Garamond" panose="02020404030301010803" pitchFamily="18" charset="0"/>
              </a:rPr>
              <a:t>Snapshots / Screen shots of the results to be put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 &amp; Future Work </a:t>
            </a:r>
          </a:p>
          <a:p>
            <a:pPr lvl="0" algn="ctr">
              <a:spcBef>
                <a:spcPct val="0"/>
              </a:spcBef>
            </a:pP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altLang="en-US" sz="2000" b="1" dirty="0">
                <a:latin typeface="Garamond" panose="02020404030301010803" pitchFamily="18" charset="0"/>
              </a:rPr>
              <a:t>Conclusion</a:t>
            </a:r>
          </a:p>
          <a:p>
            <a:pPr>
              <a:buNone/>
            </a:pPr>
            <a:r>
              <a:rPr lang="en-IN" altLang="en-US" sz="2000" b="1" dirty="0">
                <a:latin typeface="Garamond" panose="02020404030301010803" pitchFamily="18" charset="0"/>
              </a:rPr>
              <a:t>Future Work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Demonstration of the project</a:t>
            </a:r>
          </a:p>
          <a:p>
            <a:pPr lvl="0" algn="ctr">
              <a:spcBef>
                <a:spcPct val="0"/>
              </a:spcBef>
            </a:pP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Show the demonstration of the project / Snap shots / Screen shots / Video etc.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AutoNum type="arabicPeriod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Author, </a:t>
            </a:r>
            <a:r>
              <a:rPr lang="en-IN" sz="1400" i="1" dirty="0">
                <a:latin typeface="Times New Roman" pitchFamily="18" charset="0"/>
                <a:cs typeface="Times New Roman" pitchFamily="18" charset="0"/>
              </a:rPr>
              <a:t>‘Title of the journal paper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’, Publication ,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Issue, page number, Year of publication. </a:t>
            </a:r>
          </a:p>
          <a:p>
            <a:pPr algn="just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Example. </a:t>
            </a:r>
            <a:r>
              <a:rPr lang="en-IN" sz="1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Honig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M.L., </a:t>
            </a:r>
            <a:r>
              <a:rPr lang="en-IN" sz="1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Steiglitz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K., and </a:t>
            </a:r>
            <a:r>
              <a:rPr lang="en-IN" sz="1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Gopinath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B.</a:t>
            </a:r>
            <a:r>
              <a:rPr lang="en-IN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‘Multichannel signal processing for data communication in the presence of crosstalk’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IEEE Trans. Communications., 38, (4), pp. 551–558, April 1990,</a:t>
            </a:r>
          </a:p>
          <a:p>
            <a:pPr algn="just">
              <a:buAutoNum type="arabicPeriod" startAt="2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Author(s) First name or initials. Surname</a:t>
            </a:r>
            <a:r>
              <a:rPr lang="en-IN" sz="1400" i="1" dirty="0">
                <a:latin typeface="Times New Roman" pitchFamily="18" charset="0"/>
                <a:cs typeface="Times New Roman" pitchFamily="18" charset="0"/>
              </a:rPr>
              <a:t>, ‘Title of  Conference paper,’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presented at the Name of the Conference, City /State, Year , page number.</a:t>
            </a:r>
          </a:p>
          <a:p>
            <a:pPr algn="just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Example. A. H. Cookson and B. O. Pedersen, ‘</a:t>
            </a:r>
            <a:r>
              <a:rPr lang="en-IN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Thermal measurements in a 1200kV compressed gas insulated transmission </a:t>
            </a:r>
            <a:r>
              <a:rPr lang="en-IN" sz="14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line’,</a:t>
            </a:r>
            <a:r>
              <a:rPr lang="en-IN" sz="1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Seventh IEEE Power Engineering Society Transmission and Distribution Conference and Exposition, 1979, pp. 163-167.</a:t>
            </a:r>
          </a:p>
          <a:p>
            <a:pPr algn="just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3.	Author(s) First name or initials. Surname, </a:t>
            </a:r>
            <a:r>
              <a:rPr lang="en-IN" sz="1400" i="1" dirty="0">
                <a:latin typeface="Times New Roman" pitchFamily="18" charset="0"/>
                <a:cs typeface="Times New Roman" pitchFamily="18" charset="0"/>
              </a:rPr>
              <a:t>‘Title of  Technical report’,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Abbrev. Name of Co. or Inst.,  City of Co., Abbrev. State, Technical Report number, Year of Publication.</a:t>
            </a:r>
          </a:p>
          <a:p>
            <a:pPr algn="just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Example. T. </a:t>
            </a:r>
            <a:r>
              <a:rPr lang="en-IN" sz="1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Kasami</a:t>
            </a:r>
            <a:r>
              <a:rPr lang="en-IN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‘An efficient recognition and syntax analysis algorithm for context-free languages,’ 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Air Force Cambridge Res. Lab., Bedford, MA, Sci. Rep. AFCRL-65-558, 1965.</a:t>
            </a:r>
          </a:p>
          <a:p>
            <a:pPr algn="just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4.	Author(s) First name or initials. Surname</a:t>
            </a:r>
            <a:r>
              <a:rPr lang="en-IN" sz="1400" i="1" dirty="0">
                <a:latin typeface="Times New Roman" pitchFamily="18" charset="0"/>
                <a:cs typeface="Times New Roman" pitchFamily="18" charset="0"/>
              </a:rPr>
              <a:t>, ‘Title of patent,’ 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U.S. Patent [Patent authority] x xxx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xxx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[patent number], Month, day, year.</a:t>
            </a:r>
          </a:p>
          <a:p>
            <a:pPr algn="just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Example. T. Mei and T. Yang, </a:t>
            </a:r>
            <a:r>
              <a:rPr lang="en-IN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‘Circuit and method for average –current regulation of light-emitting </a:t>
            </a:r>
            <a:r>
              <a:rPr lang="en-IN" sz="14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diodes,’</a:t>
            </a:r>
            <a:r>
              <a:rPr lang="en-IN" sz="1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U.S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Patent 7 898 187 B1, 2011, Mar. 1, 2012.</a:t>
            </a:r>
          </a:p>
          <a:p>
            <a:pPr algn="just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5.	Author(s) First name or initials. Surname, </a:t>
            </a:r>
            <a:r>
              <a:rPr lang="en-IN" sz="1400" i="1" dirty="0">
                <a:latin typeface="Times New Roman" pitchFamily="18" charset="0"/>
                <a:cs typeface="Times New Roman" pitchFamily="18" charset="0"/>
              </a:rPr>
              <a:t>‘Title of  Book’ ,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Edition number ,Publication , Year.</a:t>
            </a:r>
          </a:p>
          <a:p>
            <a:pPr algn="just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Example.  C. W. Lander, ‘</a:t>
            </a:r>
            <a:r>
              <a:rPr lang="en-IN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Power Electronics’</a:t>
            </a:r>
            <a:r>
              <a:rPr lang="en-IN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3rd. ed., London: McGraw-Hill, 1993.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Incorporation of suggestions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Specify the flow of the modules .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 and Software requirement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896544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Should contain  the following:</a:t>
            </a:r>
          </a:p>
          <a:p>
            <a:pPr marL="0" indent="0">
              <a:buFontTx/>
              <a:buNone/>
              <a:defRPr/>
            </a:pPr>
            <a:r>
              <a:rPr lang="en-IN" altLang="en-US" sz="2000" b="1" dirty="0">
                <a:latin typeface="Garamond" panose="02020404030301010803" pitchFamily="18" charset="0"/>
              </a:rPr>
              <a:t>Test Environment:</a:t>
            </a:r>
          </a:p>
          <a:p>
            <a:pPr>
              <a:defRPr/>
            </a:pPr>
            <a:r>
              <a:rPr lang="en-IN" altLang="en-US" sz="2000" b="1" dirty="0">
                <a:latin typeface="Garamond" panose="02020404030301010803" pitchFamily="18" charset="0"/>
              </a:rPr>
              <a:t>OS:</a:t>
            </a:r>
            <a:r>
              <a:rPr lang="en-IN" altLang="en-US" sz="2000" dirty="0">
                <a:latin typeface="Garamond" panose="02020404030301010803" pitchFamily="18" charset="0"/>
              </a:rPr>
              <a:t> Windows</a:t>
            </a:r>
          </a:p>
          <a:p>
            <a:pPr>
              <a:defRPr/>
            </a:pPr>
            <a:r>
              <a:rPr lang="en-IN" altLang="en-US" sz="2000" b="1" dirty="0">
                <a:latin typeface="Garamond" panose="02020404030301010803" pitchFamily="18" charset="0"/>
              </a:rPr>
              <a:t>Tool: </a:t>
            </a:r>
            <a:r>
              <a:rPr lang="en-IN" altLang="en-US" sz="2000" dirty="0">
                <a:latin typeface="Garamond" panose="02020404030301010803" pitchFamily="18" charset="0"/>
              </a:rPr>
              <a:t>Python3 with OpenCV v4</a:t>
            </a:r>
          </a:p>
          <a:p>
            <a:pPr>
              <a:defRPr/>
            </a:pPr>
            <a:r>
              <a:rPr lang="en-IN" altLang="en-US" sz="2000" b="1" dirty="0">
                <a:latin typeface="Garamond" panose="02020404030301010803" pitchFamily="18" charset="0"/>
              </a:rPr>
              <a:t>Data: </a:t>
            </a:r>
            <a:r>
              <a:rPr lang="en-IN" altLang="en-US" sz="2000" dirty="0">
                <a:latin typeface="Garamond" panose="02020404030301010803" pitchFamily="18" charset="0"/>
              </a:rPr>
              <a:t>Video footage from cameras</a:t>
            </a:r>
          </a:p>
          <a:p>
            <a:pPr algn="just">
              <a:buNone/>
            </a:pPr>
            <a:r>
              <a:rPr lang="en-IN" altLang="en-US" sz="1600" b="1" dirty="0">
                <a:solidFill>
                  <a:srgbClr val="FF0000"/>
                </a:solidFill>
                <a:latin typeface="Garamond" panose="02020404030301010803" pitchFamily="18" charset="0"/>
              </a:rPr>
              <a:t>Unit Testing of Main Modules:</a:t>
            </a:r>
            <a:r>
              <a:rPr lang="en-US" sz="1600" dirty="0">
                <a:solidFill>
                  <a:srgbClr val="FF0000"/>
                </a:solidFill>
              </a:rPr>
              <a:t>Unit test  concerns in  verification  effort  on  the  smallest  unit  of  software  design, </a:t>
            </a:r>
            <a:r>
              <a:rPr lang="en-US" sz="1600" i="1" dirty="0">
                <a:solidFill>
                  <a:srgbClr val="FF0000"/>
                </a:solidFill>
              </a:rPr>
              <a:t>Testing </a:t>
            </a:r>
            <a:r>
              <a:rPr lang="en-US" sz="1600" dirty="0">
                <a:solidFill>
                  <a:srgbClr val="FF0000"/>
                </a:solidFill>
              </a:rPr>
              <a:t>the software  components  or  modules. By testing in this method the bugs occurred will be very clear. </a:t>
            </a:r>
            <a:endParaRPr lang="en-IN" sz="1600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IN" altLang="en-US" sz="1600" b="1" dirty="0">
                <a:solidFill>
                  <a:srgbClr val="FF0000"/>
                </a:solidFill>
                <a:latin typeface="Garamond" panose="02020404030301010803" pitchFamily="18" charset="0"/>
              </a:rPr>
              <a:t>Integration Testing of the Modules :</a:t>
            </a:r>
            <a:r>
              <a:rPr lang="en-US" sz="1600" dirty="0">
                <a:solidFill>
                  <a:srgbClr val="FF0000"/>
                </a:solidFill>
              </a:rPr>
              <a:t>Integration testing is a systematic technique for constructing the program structure while at the same time conducting tests to uncover errors associated with interfacing. The objective is to take unit tested components and build a program structure.</a:t>
            </a:r>
            <a:endParaRPr lang="en-IN" sz="16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83696"/>
              </p:ext>
            </p:extLst>
          </p:nvPr>
        </p:nvGraphicFramePr>
        <p:xfrm>
          <a:off x="683568" y="2420888"/>
          <a:ext cx="7632848" cy="347948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Proper loading of video from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Video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frames in memory if file exists, else error that file is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 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42386"/>
              </p:ext>
            </p:extLst>
          </p:nvPr>
        </p:nvGraphicFramePr>
        <p:xfrm>
          <a:off x="683568" y="2420888"/>
          <a:ext cx="7632848" cy="35746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Motion detection and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Detection of motion and generation of mask of movement in the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 each frame, motion should be detected and a mask of which part of the frame has motion should be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video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binary (black and white) masked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 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5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0D2E-46CF-4EE6-998C-CF61353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5F7C-568E-4CAE-BAEB-55DA43B2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PUT PICS</a:t>
            </a:r>
          </a:p>
        </p:txBody>
      </p:sp>
    </p:spTree>
    <p:extLst>
      <p:ext uri="{BB962C8B-B14F-4D97-AF65-F5344CB8AC3E}">
        <p14:creationId xmlns:p14="http://schemas.microsoft.com/office/powerpoint/2010/main" val="307951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4888" y="476672"/>
            <a:ext cx="8229600" cy="7920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333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Unit Testing of Main Modules ( consider all modules with successful and unsuccessful cases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5873"/>
              </p:ext>
            </p:extLst>
          </p:nvPr>
        </p:nvGraphicFramePr>
        <p:xfrm>
          <a:off x="683568" y="2420888"/>
          <a:ext cx="7632848" cy="378796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 of 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Test Case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 video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being Tested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Generation of static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 a given video, a static background is to be generated from the video with movement so that events can be blended into it, to generate the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video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 of binary frames with minimal/ no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Static frames, with only slow/gradual changes like shadows 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254000" lvl="0" indent="0" rtl="0">
                        <a:lnSpc>
                          <a:spcPct val="115000"/>
                        </a:lnSpc>
                        <a:spcBef>
                          <a:spcPts val="7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 case passed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7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1450</Words>
  <Application>Microsoft Office PowerPoint</Application>
  <PresentationFormat>On-screen Show (4:3)</PresentationFormat>
  <Paragraphs>263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Incorporation of suggestions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Abhishek Krishna</cp:lastModifiedBy>
  <cp:revision>103</cp:revision>
  <dcterms:created xsi:type="dcterms:W3CDTF">2017-07-24T09:12:31Z</dcterms:created>
  <dcterms:modified xsi:type="dcterms:W3CDTF">2019-04-07T12:16:40Z</dcterms:modified>
</cp:coreProperties>
</file>