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8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492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7/25/2020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7/25/2020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7/25/2020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7/25/2020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7/25/2020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7/25/2020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7/25/2020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7/25/2020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7/25/2020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7/25/2020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7/25/2020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7/25/2020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600201"/>
            <a:ext cx="9966960" cy="2867830"/>
          </a:xfrm>
        </p:spPr>
        <p:txBody>
          <a:bodyPr/>
          <a:lstStyle/>
          <a:p>
            <a:r>
              <a:rPr lang="en-US" dirty="0" smtClean="0"/>
              <a:t>				X-PATH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51560" y="4297680"/>
            <a:ext cx="7891272" cy="2712720"/>
          </a:xfrm>
        </p:spPr>
        <p:txBody>
          <a:bodyPr>
            <a:normAutofit/>
          </a:bodyPr>
          <a:lstStyle/>
          <a:p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X-PATH.</a:t>
            </a:r>
          </a:p>
          <a:p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 OF X-PATH.</a:t>
            </a:r>
          </a:p>
          <a:p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</a:t>
            </a:r>
          </a:p>
          <a:p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FUNCTIONS IN X-PATH(CONTAINS &amp; TEXT)</a:t>
            </a:r>
          </a:p>
          <a:p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AXIS NAME</a:t>
            </a:r>
          </a:p>
          <a:p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INDEXING IN X-PATH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9955369" y="6488668"/>
            <a:ext cx="2408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Brush Script MT" panose="03060802040406070304" pitchFamily="66" charset="0"/>
              </a:rPr>
              <a:t>ANKUR PRASAD</a:t>
            </a:r>
            <a:endParaRPr lang="en-US" b="1" dirty="0">
              <a:latin typeface="Brush Script MT" panose="030608020404060703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0610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06680"/>
            <a:ext cx="10058400" cy="859536"/>
          </a:xfrm>
        </p:spPr>
        <p:txBody>
          <a:bodyPr/>
          <a:lstStyle/>
          <a:p>
            <a:r>
              <a:rPr lang="en-US" dirty="0" smtClean="0"/>
              <a:t>WHAT IS X-PATH.?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304" y="966216"/>
            <a:ext cx="11899392" cy="4050792"/>
          </a:xfrm>
        </p:spPr>
        <p:txBody>
          <a:bodyPr>
            <a:normAutofit/>
          </a:bodyPr>
          <a:lstStyle/>
          <a:p>
            <a:r>
              <a:rPr lang="en-US" sz="2800" b="1" i="1" dirty="0"/>
              <a:t/>
            </a:r>
            <a:br>
              <a:rPr lang="en-US" sz="2800" b="1" i="1" dirty="0"/>
            </a:br>
            <a:r>
              <a:rPr lang="en-US" sz="2800" b="1" i="1" dirty="0"/>
              <a:t>In Selenium </a:t>
            </a:r>
            <a:r>
              <a:rPr lang="en-US" sz="2800" b="1" i="1" dirty="0" smtClean="0"/>
              <a:t>if </a:t>
            </a:r>
            <a:r>
              <a:rPr lang="en-US" sz="2800" b="1" i="1" dirty="0"/>
              <a:t>the elements are not found by the general locators like id, class, name, etc. then XPath is used to find an element on the web page 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5448" y="3384429"/>
            <a:ext cx="6248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TYPE OF X-PATH.</a:t>
            </a:r>
            <a:endParaRPr lang="en-US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62128" y="4568345"/>
            <a:ext cx="71628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There are two types of XPath:</a:t>
            </a:r>
          </a:p>
          <a:p>
            <a:r>
              <a:rPr lang="en-US" b="1" dirty="0"/>
              <a:t>1) Absolute </a:t>
            </a:r>
            <a:r>
              <a:rPr lang="en-US" b="1" dirty="0" err="1" smtClean="0"/>
              <a:t>Xpath</a:t>
            </a:r>
            <a:r>
              <a:rPr lang="en-US" b="1" dirty="0" smtClean="0"/>
              <a:t> (/)</a:t>
            </a:r>
            <a:endParaRPr lang="en-US" dirty="0"/>
          </a:p>
          <a:p>
            <a:r>
              <a:rPr lang="en-US" b="1" dirty="0"/>
              <a:t>2) Relative </a:t>
            </a:r>
            <a:r>
              <a:rPr lang="en-US" b="1" dirty="0" err="1" smtClean="0"/>
              <a:t>Xpath</a:t>
            </a:r>
            <a:r>
              <a:rPr lang="en-US" b="1" dirty="0" smtClean="0"/>
              <a:t> (//)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955369" y="6488668"/>
            <a:ext cx="2408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Brush Script MT" panose="03060802040406070304" pitchFamily="66" charset="0"/>
              </a:rPr>
              <a:t>ANKUR PRASAD</a:t>
            </a:r>
            <a:endParaRPr lang="en-US" b="1" dirty="0">
              <a:latin typeface="Brush Script MT" panose="030608020404060703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239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688" y="109728"/>
            <a:ext cx="12021312" cy="4050792"/>
          </a:xfrm>
        </p:spPr>
        <p:txBody>
          <a:bodyPr/>
          <a:lstStyle/>
          <a:p>
            <a:r>
              <a:rPr lang="en-US" b="1" dirty="0" smtClean="0"/>
              <a:t>ABSOLUTE X-PATH :</a:t>
            </a:r>
          </a:p>
          <a:p>
            <a:pPr marL="0" indent="0">
              <a:buNone/>
            </a:pPr>
            <a:r>
              <a:rPr lang="en-US" b="1" i="1" dirty="0"/>
              <a:t> </a:t>
            </a:r>
            <a:r>
              <a:rPr lang="en-US" b="1" i="1" dirty="0" smtClean="0"/>
              <a:t>   Ii is characteristic </a:t>
            </a:r>
            <a:r>
              <a:rPr lang="en-US" b="1" i="1" dirty="0"/>
              <a:t>of XPath is that it begins with the single forward slash(/) ,which </a:t>
            </a:r>
            <a:r>
              <a:rPr lang="en-US" b="1" i="1" dirty="0" smtClean="0"/>
              <a:t>means </a:t>
            </a:r>
            <a:r>
              <a:rPr lang="en-US" b="1" i="1" dirty="0"/>
              <a:t>you can </a:t>
            </a:r>
            <a:r>
              <a:rPr lang="en-US" b="1" i="1" dirty="0" smtClean="0"/>
              <a:t> select </a:t>
            </a:r>
            <a:r>
              <a:rPr lang="en-US" b="1" i="1" dirty="0"/>
              <a:t>the element from the root </a:t>
            </a:r>
            <a:r>
              <a:rPr lang="en-US" b="1" i="1" dirty="0" smtClean="0"/>
              <a:t>tag.</a:t>
            </a:r>
          </a:p>
          <a:p>
            <a:pPr marL="0" indent="0">
              <a:buNone/>
            </a:pPr>
            <a:endParaRPr lang="en-US" b="1" i="1" dirty="0"/>
          </a:p>
          <a:p>
            <a:pPr marL="0" indent="0">
              <a:buNone/>
            </a:pPr>
            <a:r>
              <a:rPr lang="en-US" b="1" i="1" dirty="0" smtClean="0"/>
              <a:t>/html/body/</a:t>
            </a:r>
            <a:r>
              <a:rPr lang="en-US" b="1" i="1" dirty="0" err="1" smtClean="0"/>
              <a:t>tag_name</a:t>
            </a:r>
            <a:r>
              <a:rPr lang="en-US" b="1" i="1" dirty="0" smtClean="0"/>
              <a:t>/</a:t>
            </a:r>
            <a:r>
              <a:rPr lang="en-US" b="1" i="1" dirty="0" err="1" smtClean="0"/>
              <a:t>tag_name</a:t>
            </a:r>
            <a:r>
              <a:rPr lang="en-US" b="1" i="1" dirty="0" smtClean="0"/>
              <a:t>…..</a:t>
            </a:r>
            <a:endParaRPr lang="en-US" b="1" i="1" dirty="0"/>
          </a:p>
        </p:txBody>
      </p:sp>
      <p:sp>
        <p:nvSpPr>
          <p:cNvPr id="5" name="TextBox 4"/>
          <p:cNvSpPr txBox="1"/>
          <p:nvPr/>
        </p:nvSpPr>
        <p:spPr>
          <a:xfrm>
            <a:off x="170688" y="2392680"/>
            <a:ext cx="5681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RELATIVE X-PATH:</a:t>
            </a:r>
            <a:endParaRPr 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38684" y="2910840"/>
            <a:ext cx="1191463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/>
              <a:t>For Relative </a:t>
            </a:r>
            <a:r>
              <a:rPr lang="en-US" sz="2000" b="1" i="1" dirty="0" err="1"/>
              <a:t>Xpath</a:t>
            </a:r>
            <a:r>
              <a:rPr lang="en-US" sz="2000" b="1" i="1" dirty="0"/>
              <a:t> the path starts from the middle of the HTML </a:t>
            </a:r>
            <a:r>
              <a:rPr lang="en-US" sz="2000" b="1" i="1" dirty="0" smtClean="0"/>
              <a:t>TREE. </a:t>
            </a:r>
            <a:r>
              <a:rPr lang="en-US" sz="2000" b="1" i="1" dirty="0"/>
              <a:t>It starts with the double forward slash (//), which means it can search the element anywhere </a:t>
            </a:r>
            <a:r>
              <a:rPr lang="en-US" sz="2000" b="1" i="1" dirty="0" smtClean="0"/>
              <a:t>in HTML tree.</a:t>
            </a:r>
          </a:p>
          <a:p>
            <a:endParaRPr lang="en-US" sz="2000" b="1" i="1" dirty="0"/>
          </a:p>
          <a:p>
            <a:r>
              <a:rPr lang="en-US" sz="2000" b="1" i="1" dirty="0"/>
              <a:t>You can start from the middle of the HTML </a:t>
            </a:r>
            <a:r>
              <a:rPr lang="en-US" sz="2000" b="1" i="1" dirty="0" smtClean="0"/>
              <a:t>tree and </a:t>
            </a:r>
            <a:r>
              <a:rPr lang="en-US" sz="2000" b="1" i="1" dirty="0"/>
              <a:t>no need to write long </a:t>
            </a:r>
            <a:r>
              <a:rPr lang="en-US" sz="2000" b="1" i="1" dirty="0" err="1"/>
              <a:t>xpath</a:t>
            </a:r>
            <a:r>
              <a:rPr lang="en-US" sz="2000" b="1" i="1" dirty="0" smtClean="0"/>
              <a:t>.</a:t>
            </a:r>
          </a:p>
          <a:p>
            <a:endParaRPr lang="en-US" sz="2000" b="1" i="1" dirty="0"/>
          </a:p>
          <a:p>
            <a:r>
              <a:rPr lang="en-US" sz="2000" b="1" i="1" dirty="0" smtClean="0"/>
              <a:t>    //</a:t>
            </a:r>
            <a:r>
              <a:rPr lang="en-US" sz="2000" b="1" i="1" dirty="0" err="1" smtClean="0"/>
              <a:t>tag_name</a:t>
            </a:r>
            <a:r>
              <a:rPr lang="en-US" sz="2000" b="1" i="1" dirty="0" smtClean="0"/>
              <a:t>[@</a:t>
            </a:r>
            <a:r>
              <a:rPr lang="en-US" sz="2000" b="1" i="1" dirty="0" err="1" smtClean="0"/>
              <a:t>atributeName</a:t>
            </a:r>
            <a:r>
              <a:rPr lang="en-US" sz="2000" b="1" i="1" dirty="0" smtClean="0"/>
              <a:t>=‘</a:t>
            </a:r>
            <a:r>
              <a:rPr lang="en-US" sz="2000" b="1" i="1" dirty="0" err="1" smtClean="0"/>
              <a:t>atributeValue</a:t>
            </a:r>
            <a:r>
              <a:rPr lang="en-US" sz="2000" b="1" i="1" dirty="0" smtClean="0"/>
              <a:t>’]/</a:t>
            </a:r>
            <a:r>
              <a:rPr lang="en-US" sz="2000" b="1" i="1" dirty="0" err="1" smtClean="0"/>
              <a:t>tag_name</a:t>
            </a:r>
            <a:endParaRPr lang="en-US" sz="2000" b="1" i="1" dirty="0"/>
          </a:p>
          <a:p>
            <a:endParaRPr lang="en-US" sz="2000" b="1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9955369" y="6488668"/>
            <a:ext cx="2408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Brush Script MT" panose="03060802040406070304" pitchFamily="66" charset="0"/>
              </a:rPr>
              <a:t>ANKUR PRASAD</a:t>
            </a:r>
            <a:endParaRPr lang="en-US" b="1" dirty="0">
              <a:latin typeface="Brush Script MT" panose="030608020404060703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549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088" y="0"/>
            <a:ext cx="10058400" cy="7924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Syntax :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728" y="1403604"/>
            <a:ext cx="11259312" cy="4050792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//</a:t>
            </a:r>
            <a:r>
              <a:rPr lang="en-US" sz="3600" b="1" dirty="0" err="1" smtClean="0"/>
              <a:t>tag_name</a:t>
            </a:r>
            <a:r>
              <a:rPr lang="en-US" sz="3600" b="1" dirty="0" smtClean="0"/>
              <a:t>[@</a:t>
            </a:r>
            <a:r>
              <a:rPr lang="en-US" sz="3600" b="1" dirty="0" err="1" smtClean="0"/>
              <a:t>AttributeName</a:t>
            </a:r>
            <a:r>
              <a:rPr lang="en-US" sz="3600" b="1" dirty="0" smtClean="0"/>
              <a:t>=‘</a:t>
            </a:r>
            <a:r>
              <a:rPr lang="en-US" sz="3600" b="1" dirty="0" err="1" smtClean="0"/>
              <a:t>AttributeValue</a:t>
            </a:r>
            <a:r>
              <a:rPr lang="en-US" sz="3600" b="1" dirty="0" smtClean="0"/>
              <a:t>’]</a:t>
            </a:r>
            <a:endParaRPr lang="en-US" sz="3600" b="1" dirty="0"/>
          </a:p>
        </p:txBody>
      </p:sp>
      <p:sp>
        <p:nvSpPr>
          <p:cNvPr id="5" name="Oval Callout 4"/>
          <p:cNvSpPr/>
          <p:nvPr/>
        </p:nvSpPr>
        <p:spPr>
          <a:xfrm>
            <a:off x="323088" y="655320"/>
            <a:ext cx="2346960" cy="748284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85216" y="706296"/>
            <a:ext cx="2103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Select current node</a:t>
            </a:r>
            <a:endParaRPr lang="en-US" b="1" i="1" dirty="0"/>
          </a:p>
        </p:txBody>
      </p:sp>
      <p:sp>
        <p:nvSpPr>
          <p:cNvPr id="7" name="Oval Callout 6"/>
          <p:cNvSpPr/>
          <p:nvPr/>
        </p:nvSpPr>
        <p:spPr>
          <a:xfrm>
            <a:off x="1700784" y="1963751"/>
            <a:ext cx="2093976" cy="1508760"/>
          </a:xfrm>
          <a:prstGeom prst="wedgeEllipseCallout">
            <a:avLst>
              <a:gd name="adj1" fmla="val -39351"/>
              <a:gd name="adj2" fmla="val -546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996440" y="2256466"/>
            <a:ext cx="1798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 smtClean="0"/>
              <a:t>Tagname</a:t>
            </a:r>
            <a:r>
              <a:rPr lang="en-US" b="1" i="1" dirty="0" smtClean="0"/>
              <a:t> like </a:t>
            </a:r>
            <a:r>
              <a:rPr lang="en-US" b="1" i="1" dirty="0" err="1" smtClean="0"/>
              <a:t>input,div</a:t>
            </a:r>
            <a:r>
              <a:rPr lang="en-US" b="1" i="1" dirty="0" smtClean="0"/>
              <a:t> ,</a:t>
            </a:r>
            <a:r>
              <a:rPr lang="en-US" b="1" i="1" dirty="0" err="1" smtClean="0"/>
              <a:t>img</a:t>
            </a:r>
            <a:r>
              <a:rPr lang="en-US" b="1" i="1" dirty="0" smtClean="0"/>
              <a:t> </a:t>
            </a:r>
            <a:r>
              <a:rPr lang="en-US" b="1" i="1" dirty="0" err="1" smtClean="0"/>
              <a:t>etc</a:t>
            </a:r>
            <a:r>
              <a:rPr lang="en-US" b="1" i="1" dirty="0" smtClean="0"/>
              <a:t>….</a:t>
            </a:r>
            <a:endParaRPr lang="en-US" b="1" i="1" dirty="0"/>
          </a:p>
        </p:txBody>
      </p:sp>
      <p:sp>
        <p:nvSpPr>
          <p:cNvPr id="9" name="Oval Callout 8"/>
          <p:cNvSpPr/>
          <p:nvPr/>
        </p:nvSpPr>
        <p:spPr>
          <a:xfrm>
            <a:off x="3398520" y="320040"/>
            <a:ext cx="1524000" cy="1032587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672840" y="529488"/>
            <a:ext cx="1249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Select Attribute</a:t>
            </a:r>
            <a:endParaRPr lang="en-US" b="1" i="1" dirty="0"/>
          </a:p>
        </p:txBody>
      </p:sp>
      <p:sp>
        <p:nvSpPr>
          <p:cNvPr id="11" name="Oval Callout 10"/>
          <p:cNvSpPr/>
          <p:nvPr/>
        </p:nvSpPr>
        <p:spPr>
          <a:xfrm>
            <a:off x="4922520" y="2072640"/>
            <a:ext cx="2560320" cy="883920"/>
          </a:xfrm>
          <a:prstGeom prst="wedgeEllipseCallout">
            <a:avLst>
              <a:gd name="adj1" fmla="val -52976"/>
              <a:gd name="adj2" fmla="val -719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166360" y="2347906"/>
            <a:ext cx="2072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Attribute Name</a:t>
            </a:r>
            <a:endParaRPr lang="en-US" b="1" i="1" dirty="0"/>
          </a:p>
        </p:txBody>
      </p:sp>
      <p:sp>
        <p:nvSpPr>
          <p:cNvPr id="13" name="Oval Callout 12"/>
          <p:cNvSpPr/>
          <p:nvPr/>
        </p:nvSpPr>
        <p:spPr>
          <a:xfrm>
            <a:off x="8610600" y="320040"/>
            <a:ext cx="3139440" cy="1032587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9113520" y="655320"/>
            <a:ext cx="2636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Value of the Attribute</a:t>
            </a:r>
            <a:endParaRPr lang="en-US" b="1" i="1" dirty="0"/>
          </a:p>
        </p:txBody>
      </p:sp>
      <p:sp>
        <p:nvSpPr>
          <p:cNvPr id="15" name="TextBox 14"/>
          <p:cNvSpPr txBox="1"/>
          <p:nvPr/>
        </p:nvSpPr>
        <p:spPr>
          <a:xfrm>
            <a:off x="9955369" y="6488668"/>
            <a:ext cx="2408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Brush Script MT" panose="03060802040406070304" pitchFamily="66" charset="0"/>
              </a:rPr>
              <a:t>ANKUR PRASAD</a:t>
            </a:r>
            <a:endParaRPr lang="en-US" b="1" dirty="0">
              <a:latin typeface="Brush Script MT" panose="030608020404060703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373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7640"/>
            <a:ext cx="10058400" cy="44196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Basic x-path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54680" y="155448"/>
            <a:ext cx="8732520" cy="2755392"/>
          </a:xfrm>
        </p:spPr>
        <p:txBody>
          <a:bodyPr>
            <a:noAutofit/>
          </a:bodyPr>
          <a:lstStyle/>
          <a:p>
            <a:r>
              <a:rPr lang="en-US" sz="2800" b="1" i="1" dirty="0" smtClean="0"/>
              <a:t>//input[@id=‘email’]</a:t>
            </a:r>
          </a:p>
          <a:p>
            <a:r>
              <a:rPr lang="en-US" sz="2800" b="1" i="1" dirty="0" smtClean="0"/>
              <a:t>//input[@type=‘text’]</a:t>
            </a:r>
          </a:p>
          <a:p>
            <a:r>
              <a:rPr lang="en-US" sz="2800" b="1" i="1" dirty="0" smtClean="0"/>
              <a:t>//span[@class=‘</a:t>
            </a:r>
            <a:r>
              <a:rPr lang="en-US" sz="2800" b="1" i="1" dirty="0" err="1" smtClean="0"/>
              <a:t>menues</a:t>
            </a:r>
            <a:r>
              <a:rPr lang="en-US" sz="2800" b="1" i="1" dirty="0" smtClean="0"/>
              <a:t>’]</a:t>
            </a:r>
          </a:p>
          <a:p>
            <a:r>
              <a:rPr lang="en-US" sz="2800" b="1" i="1" dirty="0" smtClean="0"/>
              <a:t>//*[@class=‘name’]</a:t>
            </a:r>
          </a:p>
          <a:p>
            <a:pPr marL="0" indent="0">
              <a:buNone/>
            </a:pPr>
            <a:endParaRPr lang="en-US" sz="2800" b="1" i="1" dirty="0" smtClean="0"/>
          </a:p>
          <a:p>
            <a:endParaRPr lang="en-US" sz="2800" b="1" i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06680" y="2599866"/>
            <a:ext cx="4358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CONTAINS():</a:t>
            </a:r>
            <a:endParaRPr lang="en-US" sz="3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535680" y="2599866"/>
            <a:ext cx="8351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 smtClean="0"/>
              <a:t>//TAG_NAME[CONTAINS(@ATTRIBUTENAME,’VALUE’)]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 smtClean="0"/>
              <a:t>//TAG_NAME[CONTAINS(.,’VALUE PRESENT IN TAG’)]</a:t>
            </a:r>
            <a:endParaRPr lang="en-US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688080" y="3764280"/>
            <a:ext cx="71170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E.G :</a:t>
            </a:r>
          </a:p>
          <a:p>
            <a:r>
              <a:rPr lang="en-US" sz="2400" b="1" dirty="0" smtClean="0"/>
              <a:t>//input[contains(@name,’</a:t>
            </a:r>
            <a:r>
              <a:rPr lang="en-US" sz="2400" b="1" dirty="0" err="1" smtClean="0"/>
              <a:t>btn</a:t>
            </a:r>
            <a:r>
              <a:rPr lang="en-US" sz="2400" b="1" dirty="0" smtClean="0"/>
              <a:t>’)]</a:t>
            </a:r>
          </a:p>
          <a:p>
            <a:endParaRPr lang="en-US" sz="2400" b="1" dirty="0"/>
          </a:p>
          <a:p>
            <a:r>
              <a:rPr lang="en-US" sz="2400" b="1" dirty="0" smtClean="0"/>
              <a:t>//span[contains(.,’sale’)]</a:t>
            </a:r>
            <a:endParaRPr 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9955369" y="6488668"/>
            <a:ext cx="2408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Brush Script MT" panose="03060802040406070304" pitchFamily="66" charset="0"/>
              </a:rPr>
              <a:t>ANKUR PRASAD</a:t>
            </a:r>
            <a:endParaRPr lang="en-US" b="1" dirty="0">
              <a:latin typeface="Brush Script MT" panose="030608020404060703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121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6680"/>
            <a:ext cx="10058400" cy="46329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OR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3208" y="0"/>
            <a:ext cx="10908792" cy="4050792"/>
          </a:xfrm>
        </p:spPr>
        <p:txBody>
          <a:bodyPr>
            <a:normAutofit/>
          </a:bodyPr>
          <a:lstStyle/>
          <a:p>
            <a:r>
              <a:rPr lang="en-US" sz="2800" b="1" i="1" dirty="0"/>
              <a:t>In OR expression, two conditions are used, whether 1st condition OR 2nd condition should be true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203960"/>
            <a:ext cx="1219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SYNTAX : //TAG_NAME[@ATTRIBUTENAME=‘ATTRIBBUTEVALUE’ OR @ATTRIBUTENAME=‘ATTRIBUTEVALUE’]</a:t>
            </a:r>
            <a:endParaRPr lang="en-US" sz="1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74320" y="1828800"/>
            <a:ext cx="1104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E.g</a:t>
            </a:r>
            <a:r>
              <a:rPr lang="en-US" sz="2400" b="1" dirty="0" smtClean="0"/>
              <a:t> :  //input[@type = ‘submit’ or @name=‘</a:t>
            </a:r>
            <a:r>
              <a:rPr lang="en-US" sz="2400" b="1" dirty="0" err="1" smtClean="0"/>
              <a:t>btn</a:t>
            </a:r>
            <a:r>
              <a:rPr lang="en-US" sz="2400" b="1" dirty="0" smtClean="0"/>
              <a:t>’] </a:t>
            </a:r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74320" y="2746474"/>
            <a:ext cx="20116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AND </a:t>
            </a:r>
            <a:endParaRPr lang="en-US" sz="4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813560" y="2772477"/>
            <a:ext cx="101193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/>
              <a:t>In AND expression, two conditions are used, both conditions should be true to find the element. It fails to find element if any one condition is false.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7640" y="4327219"/>
            <a:ext cx="1219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SYNTAX : //TAG_NAME[@ATTRIBUTENAME=‘ATTRIBBUTEVALUE’ AND @ATTRIBUTENAME=‘ATTRIBUTEVALUE’]</a:t>
            </a:r>
            <a:endParaRPr lang="en-US" sz="1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48640" y="5212312"/>
            <a:ext cx="9829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E.g</a:t>
            </a:r>
            <a:r>
              <a:rPr lang="en-US" sz="2400" b="1" dirty="0"/>
              <a:t> :  //input[@type = ‘submit’ </a:t>
            </a:r>
            <a:r>
              <a:rPr lang="en-US" sz="2400" b="1" dirty="0" smtClean="0"/>
              <a:t>and </a:t>
            </a:r>
            <a:r>
              <a:rPr lang="en-US" sz="2400" b="1" dirty="0"/>
              <a:t>@name=‘</a:t>
            </a:r>
            <a:r>
              <a:rPr lang="en-US" sz="2400" b="1" dirty="0" err="1"/>
              <a:t>btn</a:t>
            </a:r>
            <a:r>
              <a:rPr lang="en-US" sz="2400" b="1" dirty="0"/>
              <a:t>’] </a:t>
            </a:r>
          </a:p>
          <a:p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9955369" y="6488668"/>
            <a:ext cx="2408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Brush Script MT" panose="03060802040406070304" pitchFamily="66" charset="0"/>
              </a:rPr>
              <a:t>ANKUR PRASAD</a:t>
            </a:r>
            <a:endParaRPr lang="en-US" b="1" dirty="0">
              <a:latin typeface="Brush Script MT" panose="030608020404060703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8185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058400" cy="79552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STARTS-WITH FUNCTION :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688" y="688848"/>
            <a:ext cx="10058400" cy="4050792"/>
          </a:xfrm>
        </p:spPr>
        <p:txBody>
          <a:bodyPr/>
          <a:lstStyle/>
          <a:p>
            <a:r>
              <a:rPr lang="en-US" b="1" i="1" dirty="0"/>
              <a:t>Starts-with function finds the element whose attribute value</a:t>
            </a:r>
          </a:p>
          <a:p>
            <a:r>
              <a:rPr lang="en-US" b="1" i="1" dirty="0"/>
              <a:t>changes on refresh or any operation on the webpage. In this expression, match the starting text of the attribute is used to find the element whose attribute changes dynamically.</a:t>
            </a:r>
          </a:p>
          <a:p>
            <a:endParaRPr lang="en-US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170688" y="2167419"/>
            <a:ext cx="917448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SYNTAX : //TAGNAME[STARTS-WITH(@ATTRIBUTENAME,’VALUE’)]</a:t>
            </a:r>
          </a:p>
          <a:p>
            <a:endParaRPr lang="en-US" sz="2000" b="1" dirty="0"/>
          </a:p>
          <a:p>
            <a:r>
              <a:rPr lang="en-US" sz="2000" b="1" dirty="0" smtClean="0"/>
              <a:t>Id=“xyz123”</a:t>
            </a:r>
          </a:p>
          <a:p>
            <a:endParaRPr lang="en-US" sz="2000" b="1" dirty="0"/>
          </a:p>
          <a:p>
            <a:r>
              <a:rPr lang="en-US" sz="2000" b="1" dirty="0" smtClean="0"/>
              <a:t>E.G : //input[starts-with(@</a:t>
            </a:r>
            <a:r>
              <a:rPr lang="en-US" sz="2000" b="1" dirty="0" err="1" smtClean="0"/>
              <a:t>id,‘xyz</a:t>
            </a:r>
            <a:r>
              <a:rPr lang="en-US" sz="2000" b="1" dirty="0" smtClean="0"/>
              <a:t>’)];</a:t>
            </a:r>
            <a:endParaRPr 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70688" y="3798635"/>
            <a:ext cx="4587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text() :</a:t>
            </a:r>
            <a:endParaRPr lang="en-US" sz="4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182368" y="3964263"/>
            <a:ext cx="10622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/>
              <a:t>It use to write the x-path using inner text .</a:t>
            </a:r>
            <a:endParaRPr lang="en-US" sz="2800" b="1" i="1" dirty="0"/>
          </a:p>
        </p:txBody>
      </p:sp>
      <p:sp>
        <p:nvSpPr>
          <p:cNvPr id="7" name="TextBox 6"/>
          <p:cNvSpPr txBox="1"/>
          <p:nvPr/>
        </p:nvSpPr>
        <p:spPr>
          <a:xfrm>
            <a:off x="170688" y="4831973"/>
            <a:ext cx="102290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Syntax : //TAGNAME[TEXT()=‘INNERTEXT’]</a:t>
            </a:r>
          </a:p>
          <a:p>
            <a:endParaRPr lang="en-US" sz="2400" b="1" dirty="0"/>
          </a:p>
          <a:p>
            <a:r>
              <a:rPr lang="en-US" sz="2400" b="1" dirty="0" smtClean="0"/>
              <a:t>E.G : //span[text()=‘admin’]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9955369" y="6488668"/>
            <a:ext cx="2408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Brush Script MT" panose="03060802040406070304" pitchFamily="66" charset="0"/>
              </a:rPr>
              <a:t>ANKUR PRASAD</a:t>
            </a:r>
            <a:endParaRPr lang="en-US" b="1" dirty="0">
              <a:latin typeface="Brush Script MT" panose="030608020404060703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22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26123"/>
            <a:ext cx="10058400" cy="56472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Axis :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6298946"/>
              </p:ext>
            </p:extLst>
          </p:nvPr>
        </p:nvGraphicFramePr>
        <p:xfrm>
          <a:off x="1245476" y="867101"/>
          <a:ext cx="10310648" cy="445513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90810"/>
                <a:gridCol w="7719838"/>
              </a:tblGrid>
              <a:tr h="408435">
                <a:tc>
                  <a:txBody>
                    <a:bodyPr/>
                    <a:lstStyle/>
                    <a:p>
                      <a:pPr marL="0" marR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  Axis Name 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47625" marT="33655" marB="0"/>
                </a:tc>
                <a:tc>
                  <a:txBody>
                    <a:bodyPr/>
                    <a:lstStyle/>
                    <a:p>
                      <a:pPr marL="798830" marR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Description </a:t>
                      </a:r>
                      <a:endParaRPr lang="en-US" sz="20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47625" marT="33655" marB="0"/>
                </a:tc>
              </a:tr>
              <a:tr h="408435">
                <a:tc>
                  <a:txBody>
                    <a:bodyPr/>
                    <a:lstStyle/>
                    <a:p>
                      <a:pPr marL="0" marR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1. Ancestor </a:t>
                      </a:r>
                      <a:endParaRPr lang="en-US" sz="20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47625" marT="33655" marB="0"/>
                </a:tc>
                <a:tc>
                  <a:txBody>
                    <a:bodyPr/>
                    <a:lstStyle/>
                    <a:p>
                      <a:pPr marL="54610" marR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Select all the ancestor(parent,grandParent)of the element. </a:t>
                      </a:r>
                      <a:endParaRPr lang="en-US" sz="20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47625" marT="33655" marB="0"/>
                </a:tc>
              </a:tr>
              <a:tr h="408435">
                <a:tc>
                  <a:txBody>
                    <a:bodyPr/>
                    <a:lstStyle/>
                    <a:p>
                      <a:pPr marL="0" marR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2. Descendant </a:t>
                      </a:r>
                      <a:endParaRPr lang="en-US" sz="20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47625" marT="33655" marB="0"/>
                </a:tc>
                <a:tc>
                  <a:txBody>
                    <a:bodyPr/>
                    <a:lstStyle/>
                    <a:p>
                      <a:pPr marL="27305" marR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Select all the descendant(child,grandChild)of the element. </a:t>
                      </a:r>
                      <a:endParaRPr lang="en-US" sz="20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47625" marT="33655" marB="0"/>
                </a:tc>
              </a:tr>
              <a:tr h="790546">
                <a:tc>
                  <a:txBody>
                    <a:bodyPr/>
                    <a:lstStyle/>
                    <a:p>
                      <a:pPr marL="0" marR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3. Following </a:t>
                      </a:r>
                      <a:endParaRPr lang="en-US" sz="20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47625" marT="33655" marB="0"/>
                </a:tc>
                <a:tc>
                  <a:txBody>
                    <a:bodyPr/>
                    <a:lstStyle/>
                    <a:p>
                      <a:pPr marL="27305" marR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Select all the element that follow choosing tag of current element. </a:t>
                      </a:r>
                      <a:endParaRPr lang="en-US" sz="20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47625" marT="33655" marB="0"/>
                </a:tc>
              </a:tr>
              <a:tr h="790546">
                <a:tc>
                  <a:txBody>
                    <a:bodyPr/>
                    <a:lstStyle/>
                    <a:p>
                      <a:pPr marL="0" marR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4. Following-sibling </a:t>
                      </a:r>
                      <a:endParaRPr lang="en-US" sz="20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47625" marT="33655" marB="0"/>
                </a:tc>
                <a:tc>
                  <a:txBody>
                    <a:bodyPr/>
                    <a:lstStyle/>
                    <a:p>
                      <a:pPr marL="54610" marR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Select all the sibling after the current-element. </a:t>
                      </a:r>
                      <a:endParaRPr lang="en-US" sz="20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47625" marT="33655" marB="0"/>
                </a:tc>
              </a:tr>
              <a:tr h="408435">
                <a:tc>
                  <a:txBody>
                    <a:bodyPr/>
                    <a:lstStyle/>
                    <a:p>
                      <a:pPr marL="0" marR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5. Parent </a:t>
                      </a:r>
                      <a:endParaRPr lang="en-US" sz="20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47625" marT="33655" marB="0"/>
                </a:tc>
                <a:tc>
                  <a:txBody>
                    <a:bodyPr/>
                    <a:lstStyle/>
                    <a:p>
                      <a:pPr marL="54610" marR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Select the parent of the current element. </a:t>
                      </a:r>
                      <a:endParaRPr lang="en-US" sz="20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47625" marT="33655" marB="0"/>
                </a:tc>
              </a:tr>
              <a:tr h="408435">
                <a:tc>
                  <a:txBody>
                    <a:bodyPr/>
                    <a:lstStyle/>
                    <a:p>
                      <a:pPr marL="0" marR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6. Preceding </a:t>
                      </a:r>
                      <a:endParaRPr lang="en-US" sz="20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47625" marT="33655" marB="0"/>
                </a:tc>
                <a:tc>
                  <a:txBody>
                    <a:bodyPr/>
                    <a:lstStyle/>
                    <a:p>
                      <a:pPr marL="45720" marR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Select all the element that are before current element. </a:t>
                      </a:r>
                      <a:endParaRPr lang="en-US" sz="20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47625" marT="33655" marB="0"/>
                </a:tc>
              </a:tr>
              <a:tr h="790546">
                <a:tc>
                  <a:txBody>
                    <a:bodyPr/>
                    <a:lstStyle/>
                    <a:p>
                      <a:pPr marL="0" marR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7. Preceding-Sibling 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47625" marT="33655" marB="0"/>
                </a:tc>
                <a:tc>
                  <a:txBody>
                    <a:bodyPr/>
                    <a:lstStyle/>
                    <a:p>
                      <a:pPr marL="54610" marR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Select all sibling that are before current element. 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47625" marT="33655" marB="0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5448" y="5691352"/>
            <a:ext cx="118421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SYNTAX : //TAGNAME[@ATTRIBUTENAME=‘</a:t>
            </a:r>
            <a:r>
              <a:rPr lang="en-US" sz="2000" b="1" smtClean="0"/>
              <a:t>ATTRIBUTEVALUE</a:t>
            </a:r>
            <a:r>
              <a:rPr lang="en-US" sz="2000" b="1" smtClean="0"/>
              <a:t>’]/AXISNAME</a:t>
            </a:r>
            <a:r>
              <a:rPr lang="en-US" sz="2000" b="1" dirty="0" smtClean="0"/>
              <a:t>::TAGNAME[@ATTRIBUTENAME=‘ATTRIBUTEVALUE’]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9955369" y="6488668"/>
            <a:ext cx="2408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Brush Script MT" panose="03060802040406070304" pitchFamily="66" charset="0"/>
              </a:rPr>
              <a:t>ANKUR PRASAD</a:t>
            </a:r>
            <a:endParaRPr lang="en-US" b="1" dirty="0">
              <a:latin typeface="Brush Script MT" panose="030608020404060703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76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278</TotalTime>
  <Words>535</Words>
  <Application>Microsoft Office PowerPoint</Application>
  <PresentationFormat>Widescreen</PresentationFormat>
  <Paragraphs>91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Brush Script MT</vt:lpstr>
      <vt:lpstr>Calibri</vt:lpstr>
      <vt:lpstr>Rockwell</vt:lpstr>
      <vt:lpstr>Rockwell Condensed</vt:lpstr>
      <vt:lpstr>Times New Roman</vt:lpstr>
      <vt:lpstr>Wingdings</vt:lpstr>
      <vt:lpstr>Wood Type</vt:lpstr>
      <vt:lpstr>    X-PATH</vt:lpstr>
      <vt:lpstr>WHAT IS X-PATH.?</vt:lpstr>
      <vt:lpstr>PowerPoint Presentation</vt:lpstr>
      <vt:lpstr>Syntax :  </vt:lpstr>
      <vt:lpstr>Basic x-path</vt:lpstr>
      <vt:lpstr> OR </vt:lpstr>
      <vt:lpstr>STARTS-WITH FUNCTION :</vt:lpstr>
      <vt:lpstr>Axis :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X-PATH</dc:title>
  <dc:creator>Ankur Verma</dc:creator>
  <cp:lastModifiedBy>Ankur Verma</cp:lastModifiedBy>
  <cp:revision>12</cp:revision>
  <dcterms:created xsi:type="dcterms:W3CDTF">2020-07-23T16:16:28Z</dcterms:created>
  <dcterms:modified xsi:type="dcterms:W3CDTF">2020-07-25T04:56:30Z</dcterms:modified>
</cp:coreProperties>
</file>