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AF6ACAF-749E-4332-A6F5-E8644A85E9FF}">
  <a:tblStyle styleId="{0AF6ACAF-749E-4332-A6F5-E8644A85E9F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u="sng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getmyflight.mx7a8jdfvi.us-west-2.elasticbeanstalk.com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transtats.bts.gov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GetMyFlight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608399" y="2498900"/>
            <a:ext cx="46653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Cheapest Flight Rates in No Time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37150" y="3785625"/>
            <a:ext cx="33468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>
                <a:solidFill>
                  <a:srgbClr val="F3F3F3"/>
                </a:solidFill>
              </a:rPr>
              <a:t>Group No - 3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Aastha Grover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Ankur Bag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Neelesh Saxena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Tushar 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Feature Selection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 u="none"/>
              <a:t>We used linear regression and P-values statistic to identify the correlation of each input feature with the predicted variable (Ticket Fare).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 u="none"/>
              <a:t>We also used wrapper methods to try different combinations of attributes.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 u="none"/>
              <a:t>Tested the attribute combinations with forward and backward passes to add or remove features which gave us the best combination of input attributes.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 u="none"/>
              <a:t>The final attributes used for building a prediction model are:</a:t>
            </a:r>
          </a:p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en" u="none"/>
              <a:t>Carrier</a:t>
            </a:r>
          </a:p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en" u="none"/>
              <a:t>Base Fare</a:t>
            </a:r>
          </a:p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en" u="none"/>
              <a:t>Origin-Destination</a:t>
            </a:r>
          </a:p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en" u="none"/>
              <a:t>Date of Travel</a:t>
            </a:r>
          </a:p>
          <a:p>
            <a:pPr indent="-228600" lvl="0" marL="457200">
              <a:spcBef>
                <a:spcPts val="0"/>
              </a:spcBef>
              <a:buAutoNum type="romanUcPeriod"/>
            </a:pPr>
            <a:r>
              <a:rPr lang="en" u="none"/>
              <a:t>Seats Available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Selection Phase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Possible Machine learning Algorithms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 u="none"/>
              <a:t>Multiple Linear Regression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 u="none"/>
              <a:t>Decision Trees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 u="none"/>
              <a:t>Neural Networks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Preparation For Neural Network ( R Script )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 u="none"/>
              <a:t>Neural Networks gives optimized performance only on the normalized data inputs. Range between -1 to 1 is desired although higher numeric ranges also work depending on the feature set.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 u="none"/>
              <a:t>Therefore we normalized the categorical &amp; continuous variables using different techniques suitable for each column.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 u="none"/>
              <a:t>Categorical Variables</a:t>
            </a:r>
            <a:r>
              <a:rPr lang="en" u="none"/>
              <a:t> : Assigned their occurrence frequency and used Decimal - Binary Conversion.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b="1" lang="en" u="none"/>
              <a:t>Continuous Variables</a:t>
            </a:r>
            <a:r>
              <a:rPr lang="en" u="none"/>
              <a:t> : Z-Score normalization.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Implementing Neural Network</a:t>
            </a:r>
          </a:p>
        </p:txBody>
      </p:sp>
      <p:sp>
        <p:nvSpPr>
          <p:cNvPr id="171" name="Shape 171"/>
          <p:cNvSpPr txBox="1"/>
          <p:nvPr>
            <p:ph idx="4294967295" type="body"/>
          </p:nvPr>
        </p:nvSpPr>
        <p:spPr>
          <a:xfrm>
            <a:off x="311700" y="1058225"/>
            <a:ext cx="8520600" cy="400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 u="none"/>
              <a:t>Set the Parameters</a:t>
            </a:r>
            <a:r>
              <a:rPr lang="en" u="none"/>
              <a:t> ( Seed, Train Sample, learning Rate, Number of hidden Layers, Number of nodes in each hidden layer).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 u="none"/>
              <a:t>Feature Selection</a:t>
            </a:r>
            <a:r>
              <a:rPr lang="en" u="none"/>
              <a:t> to predict the Ticket fare.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 u="none"/>
              <a:t>Training </a:t>
            </a:r>
            <a:r>
              <a:rPr lang="en" u="none"/>
              <a:t>: Build the network of neurons  Using Multilayer Network class of </a:t>
            </a:r>
            <a:r>
              <a:rPr lang="en" u="none">
                <a:solidFill>
                  <a:srgbClr val="FF0000"/>
                </a:solidFill>
              </a:rPr>
              <a:t>deeplearning4j</a:t>
            </a:r>
            <a:r>
              <a:rPr lang="en" u="none"/>
              <a:t>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 u="none"/>
              <a:t>Tuning Parameters</a:t>
            </a:r>
            <a:r>
              <a:rPr lang="en" u="none"/>
              <a:t>: Adjusted hidden layers, number of nodes per hidden layer and learning rate to improve the prediction.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 u="none"/>
              <a:t>Testing </a:t>
            </a:r>
            <a:r>
              <a:rPr lang="en" u="none"/>
              <a:t>: Predicting the Ticket fare ( Target Variable) for 2016 dataset.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u="none"/>
              <a:t>Conclusion</a:t>
            </a:r>
            <a:r>
              <a:rPr lang="en" u="none"/>
              <a:t>: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none"/>
              <a:t>Lower the learning rate , higher the prediction accuracy.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none"/>
              <a:t>Adjusted the parameters to avoid overfitting.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u="none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u="non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Measuring Prediction Accuracy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u="none"/>
              <a:t>RMSE </a:t>
            </a:r>
          </a:p>
          <a:p>
            <a:pPr lvl="0">
              <a:spcBef>
                <a:spcPts val="0"/>
              </a:spcBef>
              <a:buNone/>
            </a:pPr>
            <a:r>
              <a:rPr b="1" lang="en" u="none">
                <a:solidFill>
                  <a:srgbClr val="222222"/>
                </a:solidFill>
                <a:highlight>
                  <a:srgbClr val="FFFFFF"/>
                </a:highlight>
              </a:rPr>
              <a:t>Root</a:t>
            </a:r>
            <a:r>
              <a:rPr lang="en" u="none">
                <a:solidFill>
                  <a:srgbClr val="222222"/>
                </a:solidFill>
                <a:highlight>
                  <a:srgbClr val="FFFFFF"/>
                </a:highlight>
              </a:rPr>
              <a:t>-</a:t>
            </a:r>
            <a:r>
              <a:rPr b="1" lang="en" u="none">
                <a:solidFill>
                  <a:srgbClr val="222222"/>
                </a:solidFill>
                <a:highlight>
                  <a:srgbClr val="FFFFFF"/>
                </a:highlight>
              </a:rPr>
              <a:t>mean</a:t>
            </a:r>
            <a:r>
              <a:rPr lang="en" u="none">
                <a:solidFill>
                  <a:srgbClr val="222222"/>
                </a:solidFill>
                <a:highlight>
                  <a:srgbClr val="FFFFFF"/>
                </a:highlight>
              </a:rPr>
              <a:t>-</a:t>
            </a:r>
            <a:r>
              <a:rPr b="1" lang="en" u="none">
                <a:solidFill>
                  <a:srgbClr val="222222"/>
                </a:solidFill>
                <a:highlight>
                  <a:srgbClr val="FFFFFF"/>
                </a:highlight>
              </a:rPr>
              <a:t>square error</a:t>
            </a:r>
            <a:r>
              <a:rPr lang="en" u="none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b="1" lang="en" u="none">
                <a:solidFill>
                  <a:srgbClr val="222222"/>
                </a:solidFill>
                <a:highlight>
                  <a:srgbClr val="FFFFFF"/>
                </a:highlight>
              </a:rPr>
              <a:t>RMSE</a:t>
            </a:r>
            <a:r>
              <a:rPr lang="en" u="none">
                <a:solidFill>
                  <a:srgbClr val="222222"/>
                </a:solidFill>
                <a:highlight>
                  <a:srgbClr val="FFFFFF"/>
                </a:highlight>
              </a:rPr>
              <a:t>) is used to measure the differences between values predicted by a model o and the values actually observed.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u="none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descr="Capture.JP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275" y="2726575"/>
            <a:ext cx="33909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249300" y="131200"/>
            <a:ext cx="8541900" cy="4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Error Rate Across Three Runs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750" y="1058224"/>
            <a:ext cx="9143999" cy="418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 and User Interface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301775" y="183700"/>
            <a:ext cx="8410800" cy="4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hatsApp Image 2016-12-09 at 5.04.42 PM.jpeg"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93" name="Shape 93"/>
          <p:cNvSpPr txBox="1"/>
          <p:nvPr>
            <p:ph idx="4294967295" type="body"/>
          </p:nvPr>
        </p:nvSpPr>
        <p:spPr>
          <a:xfrm>
            <a:off x="311700" y="1171600"/>
            <a:ext cx="8520600" cy="384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❖"/>
            </a:pPr>
            <a:r>
              <a:rPr lang="en" u="none"/>
              <a:t>Unpredictability and uncertainty of flight fares.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❖"/>
            </a:pPr>
            <a:r>
              <a:rPr lang="en" u="none"/>
              <a:t>‘The earlier you book, the cheaper you get’ - is always not true.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❖"/>
            </a:pPr>
            <a:r>
              <a:rPr lang="en" u="none"/>
              <a:t>Flight Reservation websites are in a rush to provide their customers with the cheapest flights.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❖"/>
            </a:pPr>
            <a:r>
              <a:rPr lang="en" u="none"/>
              <a:t>Nobody is bothered how the rates will vary in the future. This is where our research is centered. 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i="1" lang="en" u="none"/>
              <a:t>Our Proposal/Suggestion: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❖"/>
            </a:pPr>
            <a:r>
              <a:rPr lang="en" u="none"/>
              <a:t>Build a flight recommendation system - 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Char char="➢"/>
            </a:pPr>
            <a:r>
              <a:rPr lang="en" sz="1800">
                <a:solidFill>
                  <a:srgbClr val="434343"/>
                </a:solidFill>
              </a:rPr>
              <a:t>T</a:t>
            </a:r>
            <a:r>
              <a:rPr lang="en" sz="1800" u="none">
                <a:solidFill>
                  <a:srgbClr val="434343"/>
                </a:solidFill>
              </a:rPr>
              <a:t>o predict the flight rates </a:t>
            </a:r>
            <a:r>
              <a:rPr lang="en" sz="1800">
                <a:solidFill>
                  <a:srgbClr val="434343"/>
                </a:solidFill>
              </a:rPr>
              <a:t>to </a:t>
            </a:r>
            <a:r>
              <a:rPr lang="en" sz="1800" u="none">
                <a:solidFill>
                  <a:srgbClr val="434343"/>
                </a:solidFill>
              </a:rPr>
              <a:t>a particular destination </a:t>
            </a:r>
            <a:r>
              <a:rPr lang="en" sz="1800">
                <a:solidFill>
                  <a:srgbClr val="434343"/>
                </a:solidFill>
              </a:rPr>
              <a:t>for the given </a:t>
            </a:r>
            <a:r>
              <a:rPr lang="en" sz="1800" u="none">
                <a:solidFill>
                  <a:srgbClr val="434343"/>
                </a:solidFill>
              </a:rPr>
              <a:t>dates</a:t>
            </a:r>
            <a:r>
              <a:rPr lang="en" sz="1800">
                <a:solidFill>
                  <a:srgbClr val="434343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Using Play Framework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 u="none"/>
              <a:t>Object Modeling 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 u="none"/>
              <a:t>Database Selection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 u="none"/>
              <a:t>Created Test specs for Application, Scala Controllers and repository.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 u="none"/>
              <a:t>Json, Javascript, DataTables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api.ai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 u="none"/>
              <a:t>Conversational User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none"/>
              <a:t>Bot Application to ask System the prediction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http://getmyflight.mx7a8jdfvi.us-west-2.elasticbeanstalk.com/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u="none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Acceptance Criteria</a:t>
            </a:r>
          </a:p>
        </p:txBody>
      </p:sp>
      <p:sp>
        <p:nvSpPr>
          <p:cNvPr id="220" name="Shape 220"/>
          <p:cNvSpPr txBox="1"/>
          <p:nvPr>
            <p:ph idx="4294967295" type="body"/>
          </p:nvPr>
        </p:nvSpPr>
        <p:spPr>
          <a:xfrm>
            <a:off x="141125" y="1071350"/>
            <a:ext cx="8520600" cy="35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 u="none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 u="none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 u="none"/>
          </a:p>
        </p:txBody>
      </p:sp>
      <p:graphicFrame>
        <p:nvGraphicFramePr>
          <p:cNvPr id="221" name="Shape 221"/>
          <p:cNvGraphicFramePr/>
          <p:nvPr/>
        </p:nvGraphicFramePr>
        <p:xfrm>
          <a:off x="421087" y="13011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{0AF6ACAF-749E-4332-A6F5-E8644A85E9FF}</a:tableStyleId>
              </a:tblPr>
              <a:tblGrid>
                <a:gridCol w="3921300"/>
                <a:gridCol w="4380525"/>
              </a:tblGrid>
              <a:tr h="809650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Proposed Criteria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Actual Criteria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21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Carrier (4)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Carrier (13) </a:t>
                      </a:r>
                    </a:p>
                  </a:txBody>
                  <a:tcPr marT="91425" marB="91425" marR="91425" marL="91425"/>
                </a:tc>
              </a:tr>
              <a:tr h="942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Cities to be Analysed(6)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Cities to be Analysed(more than 20)</a:t>
                      </a:r>
                    </a:p>
                  </a:txBody>
                  <a:tcPr marT="91425" marB="91425" marR="91425" marL="91425"/>
                </a:tc>
              </a:tr>
              <a:tr h="942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 successful predictions out of 5.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 of Prediction Model :70%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Challenges Faced &amp; Solutions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 u="none"/>
              <a:t>Data Collection issues : Merged the data from different tables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 u="none"/>
              <a:t>Unpredictable results with initial feature vector.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 u="none"/>
              <a:t>Technology to use since the data was too big : 365 days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 u="none"/>
              <a:t>Best Suitable Algorithm for the given problem at hand.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 u="none"/>
              <a:t>Restructuring the data to use it for input format.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 u="none"/>
              <a:t>Customizing the algorithm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 u="none"/>
              <a:t>Normalizing the data (Categorical a well as Continuous)for input to neural network.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 u="none"/>
              <a:t>Application configuration issues with Play Framework, Data Modelling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Scope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❖"/>
            </a:pPr>
            <a:r>
              <a:rPr lang="en" sz="2400" u="none"/>
              <a:t>Integrating Play Framework application with our Spark algorithm so that we can make near real time predictions.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❖"/>
            </a:pPr>
            <a:r>
              <a:rPr lang="en" sz="2400" u="none"/>
              <a:t>Predicting for International as well as Domestic Flights.</a:t>
            </a:r>
          </a:p>
          <a:p>
            <a:pPr indent="-381000" lvl="0" marL="457200">
              <a:spcBef>
                <a:spcPts val="0"/>
              </a:spcBef>
              <a:buSzPct val="100000"/>
              <a:buChar char="❖"/>
            </a:pPr>
            <a:r>
              <a:rPr lang="en" sz="2400" u="none"/>
              <a:t>Taking Roundtrips into consideration.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Milestones</a:t>
            </a:r>
          </a:p>
        </p:txBody>
      </p:sp>
      <p:graphicFrame>
        <p:nvGraphicFramePr>
          <p:cNvPr id="239" name="Shape 239"/>
          <p:cNvGraphicFramePr/>
          <p:nvPr/>
        </p:nvGraphicFramePr>
        <p:xfrm>
          <a:off x="719800" y="1147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{0AF6ACAF-749E-4332-A6F5-E8644A85E9FF}</a:tableStyleId>
              </a:tblPr>
              <a:tblGrid>
                <a:gridCol w="4687125"/>
                <a:gridCol w="1197850"/>
                <a:gridCol w="1180225"/>
              </a:tblGrid>
              <a:tr h="3852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Key Milestones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Start 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End Date</a:t>
                      </a:r>
                    </a:p>
                  </a:txBody>
                  <a:tcPr marT="91425" marB="91425" marR="91425" marL="91425"/>
                </a:tc>
              </a:tr>
              <a:tr h="1002375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AutoNum type="alphaUcPeriod"/>
                      </a:pPr>
                      <a:r>
                        <a:rPr lang="en"/>
                        <a:t>Feature Selection</a:t>
                      </a:r>
                    </a:p>
                    <a:p>
                      <a:pPr indent="-2286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AutoNum type="alphaUcPeriod"/>
                      </a:pPr>
                      <a:r>
                        <a:rPr lang="en"/>
                        <a:t>Dataset Creation.</a:t>
                      </a:r>
                    </a:p>
                    <a:p>
                      <a:pPr indent="-228600" lvl="0" marL="457200">
                        <a:spcBef>
                          <a:spcPts val="0"/>
                        </a:spcBef>
                        <a:buAutoNum type="alphaUcPeriod"/>
                      </a:pPr>
                      <a:r>
                        <a:rPr lang="en"/>
                        <a:t>Decide the architecture of the application.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11/3/2016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11/10/2016</a:t>
                      </a:r>
                    </a:p>
                  </a:txBody>
                  <a:tcPr marT="91425" marB="91425" marR="91425" marL="91425"/>
                </a:tc>
              </a:tr>
              <a:tr h="785725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AutoNum type="alphaUcPeriod"/>
                      </a:pPr>
                      <a:r>
                        <a:rPr lang="en"/>
                        <a:t>Data Analysis - Data Visualization, Data Cleansing / Manipulation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AutoNum type="alphaUcPeriod"/>
                      </a:pPr>
                      <a:r>
                        <a:rPr lang="en"/>
                        <a:t>Decision on the machine learning algorithm.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11/10/2016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11/17/2016</a:t>
                      </a:r>
                    </a:p>
                  </a:txBody>
                  <a:tcPr marT="91425" marB="91425" marR="91425" marL="91425"/>
                </a:tc>
              </a:tr>
              <a:tr h="385225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>
                        <a:spcBef>
                          <a:spcPts val="0"/>
                        </a:spcBef>
                        <a:buAutoNum type="alphaUcPeriod"/>
                      </a:pPr>
                      <a:r>
                        <a:rPr lang="en"/>
                        <a:t>Build the Predictive algorithm/Model.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11/17/2016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11/24/2016</a:t>
                      </a:r>
                    </a:p>
                  </a:txBody>
                  <a:tcPr marT="91425" marB="91425" marR="91425" marL="91425"/>
                </a:tc>
              </a:tr>
              <a:tr h="385225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>
                        <a:spcBef>
                          <a:spcPts val="0"/>
                        </a:spcBef>
                        <a:buAutoNum type="alphaUcPeriod"/>
                      </a:pPr>
                      <a:r>
                        <a:rPr lang="en"/>
                        <a:t>Application Integration , Backend Complete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11/24/2016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12/5/2016</a:t>
                      </a:r>
                    </a:p>
                  </a:txBody>
                  <a:tcPr marT="91425" marB="91425" marR="91425" marL="91425"/>
                </a:tc>
              </a:tr>
              <a:tr h="385225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>
                        <a:spcBef>
                          <a:spcPts val="0"/>
                        </a:spcBef>
                        <a:buAutoNum type="alphaUcPeriod"/>
                      </a:pPr>
                      <a:r>
                        <a:rPr lang="en"/>
                        <a:t>Application Test Run </a:t>
                      </a:r>
                      <a:r>
                        <a:rPr lang="en"/>
                        <a:t>Executed</a:t>
                      </a:r>
                      <a:r>
                        <a:rPr lang="en"/>
                        <a:t>, FrontEnd Completed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12/1/2016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12/9/2016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Repository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https://github.com/ankurbag/CSYE7200_Scala_Project_Group3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6095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 sz="6000">
                <a:latin typeface="Georgia"/>
                <a:ea typeface="Georgia"/>
                <a:cs typeface="Georgia"/>
                <a:sym typeface="Georgia"/>
              </a:rPr>
              <a:t>Thank You :)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Synopsis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93600" y="1017800"/>
            <a:ext cx="8520600" cy="35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 u="none"/>
              <a:t>Actor/Use Case</a:t>
            </a:r>
          </a:p>
          <a:p>
            <a:pPr indent="-228600" lvl="0" marL="457200">
              <a:spcBef>
                <a:spcPts val="0"/>
              </a:spcBef>
            </a:pPr>
            <a:r>
              <a:rPr lang="en" u="none"/>
              <a:t>Architecture &amp; Infrastructure</a:t>
            </a:r>
          </a:p>
          <a:p>
            <a:pPr indent="-228600" lvl="0" marL="457200">
              <a:spcBef>
                <a:spcPts val="0"/>
              </a:spcBef>
            </a:pPr>
            <a:r>
              <a:rPr lang="en" u="none"/>
              <a:t>Data Preprocessing Phase</a:t>
            </a:r>
          </a:p>
          <a:p>
            <a:pPr indent="-228600" lvl="0" marL="457200">
              <a:spcBef>
                <a:spcPts val="0"/>
              </a:spcBef>
            </a:pPr>
            <a:r>
              <a:rPr lang="en" u="none"/>
              <a:t>Algorithm Selection Phase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none">
                <a:solidFill>
                  <a:schemeClr val="lt1"/>
                </a:solidFill>
              </a:rPr>
              <a:t>Algorithm Selection Phase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Actor/Use Cases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u="none"/>
              <a:t>Actor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none"/>
              <a:t>User is the sole actor of the system.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i="1" lang="en" u="none"/>
              <a:t>Use Case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 u="none"/>
              <a:t>User will input Preferred dates and Source-Destination. 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 u="none"/>
              <a:t>System will predict when to book the tickets.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111" name="Shape 111"/>
          <p:cNvSpPr/>
          <p:nvPr/>
        </p:nvSpPr>
        <p:spPr>
          <a:xfrm>
            <a:off x="3457275" y="3189625"/>
            <a:ext cx="1710600" cy="826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Spark and DeepLearning4J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(</a:t>
            </a:r>
            <a:r>
              <a:rPr b="1" lang="en"/>
              <a:t>Controller</a:t>
            </a:r>
            <a:r>
              <a:rPr lang="en"/>
              <a:t>)</a:t>
            </a:r>
          </a:p>
        </p:txBody>
      </p:sp>
      <p:sp>
        <p:nvSpPr>
          <p:cNvPr id="112" name="Shape 112"/>
          <p:cNvSpPr/>
          <p:nvPr/>
        </p:nvSpPr>
        <p:spPr>
          <a:xfrm>
            <a:off x="5872475" y="1559975"/>
            <a:ext cx="1710600" cy="826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     Front End (Play/Activator/Api.Ai Bot)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(</a:t>
            </a:r>
            <a:r>
              <a:rPr b="1" lang="en"/>
              <a:t>View</a:t>
            </a:r>
            <a:r>
              <a:rPr lang="en"/>
              <a:t>)</a:t>
            </a:r>
          </a:p>
        </p:txBody>
      </p:sp>
      <p:cxnSp>
        <p:nvCxnSpPr>
          <p:cNvPr id="113" name="Shape 113"/>
          <p:cNvCxnSpPr>
            <a:stCxn id="114" idx="2"/>
            <a:endCxn id="111" idx="0"/>
          </p:cNvCxnSpPr>
          <p:nvPr/>
        </p:nvCxnSpPr>
        <p:spPr>
          <a:xfrm>
            <a:off x="2333175" y="2269225"/>
            <a:ext cx="1979400" cy="9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>
            <a:stCxn id="111" idx="0"/>
            <a:endCxn id="112" idx="2"/>
          </p:cNvCxnSpPr>
          <p:nvPr/>
        </p:nvCxnSpPr>
        <p:spPr>
          <a:xfrm flipH="1" rot="10800000">
            <a:off x="4312575" y="2386225"/>
            <a:ext cx="24153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6" name="Shape 116"/>
          <p:cNvSpPr/>
          <p:nvPr/>
        </p:nvSpPr>
        <p:spPr>
          <a:xfrm>
            <a:off x="1168375" y="1764450"/>
            <a:ext cx="1584300" cy="1155000"/>
          </a:xfrm>
          <a:prstGeom prst="can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BackEnd :           (Spark-Engine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/MySQL)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(</a:t>
            </a:r>
            <a:r>
              <a:rPr b="1" lang="en"/>
              <a:t>Model</a:t>
            </a:r>
            <a:r>
              <a:rPr lang="en"/>
              <a:t>)</a:t>
            </a:r>
          </a:p>
        </p:txBody>
      </p:sp>
      <p:sp>
        <p:nvSpPr>
          <p:cNvPr id="117" name="Shape 117"/>
          <p:cNvSpPr/>
          <p:nvPr/>
        </p:nvSpPr>
        <p:spPr>
          <a:xfrm>
            <a:off x="3054650" y="1231225"/>
            <a:ext cx="2515860" cy="1154951"/>
          </a:xfrm>
          <a:prstGeom prst="clou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AWS /Heroku</a:t>
            </a:r>
          </a:p>
        </p:txBody>
      </p:sp>
      <p:cxnSp>
        <p:nvCxnSpPr>
          <p:cNvPr id="118" name="Shape 118"/>
          <p:cNvCxnSpPr>
            <a:stCxn id="116" idx="4"/>
          </p:cNvCxnSpPr>
          <p:nvPr/>
        </p:nvCxnSpPr>
        <p:spPr>
          <a:xfrm flipH="1" rot="10800000">
            <a:off x="2752675" y="1886850"/>
            <a:ext cx="811500" cy="4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/>
          <p:nvPr/>
        </p:nvCxnSpPr>
        <p:spPr>
          <a:xfrm rot="10800000">
            <a:off x="5115650" y="1830825"/>
            <a:ext cx="138360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Infrastructure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b="1" lang="en" u="none"/>
              <a:t>User Interface</a:t>
            </a:r>
            <a:r>
              <a:rPr lang="en" u="none"/>
              <a:t>:  PlayFramework , Scala Controllers, Javascript, Bootstrap,CSS, HTML and api io.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b="1" lang="en" u="none"/>
              <a:t>DataBase </a:t>
            </a:r>
            <a:r>
              <a:rPr lang="en" u="none"/>
              <a:t>: In memory database (PostgresSQL), MySql deployed on Amazon Web Services, Slick for Database Querying.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b="1" lang="en" u="none"/>
              <a:t>Apache Spark - Scala Integration : </a:t>
            </a:r>
            <a:r>
              <a:rPr lang="en" u="none"/>
              <a:t>Neural Network Algorithm implemented in Scala using deeplearning4j.</a:t>
            </a:r>
          </a:p>
          <a:p>
            <a:pPr indent="-228600" lvl="0" marL="457200">
              <a:spcBef>
                <a:spcPts val="0"/>
              </a:spcBef>
              <a:buChar char="❏"/>
            </a:pPr>
            <a:r>
              <a:rPr b="1" lang="en" u="none"/>
              <a:t>Data Cleansing &amp; Preparation </a:t>
            </a:r>
            <a:r>
              <a:rPr lang="en" u="none"/>
              <a:t>: R Script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Preprocessing Phase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About Data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54000" y="1058225"/>
            <a:ext cx="9144000" cy="408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 u="none"/>
              <a:t>Data is for two years (2015 and 2016) and it was originally divided into quarters with each quarter having approximately 50000 records and 26 columns.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 u="none"/>
              <a:t>Data has several features like : CARRIER, ORIGIN, DESTINATION, SEATS (available), DATE_OF_BOOKING, DATE_OF_TRAVEL, BASE_FARE, TICKET_FARE and (LATITUDE,LONGITUDE) for Origin and Destination.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 u="none"/>
              <a:t>We gathered the data from different tables which was available on 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 u="none">
                <a:solidFill>
                  <a:srgbClr val="0000FF"/>
                </a:solidFill>
              </a:rPr>
              <a:t>Official Beureau Of Transportation</a:t>
            </a:r>
            <a:r>
              <a:rPr lang="en">
                <a:solidFill>
                  <a:srgbClr val="0000FF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none"/>
              <a:t>         Source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http://www.transtats.bts.gov/</a:t>
            </a:r>
            <a:r>
              <a:rPr lang="en">
                <a:solidFill>
                  <a:srgbClr val="0000FF"/>
                </a:solidFill>
              </a:rPr>
              <a:t>  </a:t>
            </a:r>
            <a:r>
              <a:rPr lang="en" u="none"/>
              <a:t>  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u="non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Feature Vector</a:t>
            </a:r>
          </a:p>
        </p:txBody>
      </p:sp>
      <p:sp>
        <p:nvSpPr>
          <p:cNvPr id="142" name="Shape 142"/>
          <p:cNvSpPr txBox="1"/>
          <p:nvPr>
            <p:ph idx="4294967295" type="body"/>
          </p:nvPr>
        </p:nvSpPr>
        <p:spPr>
          <a:xfrm>
            <a:off x="311700" y="1017800"/>
            <a:ext cx="8520600" cy="35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b="1" lang="en" u="none"/>
              <a:t>Source</a:t>
            </a:r>
            <a:r>
              <a:rPr b="1" lang="en"/>
              <a:t>,</a:t>
            </a:r>
            <a:r>
              <a:rPr b="1" lang="en" u="none"/>
              <a:t> Destination 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b="1" lang="en"/>
              <a:t>Latitude &amp; longitude</a:t>
            </a:r>
            <a:r>
              <a:rPr lang="en"/>
              <a:t> </a:t>
            </a:r>
            <a:r>
              <a:rPr lang="en" u="none"/>
              <a:t>f</a:t>
            </a:r>
            <a:r>
              <a:rPr lang="en"/>
              <a:t>or</a:t>
            </a:r>
            <a:r>
              <a:rPr lang="en" u="none"/>
              <a:t> source </a:t>
            </a:r>
            <a:r>
              <a:rPr lang="en"/>
              <a:t>and</a:t>
            </a:r>
            <a:r>
              <a:rPr lang="en" u="none"/>
              <a:t> destination.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b="1" lang="en" u="none"/>
              <a:t>Number of seats </a:t>
            </a:r>
            <a:r>
              <a:rPr lang="en" u="none"/>
              <a:t>available </a:t>
            </a:r>
            <a:r>
              <a:rPr lang="en"/>
              <a:t>for each carrier</a:t>
            </a:r>
            <a:r>
              <a:rPr lang="en" u="none"/>
              <a:t>, as a measure of demand.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b="1" lang="en" u="none"/>
              <a:t>Date</a:t>
            </a:r>
            <a:r>
              <a:rPr b="1" lang="en"/>
              <a:t> </a:t>
            </a:r>
            <a:r>
              <a:rPr b="1" lang="en" u="none"/>
              <a:t>of booking</a:t>
            </a:r>
            <a:r>
              <a:rPr lang="en" u="none"/>
              <a:t> </a:t>
            </a:r>
            <a:r>
              <a:rPr lang="en"/>
              <a:t>for </a:t>
            </a:r>
            <a:r>
              <a:rPr lang="en" u="none"/>
              <a:t>flight.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b="1" lang="en"/>
              <a:t>Base Fare </a:t>
            </a:r>
            <a:r>
              <a:rPr lang="en"/>
              <a:t>: It is a fixed value set by International Air Transport Association(IATA).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b="1" lang="en"/>
              <a:t>Date Of Travel 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b="1" lang="en"/>
              <a:t>Ticket Fare: </a:t>
            </a:r>
            <a:r>
              <a:rPr lang="en"/>
              <a:t>Market fare for each itinerary.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u="non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