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2" r:id="rId6"/>
    <p:sldId id="263" r:id="rId7"/>
    <p:sldId id="261" r:id="rId8"/>
    <p:sldId id="268" r:id="rId9"/>
    <p:sldId id="264" r:id="rId10"/>
    <p:sldId id="265" r:id="rId11"/>
    <p:sldId id="266" r:id="rId12"/>
    <p:sldId id="267" r:id="rId13"/>
    <p:sldId id="269" r:id="rId14"/>
    <p:sldId id="270" r:id="rId15"/>
    <p:sldId id="273" r:id="rId16"/>
    <p:sldId id="274" r:id="rId17"/>
    <p:sldId id="275" r:id="rId18"/>
    <p:sldId id="276"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5"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3EFF78-4B21-4ABE-AF8D-E0C074AD87F4}"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C55B12-4CA7-427C-8D56-2E06B174281E}" type="slidenum">
              <a:rPr lang="en-US" smtClean="0"/>
              <a:t>‹#›</a:t>
            </a:fld>
            <a:endParaRPr lang="en-US"/>
          </a:p>
        </p:txBody>
      </p:sp>
    </p:spTree>
    <p:extLst>
      <p:ext uri="{BB962C8B-B14F-4D97-AF65-F5344CB8AC3E}">
        <p14:creationId xmlns:p14="http://schemas.microsoft.com/office/powerpoint/2010/main" val="2017490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Devps</a:t>
            </a:r>
            <a:r>
              <a:rPr lang="en-US" baseline="0" dirty="0"/>
              <a:t> push </a:t>
            </a:r>
            <a:endParaRPr lang="en-US" dirty="0"/>
          </a:p>
        </p:txBody>
      </p:sp>
      <p:sp>
        <p:nvSpPr>
          <p:cNvPr id="4" name="Slide Number Placeholder 3"/>
          <p:cNvSpPr>
            <a:spLocks noGrp="1"/>
          </p:cNvSpPr>
          <p:nvPr>
            <p:ph type="sldNum" sz="quarter" idx="10"/>
          </p:nvPr>
        </p:nvSpPr>
        <p:spPr/>
        <p:txBody>
          <a:bodyPr/>
          <a:lstStyle/>
          <a:p>
            <a:fld id="{CCC55B12-4CA7-427C-8D56-2E06B174281E}" type="slidenum">
              <a:rPr lang="en-US" smtClean="0"/>
              <a:t>3</a:t>
            </a:fld>
            <a:endParaRPr lang="en-US"/>
          </a:p>
        </p:txBody>
      </p:sp>
    </p:spTree>
    <p:extLst>
      <p:ext uri="{BB962C8B-B14F-4D97-AF65-F5344CB8AC3E}">
        <p14:creationId xmlns:p14="http://schemas.microsoft.com/office/powerpoint/2010/main" val="4037506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Devps</a:t>
            </a:r>
            <a:r>
              <a:rPr lang="en-US" baseline="0" dirty="0"/>
              <a:t> push </a:t>
            </a:r>
            <a:endParaRPr lang="en-US" dirty="0"/>
          </a:p>
        </p:txBody>
      </p:sp>
      <p:sp>
        <p:nvSpPr>
          <p:cNvPr id="4" name="Slide Number Placeholder 3"/>
          <p:cNvSpPr>
            <a:spLocks noGrp="1"/>
          </p:cNvSpPr>
          <p:nvPr>
            <p:ph type="sldNum" sz="quarter" idx="10"/>
          </p:nvPr>
        </p:nvSpPr>
        <p:spPr/>
        <p:txBody>
          <a:bodyPr/>
          <a:lstStyle/>
          <a:p>
            <a:fld id="{CCC55B12-4CA7-427C-8D56-2E06B174281E}" type="slidenum">
              <a:rPr lang="en-US" smtClean="0"/>
              <a:t>4</a:t>
            </a:fld>
            <a:endParaRPr lang="en-US"/>
          </a:p>
        </p:txBody>
      </p:sp>
    </p:spTree>
    <p:extLst>
      <p:ext uri="{BB962C8B-B14F-4D97-AF65-F5344CB8AC3E}">
        <p14:creationId xmlns:p14="http://schemas.microsoft.com/office/powerpoint/2010/main" val="2851712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3E41B82-C0FD-4022-B2F2-7B58D61B65E6}"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41B39-51F6-4993-B0F0-E9E115A60BD1}" type="slidenum">
              <a:rPr lang="en-US" smtClean="0"/>
              <a:t>‹#›</a:t>
            </a:fld>
            <a:endParaRPr lang="en-US"/>
          </a:p>
        </p:txBody>
      </p:sp>
    </p:spTree>
    <p:extLst>
      <p:ext uri="{BB962C8B-B14F-4D97-AF65-F5344CB8AC3E}">
        <p14:creationId xmlns:p14="http://schemas.microsoft.com/office/powerpoint/2010/main" val="411917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E41B82-C0FD-4022-B2F2-7B58D61B65E6}"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41B39-51F6-4993-B0F0-E9E115A60BD1}" type="slidenum">
              <a:rPr lang="en-US" smtClean="0"/>
              <a:t>‹#›</a:t>
            </a:fld>
            <a:endParaRPr lang="en-US"/>
          </a:p>
        </p:txBody>
      </p:sp>
    </p:spTree>
    <p:extLst>
      <p:ext uri="{BB962C8B-B14F-4D97-AF65-F5344CB8AC3E}">
        <p14:creationId xmlns:p14="http://schemas.microsoft.com/office/powerpoint/2010/main" val="2939652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E41B82-C0FD-4022-B2F2-7B58D61B65E6}"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41B39-51F6-4993-B0F0-E9E115A60BD1}" type="slidenum">
              <a:rPr lang="en-US" smtClean="0"/>
              <a:t>‹#›</a:t>
            </a:fld>
            <a:endParaRPr lang="en-US"/>
          </a:p>
        </p:txBody>
      </p:sp>
    </p:spTree>
    <p:extLst>
      <p:ext uri="{BB962C8B-B14F-4D97-AF65-F5344CB8AC3E}">
        <p14:creationId xmlns:p14="http://schemas.microsoft.com/office/powerpoint/2010/main" val="1734006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E41B82-C0FD-4022-B2F2-7B58D61B65E6}"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41B39-51F6-4993-B0F0-E9E115A60BD1}" type="slidenum">
              <a:rPr lang="en-US" smtClean="0"/>
              <a:t>‹#›</a:t>
            </a:fld>
            <a:endParaRPr lang="en-US"/>
          </a:p>
        </p:txBody>
      </p:sp>
    </p:spTree>
    <p:extLst>
      <p:ext uri="{BB962C8B-B14F-4D97-AF65-F5344CB8AC3E}">
        <p14:creationId xmlns:p14="http://schemas.microsoft.com/office/powerpoint/2010/main" val="3459086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E41B82-C0FD-4022-B2F2-7B58D61B65E6}"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41B39-51F6-4993-B0F0-E9E115A60BD1}" type="slidenum">
              <a:rPr lang="en-US" smtClean="0"/>
              <a:t>‹#›</a:t>
            </a:fld>
            <a:endParaRPr lang="en-US"/>
          </a:p>
        </p:txBody>
      </p:sp>
    </p:spTree>
    <p:extLst>
      <p:ext uri="{BB962C8B-B14F-4D97-AF65-F5344CB8AC3E}">
        <p14:creationId xmlns:p14="http://schemas.microsoft.com/office/powerpoint/2010/main" val="251786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E41B82-C0FD-4022-B2F2-7B58D61B65E6}" type="datetimeFigureOut">
              <a:rPr lang="en-US" smtClean="0"/>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741B39-51F6-4993-B0F0-E9E115A60BD1}" type="slidenum">
              <a:rPr lang="en-US" smtClean="0"/>
              <a:t>‹#›</a:t>
            </a:fld>
            <a:endParaRPr lang="en-US"/>
          </a:p>
        </p:txBody>
      </p:sp>
    </p:spTree>
    <p:extLst>
      <p:ext uri="{BB962C8B-B14F-4D97-AF65-F5344CB8AC3E}">
        <p14:creationId xmlns:p14="http://schemas.microsoft.com/office/powerpoint/2010/main" val="277016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E41B82-C0FD-4022-B2F2-7B58D61B65E6}" type="datetimeFigureOut">
              <a:rPr lang="en-US" smtClean="0"/>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741B39-51F6-4993-B0F0-E9E115A60BD1}" type="slidenum">
              <a:rPr lang="en-US" smtClean="0"/>
              <a:t>‹#›</a:t>
            </a:fld>
            <a:endParaRPr lang="en-US"/>
          </a:p>
        </p:txBody>
      </p:sp>
    </p:spTree>
    <p:extLst>
      <p:ext uri="{BB962C8B-B14F-4D97-AF65-F5344CB8AC3E}">
        <p14:creationId xmlns:p14="http://schemas.microsoft.com/office/powerpoint/2010/main" val="486954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E41B82-C0FD-4022-B2F2-7B58D61B65E6}" type="datetimeFigureOut">
              <a:rPr lang="en-US" smtClean="0"/>
              <a:t>3/8/2019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741B39-51F6-4993-B0F0-E9E115A60BD1}" type="slidenum">
              <a:rPr lang="en-US" smtClean="0"/>
              <a:t>‹#›</a:t>
            </a:fld>
            <a:endParaRPr lang="en-US"/>
          </a:p>
        </p:txBody>
      </p:sp>
    </p:spTree>
    <p:extLst>
      <p:ext uri="{BB962C8B-B14F-4D97-AF65-F5344CB8AC3E}">
        <p14:creationId xmlns:p14="http://schemas.microsoft.com/office/powerpoint/2010/main" val="1463678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E41B82-C0FD-4022-B2F2-7B58D61B65E6}" type="datetimeFigureOut">
              <a:rPr lang="en-US" smtClean="0"/>
              <a:t>3/8/2019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741B39-51F6-4993-B0F0-E9E115A60BD1}" type="slidenum">
              <a:rPr lang="en-US" smtClean="0"/>
              <a:t>‹#›</a:t>
            </a:fld>
            <a:endParaRPr lang="en-US"/>
          </a:p>
        </p:txBody>
      </p:sp>
    </p:spTree>
    <p:extLst>
      <p:ext uri="{BB962C8B-B14F-4D97-AF65-F5344CB8AC3E}">
        <p14:creationId xmlns:p14="http://schemas.microsoft.com/office/powerpoint/2010/main" val="4105101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E41B82-C0FD-4022-B2F2-7B58D61B65E6}" type="datetimeFigureOut">
              <a:rPr lang="en-US" smtClean="0"/>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741B39-51F6-4993-B0F0-E9E115A60BD1}" type="slidenum">
              <a:rPr lang="en-US" smtClean="0"/>
              <a:t>‹#›</a:t>
            </a:fld>
            <a:endParaRPr lang="en-US"/>
          </a:p>
        </p:txBody>
      </p:sp>
    </p:spTree>
    <p:extLst>
      <p:ext uri="{BB962C8B-B14F-4D97-AF65-F5344CB8AC3E}">
        <p14:creationId xmlns:p14="http://schemas.microsoft.com/office/powerpoint/2010/main" val="2672845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E41B82-C0FD-4022-B2F2-7B58D61B65E6}" type="datetimeFigureOut">
              <a:rPr lang="en-US" smtClean="0"/>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741B39-51F6-4993-B0F0-E9E115A60BD1}" type="slidenum">
              <a:rPr lang="en-US" smtClean="0"/>
              <a:t>‹#›</a:t>
            </a:fld>
            <a:endParaRPr lang="en-US"/>
          </a:p>
        </p:txBody>
      </p:sp>
    </p:spTree>
    <p:extLst>
      <p:ext uri="{BB962C8B-B14F-4D97-AF65-F5344CB8AC3E}">
        <p14:creationId xmlns:p14="http://schemas.microsoft.com/office/powerpoint/2010/main" val="3272664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E41B82-C0FD-4022-B2F2-7B58D61B65E6}" type="datetimeFigureOut">
              <a:rPr lang="en-US" smtClean="0"/>
              <a:t>3/8/2019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741B39-51F6-4993-B0F0-E9E115A60BD1}" type="slidenum">
              <a:rPr lang="en-US" smtClean="0"/>
              <a:t>‹#›</a:t>
            </a:fld>
            <a:endParaRPr lang="en-US"/>
          </a:p>
        </p:txBody>
      </p:sp>
    </p:spTree>
    <p:extLst>
      <p:ext uri="{BB962C8B-B14F-4D97-AF65-F5344CB8AC3E}">
        <p14:creationId xmlns:p14="http://schemas.microsoft.com/office/powerpoint/2010/main" val="1083412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samplearjun/java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samplearjun/java1"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tmp"/></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Git</a:t>
            </a:r>
            <a:r>
              <a:rPr lang="en-US" dirty="0"/>
              <a:t> Basics</a:t>
            </a:r>
          </a:p>
        </p:txBody>
      </p:sp>
      <p:sp>
        <p:nvSpPr>
          <p:cNvPr id="3" name="Subtitle 2"/>
          <p:cNvSpPr>
            <a:spLocks noGrp="1"/>
          </p:cNvSpPr>
          <p:nvPr>
            <p:ph type="subTitle" idx="1"/>
          </p:nvPr>
        </p:nvSpPr>
        <p:spPr/>
        <p:txBody>
          <a:bodyPr/>
          <a:lstStyle/>
          <a:p>
            <a:endParaRPr lang="en-US"/>
          </a:p>
        </p:txBody>
      </p:sp>
      <p:pic>
        <p:nvPicPr>
          <p:cNvPr id="1026" name="Picture 2" descr="Image result for git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0" y="3829878"/>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4717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Workflow</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9267" y="1476375"/>
            <a:ext cx="5553466" cy="5135563"/>
          </a:xfrm>
        </p:spPr>
      </p:pic>
    </p:spTree>
    <p:extLst>
      <p:ext uri="{BB962C8B-B14F-4D97-AF65-F5344CB8AC3E}">
        <p14:creationId xmlns:p14="http://schemas.microsoft.com/office/powerpoint/2010/main" val="4152786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Git</a:t>
            </a:r>
            <a:endParaRPr lang="en-US" dirty="0"/>
          </a:p>
        </p:txBody>
      </p:sp>
      <p:sp>
        <p:nvSpPr>
          <p:cNvPr id="3" name="Content Placeholder 2"/>
          <p:cNvSpPr>
            <a:spLocks noGrp="1"/>
          </p:cNvSpPr>
          <p:nvPr>
            <p:ph idx="1"/>
          </p:nvPr>
        </p:nvSpPr>
        <p:spPr/>
        <p:txBody>
          <a:bodyPr/>
          <a:lstStyle/>
          <a:p>
            <a:r>
              <a:rPr lang="en-US" dirty="0"/>
              <a:t>The first thing you should do when you install </a:t>
            </a:r>
            <a:r>
              <a:rPr lang="en-US" dirty="0" err="1"/>
              <a:t>Git</a:t>
            </a:r>
            <a:r>
              <a:rPr lang="en-US" dirty="0"/>
              <a:t> is to set your user name and email address. This is important because every </a:t>
            </a:r>
            <a:r>
              <a:rPr lang="en-US" dirty="0" err="1"/>
              <a:t>Git</a:t>
            </a:r>
            <a:r>
              <a:rPr lang="en-US" dirty="0"/>
              <a:t> commit uses this information, and it’s immutably baked into the commits you start creating:</a:t>
            </a:r>
          </a:p>
          <a:p>
            <a:endParaRPr lang="en-US" dirty="0"/>
          </a:p>
          <a:p>
            <a:pPr marL="0" indent="0">
              <a:buNone/>
            </a:pPr>
            <a:r>
              <a:rPr lang="en-US" dirty="0"/>
              <a:t>$ </a:t>
            </a:r>
            <a:r>
              <a:rPr lang="en-US" dirty="0" err="1"/>
              <a:t>git</a:t>
            </a:r>
            <a:r>
              <a:rPr lang="en-US" dirty="0"/>
              <a:t> </a:t>
            </a:r>
            <a:r>
              <a:rPr lang="en-US" dirty="0" err="1"/>
              <a:t>config</a:t>
            </a:r>
            <a:r>
              <a:rPr lang="en-US" dirty="0"/>
              <a:t> --global user.name “</a:t>
            </a:r>
            <a:r>
              <a:rPr lang="en-US" dirty="0" err="1"/>
              <a:t>samplearjun</a:t>
            </a:r>
            <a:r>
              <a:rPr lang="en-US" dirty="0"/>
              <a:t>"</a:t>
            </a:r>
          </a:p>
          <a:p>
            <a:pPr marL="0" indent="0">
              <a:buNone/>
            </a:pPr>
            <a:r>
              <a:rPr lang="en-US" dirty="0"/>
              <a:t>$ </a:t>
            </a:r>
            <a:r>
              <a:rPr lang="en-US" dirty="0" err="1"/>
              <a:t>git</a:t>
            </a:r>
            <a:r>
              <a:rPr lang="en-US" dirty="0"/>
              <a:t> </a:t>
            </a:r>
            <a:r>
              <a:rPr lang="en-US" dirty="0" err="1"/>
              <a:t>config</a:t>
            </a:r>
            <a:r>
              <a:rPr lang="en-US" dirty="0"/>
              <a:t> --global </a:t>
            </a:r>
            <a:r>
              <a:rPr lang="en-US" dirty="0" err="1"/>
              <a:t>user.email</a:t>
            </a:r>
            <a:r>
              <a:rPr lang="en-US" dirty="0"/>
              <a:t> johndoe@example.com</a:t>
            </a:r>
          </a:p>
        </p:txBody>
      </p:sp>
    </p:spTree>
    <p:extLst>
      <p:ext uri="{BB962C8B-B14F-4D97-AF65-F5344CB8AC3E}">
        <p14:creationId xmlns:p14="http://schemas.microsoft.com/office/powerpoint/2010/main" val="2233258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Git</a:t>
            </a:r>
            <a:endParaRPr lang="en-US" dirty="0"/>
          </a:p>
        </p:txBody>
      </p:sp>
      <p:sp>
        <p:nvSpPr>
          <p:cNvPr id="3" name="Content Placeholder 2"/>
          <p:cNvSpPr>
            <a:spLocks noGrp="1"/>
          </p:cNvSpPr>
          <p:nvPr>
            <p:ph idx="1"/>
          </p:nvPr>
        </p:nvSpPr>
        <p:spPr>
          <a:xfrm>
            <a:off x="838200" y="1825624"/>
            <a:ext cx="10515600" cy="4772123"/>
          </a:xfrm>
        </p:spPr>
        <p:txBody>
          <a:bodyPr>
            <a:normAutofit lnSpcReduction="10000"/>
          </a:bodyPr>
          <a:lstStyle/>
          <a:p>
            <a:pPr marL="0" indent="0">
              <a:buNone/>
            </a:pPr>
            <a:r>
              <a:rPr lang="en-US" dirty="0"/>
              <a:t>$ </a:t>
            </a:r>
            <a:r>
              <a:rPr lang="en-US" dirty="0" err="1"/>
              <a:t>git</a:t>
            </a:r>
            <a:r>
              <a:rPr lang="en-US" dirty="0"/>
              <a:t> clone </a:t>
            </a:r>
            <a:r>
              <a:rPr lang="en-US" dirty="0">
                <a:hlinkClick r:id="rId2"/>
              </a:rPr>
              <a:t>https://github.com/samplearjun/java1</a:t>
            </a:r>
            <a:endParaRPr lang="en-US" dirty="0"/>
          </a:p>
          <a:p>
            <a:pPr marL="0" indent="0">
              <a:buNone/>
            </a:pPr>
            <a:r>
              <a:rPr lang="en-US" dirty="0"/>
              <a:t>$ cd java1</a:t>
            </a:r>
          </a:p>
          <a:p>
            <a:pPr marL="0" indent="0">
              <a:buNone/>
            </a:pPr>
            <a:r>
              <a:rPr lang="en-US" dirty="0"/>
              <a:t>$ </a:t>
            </a:r>
            <a:r>
              <a:rPr lang="en-US" dirty="0" err="1"/>
              <a:t>git</a:t>
            </a:r>
            <a:r>
              <a:rPr lang="en-US" dirty="0"/>
              <a:t> status	</a:t>
            </a:r>
          </a:p>
          <a:p>
            <a:pPr marL="0" indent="0">
              <a:buNone/>
            </a:pPr>
            <a:r>
              <a:rPr lang="en-US" dirty="0" err="1"/>
              <a:t>git</a:t>
            </a:r>
            <a:r>
              <a:rPr lang="en-US" dirty="0"/>
              <a:t> status command will show files present in the staging area. If new files are present and not added, this will be prompted</a:t>
            </a:r>
          </a:p>
          <a:p>
            <a:pPr marL="0" indent="0">
              <a:buNone/>
            </a:pPr>
            <a:r>
              <a:rPr lang="en-US" dirty="0"/>
              <a:t>$ </a:t>
            </a:r>
            <a:r>
              <a:rPr lang="en-US" dirty="0" err="1"/>
              <a:t>git</a:t>
            </a:r>
            <a:r>
              <a:rPr lang="en-US" dirty="0"/>
              <a:t> add test.java</a:t>
            </a:r>
          </a:p>
          <a:p>
            <a:pPr marL="0" indent="0">
              <a:buNone/>
            </a:pPr>
            <a:r>
              <a:rPr lang="en-US" dirty="0"/>
              <a:t>$ </a:t>
            </a:r>
            <a:r>
              <a:rPr lang="en-US" dirty="0" err="1"/>
              <a:t>git</a:t>
            </a:r>
            <a:r>
              <a:rPr lang="en-US" dirty="0"/>
              <a:t> status</a:t>
            </a:r>
          </a:p>
          <a:p>
            <a:pPr marL="0" indent="0">
              <a:buNone/>
            </a:pPr>
            <a:r>
              <a:rPr lang="en-US" dirty="0"/>
              <a:t>$ </a:t>
            </a:r>
            <a:r>
              <a:rPr lang="en-US" dirty="0" err="1"/>
              <a:t>git</a:t>
            </a:r>
            <a:r>
              <a:rPr lang="en-US" dirty="0"/>
              <a:t> commit -m "New test file added”</a:t>
            </a:r>
          </a:p>
          <a:p>
            <a:pPr marL="0" indent="0">
              <a:buNone/>
            </a:pPr>
            <a:r>
              <a:rPr lang="en-US" dirty="0"/>
              <a:t>$ </a:t>
            </a:r>
            <a:r>
              <a:rPr lang="en-US" dirty="0" err="1"/>
              <a:t>git</a:t>
            </a:r>
            <a:r>
              <a:rPr lang="en-US" dirty="0"/>
              <a:t> pull origin master</a:t>
            </a:r>
          </a:p>
          <a:p>
            <a:pPr marL="0" indent="0">
              <a:buNone/>
            </a:pPr>
            <a:r>
              <a:rPr lang="en-US" dirty="0"/>
              <a:t>$ </a:t>
            </a:r>
            <a:r>
              <a:rPr lang="en-US" dirty="0" err="1"/>
              <a:t>git</a:t>
            </a:r>
            <a:r>
              <a:rPr lang="en-US" dirty="0"/>
              <a:t> </a:t>
            </a:r>
            <a:r>
              <a:rPr lang="en-US"/>
              <a:t>push origin master</a:t>
            </a:r>
            <a:endParaRPr lang="en-US" dirty="0"/>
          </a:p>
          <a:p>
            <a:pPr marL="0" indent="0">
              <a:buNone/>
            </a:pPr>
            <a:endParaRPr lang="en-US" dirty="0"/>
          </a:p>
        </p:txBody>
      </p:sp>
    </p:spTree>
    <p:extLst>
      <p:ext uri="{BB962C8B-B14F-4D97-AF65-F5344CB8AC3E}">
        <p14:creationId xmlns:p14="http://schemas.microsoft.com/office/powerpoint/2010/main" val="1826376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4256" y="2524713"/>
            <a:ext cx="9583487" cy="2953162"/>
          </a:xfrm>
        </p:spPr>
      </p:pic>
      <p:sp>
        <p:nvSpPr>
          <p:cNvPr id="5" name="TextBox 4"/>
          <p:cNvSpPr txBox="1"/>
          <p:nvPr/>
        </p:nvSpPr>
        <p:spPr>
          <a:xfrm>
            <a:off x="838200" y="1690688"/>
            <a:ext cx="10515600" cy="1323439"/>
          </a:xfrm>
          <a:prstGeom prst="rect">
            <a:avLst/>
          </a:prstGeom>
          <a:noFill/>
        </p:spPr>
        <p:txBody>
          <a:bodyPr wrap="square" rtlCol="0">
            <a:spAutoFit/>
          </a:bodyPr>
          <a:lstStyle/>
          <a:p>
            <a:r>
              <a:rPr lang="en-US" sz="2000" dirty="0"/>
              <a:t>A branch in </a:t>
            </a:r>
            <a:r>
              <a:rPr lang="en-US" sz="2000" dirty="0" err="1"/>
              <a:t>Git</a:t>
            </a:r>
            <a:r>
              <a:rPr lang="en-US" sz="2000" dirty="0"/>
              <a:t> is simply a lightweight movable pointer to one of these commits. The default branch name in </a:t>
            </a:r>
            <a:r>
              <a:rPr lang="en-US" sz="2000" dirty="0" err="1"/>
              <a:t>Git</a:t>
            </a:r>
            <a:r>
              <a:rPr lang="en-US" sz="2000" dirty="0"/>
              <a:t> is master.</a:t>
            </a:r>
          </a:p>
          <a:p>
            <a:r>
              <a:rPr lang="en-US" sz="2000" dirty="0"/>
              <a:t>As you start making commits, you’re given a master branch that points to the last commit you made. Every time you commit, it moves forward automatically.</a:t>
            </a:r>
          </a:p>
        </p:txBody>
      </p:sp>
    </p:spTree>
    <p:extLst>
      <p:ext uri="{BB962C8B-B14F-4D97-AF65-F5344CB8AC3E}">
        <p14:creationId xmlns:p14="http://schemas.microsoft.com/office/powerpoint/2010/main" val="215791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a:t>
            </a:r>
          </a:p>
        </p:txBody>
      </p:sp>
      <p:sp>
        <p:nvSpPr>
          <p:cNvPr id="3" name="Content Placeholder 2"/>
          <p:cNvSpPr>
            <a:spLocks noGrp="1"/>
          </p:cNvSpPr>
          <p:nvPr>
            <p:ph idx="1"/>
          </p:nvPr>
        </p:nvSpPr>
        <p:spPr/>
        <p:txBody>
          <a:bodyPr/>
          <a:lstStyle/>
          <a:p>
            <a:pPr marL="0" indent="0">
              <a:buNone/>
            </a:pPr>
            <a:r>
              <a:rPr lang="en-US" dirty="0"/>
              <a:t>Creating a New Branch</a:t>
            </a:r>
          </a:p>
          <a:p>
            <a:r>
              <a:rPr lang="en-US" dirty="0"/>
              <a:t>What happens if you create a new branch? Well, doing so creates a new pointer for you to move around. Let’s say you create a new branch called testing. You do this with the </a:t>
            </a:r>
            <a:r>
              <a:rPr lang="en-US" dirty="0" err="1"/>
              <a:t>git</a:t>
            </a:r>
            <a:r>
              <a:rPr lang="en-US" dirty="0"/>
              <a:t> branch command:</a:t>
            </a:r>
          </a:p>
          <a:p>
            <a:pPr marL="0" indent="0">
              <a:buNone/>
            </a:pPr>
            <a:r>
              <a:rPr lang="en-US" dirty="0"/>
              <a:t>$ </a:t>
            </a:r>
            <a:r>
              <a:rPr lang="en-US" b="1" dirty="0" err="1"/>
              <a:t>git</a:t>
            </a:r>
            <a:r>
              <a:rPr lang="en-US" b="1" dirty="0"/>
              <a:t> branch </a:t>
            </a:r>
            <a:r>
              <a:rPr lang="en-US" dirty="0"/>
              <a:t>testing</a:t>
            </a: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0262" y="4025540"/>
            <a:ext cx="6495258" cy="2832460"/>
          </a:xfrm>
          <a:prstGeom prst="rect">
            <a:avLst/>
          </a:prstGeom>
        </p:spPr>
      </p:pic>
    </p:spTree>
    <p:extLst>
      <p:ext uri="{BB962C8B-B14F-4D97-AF65-F5344CB8AC3E}">
        <p14:creationId xmlns:p14="http://schemas.microsoft.com/office/powerpoint/2010/main" val="3826309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a:t>
            </a:r>
          </a:p>
        </p:txBody>
      </p:sp>
      <p:sp>
        <p:nvSpPr>
          <p:cNvPr id="3" name="Content Placeholder 2"/>
          <p:cNvSpPr>
            <a:spLocks noGrp="1"/>
          </p:cNvSpPr>
          <p:nvPr>
            <p:ph idx="1"/>
          </p:nvPr>
        </p:nvSpPr>
        <p:spPr/>
        <p:txBody>
          <a:bodyPr/>
          <a:lstStyle/>
          <a:p>
            <a:r>
              <a:rPr lang="en-US" dirty="0"/>
              <a:t>How does </a:t>
            </a:r>
            <a:r>
              <a:rPr lang="en-US" dirty="0" err="1"/>
              <a:t>Git</a:t>
            </a:r>
            <a:r>
              <a:rPr lang="en-US" dirty="0"/>
              <a:t> know what branch you’re currently on? It keeps a special pointer called HEAD. The </a:t>
            </a:r>
            <a:r>
              <a:rPr lang="en-US" dirty="0" err="1"/>
              <a:t>git</a:t>
            </a:r>
            <a:r>
              <a:rPr lang="en-US" dirty="0"/>
              <a:t> branch command only </a:t>
            </a:r>
            <a:r>
              <a:rPr lang="en-US" i="1" dirty="0"/>
              <a:t>created </a:t>
            </a:r>
            <a:r>
              <a:rPr lang="en-US" dirty="0"/>
              <a:t>a new branch – it didn’t switch to that branch.</a:t>
            </a:r>
          </a:p>
          <a:p>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9053" y="3464512"/>
            <a:ext cx="5373894" cy="3217823"/>
          </a:xfrm>
          <a:prstGeom prst="rect">
            <a:avLst/>
          </a:prstGeom>
        </p:spPr>
      </p:pic>
    </p:spTree>
    <p:extLst>
      <p:ext uri="{BB962C8B-B14F-4D97-AF65-F5344CB8AC3E}">
        <p14:creationId xmlns:p14="http://schemas.microsoft.com/office/powerpoint/2010/main" val="142588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a:t>
            </a:r>
          </a:p>
        </p:txBody>
      </p:sp>
      <p:sp>
        <p:nvSpPr>
          <p:cNvPr id="3" name="Content Placeholder 2"/>
          <p:cNvSpPr>
            <a:spLocks noGrp="1"/>
          </p:cNvSpPr>
          <p:nvPr>
            <p:ph idx="1"/>
          </p:nvPr>
        </p:nvSpPr>
        <p:spPr/>
        <p:txBody>
          <a:bodyPr>
            <a:normAutofit/>
          </a:bodyPr>
          <a:lstStyle/>
          <a:p>
            <a:pPr marL="0" indent="0">
              <a:buNone/>
            </a:pPr>
            <a:r>
              <a:rPr lang="en-US" sz="2400" dirty="0"/>
              <a:t>Switching Branches</a:t>
            </a:r>
          </a:p>
          <a:p>
            <a:r>
              <a:rPr lang="en-US" sz="2400" dirty="0"/>
              <a:t>To switch to an existing branch, you run the </a:t>
            </a:r>
            <a:r>
              <a:rPr lang="en-US" sz="2400" dirty="0" err="1"/>
              <a:t>git</a:t>
            </a:r>
            <a:r>
              <a:rPr lang="en-US" sz="2400" dirty="0"/>
              <a:t> checkout command. Let’s switch to the new testing branch:</a:t>
            </a:r>
          </a:p>
          <a:p>
            <a:pPr marL="0" indent="0">
              <a:buNone/>
            </a:pPr>
            <a:r>
              <a:rPr lang="en-US" sz="2400" dirty="0"/>
              <a:t>$ </a:t>
            </a:r>
            <a:r>
              <a:rPr lang="en-US" sz="2400" dirty="0" err="1"/>
              <a:t>git</a:t>
            </a:r>
            <a:r>
              <a:rPr lang="en-US" sz="2400" dirty="0"/>
              <a:t> checkout testing</a:t>
            </a:r>
          </a:p>
          <a:p>
            <a:r>
              <a:rPr lang="en-US" sz="2400" dirty="0"/>
              <a:t>This moves HEAD to point to the testing branch.</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1020" y="3834056"/>
            <a:ext cx="5389959" cy="3023944"/>
          </a:xfrm>
          <a:prstGeom prst="rect">
            <a:avLst/>
          </a:prstGeom>
        </p:spPr>
      </p:pic>
    </p:spTree>
    <p:extLst>
      <p:ext uri="{BB962C8B-B14F-4D97-AF65-F5344CB8AC3E}">
        <p14:creationId xmlns:p14="http://schemas.microsoft.com/office/powerpoint/2010/main" val="1785578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a:t>
            </a:r>
          </a:p>
        </p:txBody>
      </p:sp>
      <p:sp>
        <p:nvSpPr>
          <p:cNvPr id="3" name="Content Placeholder 2"/>
          <p:cNvSpPr>
            <a:spLocks noGrp="1"/>
          </p:cNvSpPr>
          <p:nvPr>
            <p:ph idx="1"/>
          </p:nvPr>
        </p:nvSpPr>
        <p:spPr/>
        <p:txBody>
          <a:bodyPr>
            <a:normAutofit/>
          </a:bodyPr>
          <a:lstStyle/>
          <a:p>
            <a:r>
              <a:rPr lang="en-US" sz="2400" dirty="0"/>
              <a:t>What is the significance of that? Well, let’s do another commit:</a:t>
            </a:r>
          </a:p>
          <a:p>
            <a:pPr marL="0" indent="0">
              <a:buNone/>
            </a:pPr>
            <a:r>
              <a:rPr lang="en-US" sz="2400" dirty="0"/>
              <a:t>$ vim </a:t>
            </a:r>
            <a:r>
              <a:rPr lang="en-US" sz="2400" dirty="0" err="1"/>
              <a:t>test.rb</a:t>
            </a:r>
            <a:endParaRPr lang="en-US" sz="2400" dirty="0"/>
          </a:p>
          <a:p>
            <a:pPr marL="0" indent="0">
              <a:buNone/>
            </a:pPr>
            <a:r>
              <a:rPr lang="en-US" sz="2400" dirty="0"/>
              <a:t>$ </a:t>
            </a:r>
            <a:r>
              <a:rPr lang="en-US" sz="2400" dirty="0" err="1"/>
              <a:t>git</a:t>
            </a:r>
            <a:r>
              <a:rPr lang="en-US" sz="2400" dirty="0"/>
              <a:t> commit -a -m 'made a change'</a:t>
            </a:r>
            <a:endParaRPr lang="en-US" sz="2000"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7668" y="3215184"/>
            <a:ext cx="7992590" cy="3381847"/>
          </a:xfrm>
          <a:prstGeom prst="rect">
            <a:avLst/>
          </a:prstGeom>
        </p:spPr>
      </p:pic>
    </p:spTree>
    <p:extLst>
      <p:ext uri="{BB962C8B-B14F-4D97-AF65-F5344CB8AC3E}">
        <p14:creationId xmlns:p14="http://schemas.microsoft.com/office/powerpoint/2010/main" val="2596774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a:t>
            </a:r>
          </a:p>
        </p:txBody>
      </p:sp>
      <p:sp>
        <p:nvSpPr>
          <p:cNvPr id="3" name="Content Placeholder 2"/>
          <p:cNvSpPr>
            <a:spLocks noGrp="1"/>
          </p:cNvSpPr>
          <p:nvPr>
            <p:ph idx="1"/>
          </p:nvPr>
        </p:nvSpPr>
        <p:spPr/>
        <p:txBody>
          <a:bodyPr>
            <a:normAutofit/>
          </a:bodyPr>
          <a:lstStyle/>
          <a:p>
            <a:r>
              <a:rPr lang="en-US" sz="2000" dirty="0"/>
              <a:t>Now your testing branch has moved forward, but your master branch still points to the commit you were on when you ran </a:t>
            </a:r>
            <a:r>
              <a:rPr lang="en-US" sz="2000" dirty="0" err="1"/>
              <a:t>git</a:t>
            </a:r>
            <a:r>
              <a:rPr lang="en-US" sz="2000" dirty="0"/>
              <a:t> checkout to switch branches. Let’s switch back to the master branch:</a:t>
            </a:r>
          </a:p>
          <a:p>
            <a:r>
              <a:rPr lang="en-US" sz="2000" dirty="0"/>
              <a:t>$ </a:t>
            </a:r>
            <a:r>
              <a:rPr lang="en-US" sz="2000" dirty="0" err="1"/>
              <a:t>git</a:t>
            </a:r>
            <a:r>
              <a:rPr lang="en-US" sz="2000" dirty="0"/>
              <a:t> checkout master</a:t>
            </a:r>
          </a:p>
          <a:p>
            <a:endParaRPr lang="en-US" sz="1600"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4172" y="3234680"/>
            <a:ext cx="8049748" cy="3286584"/>
          </a:xfrm>
          <a:prstGeom prst="rect">
            <a:avLst/>
          </a:prstGeom>
        </p:spPr>
      </p:pic>
    </p:spTree>
    <p:extLst>
      <p:ext uri="{BB962C8B-B14F-4D97-AF65-F5344CB8AC3E}">
        <p14:creationId xmlns:p14="http://schemas.microsoft.com/office/powerpoint/2010/main" val="1541439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3843" y="2222695"/>
            <a:ext cx="7304314" cy="4343106"/>
          </a:xfrm>
          <a:prstGeom prst="rect">
            <a:avLst/>
          </a:prstGeom>
        </p:spPr>
      </p:pic>
      <p:sp>
        <p:nvSpPr>
          <p:cNvPr id="3" name="Content Placeholder 2"/>
          <p:cNvSpPr>
            <a:spLocks noGrp="1"/>
          </p:cNvSpPr>
          <p:nvPr>
            <p:ph idx="1"/>
          </p:nvPr>
        </p:nvSpPr>
        <p:spPr/>
        <p:txBody>
          <a:bodyPr>
            <a:normAutofit/>
          </a:bodyPr>
          <a:lstStyle/>
          <a:p>
            <a:pPr marL="0" indent="0">
              <a:buNone/>
            </a:pPr>
            <a:r>
              <a:rPr lang="en-US" sz="2000" dirty="0"/>
              <a:t>Let’s make a few changes and commit again:</a:t>
            </a:r>
          </a:p>
          <a:p>
            <a:pPr marL="0" indent="0">
              <a:buNone/>
            </a:pPr>
            <a:r>
              <a:rPr lang="en-US" sz="2000" dirty="0"/>
              <a:t>$ vim </a:t>
            </a:r>
            <a:r>
              <a:rPr lang="en-US" sz="2000" dirty="0" err="1"/>
              <a:t>test.rb</a:t>
            </a:r>
            <a:endParaRPr lang="en-US" sz="2000" dirty="0"/>
          </a:p>
          <a:p>
            <a:pPr marL="0" indent="0">
              <a:buNone/>
            </a:pPr>
            <a:r>
              <a:rPr lang="en-US" sz="2000" dirty="0"/>
              <a:t>$ </a:t>
            </a:r>
            <a:r>
              <a:rPr lang="en-US" sz="2000" dirty="0" err="1"/>
              <a:t>git</a:t>
            </a:r>
            <a:r>
              <a:rPr lang="en-US" sz="2000" dirty="0"/>
              <a:t> commit -a -m 'made other changes‘</a:t>
            </a:r>
          </a:p>
          <a:p>
            <a:r>
              <a:rPr lang="en-US" sz="2000" dirty="0"/>
              <a:t>All changes can be viewed using </a:t>
            </a:r>
            <a:r>
              <a:rPr lang="en-US" sz="2000" dirty="0" err="1"/>
              <a:t>git</a:t>
            </a:r>
            <a:r>
              <a:rPr lang="en-US" sz="2000" dirty="0"/>
              <a:t> log command</a:t>
            </a:r>
          </a:p>
          <a:p>
            <a:pPr marL="0" indent="0">
              <a:buNone/>
            </a:pPr>
            <a:r>
              <a:rPr lang="en-US" sz="2000" dirty="0"/>
              <a:t>$ </a:t>
            </a:r>
            <a:r>
              <a:rPr lang="en-US" sz="2000" dirty="0" err="1"/>
              <a:t>git</a:t>
            </a:r>
            <a:r>
              <a:rPr lang="en-US" sz="2000" dirty="0"/>
              <a:t> log</a:t>
            </a:r>
          </a:p>
        </p:txBody>
      </p:sp>
    </p:spTree>
    <p:extLst>
      <p:ext uri="{BB962C8B-B14F-4D97-AF65-F5344CB8AC3E}">
        <p14:creationId xmlns:p14="http://schemas.microsoft.com/office/powerpoint/2010/main" val="2748729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pic>
        <p:nvPicPr>
          <p:cNvPr id="4" name="Content Placeholder 3" descr="Git Fundamentals - Google Chrome"/>
          <p:cNvPicPr>
            <a:picLocks noGrp="1" noChangeAspect="1"/>
          </p:cNvPicPr>
          <p:nvPr>
            <p:ph idx="1"/>
          </p:nvPr>
        </p:nvPicPr>
        <p:blipFill rotWithShape="1">
          <a:blip r:embed="rId2">
            <a:extLst>
              <a:ext uri="{28A0092B-C50C-407E-A947-70E740481C1C}">
                <a14:useLocalDpi xmlns:a14="http://schemas.microsoft.com/office/drawing/2010/main" val="0"/>
              </a:ext>
            </a:extLst>
          </a:blip>
          <a:srcRect l="6551" t="12865" r="39343" b="15869"/>
          <a:stretch/>
        </p:blipFill>
        <p:spPr>
          <a:xfrm>
            <a:off x="2080591" y="1690688"/>
            <a:ext cx="6944140" cy="4924027"/>
          </a:xfrm>
        </p:spPr>
      </p:pic>
    </p:spTree>
    <p:extLst>
      <p:ext uri="{BB962C8B-B14F-4D97-AF65-F5344CB8AC3E}">
        <p14:creationId xmlns:p14="http://schemas.microsoft.com/office/powerpoint/2010/main" val="3189528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a:t>
            </a:r>
          </a:p>
        </p:txBody>
      </p:sp>
      <p:sp>
        <p:nvSpPr>
          <p:cNvPr id="3" name="Content Placeholder 2"/>
          <p:cNvSpPr>
            <a:spLocks noGrp="1"/>
          </p:cNvSpPr>
          <p:nvPr>
            <p:ph idx="1"/>
          </p:nvPr>
        </p:nvSpPr>
        <p:spPr>
          <a:xfrm>
            <a:off x="838200" y="1825625"/>
            <a:ext cx="10515600" cy="4740176"/>
          </a:xfrm>
        </p:spPr>
        <p:txBody>
          <a:bodyPr>
            <a:normAutofit fontScale="92500" lnSpcReduction="20000"/>
          </a:bodyPr>
          <a:lstStyle/>
          <a:p>
            <a:pPr marL="0" indent="0">
              <a:buNone/>
            </a:pPr>
            <a:r>
              <a:rPr lang="en-US" b="1" dirty="0" err="1"/>
              <a:t>git</a:t>
            </a:r>
            <a:r>
              <a:rPr lang="en-US" b="1" dirty="0"/>
              <a:t> merge</a:t>
            </a:r>
          </a:p>
          <a:p>
            <a:r>
              <a:rPr lang="en-US" dirty="0"/>
              <a:t>Integrate branches together. </a:t>
            </a:r>
            <a:r>
              <a:rPr lang="en-US" i="1" dirty="0" err="1"/>
              <a:t>git</a:t>
            </a:r>
            <a:r>
              <a:rPr lang="en-US" i="1" dirty="0"/>
              <a:t> merge </a:t>
            </a:r>
            <a:r>
              <a:rPr lang="en-US" dirty="0"/>
              <a:t>combines the changes from one branch to another branch. For</a:t>
            </a:r>
          </a:p>
          <a:p>
            <a:r>
              <a:rPr lang="en-US" dirty="0"/>
              <a:t>example, merge the changes made in a staging branch into the stable branch.</a:t>
            </a:r>
          </a:p>
          <a:p>
            <a:r>
              <a:rPr lang="en-US" dirty="0"/>
              <a:t>Usage: # Merge changes into current branch</a:t>
            </a:r>
          </a:p>
          <a:p>
            <a:pPr marL="0" indent="0">
              <a:buNone/>
            </a:pPr>
            <a:r>
              <a:rPr lang="en-US" b="1" dirty="0"/>
              <a:t>$ </a:t>
            </a:r>
            <a:r>
              <a:rPr lang="en-US" b="1" dirty="0" err="1"/>
              <a:t>git</a:t>
            </a:r>
            <a:r>
              <a:rPr lang="en-US" b="1" dirty="0"/>
              <a:t> merge &lt;</a:t>
            </a:r>
            <a:r>
              <a:rPr lang="en-US" b="1" dirty="0" err="1"/>
              <a:t>branch_name</a:t>
            </a:r>
            <a:r>
              <a:rPr lang="en-US" b="1" dirty="0"/>
              <a:t>&gt;</a:t>
            </a:r>
          </a:p>
          <a:p>
            <a:pPr marL="0" indent="0">
              <a:buNone/>
            </a:pPr>
            <a:endParaRPr lang="en-US" b="1" dirty="0"/>
          </a:p>
          <a:p>
            <a:pPr marL="0" indent="0">
              <a:buNone/>
            </a:pPr>
            <a:r>
              <a:rPr lang="en-US" b="1" dirty="0"/>
              <a:t>To delete a branch</a:t>
            </a:r>
          </a:p>
          <a:p>
            <a:pPr marL="0" indent="0">
              <a:buNone/>
            </a:pPr>
            <a:r>
              <a:rPr lang="en-US" b="1" dirty="0"/>
              <a:t>$ </a:t>
            </a:r>
            <a:r>
              <a:rPr lang="en-US" b="1" dirty="0" err="1"/>
              <a:t>git</a:t>
            </a:r>
            <a:r>
              <a:rPr lang="en-US" b="1" dirty="0"/>
              <a:t> branch –d </a:t>
            </a:r>
            <a:r>
              <a:rPr lang="en-US" b="1" dirty="0" err="1"/>
              <a:t>branchname</a:t>
            </a:r>
            <a:endParaRPr lang="en-US" b="1" dirty="0"/>
          </a:p>
          <a:p>
            <a:pPr marL="0" indent="0">
              <a:buNone/>
            </a:pPr>
            <a:r>
              <a:rPr lang="en-US" b="1" dirty="0"/>
              <a:t>Forcefully delete:</a:t>
            </a:r>
          </a:p>
          <a:p>
            <a:pPr marL="0" indent="0">
              <a:buNone/>
            </a:pPr>
            <a:r>
              <a:rPr lang="en-US" b="1" dirty="0"/>
              <a:t>$ </a:t>
            </a:r>
            <a:r>
              <a:rPr lang="en-US" b="1" dirty="0" err="1"/>
              <a:t>git</a:t>
            </a:r>
            <a:r>
              <a:rPr lang="en-US" b="1" dirty="0"/>
              <a:t> branch –D </a:t>
            </a:r>
            <a:r>
              <a:rPr lang="en-US" b="1" dirty="0" err="1"/>
              <a:t>branchname</a:t>
            </a:r>
            <a:endParaRPr lang="en-US" b="1" dirty="0"/>
          </a:p>
          <a:p>
            <a:pPr marL="0" indent="0">
              <a:buNone/>
            </a:pPr>
            <a:endParaRPr lang="en-US" dirty="0"/>
          </a:p>
        </p:txBody>
      </p:sp>
    </p:spTree>
    <p:extLst>
      <p:ext uri="{BB962C8B-B14F-4D97-AF65-F5344CB8AC3E}">
        <p14:creationId xmlns:p14="http://schemas.microsoft.com/office/powerpoint/2010/main" val="3561960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remote</a:t>
            </a:r>
          </a:p>
        </p:txBody>
      </p:sp>
      <p:sp>
        <p:nvSpPr>
          <p:cNvPr id="3" name="Content Placeholder 2"/>
          <p:cNvSpPr>
            <a:spLocks noGrp="1"/>
          </p:cNvSpPr>
          <p:nvPr>
            <p:ph idx="1"/>
          </p:nvPr>
        </p:nvSpPr>
        <p:spPr>
          <a:xfrm>
            <a:off x="838200" y="1825625"/>
            <a:ext cx="10515600" cy="4898732"/>
          </a:xfrm>
        </p:spPr>
        <p:txBody>
          <a:bodyPr>
            <a:normAutofit fontScale="85000" lnSpcReduction="10000"/>
          </a:bodyPr>
          <a:lstStyle/>
          <a:p>
            <a:pPr marL="0" indent="0">
              <a:buNone/>
            </a:pPr>
            <a:r>
              <a:rPr lang="en-US" b="1" dirty="0"/>
              <a:t>Working with remote repositories</a:t>
            </a:r>
          </a:p>
          <a:p>
            <a:r>
              <a:rPr lang="en-US" b="1" dirty="0" err="1"/>
              <a:t>git</a:t>
            </a:r>
            <a:r>
              <a:rPr lang="en-US" b="1" dirty="0"/>
              <a:t> remote</a:t>
            </a:r>
          </a:p>
          <a:p>
            <a:r>
              <a:rPr lang="en-US" dirty="0"/>
              <a:t>To connect a local repository with a remote repository. A remote repository can have a name set to avoid having to remember the URL of the repository.</a:t>
            </a:r>
          </a:p>
          <a:p>
            <a:r>
              <a:rPr lang="en-US" dirty="0"/>
              <a:t># Adding a remote repository with the name of beanstalk</a:t>
            </a:r>
          </a:p>
          <a:p>
            <a:pPr marL="0" indent="0">
              <a:buNone/>
            </a:pPr>
            <a:r>
              <a:rPr lang="en-US" b="1" dirty="0"/>
              <a:t>$ </a:t>
            </a:r>
            <a:r>
              <a:rPr lang="en-US" b="1" dirty="0" err="1"/>
              <a:t>git</a:t>
            </a:r>
            <a:r>
              <a:rPr lang="en-US" b="1" dirty="0"/>
              <a:t> remote add origin git@account_name.git.beanstalkapp.com:/</a:t>
            </a:r>
            <a:r>
              <a:rPr lang="en-US" b="1" dirty="0" err="1"/>
              <a:t>acccount_name</a:t>
            </a:r>
            <a:r>
              <a:rPr lang="en-US" b="1" dirty="0"/>
              <a:t>/</a:t>
            </a:r>
            <a:r>
              <a:rPr lang="en-US" b="1" dirty="0" err="1"/>
              <a:t>repository_name.git</a:t>
            </a:r>
            <a:endParaRPr lang="en-US" b="1" dirty="0"/>
          </a:p>
          <a:p>
            <a:r>
              <a:rPr lang="en-US" dirty="0"/>
              <a:t># List named remote repositories</a:t>
            </a:r>
          </a:p>
          <a:p>
            <a:pPr marL="0" indent="0">
              <a:buNone/>
            </a:pPr>
            <a:r>
              <a:rPr lang="en-US" b="1" dirty="0"/>
              <a:t>$ </a:t>
            </a:r>
            <a:r>
              <a:rPr lang="en-US" b="1" dirty="0" err="1"/>
              <a:t>git</a:t>
            </a:r>
            <a:r>
              <a:rPr lang="en-US" b="1" dirty="0"/>
              <a:t> remote -v</a:t>
            </a:r>
          </a:p>
          <a:p>
            <a:pPr marL="0" indent="0">
              <a:buNone/>
            </a:pPr>
            <a:endParaRPr lang="en-US" b="1" dirty="0"/>
          </a:p>
          <a:p>
            <a:pPr marL="0" indent="0">
              <a:buNone/>
            </a:pPr>
            <a:r>
              <a:rPr lang="en-US" b="1" dirty="0"/>
              <a:t>To connect with a remote repository :</a:t>
            </a:r>
          </a:p>
          <a:p>
            <a:pPr marL="0" indent="0">
              <a:buNone/>
            </a:pPr>
            <a:r>
              <a:rPr lang="en-US" b="1" dirty="0"/>
              <a:t>$</a:t>
            </a:r>
            <a:r>
              <a:rPr lang="en-US" b="1" dirty="0" err="1"/>
              <a:t>git</a:t>
            </a:r>
            <a:r>
              <a:rPr lang="en-US" b="1" dirty="0"/>
              <a:t> remote add origin </a:t>
            </a:r>
            <a:r>
              <a:rPr lang="en-US" b="1" dirty="0">
                <a:hlinkClick r:id="rId2"/>
              </a:rPr>
              <a:t>https://github.com/samplearjun/java1</a:t>
            </a:r>
            <a:endParaRPr lang="en-US" b="1" dirty="0"/>
          </a:p>
        </p:txBody>
      </p:sp>
    </p:spTree>
    <p:extLst>
      <p:ext uri="{BB962C8B-B14F-4D97-AF65-F5344CB8AC3E}">
        <p14:creationId xmlns:p14="http://schemas.microsoft.com/office/powerpoint/2010/main" val="2124711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to remote push</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create a new repository on the command line</a:t>
            </a:r>
          </a:p>
          <a:p>
            <a:pPr marL="0" indent="0">
              <a:buNone/>
            </a:pPr>
            <a:r>
              <a:rPr lang="en-US" dirty="0"/>
              <a:t>$ echo "# test" &gt;&gt; README.md</a:t>
            </a:r>
          </a:p>
          <a:p>
            <a:pPr marL="0" indent="0">
              <a:buNone/>
            </a:pPr>
            <a:r>
              <a:rPr lang="en-US" dirty="0"/>
              <a:t>$</a:t>
            </a:r>
            <a:r>
              <a:rPr lang="en-US" b="1" dirty="0"/>
              <a:t> </a:t>
            </a:r>
            <a:r>
              <a:rPr lang="en-US" b="1" dirty="0" err="1"/>
              <a:t>git</a:t>
            </a:r>
            <a:r>
              <a:rPr lang="en-US" b="1" dirty="0"/>
              <a:t> </a:t>
            </a:r>
            <a:r>
              <a:rPr lang="en-US" b="1" dirty="0" err="1"/>
              <a:t>init</a:t>
            </a:r>
            <a:endParaRPr lang="en-US" b="1" dirty="0"/>
          </a:p>
          <a:p>
            <a:pPr marL="0" indent="0">
              <a:buNone/>
            </a:pPr>
            <a:r>
              <a:rPr lang="en-US" dirty="0"/>
              <a:t>$ </a:t>
            </a:r>
            <a:r>
              <a:rPr lang="en-US" dirty="0" err="1"/>
              <a:t>git</a:t>
            </a:r>
            <a:r>
              <a:rPr lang="en-US" dirty="0"/>
              <a:t> add README.md</a:t>
            </a:r>
          </a:p>
          <a:p>
            <a:pPr marL="0" indent="0">
              <a:buNone/>
            </a:pPr>
            <a:r>
              <a:rPr lang="en-US" dirty="0"/>
              <a:t>$ </a:t>
            </a:r>
            <a:r>
              <a:rPr lang="en-US" dirty="0" err="1"/>
              <a:t>git</a:t>
            </a:r>
            <a:r>
              <a:rPr lang="en-US" dirty="0"/>
              <a:t> commit -m "first commit"</a:t>
            </a:r>
          </a:p>
          <a:p>
            <a:pPr marL="0" indent="0">
              <a:buNone/>
            </a:pPr>
            <a:r>
              <a:rPr lang="en-US" dirty="0"/>
              <a:t>$ </a:t>
            </a:r>
            <a:r>
              <a:rPr lang="en-US" dirty="0" err="1"/>
              <a:t>git</a:t>
            </a:r>
            <a:r>
              <a:rPr lang="en-US" dirty="0"/>
              <a:t> remote add origin https://github.com/samplearjun111/test.git</a:t>
            </a:r>
          </a:p>
          <a:p>
            <a:pPr marL="0" indent="0">
              <a:buNone/>
            </a:pPr>
            <a:r>
              <a:rPr lang="en-US" dirty="0"/>
              <a:t>$ </a:t>
            </a:r>
            <a:r>
              <a:rPr lang="en-US" dirty="0" err="1"/>
              <a:t>git</a:t>
            </a:r>
            <a:r>
              <a:rPr lang="en-US" dirty="0"/>
              <a:t> push -u origin master</a:t>
            </a:r>
          </a:p>
          <a:p>
            <a:pPr marL="0" indent="0">
              <a:buNone/>
            </a:pPr>
            <a:endParaRPr lang="en-US" dirty="0"/>
          </a:p>
          <a:p>
            <a:pPr marL="0" indent="0">
              <a:buNone/>
            </a:pPr>
            <a:r>
              <a:rPr lang="en-US" dirty="0"/>
              <a:t>…or push an existing repository from the command line</a:t>
            </a:r>
          </a:p>
          <a:p>
            <a:pPr marL="0" indent="0">
              <a:buNone/>
            </a:pPr>
            <a:r>
              <a:rPr lang="en-US" dirty="0"/>
              <a:t>$ </a:t>
            </a:r>
            <a:r>
              <a:rPr lang="en-US" dirty="0" err="1"/>
              <a:t>git</a:t>
            </a:r>
            <a:r>
              <a:rPr lang="en-US" dirty="0"/>
              <a:t> remote add origin https://github.com/samplearjun111/test.git</a:t>
            </a:r>
          </a:p>
          <a:p>
            <a:pPr marL="0" indent="0">
              <a:buNone/>
            </a:pPr>
            <a:r>
              <a:rPr lang="en-US" dirty="0"/>
              <a:t>$ </a:t>
            </a:r>
            <a:r>
              <a:rPr lang="en-US" dirty="0" err="1"/>
              <a:t>git</a:t>
            </a:r>
            <a:r>
              <a:rPr lang="en-US" dirty="0"/>
              <a:t> push -u origin master</a:t>
            </a:r>
          </a:p>
        </p:txBody>
      </p:sp>
    </p:spTree>
    <p:extLst>
      <p:ext uri="{BB962C8B-B14F-4D97-AF65-F5344CB8AC3E}">
        <p14:creationId xmlns:p14="http://schemas.microsoft.com/office/powerpoint/2010/main" val="1948591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Stashing</a:t>
            </a:r>
          </a:p>
        </p:txBody>
      </p:sp>
      <p:sp>
        <p:nvSpPr>
          <p:cNvPr id="3" name="Content Placeholder 2"/>
          <p:cNvSpPr>
            <a:spLocks noGrp="1"/>
          </p:cNvSpPr>
          <p:nvPr>
            <p:ph idx="1"/>
          </p:nvPr>
        </p:nvSpPr>
        <p:spPr/>
        <p:txBody>
          <a:bodyPr>
            <a:normAutofit fontScale="92500" lnSpcReduction="10000"/>
          </a:bodyPr>
          <a:lstStyle/>
          <a:p>
            <a:r>
              <a:rPr lang="en-US" dirty="0"/>
              <a:t>In </a:t>
            </a:r>
            <a:r>
              <a:rPr lang="en-US" dirty="0" err="1"/>
              <a:t>Git</a:t>
            </a:r>
            <a:r>
              <a:rPr lang="en-US" dirty="0"/>
              <a:t>, the stash operation takes your modified tracked files, stages changes, and saves them on a stack of unfinished changes that you can reapply at any time.</a:t>
            </a:r>
          </a:p>
          <a:p>
            <a:r>
              <a:rPr lang="en-US" dirty="0"/>
              <a:t>You want to switch branches for customer escalation, but you don’t want to commit what you’ve been working on yet; so you’ll stash the changes. To push a new stash onto your stack, run the </a:t>
            </a:r>
            <a:r>
              <a:rPr lang="en-US" b="1" dirty="0" err="1"/>
              <a:t>git</a:t>
            </a:r>
            <a:r>
              <a:rPr lang="en-US" b="1" dirty="0"/>
              <a:t> stash</a:t>
            </a:r>
            <a:r>
              <a:rPr lang="en-US" dirty="0"/>
              <a:t> command.</a:t>
            </a:r>
          </a:p>
          <a:p>
            <a:pPr marL="0" indent="0">
              <a:buNone/>
            </a:pPr>
            <a:r>
              <a:rPr lang="en-US" dirty="0"/>
              <a:t>$ </a:t>
            </a:r>
            <a:r>
              <a:rPr lang="en-US" b="1" dirty="0" err="1"/>
              <a:t>git</a:t>
            </a:r>
            <a:r>
              <a:rPr lang="en-US" b="1" dirty="0"/>
              <a:t> stash</a:t>
            </a:r>
          </a:p>
          <a:p>
            <a:r>
              <a:rPr lang="en-US" dirty="0"/>
              <a:t>Saved working directory and index state WIP on master: e86f062 Added </a:t>
            </a:r>
            <a:r>
              <a:rPr lang="en-US" dirty="0" err="1"/>
              <a:t>my_strcpy</a:t>
            </a:r>
            <a:r>
              <a:rPr lang="en-US" dirty="0"/>
              <a:t> function</a:t>
            </a:r>
          </a:p>
          <a:p>
            <a:r>
              <a:rPr lang="en-US" dirty="0"/>
              <a:t>HEAD is now at e86f062 Added </a:t>
            </a:r>
            <a:r>
              <a:rPr lang="en-US" dirty="0" err="1"/>
              <a:t>my_strcpy</a:t>
            </a:r>
            <a:r>
              <a:rPr lang="en-US" dirty="0"/>
              <a:t> function</a:t>
            </a:r>
          </a:p>
          <a:p>
            <a:pPr marL="0" indent="0">
              <a:buNone/>
            </a:pPr>
            <a:r>
              <a:rPr lang="en-US" dirty="0"/>
              <a:t>$ </a:t>
            </a:r>
            <a:r>
              <a:rPr lang="en-US" b="1" dirty="0" err="1"/>
              <a:t>git</a:t>
            </a:r>
            <a:r>
              <a:rPr lang="en-US" b="1" dirty="0"/>
              <a:t> status</a:t>
            </a:r>
          </a:p>
        </p:txBody>
      </p:sp>
    </p:spTree>
    <p:extLst>
      <p:ext uri="{BB962C8B-B14F-4D97-AF65-F5344CB8AC3E}">
        <p14:creationId xmlns:p14="http://schemas.microsoft.com/office/powerpoint/2010/main" val="2103916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Stashing</a:t>
            </a:r>
          </a:p>
        </p:txBody>
      </p:sp>
      <p:sp>
        <p:nvSpPr>
          <p:cNvPr id="3" name="Content Placeholder 2"/>
          <p:cNvSpPr>
            <a:spLocks noGrp="1"/>
          </p:cNvSpPr>
          <p:nvPr>
            <p:ph idx="1"/>
          </p:nvPr>
        </p:nvSpPr>
        <p:spPr>
          <a:xfrm>
            <a:off x="838200" y="1825624"/>
            <a:ext cx="10515600" cy="4687717"/>
          </a:xfrm>
        </p:spPr>
        <p:txBody>
          <a:bodyPr>
            <a:normAutofit fontScale="70000" lnSpcReduction="20000"/>
          </a:bodyPr>
          <a:lstStyle/>
          <a:p>
            <a:r>
              <a:rPr lang="en-US" dirty="0"/>
              <a:t>Now, your working directory is clean and all the changes are saved on a stack. Let us verify it with the </a:t>
            </a:r>
            <a:r>
              <a:rPr lang="en-US" dirty="0" err="1"/>
              <a:t>git</a:t>
            </a:r>
            <a:r>
              <a:rPr lang="en-US" dirty="0"/>
              <a:t> status command.</a:t>
            </a:r>
          </a:p>
          <a:p>
            <a:endParaRPr lang="en-US" dirty="0"/>
          </a:p>
          <a:p>
            <a:pPr marL="0" indent="0">
              <a:buNone/>
            </a:pPr>
            <a:r>
              <a:rPr lang="en-US" dirty="0"/>
              <a:t>$ </a:t>
            </a:r>
            <a:r>
              <a:rPr lang="en-US" b="1" dirty="0" err="1"/>
              <a:t>git</a:t>
            </a:r>
            <a:r>
              <a:rPr lang="en-US" b="1" dirty="0"/>
              <a:t> status</a:t>
            </a:r>
          </a:p>
          <a:p>
            <a:r>
              <a:rPr lang="en-US" dirty="0"/>
              <a:t>Now you can safely switch the branch and work elsewhere. We can view a list of stashed changes by using the </a:t>
            </a:r>
            <a:r>
              <a:rPr lang="en-US" dirty="0" err="1"/>
              <a:t>git</a:t>
            </a:r>
            <a:r>
              <a:rPr lang="en-US" dirty="0"/>
              <a:t> stash list command.</a:t>
            </a:r>
          </a:p>
          <a:p>
            <a:pPr marL="0" indent="0">
              <a:buNone/>
            </a:pPr>
            <a:r>
              <a:rPr lang="en-US" dirty="0"/>
              <a:t>$ </a:t>
            </a:r>
            <a:r>
              <a:rPr lang="en-US" b="1" dirty="0" err="1"/>
              <a:t>git</a:t>
            </a:r>
            <a:r>
              <a:rPr lang="en-US" b="1" dirty="0"/>
              <a:t> stash list</a:t>
            </a:r>
          </a:p>
          <a:p>
            <a:endParaRPr lang="en-US" dirty="0"/>
          </a:p>
          <a:p>
            <a:r>
              <a:rPr lang="en-US" dirty="0"/>
              <a:t>Suppose you have resolved the customer escalation and you are back on your new feature looking for your half-done code, just execute the </a:t>
            </a:r>
            <a:r>
              <a:rPr lang="en-US" dirty="0" err="1"/>
              <a:t>git</a:t>
            </a:r>
            <a:r>
              <a:rPr lang="en-US" dirty="0"/>
              <a:t> stash pop command, to remove the changes from the stack and place them in the current working directory.</a:t>
            </a:r>
          </a:p>
          <a:p>
            <a:endParaRPr lang="en-US" dirty="0"/>
          </a:p>
          <a:p>
            <a:pPr marL="0" indent="0">
              <a:buNone/>
            </a:pPr>
            <a:r>
              <a:rPr lang="en-US" dirty="0"/>
              <a:t>$ </a:t>
            </a:r>
            <a:r>
              <a:rPr lang="en-US" dirty="0" err="1"/>
              <a:t>git</a:t>
            </a:r>
            <a:r>
              <a:rPr lang="en-US" dirty="0"/>
              <a:t> status</a:t>
            </a:r>
          </a:p>
          <a:p>
            <a:pPr marL="0" indent="0">
              <a:buNone/>
            </a:pPr>
            <a:r>
              <a:rPr lang="en-US" dirty="0"/>
              <a:t>$ </a:t>
            </a:r>
            <a:r>
              <a:rPr lang="en-US" dirty="0" err="1"/>
              <a:t>git</a:t>
            </a:r>
            <a:r>
              <a:rPr lang="en-US" dirty="0"/>
              <a:t> stash pop</a:t>
            </a:r>
          </a:p>
          <a:p>
            <a:pPr marL="0" indent="0">
              <a:buNone/>
            </a:pPr>
            <a:r>
              <a:rPr lang="en-US" dirty="0"/>
              <a:t>$ </a:t>
            </a:r>
            <a:r>
              <a:rPr lang="en-US" dirty="0" err="1"/>
              <a:t>git</a:t>
            </a:r>
            <a:r>
              <a:rPr lang="en-US" dirty="0"/>
              <a:t> status </a:t>
            </a:r>
          </a:p>
        </p:txBody>
      </p:sp>
    </p:spTree>
    <p:extLst>
      <p:ext uri="{BB962C8B-B14F-4D97-AF65-F5344CB8AC3E}">
        <p14:creationId xmlns:p14="http://schemas.microsoft.com/office/powerpoint/2010/main" val="9995277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Diff</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err="1"/>
              <a:t>git</a:t>
            </a:r>
            <a:r>
              <a:rPr lang="en-US" dirty="0"/>
              <a:t> diff - Show changes between commits, commit and working tree, </a:t>
            </a:r>
            <a:r>
              <a:rPr lang="en-US" dirty="0" err="1"/>
              <a:t>etc</a:t>
            </a:r>
            <a:endParaRPr lang="en-US" dirty="0"/>
          </a:p>
          <a:p>
            <a:pPr marL="0" indent="0">
              <a:buNone/>
            </a:pPr>
            <a:endParaRPr lang="en-US" dirty="0"/>
          </a:p>
          <a:p>
            <a:pPr marL="0" indent="0">
              <a:buNone/>
            </a:pPr>
            <a:r>
              <a:rPr lang="en-US" dirty="0"/>
              <a:t>$ </a:t>
            </a:r>
            <a:r>
              <a:rPr lang="en-US" dirty="0" err="1"/>
              <a:t>git</a:t>
            </a:r>
            <a:r>
              <a:rPr lang="en-US" dirty="0"/>
              <a:t> diff            (1)</a:t>
            </a:r>
          </a:p>
          <a:p>
            <a:pPr marL="0" indent="0">
              <a:buNone/>
            </a:pPr>
            <a:r>
              <a:rPr lang="en-US" dirty="0"/>
              <a:t>1 - Changes in the working tree not yet staged for the next commit.</a:t>
            </a:r>
          </a:p>
          <a:p>
            <a:pPr marL="0" indent="0">
              <a:buNone/>
            </a:pPr>
            <a:endParaRPr lang="en-US" dirty="0"/>
          </a:p>
          <a:p>
            <a:pPr marL="0" indent="0">
              <a:buNone/>
            </a:pPr>
            <a:r>
              <a:rPr lang="en-US" dirty="0"/>
              <a:t>$ </a:t>
            </a:r>
            <a:r>
              <a:rPr lang="en-US" dirty="0" err="1"/>
              <a:t>git</a:t>
            </a:r>
            <a:r>
              <a:rPr lang="en-US" dirty="0"/>
              <a:t> diff --cached   (2)</a:t>
            </a:r>
          </a:p>
          <a:p>
            <a:pPr marL="0" indent="0">
              <a:buNone/>
            </a:pPr>
            <a:r>
              <a:rPr lang="en-US" dirty="0"/>
              <a:t>Changes between the index and your last commit; what you would be committing if you run "</a:t>
            </a:r>
            <a:r>
              <a:rPr lang="en-US" dirty="0" err="1"/>
              <a:t>git</a:t>
            </a:r>
            <a:r>
              <a:rPr lang="en-US" dirty="0"/>
              <a:t> commit" without "-a" option.</a:t>
            </a:r>
          </a:p>
          <a:p>
            <a:pPr marL="0" indent="0">
              <a:buNone/>
            </a:pPr>
            <a:endParaRPr lang="en-US" dirty="0"/>
          </a:p>
          <a:p>
            <a:pPr marL="0" indent="0">
              <a:buNone/>
            </a:pPr>
            <a:r>
              <a:rPr lang="en-US" dirty="0"/>
              <a:t>$ </a:t>
            </a:r>
            <a:r>
              <a:rPr lang="en-US" dirty="0" err="1"/>
              <a:t>git</a:t>
            </a:r>
            <a:r>
              <a:rPr lang="en-US" dirty="0"/>
              <a:t> diff HEAD       (3)</a:t>
            </a:r>
          </a:p>
          <a:p>
            <a:pPr marL="0" indent="0">
              <a:buNone/>
            </a:pPr>
            <a:r>
              <a:rPr lang="en-US" dirty="0"/>
              <a:t>Changes in the working tree since your last commit; what you would be committing if you run "</a:t>
            </a:r>
            <a:r>
              <a:rPr lang="en-US" dirty="0" err="1"/>
              <a:t>git</a:t>
            </a:r>
            <a:r>
              <a:rPr lang="en-US" dirty="0"/>
              <a:t> commit -a"</a:t>
            </a:r>
          </a:p>
          <a:p>
            <a:pPr marL="0" indent="0">
              <a:buNone/>
            </a:pPr>
            <a:endParaRPr lang="en-US" dirty="0"/>
          </a:p>
        </p:txBody>
      </p:sp>
    </p:spTree>
    <p:extLst>
      <p:ext uri="{BB962C8B-B14F-4D97-AF65-F5344CB8AC3E}">
        <p14:creationId xmlns:p14="http://schemas.microsoft.com/office/powerpoint/2010/main" val="2991701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Diff</a:t>
            </a:r>
          </a:p>
        </p:txBody>
      </p:sp>
      <p:sp>
        <p:nvSpPr>
          <p:cNvPr id="3" name="Content Placeholder 2"/>
          <p:cNvSpPr>
            <a:spLocks noGrp="1"/>
          </p:cNvSpPr>
          <p:nvPr>
            <p:ph idx="1"/>
          </p:nvPr>
        </p:nvSpPr>
        <p:spPr/>
        <p:txBody>
          <a:bodyPr>
            <a:normAutofit lnSpcReduction="10000"/>
          </a:bodyPr>
          <a:lstStyle/>
          <a:p>
            <a:pPr marL="0" indent="0">
              <a:buNone/>
            </a:pPr>
            <a:r>
              <a:rPr lang="en-US" dirty="0"/>
              <a:t>$ </a:t>
            </a:r>
            <a:r>
              <a:rPr lang="en-US" b="1" dirty="0" err="1"/>
              <a:t>git</a:t>
            </a:r>
            <a:r>
              <a:rPr lang="en-US" b="1" dirty="0"/>
              <a:t> diff </a:t>
            </a:r>
            <a:r>
              <a:rPr lang="en-US" dirty="0"/>
              <a:t>HEAD^ HEAD</a:t>
            </a:r>
          </a:p>
          <a:p>
            <a:pPr marL="0" indent="0">
              <a:buNone/>
            </a:pPr>
            <a:r>
              <a:rPr lang="en-US" dirty="0"/>
              <a:t>Compare the version before the last commit and the last commit.</a:t>
            </a:r>
          </a:p>
          <a:p>
            <a:pPr marL="0" indent="0">
              <a:buNone/>
            </a:pPr>
            <a:endParaRPr lang="en-US" dirty="0"/>
          </a:p>
          <a:p>
            <a:pPr marL="0" indent="0">
              <a:buNone/>
            </a:pPr>
            <a:r>
              <a:rPr lang="en-US" dirty="0"/>
              <a:t>$ </a:t>
            </a:r>
            <a:r>
              <a:rPr lang="en-US" b="1" dirty="0" err="1"/>
              <a:t>git</a:t>
            </a:r>
            <a:r>
              <a:rPr lang="en-US" b="1" dirty="0"/>
              <a:t> diff</a:t>
            </a:r>
            <a:r>
              <a:rPr lang="en-US" dirty="0"/>
              <a:t> test </a:t>
            </a:r>
          </a:p>
          <a:p>
            <a:pPr marL="0" indent="0">
              <a:buNone/>
            </a:pPr>
            <a:r>
              <a:rPr lang="en-US" dirty="0"/>
              <a:t>Instead of using the tip of the current branch, compare with the tip of "test" branch.</a:t>
            </a:r>
          </a:p>
          <a:p>
            <a:pPr marL="0" indent="0">
              <a:buNone/>
            </a:pPr>
            <a:endParaRPr lang="en-US" dirty="0"/>
          </a:p>
          <a:p>
            <a:pPr marL="0" indent="0">
              <a:buNone/>
            </a:pPr>
            <a:r>
              <a:rPr lang="en-US" dirty="0"/>
              <a:t>$ </a:t>
            </a:r>
            <a:r>
              <a:rPr lang="en-US" b="1" dirty="0" err="1"/>
              <a:t>git</a:t>
            </a:r>
            <a:r>
              <a:rPr lang="en-US" b="1" dirty="0"/>
              <a:t> diff</a:t>
            </a:r>
            <a:r>
              <a:rPr lang="en-US" dirty="0"/>
              <a:t> topic master </a:t>
            </a:r>
          </a:p>
          <a:p>
            <a:pPr marL="0" indent="0">
              <a:buNone/>
            </a:pPr>
            <a:r>
              <a:rPr lang="en-US" dirty="0"/>
              <a:t>Changes between the tips of the topic and the master branches.</a:t>
            </a:r>
          </a:p>
        </p:txBody>
      </p:sp>
    </p:spTree>
    <p:extLst>
      <p:ext uri="{BB962C8B-B14F-4D97-AF65-F5344CB8AC3E}">
        <p14:creationId xmlns:p14="http://schemas.microsoft.com/office/powerpoint/2010/main" val="38314859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Remove from staging</a:t>
            </a:r>
          </a:p>
        </p:txBody>
      </p:sp>
      <p:sp>
        <p:nvSpPr>
          <p:cNvPr id="3" name="Content Placeholder 2"/>
          <p:cNvSpPr>
            <a:spLocks noGrp="1"/>
          </p:cNvSpPr>
          <p:nvPr>
            <p:ph idx="1"/>
          </p:nvPr>
        </p:nvSpPr>
        <p:spPr>
          <a:xfrm>
            <a:off x="838200" y="1575582"/>
            <a:ext cx="10515600" cy="5282417"/>
          </a:xfrm>
        </p:spPr>
        <p:txBody>
          <a:bodyPr>
            <a:normAutofit fontScale="92500" lnSpcReduction="10000"/>
          </a:bodyPr>
          <a:lstStyle/>
          <a:p>
            <a:r>
              <a:rPr lang="en-US" b="1" dirty="0" err="1"/>
              <a:t>git</a:t>
            </a:r>
            <a:r>
              <a:rPr lang="en-US" b="1" dirty="0"/>
              <a:t> </a:t>
            </a:r>
            <a:r>
              <a:rPr lang="en-US" b="1" dirty="0" err="1"/>
              <a:t>rm</a:t>
            </a:r>
            <a:endParaRPr lang="en-US" b="1" dirty="0"/>
          </a:p>
          <a:p>
            <a:r>
              <a:rPr lang="en-US" dirty="0"/>
              <a:t>Remove files or directories from the working index (staging area). With </a:t>
            </a:r>
            <a:r>
              <a:rPr lang="en-US" dirty="0" err="1"/>
              <a:t>git</a:t>
            </a:r>
            <a:r>
              <a:rPr lang="en-US" dirty="0"/>
              <a:t> </a:t>
            </a:r>
            <a:r>
              <a:rPr lang="en-US" dirty="0" err="1"/>
              <a:t>rm</a:t>
            </a:r>
            <a:r>
              <a:rPr lang="en-US" dirty="0"/>
              <a:t>, there are two options to keep in mind: force and cached. Running the command with force deletes the file. The cached command removes the file from the working index. When removing an entire directory, a recursive command is necessary.</a:t>
            </a:r>
          </a:p>
          <a:p>
            <a:r>
              <a:rPr lang="en-US" dirty="0"/>
              <a:t>Example:</a:t>
            </a:r>
          </a:p>
          <a:p>
            <a:pPr marL="0" indent="0">
              <a:buNone/>
            </a:pPr>
            <a:r>
              <a:rPr lang="en-US" dirty="0"/>
              <a:t># To remove a file from the working index:</a:t>
            </a:r>
          </a:p>
          <a:p>
            <a:pPr marL="0" indent="0">
              <a:buNone/>
            </a:pPr>
            <a:r>
              <a:rPr lang="en-US" dirty="0"/>
              <a:t>$ </a:t>
            </a:r>
            <a:r>
              <a:rPr lang="en-US" b="1" dirty="0" err="1"/>
              <a:t>git</a:t>
            </a:r>
            <a:r>
              <a:rPr lang="en-US" b="1" dirty="0"/>
              <a:t> </a:t>
            </a:r>
            <a:r>
              <a:rPr lang="en-US" b="1" dirty="0" err="1"/>
              <a:t>rm</a:t>
            </a:r>
            <a:r>
              <a:rPr lang="en-US" b="1" dirty="0"/>
              <a:t> --cached </a:t>
            </a:r>
            <a:r>
              <a:rPr lang="en-US" b="1" dirty="0" err="1"/>
              <a:t>css</a:t>
            </a:r>
            <a:r>
              <a:rPr lang="en-US" b="1" dirty="0"/>
              <a:t>/style.css</a:t>
            </a:r>
          </a:p>
          <a:p>
            <a:pPr marL="0" indent="0">
              <a:buNone/>
            </a:pPr>
            <a:r>
              <a:rPr lang="en-US" dirty="0" err="1"/>
              <a:t>rm</a:t>
            </a:r>
            <a:r>
              <a:rPr lang="en-US" dirty="0"/>
              <a:t> '</a:t>
            </a:r>
            <a:r>
              <a:rPr lang="en-US" dirty="0" err="1"/>
              <a:t>css</a:t>
            </a:r>
            <a:r>
              <a:rPr lang="en-US" dirty="0"/>
              <a:t>/style.css'</a:t>
            </a:r>
          </a:p>
          <a:p>
            <a:pPr marL="0" indent="0">
              <a:buNone/>
            </a:pPr>
            <a:r>
              <a:rPr lang="en-US" dirty="0"/>
              <a:t># To delete a file (force):</a:t>
            </a:r>
          </a:p>
          <a:p>
            <a:pPr marL="0" indent="0">
              <a:buNone/>
            </a:pPr>
            <a:r>
              <a:rPr lang="en-US" dirty="0"/>
              <a:t>$ </a:t>
            </a:r>
            <a:r>
              <a:rPr lang="en-US" dirty="0" err="1"/>
              <a:t>gi</a:t>
            </a:r>
            <a:r>
              <a:rPr lang="en-US" b="1" dirty="0" err="1"/>
              <a:t>t</a:t>
            </a:r>
            <a:r>
              <a:rPr lang="en-US" b="1" dirty="0"/>
              <a:t> </a:t>
            </a:r>
            <a:r>
              <a:rPr lang="en-US" b="1" dirty="0" err="1"/>
              <a:t>rm</a:t>
            </a:r>
            <a:r>
              <a:rPr lang="en-US" b="1" dirty="0"/>
              <a:t> -f </a:t>
            </a:r>
            <a:r>
              <a:rPr lang="en-US" b="1" dirty="0" err="1"/>
              <a:t>css</a:t>
            </a:r>
            <a:r>
              <a:rPr lang="en-US" b="1" dirty="0"/>
              <a:t>/style.css</a:t>
            </a:r>
          </a:p>
          <a:p>
            <a:pPr marL="0" indent="0">
              <a:buNone/>
            </a:pPr>
            <a:r>
              <a:rPr lang="en-US" dirty="0" err="1"/>
              <a:t>rm</a:t>
            </a:r>
            <a:r>
              <a:rPr lang="en-US" dirty="0"/>
              <a:t> '</a:t>
            </a:r>
            <a:r>
              <a:rPr lang="en-US" dirty="0" err="1"/>
              <a:t>css</a:t>
            </a:r>
            <a:r>
              <a:rPr lang="en-US" dirty="0"/>
              <a:t>/style.css'</a:t>
            </a:r>
          </a:p>
        </p:txBody>
      </p:sp>
    </p:spTree>
    <p:extLst>
      <p:ext uri="{BB962C8B-B14F-4D97-AF65-F5344CB8AC3E}">
        <p14:creationId xmlns:p14="http://schemas.microsoft.com/office/powerpoint/2010/main" val="6819888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Undoing Things</a:t>
            </a:r>
          </a:p>
        </p:txBody>
      </p:sp>
      <p:sp>
        <p:nvSpPr>
          <p:cNvPr id="3" name="Content Placeholder 2"/>
          <p:cNvSpPr>
            <a:spLocks noGrp="1"/>
          </p:cNvSpPr>
          <p:nvPr>
            <p:ph idx="1"/>
          </p:nvPr>
        </p:nvSpPr>
        <p:spPr/>
        <p:txBody>
          <a:bodyPr/>
          <a:lstStyle/>
          <a:p>
            <a:r>
              <a:rPr lang="en-US" dirty="0"/>
              <a:t>One of the common </a:t>
            </a:r>
            <a:r>
              <a:rPr lang="en-US" dirty="0" err="1"/>
              <a:t>undos</a:t>
            </a:r>
            <a:r>
              <a:rPr lang="en-US" dirty="0"/>
              <a:t> takes place when you commit too early and possibly forget to add some files, or you mess up your commit message. If you want to redo that commit, make the additional changes you forgot, stage them, and commit again using the --amend option:</a:t>
            </a:r>
          </a:p>
          <a:p>
            <a:endParaRPr lang="en-US" dirty="0"/>
          </a:p>
          <a:p>
            <a:r>
              <a:rPr lang="en-US" dirty="0"/>
              <a:t>$ </a:t>
            </a:r>
            <a:r>
              <a:rPr lang="en-US" b="1" dirty="0" err="1"/>
              <a:t>git</a:t>
            </a:r>
            <a:r>
              <a:rPr lang="en-US" b="1" dirty="0"/>
              <a:t> commit </a:t>
            </a:r>
            <a:r>
              <a:rPr lang="en-US" dirty="0"/>
              <a:t>--amend</a:t>
            </a:r>
          </a:p>
        </p:txBody>
      </p:sp>
    </p:spTree>
    <p:extLst>
      <p:ext uri="{BB962C8B-B14F-4D97-AF65-F5344CB8AC3E}">
        <p14:creationId xmlns:p14="http://schemas.microsoft.com/office/powerpoint/2010/main" val="32688428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Unstaging</a:t>
            </a:r>
            <a:r>
              <a:rPr lang="en-US" b="1" dirty="0"/>
              <a:t> a Staged File</a:t>
            </a:r>
          </a:p>
        </p:txBody>
      </p:sp>
      <p:sp>
        <p:nvSpPr>
          <p:cNvPr id="3" name="Content Placeholder 2"/>
          <p:cNvSpPr>
            <a:spLocks noGrp="1"/>
          </p:cNvSpPr>
          <p:nvPr>
            <p:ph idx="1"/>
          </p:nvPr>
        </p:nvSpPr>
        <p:spPr>
          <a:xfrm>
            <a:off x="838200" y="1825625"/>
            <a:ext cx="11063068" cy="4351338"/>
          </a:xfrm>
        </p:spPr>
        <p:txBody>
          <a:bodyPr>
            <a:normAutofit fontScale="92500" lnSpcReduction="20000"/>
          </a:bodyPr>
          <a:lstStyle/>
          <a:p>
            <a:pPr marL="0" indent="0">
              <a:buNone/>
            </a:pPr>
            <a:r>
              <a:rPr lang="en-US" b="1" dirty="0" err="1"/>
              <a:t>Git</a:t>
            </a:r>
            <a:r>
              <a:rPr lang="en-US" b="1" dirty="0"/>
              <a:t> Reset</a:t>
            </a:r>
          </a:p>
          <a:p>
            <a:pPr marL="0" indent="0">
              <a:buNone/>
            </a:pPr>
            <a:r>
              <a:rPr lang="en-US" dirty="0"/>
              <a:t>Step 1: Move HEAD</a:t>
            </a:r>
          </a:p>
          <a:p>
            <a:pPr marL="0" indent="0">
              <a:buNone/>
            </a:pPr>
            <a:r>
              <a:rPr lang="en-US" dirty="0"/>
              <a:t>The first thing reset will do is move what HEAD points to. This isn’t the same as changing HEAD itself (which is what checkout does); reset moves the branch that HEAD is pointing to. This means if HEAD is set to the master branch (i.e. you’re currently on the master branch), running </a:t>
            </a:r>
            <a:r>
              <a:rPr lang="en-US" b="1" dirty="0" err="1"/>
              <a:t>git</a:t>
            </a:r>
            <a:r>
              <a:rPr lang="en-US" b="1" dirty="0"/>
              <a:t> reset 9e5e6a4 </a:t>
            </a:r>
            <a:r>
              <a:rPr lang="en-US" dirty="0"/>
              <a:t>will start by making master point to 9e5e6a4.</a:t>
            </a:r>
          </a:p>
          <a:p>
            <a:pPr marL="0" indent="0">
              <a:buNone/>
            </a:pPr>
            <a:endParaRPr lang="en-US" dirty="0"/>
          </a:p>
          <a:p>
            <a:pPr marL="0" indent="0">
              <a:buNone/>
            </a:pPr>
            <a:r>
              <a:rPr lang="en-US" b="1" dirty="0" err="1"/>
              <a:t>git</a:t>
            </a:r>
            <a:r>
              <a:rPr lang="en-US" b="1" dirty="0"/>
              <a:t> reset HEAD CONTRIBUTING.md</a:t>
            </a:r>
          </a:p>
          <a:p>
            <a:endParaRPr lang="en-US" dirty="0"/>
          </a:p>
          <a:p>
            <a:r>
              <a:rPr lang="en-US" b="1" i="1" dirty="0" err="1"/>
              <a:t>Unmodifying</a:t>
            </a:r>
            <a:r>
              <a:rPr lang="en-US" b="1" i="1" dirty="0"/>
              <a:t> a Modified File</a:t>
            </a:r>
          </a:p>
          <a:p>
            <a:pPr marL="0" indent="0">
              <a:buNone/>
            </a:pPr>
            <a:r>
              <a:rPr lang="en-US" b="1" dirty="0" err="1"/>
              <a:t>git</a:t>
            </a:r>
            <a:r>
              <a:rPr lang="en-US" b="1" dirty="0"/>
              <a:t> checkout -- CONTRIBUTING.md</a:t>
            </a:r>
          </a:p>
        </p:txBody>
      </p:sp>
    </p:spTree>
    <p:extLst>
      <p:ext uri="{BB962C8B-B14F-4D97-AF65-F5344CB8AC3E}">
        <p14:creationId xmlns:p14="http://schemas.microsoft.com/office/powerpoint/2010/main" val="321510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pic>
        <p:nvPicPr>
          <p:cNvPr id="5" name="Content Placeholder 4" descr="Git Fundamentals - Google Chrome"/>
          <p:cNvPicPr>
            <a:picLocks noGrp="1" noChangeAspect="1"/>
          </p:cNvPicPr>
          <p:nvPr>
            <p:ph idx="1"/>
          </p:nvPr>
        </p:nvPicPr>
        <p:blipFill rotWithShape="1">
          <a:blip r:embed="rId3">
            <a:extLst>
              <a:ext uri="{28A0092B-C50C-407E-A947-70E740481C1C}">
                <a14:useLocalDpi xmlns:a14="http://schemas.microsoft.com/office/drawing/2010/main" val="0"/>
              </a:ext>
            </a:extLst>
          </a:blip>
          <a:srcRect l="6953" t="13328" r="40485" b="21689"/>
          <a:stretch/>
        </p:blipFill>
        <p:spPr>
          <a:xfrm>
            <a:off x="0" y="1690688"/>
            <a:ext cx="6171866" cy="4107766"/>
          </a:xfrm>
        </p:spPr>
      </p:pic>
      <p:pic>
        <p:nvPicPr>
          <p:cNvPr id="6" name="Picture 5" descr="Git Fundamentals - Google Chrome"/>
          <p:cNvPicPr>
            <a:picLocks noChangeAspect="1"/>
          </p:cNvPicPr>
          <p:nvPr/>
        </p:nvPicPr>
        <p:blipFill rotWithShape="1">
          <a:blip r:embed="rId4">
            <a:extLst>
              <a:ext uri="{28A0092B-C50C-407E-A947-70E740481C1C}">
                <a14:useLocalDpi xmlns:a14="http://schemas.microsoft.com/office/drawing/2010/main" val="0"/>
              </a:ext>
            </a:extLst>
          </a:blip>
          <a:srcRect l="6875" t="26906" r="50000" b="25084"/>
          <a:stretch/>
        </p:blipFill>
        <p:spPr>
          <a:xfrm>
            <a:off x="6729046" y="2647291"/>
            <a:ext cx="5257800" cy="3151163"/>
          </a:xfrm>
          <a:prstGeom prst="rect">
            <a:avLst/>
          </a:prstGeom>
        </p:spPr>
      </p:pic>
    </p:spTree>
    <p:extLst>
      <p:ext uri="{BB962C8B-B14F-4D97-AF65-F5344CB8AC3E}">
        <p14:creationId xmlns:p14="http://schemas.microsoft.com/office/powerpoint/2010/main" val="755637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Git</a:t>
            </a:r>
            <a:r>
              <a:rPr lang="en-US" b="1" dirty="0"/>
              <a:t> Reset</a:t>
            </a:r>
          </a:p>
        </p:txBody>
      </p:sp>
      <p:sp>
        <p:nvSpPr>
          <p:cNvPr id="3" name="Content Placeholder 2"/>
          <p:cNvSpPr>
            <a:spLocks noGrp="1"/>
          </p:cNvSpPr>
          <p:nvPr>
            <p:ph idx="1"/>
          </p:nvPr>
        </p:nvSpPr>
        <p:spPr>
          <a:xfrm>
            <a:off x="838200" y="1825625"/>
            <a:ext cx="11063068" cy="4351338"/>
          </a:xfrm>
        </p:spPr>
        <p:txBody>
          <a:bodyPr>
            <a:normAutofit/>
          </a:bodyPr>
          <a:lstStyle/>
          <a:p>
            <a:pPr marL="0" indent="0">
              <a:buNone/>
            </a:pPr>
            <a:endParaRPr lang="en-US" b="1" dirty="0"/>
          </a:p>
        </p:txBody>
      </p:sp>
      <p:pic>
        <p:nvPicPr>
          <p:cNvPr id="3076" name="Picture 4" descr="reset sof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1861" y="1347612"/>
            <a:ext cx="6048277" cy="5307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771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pic>
        <p:nvPicPr>
          <p:cNvPr id="4" name="Content Placeholder 3" descr="Git Fundamentals - Google Chrome"/>
          <p:cNvPicPr>
            <a:picLocks noGrp="1" noChangeAspect="1"/>
          </p:cNvPicPr>
          <p:nvPr>
            <p:ph idx="1"/>
          </p:nvPr>
        </p:nvPicPr>
        <p:blipFill rotWithShape="1">
          <a:blip r:embed="rId3">
            <a:extLst>
              <a:ext uri="{28A0092B-C50C-407E-A947-70E740481C1C}">
                <a14:useLocalDpi xmlns:a14="http://schemas.microsoft.com/office/drawing/2010/main" val="0"/>
              </a:ext>
            </a:extLst>
          </a:blip>
          <a:srcRect l="6779" t="13328" r="38396" b="18456"/>
          <a:stretch/>
        </p:blipFill>
        <p:spPr>
          <a:xfrm>
            <a:off x="2124221" y="1690688"/>
            <a:ext cx="7061982" cy="4730406"/>
          </a:xfrm>
        </p:spPr>
      </p:pic>
    </p:spTree>
    <p:extLst>
      <p:ext uri="{BB962C8B-B14F-4D97-AF65-F5344CB8AC3E}">
        <p14:creationId xmlns:p14="http://schemas.microsoft.com/office/powerpoint/2010/main" val="1887647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Project</a:t>
            </a:r>
          </a:p>
        </p:txBody>
      </p:sp>
      <p:sp>
        <p:nvSpPr>
          <p:cNvPr id="3" name="Content Placeholder 2"/>
          <p:cNvSpPr>
            <a:spLocks noGrp="1"/>
          </p:cNvSpPr>
          <p:nvPr>
            <p:ph idx="1"/>
          </p:nvPr>
        </p:nvSpPr>
        <p:spPr/>
        <p:txBody>
          <a:bodyPr/>
          <a:lstStyle/>
          <a:p>
            <a:endParaRPr lang="en-US" dirty="0"/>
          </a:p>
        </p:txBody>
      </p:sp>
      <p:pic>
        <p:nvPicPr>
          <p:cNvPr id="1026" name="Picture 2" descr="Working tree, staging area, and Git direct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4375" y="1825625"/>
            <a:ext cx="7620000" cy="4200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340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Project</a:t>
            </a:r>
          </a:p>
        </p:txBody>
      </p:sp>
      <p:sp>
        <p:nvSpPr>
          <p:cNvPr id="3" name="Content Placeholder 2"/>
          <p:cNvSpPr>
            <a:spLocks noGrp="1"/>
          </p:cNvSpPr>
          <p:nvPr>
            <p:ph idx="1"/>
          </p:nvPr>
        </p:nvSpPr>
        <p:spPr>
          <a:xfrm>
            <a:off x="838200" y="1825625"/>
            <a:ext cx="10515600" cy="4912800"/>
          </a:xfrm>
        </p:spPr>
        <p:txBody>
          <a:bodyPr>
            <a:normAutofit fontScale="92500"/>
          </a:bodyPr>
          <a:lstStyle/>
          <a:p>
            <a:r>
              <a:rPr lang="en-US" dirty="0"/>
              <a:t>The </a:t>
            </a:r>
            <a:r>
              <a:rPr lang="en-US" b="1" dirty="0" err="1"/>
              <a:t>Git</a:t>
            </a:r>
            <a:r>
              <a:rPr lang="en-US" b="1" dirty="0"/>
              <a:t> directory </a:t>
            </a:r>
            <a:r>
              <a:rPr lang="en-US" dirty="0"/>
              <a:t>is where </a:t>
            </a:r>
            <a:r>
              <a:rPr lang="en-US" dirty="0" err="1"/>
              <a:t>Git</a:t>
            </a:r>
            <a:r>
              <a:rPr lang="en-US" dirty="0"/>
              <a:t> stores the metadata and object database for your project. This is the most important part of </a:t>
            </a:r>
            <a:r>
              <a:rPr lang="en-US" dirty="0" err="1"/>
              <a:t>Git</a:t>
            </a:r>
            <a:r>
              <a:rPr lang="en-US" dirty="0"/>
              <a:t>, and it is what is copied when you </a:t>
            </a:r>
            <a:r>
              <a:rPr lang="en-US" i="1" dirty="0"/>
              <a:t>clone</a:t>
            </a:r>
            <a:r>
              <a:rPr lang="en-US" dirty="0"/>
              <a:t> a repository from another computer.</a:t>
            </a:r>
          </a:p>
          <a:p>
            <a:endParaRPr lang="en-US" dirty="0"/>
          </a:p>
          <a:p>
            <a:r>
              <a:rPr lang="en-US" dirty="0"/>
              <a:t>The </a:t>
            </a:r>
            <a:r>
              <a:rPr lang="en-US" b="1" dirty="0"/>
              <a:t>working tree </a:t>
            </a:r>
            <a:r>
              <a:rPr lang="en-US" dirty="0"/>
              <a:t>is a single checkout of one version of the project. These files are pulled out of the compressed database in the </a:t>
            </a:r>
            <a:r>
              <a:rPr lang="en-US" dirty="0" err="1"/>
              <a:t>Git</a:t>
            </a:r>
            <a:r>
              <a:rPr lang="en-US" dirty="0"/>
              <a:t> directory and placed on disk for you to use or modify.</a:t>
            </a:r>
          </a:p>
          <a:p>
            <a:endParaRPr lang="en-US" dirty="0"/>
          </a:p>
          <a:p>
            <a:r>
              <a:rPr lang="en-US" dirty="0"/>
              <a:t>The </a:t>
            </a:r>
            <a:r>
              <a:rPr lang="en-US" b="1" dirty="0"/>
              <a:t>staging area</a:t>
            </a:r>
            <a:r>
              <a:rPr lang="en-US" dirty="0"/>
              <a:t> is a file, generally contained in your </a:t>
            </a:r>
            <a:r>
              <a:rPr lang="en-US" dirty="0" err="1"/>
              <a:t>Git</a:t>
            </a:r>
            <a:r>
              <a:rPr lang="en-US" dirty="0"/>
              <a:t> directory, that stores information about what will go into your next commit. Its technical name in </a:t>
            </a:r>
            <a:r>
              <a:rPr lang="en-US" dirty="0" err="1"/>
              <a:t>Git</a:t>
            </a:r>
            <a:r>
              <a:rPr lang="en-US" dirty="0"/>
              <a:t> parlance is the “index”, but the phrase “staging area” works just as well.</a:t>
            </a:r>
          </a:p>
        </p:txBody>
      </p:sp>
    </p:spTree>
    <p:extLst>
      <p:ext uri="{BB962C8B-B14F-4D97-AF65-F5344CB8AC3E}">
        <p14:creationId xmlns:p14="http://schemas.microsoft.com/office/powerpoint/2010/main" val="1997849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Terminologies</a:t>
            </a:r>
          </a:p>
        </p:txBody>
      </p:sp>
      <p:sp>
        <p:nvSpPr>
          <p:cNvPr id="3" name="Content Placeholder 2"/>
          <p:cNvSpPr>
            <a:spLocks noGrp="1"/>
          </p:cNvSpPr>
          <p:nvPr>
            <p:ph idx="1"/>
          </p:nvPr>
        </p:nvSpPr>
        <p:spPr>
          <a:xfrm>
            <a:off x="838200" y="1477108"/>
            <a:ext cx="10515600" cy="5134707"/>
          </a:xfrm>
        </p:spPr>
        <p:txBody>
          <a:bodyPr>
            <a:normAutofit fontScale="62500" lnSpcReduction="20000"/>
          </a:bodyPr>
          <a:lstStyle/>
          <a:p>
            <a:r>
              <a:rPr lang="en-US" dirty="0"/>
              <a:t>Local Repository</a:t>
            </a:r>
          </a:p>
          <a:p>
            <a:pPr lvl="1"/>
            <a:r>
              <a:rPr lang="en-US" dirty="0"/>
              <a:t>Every VCS tool provides a private workplace as a working copy. Developers make changes in their private workplace and after commit, these changes become a part of the repository.</a:t>
            </a:r>
          </a:p>
          <a:p>
            <a:r>
              <a:rPr lang="en-US" dirty="0"/>
              <a:t>Commits</a:t>
            </a:r>
          </a:p>
          <a:p>
            <a:pPr lvl="1"/>
            <a:r>
              <a:rPr lang="en-US" dirty="0"/>
              <a:t>Commit holds the current state of the repository. You can consider a commit object as a node of the linked list. Every commit object has a pointer to the parent commit object.</a:t>
            </a:r>
          </a:p>
          <a:p>
            <a:r>
              <a:rPr lang="en-US" dirty="0"/>
              <a:t>Branches</a:t>
            </a:r>
          </a:p>
          <a:p>
            <a:pPr lvl="1"/>
            <a:r>
              <a:rPr lang="en-US" dirty="0"/>
              <a:t>Branches are used to create another line of development. Usually, a branch is created to work on a new feature. Once the feature is completed, it is merged back with the master branch and we delete the branch.</a:t>
            </a:r>
          </a:p>
          <a:p>
            <a:r>
              <a:rPr lang="en-US" dirty="0"/>
              <a:t>Tags</a:t>
            </a:r>
          </a:p>
          <a:p>
            <a:pPr lvl="1"/>
            <a:r>
              <a:rPr lang="en-US" dirty="0"/>
              <a:t>Tag assigns a meaningful name with a specific version in the repository.</a:t>
            </a:r>
          </a:p>
          <a:p>
            <a:r>
              <a:rPr lang="en-US" dirty="0"/>
              <a:t>Clone</a:t>
            </a:r>
          </a:p>
          <a:p>
            <a:pPr lvl="1"/>
            <a:r>
              <a:rPr lang="en-US" dirty="0"/>
              <a:t>Clone operation creates the local instance of the repository.</a:t>
            </a:r>
          </a:p>
          <a:p>
            <a:r>
              <a:rPr lang="en-US" dirty="0"/>
              <a:t>Pull</a:t>
            </a:r>
          </a:p>
          <a:p>
            <a:pPr lvl="1"/>
            <a:r>
              <a:rPr lang="en-US" dirty="0"/>
              <a:t>Pull operation copies the changes from a remote repository instance to a local one.</a:t>
            </a:r>
          </a:p>
          <a:p>
            <a:r>
              <a:rPr lang="en-US" dirty="0"/>
              <a:t>Push</a:t>
            </a:r>
          </a:p>
          <a:p>
            <a:pPr lvl="1"/>
            <a:r>
              <a:rPr lang="en-US" dirty="0"/>
              <a:t>Push operation copies changes from a local repository instance to a remote one.</a:t>
            </a:r>
          </a:p>
          <a:p>
            <a:r>
              <a:rPr lang="en-US" dirty="0"/>
              <a:t>HEAD</a:t>
            </a:r>
          </a:p>
          <a:p>
            <a:pPr lvl="1"/>
            <a:r>
              <a:rPr lang="en-US" dirty="0"/>
              <a:t>HEAD is a pointer, which always points to the latest commit in the branch. Whenever you make a commit, HEAD is updated with the latest commit</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977208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Terminologies</a:t>
            </a:r>
          </a:p>
        </p:txBody>
      </p:sp>
      <p:sp>
        <p:nvSpPr>
          <p:cNvPr id="3" name="Content Placeholder 2"/>
          <p:cNvSpPr>
            <a:spLocks noGrp="1"/>
          </p:cNvSpPr>
          <p:nvPr>
            <p:ph idx="1"/>
          </p:nvPr>
        </p:nvSpPr>
        <p:spPr>
          <a:xfrm>
            <a:off x="838200" y="1477108"/>
            <a:ext cx="10515600" cy="5134707"/>
          </a:xfrm>
        </p:spPr>
        <p:txBody>
          <a:bodyPr>
            <a:normAutofit/>
          </a:bodyPr>
          <a:lstStyle/>
          <a:p>
            <a:r>
              <a:rPr lang="en-US" dirty="0"/>
              <a:t>Blobs</a:t>
            </a:r>
          </a:p>
          <a:p>
            <a:pPr lvl="1"/>
            <a:r>
              <a:rPr lang="en-US" dirty="0"/>
              <a:t>Blob stands for </a:t>
            </a:r>
            <a:r>
              <a:rPr lang="en-US" b="1" dirty="0"/>
              <a:t>B</a:t>
            </a:r>
            <a:r>
              <a:rPr lang="en-US" dirty="0"/>
              <a:t>inary </a:t>
            </a:r>
            <a:r>
              <a:rPr lang="en-US" b="1" dirty="0"/>
              <a:t>L</a:t>
            </a:r>
            <a:r>
              <a:rPr lang="en-US" dirty="0"/>
              <a:t>arge </a:t>
            </a:r>
            <a:r>
              <a:rPr lang="en-US" b="1" dirty="0"/>
              <a:t>Ob</a:t>
            </a:r>
            <a:r>
              <a:rPr lang="en-US" dirty="0"/>
              <a:t>ject. Each version of a file is represented by blob. A blob holds the file data but doesn’t contain any metadata about the file</a:t>
            </a:r>
          </a:p>
          <a:p>
            <a:r>
              <a:rPr lang="en-US" dirty="0"/>
              <a:t>Trees</a:t>
            </a:r>
          </a:p>
          <a:p>
            <a:pPr lvl="1"/>
            <a:r>
              <a:rPr lang="en-US" dirty="0"/>
              <a:t>Tree is an object, which represents a directory. It holds blobs as well as other sub-directories.</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36082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Workflow</a:t>
            </a:r>
          </a:p>
        </p:txBody>
      </p:sp>
      <p:sp>
        <p:nvSpPr>
          <p:cNvPr id="3" name="Content Placeholder 2"/>
          <p:cNvSpPr>
            <a:spLocks noGrp="1"/>
          </p:cNvSpPr>
          <p:nvPr>
            <p:ph idx="1"/>
          </p:nvPr>
        </p:nvSpPr>
        <p:spPr>
          <a:xfrm>
            <a:off x="838200" y="1477108"/>
            <a:ext cx="10515600" cy="5134707"/>
          </a:xfrm>
        </p:spPr>
        <p:txBody>
          <a:bodyPr>
            <a:normAutofit/>
          </a:bodyPr>
          <a:lstStyle/>
          <a:p>
            <a:pPr marL="0" indent="0">
              <a:buNone/>
            </a:pPr>
            <a:r>
              <a:rPr lang="en-US" dirty="0"/>
              <a:t>General workflow is as follows:</a:t>
            </a:r>
          </a:p>
          <a:p>
            <a:r>
              <a:rPr lang="en-US" dirty="0"/>
              <a:t>You clone the </a:t>
            </a:r>
            <a:r>
              <a:rPr lang="en-US" dirty="0" err="1"/>
              <a:t>Git</a:t>
            </a:r>
            <a:r>
              <a:rPr lang="en-US" dirty="0"/>
              <a:t> repository as a working copy.</a:t>
            </a:r>
          </a:p>
          <a:p>
            <a:r>
              <a:rPr lang="en-US" dirty="0"/>
              <a:t>You modify the working copy by adding/editing files.</a:t>
            </a:r>
          </a:p>
          <a:p>
            <a:r>
              <a:rPr lang="en-US" dirty="0"/>
              <a:t>If necessary, you also update the working copy by taking other developer's changes.</a:t>
            </a:r>
          </a:p>
          <a:p>
            <a:r>
              <a:rPr lang="en-US" dirty="0"/>
              <a:t>You review the changes before commit.</a:t>
            </a:r>
          </a:p>
          <a:p>
            <a:r>
              <a:rPr lang="en-US" dirty="0"/>
              <a:t>You commit changes. If everything is fine, then you push the changes to the repository.</a:t>
            </a:r>
          </a:p>
          <a:p>
            <a:r>
              <a:rPr lang="en-US" dirty="0"/>
              <a:t>After committing, if you realize something is wrong, then you correct the last commit and push the changes to the repository.</a:t>
            </a:r>
          </a:p>
          <a:p>
            <a:endParaRPr lang="en-US" dirty="0"/>
          </a:p>
        </p:txBody>
      </p:sp>
    </p:spTree>
    <p:extLst>
      <p:ext uri="{BB962C8B-B14F-4D97-AF65-F5344CB8AC3E}">
        <p14:creationId xmlns:p14="http://schemas.microsoft.com/office/powerpoint/2010/main" val="690831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660</TotalTime>
  <Words>1430</Words>
  <Application>Microsoft Office PowerPoint</Application>
  <PresentationFormat>Widescreen</PresentationFormat>
  <Paragraphs>195</Paragraphs>
  <Slides>30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Git Basics</vt:lpstr>
      <vt:lpstr>Introduction</vt:lpstr>
      <vt:lpstr>Introduction</vt:lpstr>
      <vt:lpstr>Introduction</vt:lpstr>
      <vt:lpstr>Git Project</vt:lpstr>
      <vt:lpstr>Git Project</vt:lpstr>
      <vt:lpstr>Terminologies</vt:lpstr>
      <vt:lpstr>Terminologies</vt:lpstr>
      <vt:lpstr>Git Workflow</vt:lpstr>
      <vt:lpstr>Git Workflow</vt:lpstr>
      <vt:lpstr>Using Git</vt:lpstr>
      <vt:lpstr>Using Git</vt:lpstr>
      <vt:lpstr>Branching</vt:lpstr>
      <vt:lpstr>Branching</vt:lpstr>
      <vt:lpstr>Branching</vt:lpstr>
      <vt:lpstr>Branching</vt:lpstr>
      <vt:lpstr>Branching</vt:lpstr>
      <vt:lpstr>Branching</vt:lpstr>
      <vt:lpstr>Branching</vt:lpstr>
      <vt:lpstr>Branching</vt:lpstr>
      <vt:lpstr>Working with remote</vt:lpstr>
      <vt:lpstr>Local to remote push</vt:lpstr>
      <vt:lpstr>Stashing</vt:lpstr>
      <vt:lpstr>Stashing</vt:lpstr>
      <vt:lpstr>Git Diff</vt:lpstr>
      <vt:lpstr>Git Diff</vt:lpstr>
      <vt:lpstr>Remove from staging</vt:lpstr>
      <vt:lpstr>Undoing Things</vt:lpstr>
      <vt:lpstr>Unstaging a Staged File</vt:lpstr>
      <vt:lpstr>Git Reset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Basics</dc:title>
  <dc:creator>Arjun Balasubramanian</dc:creator>
  <cp:lastModifiedBy>Arjun Balasubramanian</cp:lastModifiedBy>
  <cp:revision>64</cp:revision>
  <dcterms:created xsi:type="dcterms:W3CDTF">2018-07-23T09:43:52Z</dcterms:created>
  <dcterms:modified xsi:type="dcterms:W3CDTF">2019-03-08T05:22:46Z</dcterms:modified>
</cp:coreProperties>
</file>