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46"/>
  </p:notesMasterIdLst>
  <p:sldIdLst>
    <p:sldId id="404" r:id="rId5"/>
    <p:sldId id="440" r:id="rId6"/>
    <p:sldId id="479" r:id="rId7"/>
    <p:sldId id="441" r:id="rId8"/>
    <p:sldId id="444" r:id="rId9"/>
    <p:sldId id="448" r:id="rId10"/>
    <p:sldId id="449" r:id="rId11"/>
    <p:sldId id="446" r:id="rId12"/>
    <p:sldId id="447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42" r:id="rId43"/>
    <p:sldId id="443" r:id="rId44"/>
    <p:sldId id="4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0EC"/>
    <a:srgbClr val="0D77BA"/>
    <a:srgbClr val="2C2C2D"/>
    <a:srgbClr val="D71D24"/>
    <a:srgbClr val="9F0E2D"/>
    <a:srgbClr val="007373"/>
    <a:srgbClr val="3C3C3F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347" autoAdjust="0"/>
  </p:normalViewPr>
  <p:slideViewPr>
    <p:cSldViewPr snapToGrid="0" showGuides="1">
      <p:cViewPr varScale="1">
        <p:scale>
          <a:sx n="62" d="100"/>
          <a:sy n="62" d="100"/>
        </p:scale>
        <p:origin x="258" y="7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20898-CE16-499D-8129-41C9CE705234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9352D129-F00C-4BF7-B1D6-8C39F9A99200}">
      <dgm:prSet phldrT="[Text]" custT="1"/>
      <dgm:spPr/>
      <dgm:t>
        <a:bodyPr/>
        <a:lstStyle/>
        <a:p>
          <a:r>
            <a:rPr lang="en-US" sz="2000" b="1" dirty="0"/>
            <a:t>Project Conception/</a:t>
          </a:r>
        </a:p>
        <a:p>
          <a:r>
            <a:rPr lang="en-US" sz="2000" b="1" dirty="0"/>
            <a:t>Initiation</a:t>
          </a:r>
        </a:p>
      </dgm:t>
    </dgm:pt>
    <dgm:pt modelId="{384A1CBD-1F0D-437F-852A-8FA4D0629A46}" type="parTrans" cxnId="{AACF704A-AD5B-4297-BC33-8071440C31F5}">
      <dgm:prSet/>
      <dgm:spPr/>
      <dgm:t>
        <a:bodyPr/>
        <a:lstStyle/>
        <a:p>
          <a:endParaRPr lang="en-US" sz="1600"/>
        </a:p>
      </dgm:t>
    </dgm:pt>
    <dgm:pt modelId="{782A8D7A-CF21-4928-A48D-E45B3C8ECABD}" type="sibTrans" cxnId="{AACF704A-AD5B-4297-BC33-8071440C31F5}">
      <dgm:prSet/>
      <dgm:spPr/>
      <dgm:t>
        <a:bodyPr/>
        <a:lstStyle/>
        <a:p>
          <a:endParaRPr lang="en-US" sz="1600"/>
        </a:p>
      </dgm:t>
    </dgm:pt>
    <dgm:pt modelId="{A65BD13F-B0CB-4A4B-BC61-D3B344E0F2A5}">
      <dgm:prSet phldrT="[Text]" custT="1"/>
      <dgm:spPr/>
      <dgm:t>
        <a:bodyPr/>
        <a:lstStyle/>
        <a:p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Close Project</a:t>
          </a:r>
        </a:p>
      </dgm:t>
    </dgm:pt>
    <dgm:pt modelId="{E38D977B-1E2D-4790-A53A-289BC41B81D1}" type="parTrans" cxnId="{9DB45080-38BA-4C7E-9A7F-7815BE07BA8A}">
      <dgm:prSet/>
      <dgm:spPr/>
      <dgm:t>
        <a:bodyPr/>
        <a:lstStyle/>
        <a:p>
          <a:endParaRPr lang="en-US" sz="1600"/>
        </a:p>
      </dgm:t>
    </dgm:pt>
    <dgm:pt modelId="{C150ACD5-FBA9-4BCF-B324-1EBF4177E524}" type="sibTrans" cxnId="{9DB45080-38BA-4C7E-9A7F-7815BE07BA8A}">
      <dgm:prSet/>
      <dgm:spPr/>
      <dgm:t>
        <a:bodyPr/>
        <a:lstStyle/>
        <a:p>
          <a:endParaRPr lang="en-US" sz="1600"/>
        </a:p>
      </dgm:t>
    </dgm:pt>
    <dgm:pt modelId="{6F9179E8-DD6C-4C7E-A2BD-B38E1C80BD72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Planning</a:t>
          </a:r>
        </a:p>
      </dgm:t>
    </dgm:pt>
    <dgm:pt modelId="{6A5B67E4-9BBD-45EF-9E9C-2D7A18641628}" type="parTrans" cxnId="{5702C716-8B54-475C-9F68-3609C1EE984E}">
      <dgm:prSet/>
      <dgm:spPr/>
      <dgm:t>
        <a:bodyPr/>
        <a:lstStyle/>
        <a:p>
          <a:endParaRPr lang="en-US" sz="1600"/>
        </a:p>
      </dgm:t>
    </dgm:pt>
    <dgm:pt modelId="{6D7912A2-E9D6-45C8-BCA6-E626736B64F9}" type="sibTrans" cxnId="{5702C716-8B54-475C-9F68-3609C1EE984E}">
      <dgm:prSet/>
      <dgm:spPr/>
      <dgm:t>
        <a:bodyPr/>
        <a:lstStyle/>
        <a:p>
          <a:endParaRPr lang="en-US" sz="1600"/>
        </a:p>
      </dgm:t>
    </dgm:pt>
    <dgm:pt modelId="{731AB855-0B3B-46FF-ADED-674465E61307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Execution</a:t>
          </a:r>
        </a:p>
      </dgm:t>
    </dgm:pt>
    <dgm:pt modelId="{BF124DCA-5C7C-454C-B193-C69211BA60A1}" type="parTrans" cxnId="{9F3A166A-5C4F-4EE0-8BD3-B3B31237AE2E}">
      <dgm:prSet/>
      <dgm:spPr/>
      <dgm:t>
        <a:bodyPr/>
        <a:lstStyle/>
        <a:p>
          <a:endParaRPr lang="en-US" sz="1600"/>
        </a:p>
      </dgm:t>
    </dgm:pt>
    <dgm:pt modelId="{A11CCD0F-6D7A-4454-8073-DB51889162D3}" type="sibTrans" cxnId="{9F3A166A-5C4F-4EE0-8BD3-B3B31237AE2E}">
      <dgm:prSet/>
      <dgm:spPr/>
      <dgm:t>
        <a:bodyPr/>
        <a:lstStyle/>
        <a:p>
          <a:endParaRPr lang="en-US" sz="1600"/>
        </a:p>
      </dgm:t>
    </dgm:pt>
    <dgm:pt modelId="{97C22A8D-C984-4527-8A51-DFDFCCB5E78B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Monitoring &amp; Control</a:t>
          </a:r>
        </a:p>
      </dgm:t>
    </dgm:pt>
    <dgm:pt modelId="{29F2BED2-8C9D-40E1-B0AB-641A2B3A776D}" type="parTrans" cxnId="{BDFA0807-768F-4C58-81EC-DE91A239DD6E}">
      <dgm:prSet/>
      <dgm:spPr/>
      <dgm:t>
        <a:bodyPr/>
        <a:lstStyle/>
        <a:p>
          <a:endParaRPr lang="en-US" sz="1600"/>
        </a:p>
      </dgm:t>
    </dgm:pt>
    <dgm:pt modelId="{F078592D-98AB-4765-9FDD-B6E2ACE1074E}" type="sibTrans" cxnId="{BDFA0807-768F-4C58-81EC-DE91A239DD6E}">
      <dgm:prSet/>
      <dgm:spPr/>
      <dgm:t>
        <a:bodyPr/>
        <a:lstStyle/>
        <a:p>
          <a:endParaRPr lang="en-US" sz="1600"/>
        </a:p>
      </dgm:t>
    </dgm:pt>
    <dgm:pt modelId="{63474001-0D8A-4699-9EE8-5CA5FD666D39}" type="pres">
      <dgm:prSet presAssocID="{26E20898-CE16-499D-8129-41C9CE705234}" presName="CompostProcess" presStyleCnt="0">
        <dgm:presLayoutVars>
          <dgm:dir/>
          <dgm:resizeHandles val="exact"/>
        </dgm:presLayoutVars>
      </dgm:prSet>
      <dgm:spPr/>
    </dgm:pt>
    <dgm:pt modelId="{BB186198-A3BF-46AD-9CE8-EEA1BB2818A3}" type="pres">
      <dgm:prSet presAssocID="{26E20898-CE16-499D-8129-41C9CE705234}" presName="arrow" presStyleLbl="bgShp" presStyleIdx="0" presStyleCnt="1"/>
      <dgm:spPr/>
    </dgm:pt>
    <dgm:pt modelId="{C64CC9CA-D4BD-4A3A-9D32-BDCB4A6B89DE}" type="pres">
      <dgm:prSet presAssocID="{26E20898-CE16-499D-8129-41C9CE705234}" presName="linearProcess" presStyleCnt="0"/>
      <dgm:spPr/>
    </dgm:pt>
    <dgm:pt modelId="{65211A4A-5118-4BB0-A232-3DDAB7D4C02A}" type="pres">
      <dgm:prSet presAssocID="{9352D129-F00C-4BF7-B1D6-8C39F9A99200}" presName="textNode" presStyleLbl="node1" presStyleIdx="0" presStyleCnt="5">
        <dgm:presLayoutVars>
          <dgm:bulletEnabled val="1"/>
        </dgm:presLayoutVars>
      </dgm:prSet>
      <dgm:spPr/>
    </dgm:pt>
    <dgm:pt modelId="{F109A483-1259-46A8-9C63-0D0E19C454F7}" type="pres">
      <dgm:prSet presAssocID="{782A8D7A-CF21-4928-A48D-E45B3C8ECABD}" presName="sibTrans" presStyleCnt="0"/>
      <dgm:spPr/>
    </dgm:pt>
    <dgm:pt modelId="{9CA40C88-0568-452C-A01B-75667BCBF397}" type="pres">
      <dgm:prSet presAssocID="{6F9179E8-DD6C-4C7E-A2BD-B38E1C80BD72}" presName="textNode" presStyleLbl="node1" presStyleIdx="1" presStyleCnt="5">
        <dgm:presLayoutVars>
          <dgm:bulletEnabled val="1"/>
        </dgm:presLayoutVars>
      </dgm:prSet>
      <dgm:spPr/>
    </dgm:pt>
    <dgm:pt modelId="{7BA51E9A-716E-4694-ACAC-311AC1845439}" type="pres">
      <dgm:prSet presAssocID="{6D7912A2-E9D6-45C8-BCA6-E626736B64F9}" presName="sibTrans" presStyleCnt="0"/>
      <dgm:spPr/>
    </dgm:pt>
    <dgm:pt modelId="{CADD757C-18DC-4468-AB57-5CD4FD22FA38}" type="pres">
      <dgm:prSet presAssocID="{731AB855-0B3B-46FF-ADED-674465E61307}" presName="textNode" presStyleLbl="node1" presStyleIdx="2" presStyleCnt="5">
        <dgm:presLayoutVars>
          <dgm:bulletEnabled val="1"/>
        </dgm:presLayoutVars>
      </dgm:prSet>
      <dgm:spPr/>
    </dgm:pt>
    <dgm:pt modelId="{07A9895A-9749-4CF5-A7A5-ADC92DBE20EA}" type="pres">
      <dgm:prSet presAssocID="{A11CCD0F-6D7A-4454-8073-DB51889162D3}" presName="sibTrans" presStyleCnt="0"/>
      <dgm:spPr/>
    </dgm:pt>
    <dgm:pt modelId="{94FC5219-DB5A-4261-A568-C4EEF573404E}" type="pres">
      <dgm:prSet presAssocID="{97C22A8D-C984-4527-8A51-DFDFCCB5E78B}" presName="textNode" presStyleLbl="node1" presStyleIdx="3" presStyleCnt="5">
        <dgm:presLayoutVars>
          <dgm:bulletEnabled val="1"/>
        </dgm:presLayoutVars>
      </dgm:prSet>
      <dgm:spPr/>
    </dgm:pt>
    <dgm:pt modelId="{181C8ACE-9DB5-4BCB-AB81-8AC9ED7EB7A0}" type="pres">
      <dgm:prSet presAssocID="{F078592D-98AB-4765-9FDD-B6E2ACE1074E}" presName="sibTrans" presStyleCnt="0"/>
      <dgm:spPr/>
    </dgm:pt>
    <dgm:pt modelId="{08C4DD62-5D4E-409A-BF50-578F9798C296}" type="pres">
      <dgm:prSet presAssocID="{A65BD13F-B0CB-4A4B-BC61-D3B344E0F2A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FA0807-768F-4C58-81EC-DE91A239DD6E}" srcId="{26E20898-CE16-499D-8129-41C9CE705234}" destId="{97C22A8D-C984-4527-8A51-DFDFCCB5E78B}" srcOrd="3" destOrd="0" parTransId="{29F2BED2-8C9D-40E1-B0AB-641A2B3A776D}" sibTransId="{F078592D-98AB-4765-9FDD-B6E2ACE1074E}"/>
    <dgm:cxn modelId="{5702C716-8B54-475C-9F68-3609C1EE984E}" srcId="{26E20898-CE16-499D-8129-41C9CE705234}" destId="{6F9179E8-DD6C-4C7E-A2BD-B38E1C80BD72}" srcOrd="1" destOrd="0" parTransId="{6A5B67E4-9BBD-45EF-9E9C-2D7A18641628}" sibTransId="{6D7912A2-E9D6-45C8-BCA6-E626736B64F9}"/>
    <dgm:cxn modelId="{2106B71C-0FBF-4B50-8864-51E307B5245E}" type="presOf" srcId="{97C22A8D-C984-4527-8A51-DFDFCCB5E78B}" destId="{94FC5219-DB5A-4261-A568-C4EEF573404E}" srcOrd="0" destOrd="0" presId="urn:microsoft.com/office/officeart/2005/8/layout/hProcess9"/>
    <dgm:cxn modelId="{9F3A166A-5C4F-4EE0-8BD3-B3B31237AE2E}" srcId="{26E20898-CE16-499D-8129-41C9CE705234}" destId="{731AB855-0B3B-46FF-ADED-674465E61307}" srcOrd="2" destOrd="0" parTransId="{BF124DCA-5C7C-454C-B193-C69211BA60A1}" sibTransId="{A11CCD0F-6D7A-4454-8073-DB51889162D3}"/>
    <dgm:cxn modelId="{AACF704A-AD5B-4297-BC33-8071440C31F5}" srcId="{26E20898-CE16-499D-8129-41C9CE705234}" destId="{9352D129-F00C-4BF7-B1D6-8C39F9A99200}" srcOrd="0" destOrd="0" parTransId="{384A1CBD-1F0D-437F-852A-8FA4D0629A46}" sibTransId="{782A8D7A-CF21-4928-A48D-E45B3C8ECABD}"/>
    <dgm:cxn modelId="{A2603B57-3DE4-4BC9-941E-99766E1D585D}" type="presOf" srcId="{6F9179E8-DD6C-4C7E-A2BD-B38E1C80BD72}" destId="{9CA40C88-0568-452C-A01B-75667BCBF397}" srcOrd="0" destOrd="0" presId="urn:microsoft.com/office/officeart/2005/8/layout/hProcess9"/>
    <dgm:cxn modelId="{9376F37A-7D4D-4409-9513-147A25B15EB0}" type="presOf" srcId="{26E20898-CE16-499D-8129-41C9CE705234}" destId="{63474001-0D8A-4699-9EE8-5CA5FD666D39}" srcOrd="0" destOrd="0" presId="urn:microsoft.com/office/officeart/2005/8/layout/hProcess9"/>
    <dgm:cxn modelId="{9DB45080-38BA-4C7E-9A7F-7815BE07BA8A}" srcId="{26E20898-CE16-499D-8129-41C9CE705234}" destId="{A65BD13F-B0CB-4A4B-BC61-D3B344E0F2A5}" srcOrd="4" destOrd="0" parTransId="{E38D977B-1E2D-4790-A53A-289BC41B81D1}" sibTransId="{C150ACD5-FBA9-4BCF-B324-1EBF4177E524}"/>
    <dgm:cxn modelId="{EFF0E593-62FF-45E5-AC60-3284C7CA74F0}" type="presOf" srcId="{731AB855-0B3B-46FF-ADED-674465E61307}" destId="{CADD757C-18DC-4468-AB57-5CD4FD22FA38}" srcOrd="0" destOrd="0" presId="urn:microsoft.com/office/officeart/2005/8/layout/hProcess9"/>
    <dgm:cxn modelId="{ABCC4DD4-ED2A-4CDF-9553-E1586905FB89}" type="presOf" srcId="{9352D129-F00C-4BF7-B1D6-8C39F9A99200}" destId="{65211A4A-5118-4BB0-A232-3DDAB7D4C02A}" srcOrd="0" destOrd="0" presId="urn:microsoft.com/office/officeart/2005/8/layout/hProcess9"/>
    <dgm:cxn modelId="{38C71CDF-B72A-4301-82B7-9F2370B32E94}" type="presOf" srcId="{A65BD13F-B0CB-4A4B-BC61-D3B344E0F2A5}" destId="{08C4DD62-5D4E-409A-BF50-578F9798C296}" srcOrd="0" destOrd="0" presId="urn:microsoft.com/office/officeart/2005/8/layout/hProcess9"/>
    <dgm:cxn modelId="{6F864D19-6A7D-4808-884E-12B8C4293FB9}" type="presParOf" srcId="{63474001-0D8A-4699-9EE8-5CA5FD666D39}" destId="{BB186198-A3BF-46AD-9CE8-EEA1BB2818A3}" srcOrd="0" destOrd="0" presId="urn:microsoft.com/office/officeart/2005/8/layout/hProcess9"/>
    <dgm:cxn modelId="{38426576-E03A-4F4D-9A26-062845384765}" type="presParOf" srcId="{63474001-0D8A-4699-9EE8-5CA5FD666D39}" destId="{C64CC9CA-D4BD-4A3A-9D32-BDCB4A6B89DE}" srcOrd="1" destOrd="0" presId="urn:microsoft.com/office/officeart/2005/8/layout/hProcess9"/>
    <dgm:cxn modelId="{58CBB11D-E865-458A-8352-97A5618020B8}" type="presParOf" srcId="{C64CC9CA-D4BD-4A3A-9D32-BDCB4A6B89DE}" destId="{65211A4A-5118-4BB0-A232-3DDAB7D4C02A}" srcOrd="0" destOrd="0" presId="urn:microsoft.com/office/officeart/2005/8/layout/hProcess9"/>
    <dgm:cxn modelId="{F60B283F-4F09-4795-86EA-25312EBE64D6}" type="presParOf" srcId="{C64CC9CA-D4BD-4A3A-9D32-BDCB4A6B89DE}" destId="{F109A483-1259-46A8-9C63-0D0E19C454F7}" srcOrd="1" destOrd="0" presId="urn:microsoft.com/office/officeart/2005/8/layout/hProcess9"/>
    <dgm:cxn modelId="{7B4F8C32-0FEC-4F02-B25B-99E58C1FD3BE}" type="presParOf" srcId="{C64CC9CA-D4BD-4A3A-9D32-BDCB4A6B89DE}" destId="{9CA40C88-0568-452C-A01B-75667BCBF397}" srcOrd="2" destOrd="0" presId="urn:microsoft.com/office/officeart/2005/8/layout/hProcess9"/>
    <dgm:cxn modelId="{ACDE4E75-268F-4A62-8A27-5B99896A4344}" type="presParOf" srcId="{C64CC9CA-D4BD-4A3A-9D32-BDCB4A6B89DE}" destId="{7BA51E9A-716E-4694-ACAC-311AC1845439}" srcOrd="3" destOrd="0" presId="urn:microsoft.com/office/officeart/2005/8/layout/hProcess9"/>
    <dgm:cxn modelId="{3B18E64E-B66E-4176-819A-17DC029617B5}" type="presParOf" srcId="{C64CC9CA-D4BD-4A3A-9D32-BDCB4A6B89DE}" destId="{CADD757C-18DC-4468-AB57-5CD4FD22FA38}" srcOrd="4" destOrd="0" presId="urn:microsoft.com/office/officeart/2005/8/layout/hProcess9"/>
    <dgm:cxn modelId="{140D52E3-9AEE-4C91-A952-700BA9B01ED6}" type="presParOf" srcId="{C64CC9CA-D4BD-4A3A-9D32-BDCB4A6B89DE}" destId="{07A9895A-9749-4CF5-A7A5-ADC92DBE20EA}" srcOrd="5" destOrd="0" presId="urn:microsoft.com/office/officeart/2005/8/layout/hProcess9"/>
    <dgm:cxn modelId="{90966B5A-497D-40E1-832F-D1A5B7CCD588}" type="presParOf" srcId="{C64CC9CA-D4BD-4A3A-9D32-BDCB4A6B89DE}" destId="{94FC5219-DB5A-4261-A568-C4EEF573404E}" srcOrd="6" destOrd="0" presId="urn:microsoft.com/office/officeart/2005/8/layout/hProcess9"/>
    <dgm:cxn modelId="{3D374B68-4B40-478C-BBD7-2F67C226C878}" type="presParOf" srcId="{C64CC9CA-D4BD-4A3A-9D32-BDCB4A6B89DE}" destId="{181C8ACE-9DB5-4BCB-AB81-8AC9ED7EB7A0}" srcOrd="7" destOrd="0" presId="urn:microsoft.com/office/officeart/2005/8/layout/hProcess9"/>
    <dgm:cxn modelId="{14F61722-76D9-45C4-B42B-B0F82A315402}" type="presParOf" srcId="{C64CC9CA-D4BD-4A3A-9D32-BDCB4A6B89DE}" destId="{08C4DD62-5D4E-409A-BF50-578F9798C29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86198-A3BF-46AD-9CE8-EEA1BB2818A3}">
      <dsp:nvSpPr>
        <dsp:cNvPr id="0" name=""/>
        <dsp:cNvSpPr/>
      </dsp:nvSpPr>
      <dsp:spPr>
        <a:xfrm>
          <a:off x="730526" y="0"/>
          <a:ext cx="8279294" cy="368875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11A4A-5118-4BB0-A232-3DDAB7D4C02A}">
      <dsp:nvSpPr>
        <dsp:cNvPr id="0" name=""/>
        <dsp:cNvSpPr/>
      </dsp:nvSpPr>
      <dsp:spPr>
        <a:xfrm>
          <a:off x="2853" y="1106625"/>
          <a:ext cx="1717877" cy="1475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Project Conception/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Initiation</a:t>
          </a:r>
        </a:p>
      </dsp:txBody>
      <dsp:txXfrm>
        <a:off x="74881" y="1178653"/>
        <a:ext cx="1573821" cy="1331445"/>
      </dsp:txXfrm>
    </dsp:sp>
    <dsp:sp modelId="{9CA40C88-0568-452C-A01B-75667BCBF397}">
      <dsp:nvSpPr>
        <dsp:cNvPr id="0" name=""/>
        <dsp:cNvSpPr/>
      </dsp:nvSpPr>
      <dsp:spPr>
        <a:xfrm>
          <a:off x="2007044" y="1106625"/>
          <a:ext cx="1717877" cy="1475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Planning</a:t>
          </a:r>
        </a:p>
      </dsp:txBody>
      <dsp:txXfrm>
        <a:off x="2079072" y="1178653"/>
        <a:ext cx="1573821" cy="1331445"/>
      </dsp:txXfrm>
    </dsp:sp>
    <dsp:sp modelId="{CADD757C-18DC-4468-AB57-5CD4FD22FA38}">
      <dsp:nvSpPr>
        <dsp:cNvPr id="0" name=""/>
        <dsp:cNvSpPr/>
      </dsp:nvSpPr>
      <dsp:spPr>
        <a:xfrm>
          <a:off x="4011234" y="1106625"/>
          <a:ext cx="1717877" cy="1475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Execution</a:t>
          </a:r>
        </a:p>
      </dsp:txBody>
      <dsp:txXfrm>
        <a:off x="4083262" y="1178653"/>
        <a:ext cx="1573821" cy="1331445"/>
      </dsp:txXfrm>
    </dsp:sp>
    <dsp:sp modelId="{94FC5219-DB5A-4261-A568-C4EEF573404E}">
      <dsp:nvSpPr>
        <dsp:cNvPr id="0" name=""/>
        <dsp:cNvSpPr/>
      </dsp:nvSpPr>
      <dsp:spPr>
        <a:xfrm>
          <a:off x="6015425" y="1106625"/>
          <a:ext cx="1717877" cy="1475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Monitoring &amp; Control</a:t>
          </a:r>
        </a:p>
      </dsp:txBody>
      <dsp:txXfrm>
        <a:off x="6087453" y="1178653"/>
        <a:ext cx="1573821" cy="1331445"/>
      </dsp:txXfrm>
    </dsp:sp>
    <dsp:sp modelId="{08C4DD62-5D4E-409A-BF50-578F9798C296}">
      <dsp:nvSpPr>
        <dsp:cNvPr id="0" name=""/>
        <dsp:cNvSpPr/>
      </dsp:nvSpPr>
      <dsp:spPr>
        <a:xfrm>
          <a:off x="8019615" y="1106625"/>
          <a:ext cx="1717877" cy="1475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Close Project</a:t>
          </a:r>
        </a:p>
      </dsp:txBody>
      <dsp:txXfrm>
        <a:off x="8091643" y="1178653"/>
        <a:ext cx="1573821" cy="133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EDA0B-194F-411E-AC6F-5D7E69023E26}" type="datetimeFigureOut">
              <a:rPr lang="en-IN" smtClean="0"/>
              <a:t>17-10-2018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A4DC-94B1-46B7-AC26-49D409D0D4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4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B029-C4FE-4F9B-A430-5E8F505630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4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255585BE-137E-44B2-A138-1A391DC06FF8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96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86F4C246-C786-47B4-80B5-BCC69F4AD76B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82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FAE98A43-7E98-4487-B498-E5B0DA1629E3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3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33E8521B-A23E-43AA-97D0-83DBB2D472E6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7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0EE681AC-0A82-4707-8413-50E0B68C1376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03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064CEFD7-9617-4041-BE19-AA2B2C237798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9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60971212-5595-4959-ACF9-CA09D4CA809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57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84E93AB4-F000-444C-A5A8-64071923476C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98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5F56735A-E9E2-4DDC-BD54-9DA0F93DF9B9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691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EC5FD6B6-ED16-4405-B34D-3C054E7FC266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00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B029-C4FE-4F9B-A430-5E8F505630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14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691A04A4-4CE1-4CCD-AA46-E6F100769514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860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BC807322-40C8-411B-8D59-B119D6B221DC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482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F42E1C7F-3E70-43F2-84C4-26040E5657A1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068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FEF48E82-4A87-457B-A326-C5DC13F3C4E4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814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D9BE614B-7409-403A-B976-DFB1FA0674A0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153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31D4C500-5023-41B2-A4CD-C04559E72B24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37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B090D9EA-94E6-4080-A697-CDD4F156C8F0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396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F01CF1F6-FF1E-42F3-90D7-0008493A933B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18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5881F12C-BBB8-4F5C-A1AA-D70327A966F0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20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B383977D-4A67-4B59-B3C4-CEA4AC461732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50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A4DC-94B1-46B7-AC26-49D409D0D4F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82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DF1C8961-DCBF-4CAA-B051-42AA85E615C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250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756968DB-1FB0-4977-AD3D-A9236A738C46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131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609C5CF4-F6B5-4B54-88D8-80426E0DC3CB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892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0D07E646-C6A1-46D2-8FAF-C078282E47CD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20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A4DC-94B1-46B7-AC26-49D409D0D4FE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15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visual signal that's used to trigger an action. The word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Japanese and roughly translated means “card you can see.” Toyota introduced and refined the use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relay system to standardize the flow of parts in their just-in-time (JIT) production lines in the 1950s.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AC1D7D69-9E5C-4CAC-829F-940BBFC8DF4D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2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1DAF9A7A-6788-4DA1-A905-E9CCECE4D82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6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34E38B3C-0072-47C2-96F2-0025C93FFD0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3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C4A8A705-DF98-4295-B8CB-863C701D662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38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fld id="{0BAEB620-4A7E-4652-95D8-BAED0D34EEB1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27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CSSCorporation/?fref=ts" TargetMode="External"/><Relationship Id="rId7" Type="http://schemas.openxmlformats.org/officeDocument/2006/relationships/hyperlink" Target="https://www.linkedin.com/company/7062?trk=tyah&amp;trkInfo=clickedVertical:company,clickedEntityId:7062,idx:3-1-8,tarId:1486270515369,tas:CSS%20Corp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twitter.com/CSSCorp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2" descr="http://cdn.pcwallart.com/images/new-york-city-buildings-wallpaper-4.jpg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8867" y="5089310"/>
            <a:ext cx="9278887" cy="677108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 algn="r">
              <a:defRPr lang="en-IN" sz="38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r" defTabSz="91440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9596" y="5899768"/>
            <a:ext cx="7088159" cy="695062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>
              <a:defRPr lang="en-US" sz="2800" b="1" smtClean="0">
                <a:solidFill>
                  <a:schemeClr val="accent4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4" y="421218"/>
            <a:ext cx="2222120" cy="7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3" y="1126606"/>
            <a:ext cx="12234879" cy="296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3" y="1126606"/>
            <a:ext cx="12234879" cy="296475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pic>
        <p:nvPicPr>
          <p:cNvPr id="17" name="Picture 2" descr="http://cdn.pcwallart.com/images/new-york-city-buildings-wallpaper-4.jpg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3"/>
          <a:stretch/>
        </p:blipFill>
        <p:spPr bwMode="gray">
          <a:xfrm>
            <a:off x="627632" y="540292"/>
            <a:ext cx="1998426" cy="4995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8868" y="5224718"/>
            <a:ext cx="9278887" cy="677108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3799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r" defTabSz="914126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9597" y="5901826"/>
            <a:ext cx="7088159" cy="695062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 marL="0" indent="0" algn="r">
              <a:buNone/>
              <a:defRPr lang="en-US" sz="2799" b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lvl="0" defTabSz="914126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70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99193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359556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334266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988754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360369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010"/>
            <a:ext cx="12192000" cy="523872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348580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4040623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2262071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16833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138574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1594210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1826542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Quarterly 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843842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6603"/>
            <a:ext cx="12192000" cy="527547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 |  Confidential  | 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58570" r="12883" b="2540"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D16DD7-B5C5-45A5-A717-315AD83FA21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66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u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25472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33" y="1447800"/>
            <a:ext cx="10498667" cy="4572000"/>
          </a:xfrm>
          <a:prstGeom prst="rect">
            <a:avLst/>
          </a:prstGeom>
        </p:spPr>
        <p:txBody>
          <a:bodyPr/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D638-F23D-4327-94C5-E50E4128BA4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999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85800"/>
            <a:ext cx="10972801" cy="73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0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spcBef>
                <a:spcPts val="1200"/>
              </a:spcBef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>
              <a:spcBef>
                <a:spcPts val="1200"/>
              </a:spcBef>
              <a:tabLst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>
              <a:spcBef>
                <a:spcPts val="12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6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8341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1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Horizont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1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27795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27795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8640" indent="-27432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69965" y="1425879"/>
            <a:ext cx="3583294" cy="4359666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</p:spPr>
      </p:pic>
      <p:sp>
        <p:nvSpPr>
          <p:cNvPr id="18" name="TextBox 17"/>
          <p:cNvSpPr txBox="1"/>
          <p:nvPr userDrawn="1"/>
        </p:nvSpPr>
        <p:spPr bwMode="gray">
          <a:xfrm>
            <a:off x="4374560" y="3659600"/>
            <a:ext cx="7796140" cy="315407"/>
          </a:xfrm>
          <a:prstGeom prst="rect">
            <a:avLst/>
          </a:prstGeom>
          <a:noFill/>
        </p:spPr>
        <p:txBody>
          <a:bodyPr wrap="square" lIns="54610" tIns="54610" rIns="54610" bIns="54610" rtlCol="0" anchor="ctr" anchorCtr="0">
            <a:no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 Locations: U.S.A | U.K | China | Costa Rica | India | Mauritius | Philippines | Poland | Singapore</a:t>
            </a:r>
          </a:p>
        </p:txBody>
      </p:sp>
      <p:sp>
        <p:nvSpPr>
          <p:cNvPr id="19" name="TextBox 18"/>
          <p:cNvSpPr txBox="1"/>
          <p:nvPr userDrawn="1"/>
        </p:nvSpPr>
        <p:spPr bwMode="gray">
          <a:xfrm>
            <a:off x="5181398" y="2873118"/>
            <a:ext cx="6182462" cy="541174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Customer Engagement Reimagined</a:t>
            </a: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6432293" y="1819291"/>
            <a:ext cx="3680673" cy="941283"/>
          </a:xfrm>
          <a:prstGeom prst="rect">
            <a:avLst/>
          </a:prstGeom>
          <a:noFill/>
        </p:spPr>
        <p:txBody>
          <a:bodyPr wrap="square" lIns="54610" tIns="54610" rIns="54610" bIns="54610" rtlCol="0" anchor="ctr" anchorCtr="0">
            <a:no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051647" y="4170008"/>
            <a:ext cx="4441967" cy="822960"/>
            <a:chOff x="5832537" y="4170008"/>
            <a:chExt cx="4441967" cy="822960"/>
          </a:xfrm>
        </p:grpSpPr>
        <p:pic>
          <p:nvPicPr>
            <p:cNvPr id="21" name="Picture 20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5832537" y="4170008"/>
              <a:ext cx="822960" cy="822960"/>
            </a:xfrm>
            <a:prstGeom prst="rect">
              <a:avLst/>
            </a:prstGeom>
          </p:spPr>
        </p:pic>
        <p:pic>
          <p:nvPicPr>
            <p:cNvPr id="22" name="Picture 21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642040" y="4170008"/>
              <a:ext cx="822960" cy="822960"/>
            </a:xfrm>
            <a:prstGeom prst="rect">
              <a:avLst/>
            </a:prstGeom>
          </p:spPr>
        </p:pic>
        <p:pic>
          <p:nvPicPr>
            <p:cNvPr id="23" name="Picture 22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9451544" y="4170008"/>
              <a:ext cx="822960" cy="82296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 userDrawn="1"/>
        </p:nvSpPr>
        <p:spPr bwMode="gray">
          <a:xfrm>
            <a:off x="502679" y="933278"/>
            <a:ext cx="11376000" cy="396000"/>
          </a:xfrm>
          <a:prstGeom prst="rect">
            <a:avLst/>
          </a:prstGeom>
          <a:solidFill>
            <a:schemeClr val="bg1"/>
          </a:solidFill>
        </p:spPr>
        <p:txBody>
          <a:bodyPr wrap="square" lIns="54610" tIns="54610" rIns="54610" bIns="54610" rtlCol="0" anchor="ctr" anchorCtr="0">
            <a:noAutofit/>
          </a:bodyPr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6" name="TextBox 5"/>
          <p:cNvSpPr txBox="1"/>
          <p:nvPr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045318"/>
            <a:ext cx="12234879" cy="296475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490778" y="6465003"/>
            <a:ext cx="3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Engagement Reimagined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045318"/>
            <a:ext cx="12234879" cy="296475"/>
          </a:xfrm>
          <a:prstGeom prst="rect">
            <a:avLst/>
          </a:prstGeom>
        </p:spPr>
      </p:pic>
      <p:sp>
        <p:nvSpPr>
          <p:cNvPr id="17" name="TextBox 16"/>
          <p:cNvSpPr txBox="1">
            <a:spLocks/>
          </p:cNvSpPr>
          <p:nvPr/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490778" y="6465003"/>
            <a:ext cx="3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Engagement Reimagined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424"/>
            <a:ext cx="12192000" cy="2793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98" y="190382"/>
            <a:ext cx="1955760" cy="6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9" r:id="rId7"/>
    <p:sldLayoutId id="2147483705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448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609468" rtl="0" eaLnBrk="1" latinLnBrk="0" hangingPunct="1">
        <a:spcBef>
          <a:spcPct val="20000"/>
        </a:spcBef>
        <a:buFont typeface="Arial"/>
        <a:buNone/>
        <a:defRPr lang="en-US" sz="16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990352" indent="-380905" algn="l" defTabSz="609448" rtl="0" eaLnBrk="1" latinLnBrk="0" hangingPunct="1">
        <a:spcBef>
          <a:spcPct val="20000"/>
        </a:spcBef>
        <a:buFont typeface="Arial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Font typeface="Arial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Font typeface="Arial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image" Target="../media/image1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37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png"/><Relationship Id="rId11" Type="http://schemas.openxmlformats.org/officeDocument/2006/relationships/image" Target="../media/image50.png"/><Relationship Id="rId5" Type="http://schemas.openxmlformats.org/officeDocument/2006/relationships/image" Target="../media/image36.png"/><Relationship Id="rId10" Type="http://schemas.openxmlformats.org/officeDocument/2006/relationships/image" Target="../media/image5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Agile SCRUM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11630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</a:pPr>
            <a:r>
              <a:rPr lang="en-US" altLang="en-US"/>
              <a:t>The Agile Manifesto–a statement of values</a:t>
            </a:r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1969770" y="1760220"/>
            <a:ext cx="8046720" cy="845820"/>
            <a:chOff x="0" y="0"/>
            <a:chExt cx="5632" cy="592"/>
          </a:xfrm>
        </p:grpSpPr>
        <p:sp>
          <p:nvSpPr>
            <p:cNvPr id="14339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14340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21523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60"/>
                <a:t>over</a:t>
              </a:r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992630" y="5017770"/>
            <a:ext cx="8023860" cy="845820"/>
            <a:chOff x="0" y="0"/>
            <a:chExt cx="5616" cy="592"/>
          </a:xfrm>
        </p:grpSpPr>
        <p:sp>
          <p:nvSpPr>
            <p:cNvPr id="14343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4344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21520" name="Rectangle 9"/>
            <p:cNvSpPr>
              <a:spLocks/>
            </p:cNvSpPr>
            <p:nvPr/>
          </p:nvSpPr>
          <p:spPr bwMode="auto">
            <a:xfrm>
              <a:off x="2618" y="179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60"/>
                <a:t>over</a:t>
              </a:r>
            </a:p>
          </p:txBody>
        </p:sp>
      </p:grpSp>
      <p:sp>
        <p:nvSpPr>
          <p:cNvPr id="21509" name="Rectangle 10"/>
          <p:cNvSpPr>
            <a:spLocks/>
          </p:cNvSpPr>
          <p:nvPr/>
        </p:nvSpPr>
        <p:spPr bwMode="auto">
          <a:xfrm>
            <a:off x="2778443" y="6046470"/>
            <a:ext cx="408051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70"/>
              <a:t>Source: www.agilemanifesto.org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981200" y="2846070"/>
            <a:ext cx="8035290" cy="845820"/>
            <a:chOff x="0" y="0"/>
            <a:chExt cx="5624" cy="592"/>
          </a:xfrm>
        </p:grpSpPr>
        <p:sp>
          <p:nvSpPr>
            <p:cNvPr id="14348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4349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21517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60"/>
                <a:t>over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1981200" y="3931920"/>
            <a:ext cx="8035290" cy="845820"/>
            <a:chOff x="0" y="0"/>
            <a:chExt cx="5624" cy="592"/>
          </a:xfrm>
        </p:grpSpPr>
        <p:sp>
          <p:nvSpPr>
            <p:cNvPr id="14352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4353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21514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60"/>
                <a:t>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41143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/>
              <a:t>Putting it all together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0" y="1434465"/>
            <a:ext cx="8823960" cy="4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3"/>
          <p:cNvSpPr>
            <a:spLocks/>
          </p:cNvSpPr>
          <p:nvPr/>
        </p:nvSpPr>
        <p:spPr bwMode="auto">
          <a:xfrm>
            <a:off x="2915603" y="5520690"/>
            <a:ext cx="606933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430">
                <a:solidFill>
                  <a:schemeClr val="tx1"/>
                </a:solidFill>
              </a:rPr>
              <a:t>Image available at www.mountaingoatsoftware.com/scrum</a:t>
            </a:r>
          </a:p>
        </p:txBody>
      </p:sp>
    </p:spTree>
    <p:extLst>
      <p:ext uri="{BB962C8B-B14F-4D97-AF65-F5344CB8AC3E}">
        <p14:creationId xmlns:p14="http://schemas.microsoft.com/office/powerpoint/2010/main" val="416880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968284" y="308707"/>
            <a:ext cx="8379675" cy="588646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</a:pPr>
            <a:r>
              <a:rPr lang="en-US" altLang="en-US" b="1" dirty="0"/>
              <a:t>Sequential vs. Overlapping development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30" y="4949190"/>
            <a:ext cx="5629275" cy="8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895600" y="257175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918460" y="579501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1750" name="Rectangle 5"/>
          <p:cNvSpPr>
            <a:spLocks/>
          </p:cNvSpPr>
          <p:nvPr/>
        </p:nvSpPr>
        <p:spPr bwMode="auto">
          <a:xfrm>
            <a:off x="2382679" y="610933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60"/>
              <a:t>Source: </a:t>
            </a:r>
            <a:r>
              <a:rPr lang="ja-JP" altLang="en-US" sz="1260"/>
              <a:t>“</a:t>
            </a:r>
            <a:r>
              <a:rPr lang="en-US" altLang="ja-JP" sz="1260"/>
              <a:t>The New New Product Development Game</a:t>
            </a:r>
            <a:r>
              <a:rPr lang="ja-JP" altLang="en-US" sz="1260"/>
              <a:t>”</a:t>
            </a:r>
            <a:r>
              <a:rPr lang="en-US" altLang="ja-JP" sz="1260"/>
              <a:t> by Takeuchi and Nonaka. </a:t>
            </a:r>
            <a:r>
              <a:rPr lang="en-US" altLang="ja-JP" sz="1260" i="1"/>
              <a:t>Harvard Business Review,</a:t>
            </a:r>
            <a:r>
              <a:rPr lang="en-US" altLang="ja-JP" sz="1260"/>
              <a:t> January 1986.</a:t>
            </a:r>
            <a:endParaRPr lang="en-US" altLang="en-US" sz="1260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2689860" y="2846070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6027420" y="3669030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1753" name="Rectangle 8"/>
          <p:cNvSpPr>
            <a:spLocks/>
          </p:cNvSpPr>
          <p:nvPr/>
        </p:nvSpPr>
        <p:spPr bwMode="auto">
          <a:xfrm>
            <a:off x="2804160" y="2960370"/>
            <a:ext cx="348615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>
                <a:solidFill>
                  <a:srgbClr val="FFFFFF"/>
                </a:solidFill>
              </a:rPr>
              <a:t>Rather than doing all of one thing at a time...</a:t>
            </a:r>
          </a:p>
        </p:txBody>
      </p:sp>
      <p:sp>
        <p:nvSpPr>
          <p:cNvPr id="31754" name="Rectangle 9"/>
          <p:cNvSpPr>
            <a:spLocks/>
          </p:cNvSpPr>
          <p:nvPr/>
        </p:nvSpPr>
        <p:spPr bwMode="auto">
          <a:xfrm>
            <a:off x="6073140" y="3783330"/>
            <a:ext cx="36233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>
                <a:solidFill>
                  <a:srgbClr val="FFFFFF"/>
                </a:solidFill>
              </a:rPr>
              <a:t>...Scrum teams do a little of everything all the time</a:t>
            </a:r>
          </a:p>
        </p:txBody>
      </p:sp>
      <p:sp>
        <p:nvSpPr>
          <p:cNvPr id="31755" name="Rectangle 10"/>
          <p:cNvSpPr>
            <a:spLocks/>
          </p:cNvSpPr>
          <p:nvPr/>
        </p:nvSpPr>
        <p:spPr bwMode="auto">
          <a:xfrm>
            <a:off x="2186940" y="1760220"/>
            <a:ext cx="1771650" cy="5372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34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31756" name="Rectangle 11"/>
          <p:cNvSpPr>
            <a:spLocks/>
          </p:cNvSpPr>
          <p:nvPr/>
        </p:nvSpPr>
        <p:spPr bwMode="auto">
          <a:xfrm>
            <a:off x="4130040" y="1760220"/>
            <a:ext cx="1771650" cy="537210"/>
          </a:xfrm>
          <a:prstGeom prst="rect">
            <a:avLst/>
          </a:prstGeom>
          <a:solidFill>
            <a:srgbClr val="01FF0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34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31757" name="Rectangle 12"/>
          <p:cNvSpPr>
            <a:spLocks/>
          </p:cNvSpPr>
          <p:nvPr/>
        </p:nvSpPr>
        <p:spPr bwMode="auto">
          <a:xfrm>
            <a:off x="6073140" y="1760220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34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1758" name="Rectangle 13"/>
          <p:cNvSpPr>
            <a:spLocks/>
          </p:cNvSpPr>
          <p:nvPr/>
        </p:nvSpPr>
        <p:spPr bwMode="auto">
          <a:xfrm>
            <a:off x="8016240" y="1760220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340">
                <a:solidFill>
                  <a:srgbClr val="FFFFFF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0650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25646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Scrum Framework</a:t>
            </a:r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1507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5863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ScrumMaster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5864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65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66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67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68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69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grpSp>
        <p:nvGrpSpPr>
          <p:cNvPr id="35844" name="Group 11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21516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5855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35856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57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58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59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60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61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35845" name="Group 20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5847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35848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49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50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5851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52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5853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1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32435" y="193362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Scrum Framework</a:t>
            </a:r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22531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7910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planning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review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retrospective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37911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12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7913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7914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15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16" name="Rectangle 10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sp>
        <p:nvSpPr>
          <p:cNvPr id="22539" name="AutoShape 11"/>
          <p:cNvSpPr>
            <a:spLocks/>
          </p:cNvSpPr>
          <p:nvPr/>
        </p:nvSpPr>
        <p:spPr bwMode="auto">
          <a:xfrm>
            <a:off x="6130290" y="4594860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7893" name="Rectangle 12"/>
          <p:cNvSpPr>
            <a:spLocks/>
          </p:cNvSpPr>
          <p:nvPr/>
        </p:nvSpPr>
        <p:spPr bwMode="auto">
          <a:xfrm>
            <a:off x="6256020" y="5154930"/>
            <a:ext cx="33947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Product backlog</a:t>
            </a:r>
          </a:p>
          <a:p>
            <a:pPr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Sprint backlog</a:t>
            </a:r>
          </a:p>
          <a:p>
            <a:pPr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Burndown charts</a:t>
            </a:r>
          </a:p>
        </p:txBody>
      </p:sp>
      <p:sp>
        <p:nvSpPr>
          <p:cNvPr id="37894" name="Rectangle 13"/>
          <p:cNvSpPr>
            <a:spLocks/>
          </p:cNvSpPr>
          <p:nvPr/>
        </p:nvSpPr>
        <p:spPr bwMode="auto">
          <a:xfrm>
            <a:off x="6553200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endParaRPr lang="en-US" altLang="en-US" sz="2880"/>
          </a:p>
        </p:txBody>
      </p:sp>
      <p:sp>
        <p:nvSpPr>
          <p:cNvPr id="37895" name="AutoShape 14"/>
          <p:cNvSpPr>
            <a:spLocks/>
          </p:cNvSpPr>
          <p:nvPr/>
        </p:nvSpPr>
        <p:spPr bwMode="auto">
          <a:xfrm rot="10800000">
            <a:off x="8164830" y="472059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7896" name="AutoShape 15"/>
          <p:cNvSpPr>
            <a:spLocks/>
          </p:cNvSpPr>
          <p:nvPr/>
        </p:nvSpPr>
        <p:spPr bwMode="auto">
          <a:xfrm>
            <a:off x="6118860" y="459486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7897" name="Rectangle 16"/>
          <p:cNvSpPr>
            <a:spLocks/>
          </p:cNvSpPr>
          <p:nvPr/>
        </p:nvSpPr>
        <p:spPr bwMode="auto">
          <a:xfrm>
            <a:off x="6118860" y="490347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endParaRPr lang="en-US" altLang="en-US" sz="2880"/>
          </a:p>
        </p:txBody>
      </p:sp>
      <p:sp>
        <p:nvSpPr>
          <p:cNvPr id="37898" name="Rectangle 17"/>
          <p:cNvSpPr>
            <a:spLocks/>
          </p:cNvSpPr>
          <p:nvPr/>
        </p:nvSpPr>
        <p:spPr bwMode="auto">
          <a:xfrm>
            <a:off x="8050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endParaRPr lang="en-US" altLang="en-US" sz="2880"/>
          </a:p>
        </p:txBody>
      </p:sp>
      <p:sp>
        <p:nvSpPr>
          <p:cNvPr id="37899" name="Rectangle 18"/>
          <p:cNvSpPr>
            <a:spLocks/>
          </p:cNvSpPr>
          <p:nvPr/>
        </p:nvSpPr>
        <p:spPr bwMode="auto">
          <a:xfrm>
            <a:off x="6267450" y="4606290"/>
            <a:ext cx="190881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880">
                <a:solidFill>
                  <a:srgbClr val="FFFFFF"/>
                </a:solidFill>
              </a:rPr>
              <a:t>Artifacts</a:t>
            </a:r>
          </a:p>
        </p:txBody>
      </p:sp>
      <p:grpSp>
        <p:nvGrpSpPr>
          <p:cNvPr id="37900" name="Group 19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2548" name="AutoShape 20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7902" name="Rectangle 21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ScrumMaster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7903" name="Rectangle 22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04" name="AutoShape 23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7905" name="AutoShape 24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7906" name="Rectangle 25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07" name="Rectangle 26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37908" name="Rectangle 27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80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-153693" y="163651"/>
            <a:ext cx="10515600" cy="625472"/>
          </a:xfrm>
        </p:spPr>
        <p:txBody>
          <a:bodyPr/>
          <a:lstStyle/>
          <a:p>
            <a:r>
              <a:rPr lang="en-US" altLang="en-US" b="1" dirty="0"/>
              <a:t>Product owner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Define the features of the product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Decide on release date and content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Be responsible for the profitability of the product (ROI)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Prioritize features according to market value 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Adjust features and priority every iteration, as needed  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Accept or reject work results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90024"/>
            <a:ext cx="2194560" cy="16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90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-60701" y="318635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Scrum Master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indent="-457200" algn="l"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Represents management to the project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Responsible for enacting Scrum values and practices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Removes impediments 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Ensure that the team is fully functional and productive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Enable close cooperation across all roles and functions</a:t>
            </a:r>
          </a:p>
          <a:p>
            <a:pPr marL="1085850" indent="-457200" algn="l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lang="en-US" altLang="en-US" sz="2970" dirty="0">
                <a:solidFill>
                  <a:schemeClr val="tx1"/>
                </a:solidFill>
              </a:rPr>
              <a:t>Shield the team from external interferences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30" y="337185"/>
            <a:ext cx="164592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0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08" y="132653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Team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6991" y="1455678"/>
            <a:ext cx="8698230" cy="4572000"/>
          </a:xfrm>
        </p:spPr>
        <p:txBody>
          <a:bodyPr/>
          <a:lstStyle/>
          <a:p>
            <a:pPr marL="628650">
              <a:lnSpc>
                <a:spcPct val="90000"/>
              </a:lnSpc>
            </a:pPr>
            <a:r>
              <a:rPr lang="en-US" altLang="en-US" sz="3150" dirty="0"/>
              <a:t>Typically 5-9 people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en-US" altLang="en-US" sz="3150" dirty="0"/>
              <a:t>Cross-functional: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en-US" altLang="en-US" sz="2790" dirty="0"/>
              <a:t>Programmers, testers, user experience designers, etc.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en-US" altLang="en-US" sz="2790" dirty="0"/>
              <a:t>M</a:t>
            </a:r>
            <a:r>
              <a:rPr lang="en-US" altLang="en-US" sz="3150" dirty="0"/>
              <a:t>embers should be full-time</a:t>
            </a:r>
          </a:p>
          <a:p>
            <a:pPr marL="937260" lvl="2">
              <a:lnSpc>
                <a:spcPct val="90000"/>
              </a:lnSpc>
              <a:spcBef>
                <a:spcPts val="1260"/>
              </a:spcBef>
              <a:buClr>
                <a:srgbClr val="5F7BAE"/>
              </a:buClr>
            </a:pPr>
            <a:r>
              <a:rPr lang="en-US" altLang="en-US" sz="2430" dirty="0"/>
              <a:t>May be exceptions (e.g., database administrator)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7416165" y="520065"/>
            <a:ext cx="2434590" cy="1924527"/>
            <a:chOff x="0" y="0"/>
            <a:chExt cx="1704" cy="1346"/>
          </a:xfrm>
        </p:grpSpPr>
        <p:pic>
          <p:nvPicPr>
            <p:cNvPr id="4403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38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403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4045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46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47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4040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4041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4042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43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44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7253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6890" y="1424682"/>
            <a:ext cx="8698230" cy="4572000"/>
          </a:xfrm>
        </p:spPr>
        <p:txBody>
          <a:bodyPr/>
          <a:lstStyle/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endParaRPr lang="en-US" altLang="en-US" sz="3150" dirty="0">
              <a:solidFill>
                <a:schemeClr val="tx1"/>
              </a:solidFill>
            </a:endParaRPr>
          </a:p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3150" dirty="0">
                <a:solidFill>
                  <a:schemeClr val="tx1"/>
                </a:solidFill>
              </a:rPr>
              <a:t>Teams are self-organizing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en-US" altLang="en-US" sz="2790" dirty="0"/>
              <a:t>Ideally, no titles but rarely a possibility</a:t>
            </a:r>
          </a:p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3150" dirty="0">
                <a:solidFill>
                  <a:schemeClr val="tx1"/>
                </a:solidFill>
              </a:rPr>
              <a:t>Membership should change only between sprints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8940627" y="1000513"/>
            <a:ext cx="2434590" cy="1924527"/>
            <a:chOff x="0" y="0"/>
            <a:chExt cx="1704" cy="1346"/>
          </a:xfrm>
        </p:grpSpPr>
        <p:pic>
          <p:nvPicPr>
            <p:cNvPr id="460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086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608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6093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4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5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6088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6089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6090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1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2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7" name="Rectangle 1"/>
          <p:cNvSpPr>
            <a:spLocks noGrp="1" noChangeArrowheads="1"/>
          </p:cNvSpPr>
          <p:nvPr>
            <p:ph type="title"/>
          </p:nvPr>
        </p:nvSpPr>
        <p:spPr>
          <a:xfrm>
            <a:off x="776208" y="132653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411446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1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8151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owner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ScrumMaster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48152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53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54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55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56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57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48131" name="Rectangle 10"/>
          <p:cNvSpPr>
            <a:spLocks noGrp="1" noChangeArrowheads="1"/>
          </p:cNvSpPr>
          <p:nvPr>
            <p:ph type="title"/>
          </p:nvPr>
        </p:nvSpPr>
        <p:spPr>
          <a:xfrm>
            <a:off x="838200" y="194647"/>
            <a:ext cx="10515600" cy="673257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Scrum Framework</a:t>
            </a:r>
          </a:p>
        </p:txBody>
      </p:sp>
      <p:grpSp>
        <p:nvGrpSpPr>
          <p:cNvPr id="48132" name="Group 11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8143" name="Rectangle 13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backlog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backlog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Burndown charts</a:t>
              </a:r>
            </a:p>
          </p:txBody>
        </p:sp>
        <p:sp>
          <p:nvSpPr>
            <p:cNvPr id="48144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45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46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47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48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49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>
            <a:off x="4484370" y="2537460"/>
            <a:ext cx="3726180" cy="2274570"/>
            <a:chOff x="0" y="0"/>
            <a:chExt cx="2608" cy="1592"/>
          </a:xfrm>
        </p:grpSpPr>
        <p:sp>
          <p:nvSpPr>
            <p:cNvPr id="26645" name="AutoShape 21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8135" name="Rectangle 22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48136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37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38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8139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40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48141" name="Rectangle 28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9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614691" y="1976428"/>
            <a:ext cx="2072605" cy="1649222"/>
          </a:xfrm>
          <a:prstGeom prst="hexagon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405" y="2576861"/>
            <a:ext cx="153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pc="-6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Scrum?</a:t>
            </a:r>
          </a:p>
        </p:txBody>
      </p:sp>
      <p:sp>
        <p:nvSpPr>
          <p:cNvPr id="7" name="Hexagon 6"/>
          <p:cNvSpPr/>
          <p:nvPr/>
        </p:nvSpPr>
        <p:spPr>
          <a:xfrm>
            <a:off x="2800292" y="3035900"/>
            <a:ext cx="2072605" cy="1649222"/>
          </a:xfrm>
          <a:prstGeom prst="hexagon">
            <a:avLst/>
          </a:prstGeom>
          <a:solidFill>
            <a:srgbClr val="0099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5609" y="3653468"/>
            <a:ext cx="144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pc="-6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History of Scrum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1638" y="2639285"/>
            <a:ext cx="163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pc="-6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Values</a:t>
            </a:r>
          </a:p>
        </p:txBody>
      </p:sp>
      <p:sp>
        <p:nvSpPr>
          <p:cNvPr id="11" name="Hexagon 10"/>
          <p:cNvSpPr/>
          <p:nvPr/>
        </p:nvSpPr>
        <p:spPr>
          <a:xfrm>
            <a:off x="7220639" y="3035900"/>
            <a:ext cx="2072605" cy="1649222"/>
          </a:xfrm>
          <a:prstGeom prst="hexagon">
            <a:avLst/>
          </a:prstGeom>
          <a:solidFill>
            <a:srgbClr val="92D05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9430439" y="1976428"/>
            <a:ext cx="2072605" cy="1649222"/>
          </a:xfrm>
          <a:prstGeom prst="hexagon">
            <a:avLst/>
          </a:prstGeom>
          <a:solidFill>
            <a:srgbClr val="60960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23067" y="2639285"/>
            <a:ext cx="16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pc="-6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Meetings</a:t>
            </a:r>
          </a:p>
        </p:txBody>
      </p:sp>
      <p:sp>
        <p:nvSpPr>
          <p:cNvPr id="15" name="Hexagon 14"/>
          <p:cNvSpPr/>
          <p:nvPr/>
        </p:nvSpPr>
        <p:spPr>
          <a:xfrm>
            <a:off x="2109176" y="2790764"/>
            <a:ext cx="1266712" cy="1091993"/>
          </a:xfrm>
          <a:prstGeom prst="hexagon">
            <a:avLst/>
          </a:prstGeom>
          <a:solidFill>
            <a:srgbClr val="0070C0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5440502" y="2173109"/>
            <a:ext cx="1266712" cy="1255861"/>
          </a:xfrm>
          <a:prstGeom prst="hexagon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8729051" y="2790764"/>
            <a:ext cx="1266712" cy="1091993"/>
          </a:xfrm>
          <a:prstGeom prst="hexagon">
            <a:avLst/>
          </a:prstGeom>
          <a:solidFill>
            <a:srgbClr val="609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90" y="3748558"/>
            <a:ext cx="215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Iterative &amp; 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Self-Organized</a:t>
            </a:r>
            <a:endParaRPr lang="en-US" sz="1300" spc="-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508" y="4647434"/>
            <a:ext cx="59350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1986- Hirotaka &amp; Ikujiro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1990- Ken Schwaber used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1995 – Sutherland &amp; Schwaber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2001 – Schwaber &amp; Mike Beedle  -Agile Software Development with Scrum- Book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2002- Scrum  Alliance founded by Schwaber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2009 – Schwaber left from Scrum Alliance &amp; founded Scrum.org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9826" y="3428970"/>
            <a:ext cx="1662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Respect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0897" y="4723499"/>
            <a:ext cx="1887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31512" y="3748558"/>
            <a:ext cx="1971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Daily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Sprint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Sprint Retrospective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Backlog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Scrum of scrums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9" y="282545"/>
            <a:ext cx="857012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i="1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Agile Scrum Overview</a:t>
            </a:r>
            <a:endParaRPr lang="en-US" sz="3199" b="1" i="1" spc="-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7360897" y="3653467"/>
            <a:ext cx="144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pc="-6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6848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3741420" y="811530"/>
            <a:ext cx="4583430" cy="5417820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50179" name="Rectangle 2"/>
          <p:cNvSpPr>
            <a:spLocks/>
          </p:cNvSpPr>
          <p:nvPr/>
        </p:nvSpPr>
        <p:spPr bwMode="auto">
          <a:xfrm>
            <a:off x="4164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endParaRPr lang="en-US" altLang="en-US" sz="2880"/>
          </a:p>
        </p:txBody>
      </p:sp>
      <p:sp>
        <p:nvSpPr>
          <p:cNvPr id="50180" name="AutoShape 3"/>
          <p:cNvSpPr>
            <a:spLocks/>
          </p:cNvSpPr>
          <p:nvPr/>
        </p:nvSpPr>
        <p:spPr bwMode="auto">
          <a:xfrm>
            <a:off x="3729990" y="81153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0181" name="Rectangle 4"/>
          <p:cNvSpPr>
            <a:spLocks/>
          </p:cNvSpPr>
          <p:nvPr/>
        </p:nvSpPr>
        <p:spPr bwMode="auto">
          <a:xfrm>
            <a:off x="3729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endParaRPr lang="en-US" altLang="en-US" sz="2880"/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7136130" y="811530"/>
            <a:ext cx="560070" cy="537210"/>
            <a:chOff x="0" y="0"/>
            <a:chExt cx="392" cy="376"/>
          </a:xfrm>
        </p:grpSpPr>
        <p:sp>
          <p:nvSpPr>
            <p:cNvPr id="50214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0215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sp>
        <p:nvSpPr>
          <p:cNvPr id="50183" name="Rectangle 8"/>
          <p:cNvSpPr>
            <a:spLocks/>
          </p:cNvSpPr>
          <p:nvPr/>
        </p:nvSpPr>
        <p:spPr bwMode="auto">
          <a:xfrm>
            <a:off x="3878580" y="811530"/>
            <a:ext cx="38176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52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970020" y="1531620"/>
            <a:ext cx="4194810" cy="1680210"/>
            <a:chOff x="0" y="0"/>
            <a:chExt cx="2936" cy="1176"/>
          </a:xfrm>
        </p:grpSpPr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0209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50210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0211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0212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prioritization</a:t>
              </a:r>
            </a:p>
          </p:txBody>
        </p:sp>
        <p:sp>
          <p:nvSpPr>
            <p:cNvPr id="50213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Analyze and evaluate product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Select sprint goal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3970020" y="3371850"/>
            <a:ext cx="4194810" cy="2640330"/>
            <a:chOff x="0" y="0"/>
            <a:chExt cx="2936" cy="1848"/>
          </a:xfrm>
        </p:grpSpPr>
        <p:sp>
          <p:nvSpPr>
            <p:cNvPr id="27665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0203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50204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0205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0206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50207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Decide how to achieve sprint goal (design)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Create sprint backlog (tasks) from product backlog items (user stories / features)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Estimate sprint backlog in hours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8164830" y="1851660"/>
            <a:ext cx="2274570" cy="1040130"/>
            <a:chOff x="0" y="0"/>
            <a:chExt cx="1592" cy="728"/>
          </a:xfrm>
        </p:grpSpPr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 algn="ctr"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goal</a:t>
              </a:r>
            </a:p>
          </p:txBody>
        </p:sp>
      </p:grpSp>
      <p:sp>
        <p:nvSpPr>
          <p:cNvPr id="50187" name="Line 26"/>
          <p:cNvSpPr>
            <a:spLocks noChangeShapeType="1"/>
          </p:cNvSpPr>
          <p:nvPr/>
        </p:nvSpPr>
        <p:spPr bwMode="auto">
          <a:xfrm flipH="1">
            <a:off x="3152775" y="13501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8164830" y="4160520"/>
            <a:ext cx="2274570" cy="1040130"/>
            <a:chOff x="0" y="0"/>
            <a:chExt cx="1592" cy="728"/>
          </a:xfrm>
        </p:grpSpPr>
        <p:sp>
          <p:nvSpPr>
            <p:cNvPr id="2767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 algn="ctr"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backlog</a:t>
              </a:r>
            </a:p>
          </p:txBody>
        </p:sp>
        <p:sp>
          <p:nvSpPr>
            <p:cNvPr id="50199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</p:grpSp>
      <p:sp>
        <p:nvSpPr>
          <p:cNvPr id="27678" name="AutoShape 30"/>
          <p:cNvSpPr>
            <a:spLocks/>
          </p:cNvSpPr>
          <p:nvPr/>
        </p:nvSpPr>
        <p:spPr bwMode="auto">
          <a:xfrm>
            <a:off x="1786890" y="30746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Business conditions</a:t>
            </a: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>
            <a:off x="1786890" y="9029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Team capacity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1786890" y="19888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Product backlog</a:t>
            </a: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>
            <a:off x="1786890" y="52463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Technology</a:t>
            </a:r>
          </a:p>
        </p:txBody>
      </p:sp>
      <p:sp>
        <p:nvSpPr>
          <p:cNvPr id="27682" name="AutoShape 34"/>
          <p:cNvSpPr>
            <a:spLocks/>
          </p:cNvSpPr>
          <p:nvPr/>
        </p:nvSpPr>
        <p:spPr bwMode="auto">
          <a:xfrm>
            <a:off x="1786890" y="41605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Current product</a:t>
            </a:r>
          </a:p>
        </p:txBody>
      </p:sp>
      <p:sp>
        <p:nvSpPr>
          <p:cNvPr id="50194" name="Line 35"/>
          <p:cNvSpPr>
            <a:spLocks noChangeShapeType="1"/>
          </p:cNvSpPr>
          <p:nvPr/>
        </p:nvSpPr>
        <p:spPr bwMode="auto">
          <a:xfrm flipH="1">
            <a:off x="3152775" y="24360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0195" name="Line 36"/>
          <p:cNvSpPr>
            <a:spLocks noChangeShapeType="1"/>
          </p:cNvSpPr>
          <p:nvPr/>
        </p:nvSpPr>
        <p:spPr bwMode="auto">
          <a:xfrm flipH="1">
            <a:off x="3152775" y="35218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0196" name="Line 37"/>
          <p:cNvSpPr>
            <a:spLocks noChangeShapeType="1"/>
          </p:cNvSpPr>
          <p:nvPr/>
        </p:nvSpPr>
        <p:spPr bwMode="auto">
          <a:xfrm flipH="1">
            <a:off x="3152775" y="46077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0197" name="Line 38"/>
          <p:cNvSpPr>
            <a:spLocks noChangeShapeType="1"/>
          </p:cNvSpPr>
          <p:nvPr/>
        </p:nvSpPr>
        <p:spPr bwMode="auto">
          <a:xfrm flipH="1">
            <a:off x="3152775" y="56935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3801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745211" y="241143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Sprint planning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959" y="1255363"/>
            <a:ext cx="9888727" cy="3122327"/>
          </a:xfrm>
        </p:spPr>
        <p:txBody>
          <a:bodyPr/>
          <a:lstStyle/>
          <a:p>
            <a:pPr marL="108585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790" dirty="0">
                <a:solidFill>
                  <a:schemeClr val="tx1"/>
                </a:solidFill>
              </a:rPr>
              <a:t>Team selects items from the product backlog they can commit to completing</a:t>
            </a:r>
          </a:p>
          <a:p>
            <a:pPr marL="108585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790" dirty="0">
                <a:solidFill>
                  <a:schemeClr val="tx1"/>
                </a:solidFill>
              </a:rPr>
              <a:t>Sprint backlog is created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</a:pPr>
            <a:r>
              <a:rPr lang="en-US" altLang="en-US" sz="2430" dirty="0"/>
              <a:t>Tasks are identified and each is estimated (1-16 hours)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</a:pPr>
            <a:r>
              <a:rPr lang="en-US" altLang="en-US" sz="2430" dirty="0"/>
              <a:t>Collaboratively, not done alone by the </a:t>
            </a:r>
            <a:r>
              <a:rPr lang="en-US" altLang="en-US" sz="2430" dirty="0" err="1"/>
              <a:t>ScrumMaster</a:t>
            </a:r>
            <a:endParaRPr lang="en-US" altLang="en-US" sz="2430" dirty="0"/>
          </a:p>
          <a:p>
            <a:pPr marL="108585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790" dirty="0">
                <a:solidFill>
                  <a:schemeClr val="tx1"/>
                </a:solidFill>
              </a:rPr>
              <a:t>High-level design is considered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 flipH="1">
            <a:off x="5718810" y="5337810"/>
            <a:ext cx="575787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2216944" y="4151948"/>
            <a:ext cx="3509010" cy="23431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27000" dist="101599" dir="3119987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37160" rIns="137160" bIns="137160"/>
          <a:lstStyle/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r>
              <a:rPr lang="en-US" sz="1620">
                <a:latin typeface="Comic Sans MS" pitchFamily="80" charset="0"/>
                <a:ea typeface="Comic Sans MS" pitchFamily="80" charset="0"/>
                <a:cs typeface="Comic Sans MS" pitchFamily="80" charset="0"/>
                <a:sym typeface="Comic Sans MS" pitchFamily="80" charset="0"/>
              </a:rPr>
              <a:t>As a vacation planner, I want to see photos of the hotels.</a:t>
            </a:r>
          </a:p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endParaRPr lang="en-US" sz="1620">
              <a:latin typeface="Comic Sans MS" pitchFamily="80" charset="0"/>
              <a:ea typeface="Comic Sans MS" pitchFamily="80" charset="0"/>
              <a:cs typeface="Comic Sans MS" pitchFamily="80" charset="0"/>
              <a:sym typeface="Comic Sans MS" pitchFamily="80" charset="0"/>
            </a:endParaRPr>
          </a:p>
        </p:txBody>
      </p:sp>
      <p:grpSp>
        <p:nvGrpSpPr>
          <p:cNvPr id="52230" name="Group 5"/>
          <p:cNvGrpSpPr>
            <a:grpSpLocks/>
          </p:cNvGrpSpPr>
          <p:nvPr/>
        </p:nvGrpSpPr>
        <p:grpSpPr bwMode="auto">
          <a:xfrm>
            <a:off x="6301740" y="4309110"/>
            <a:ext cx="4069080" cy="2057400"/>
            <a:chOff x="0" y="0"/>
            <a:chExt cx="2848" cy="1440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2232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tabLst>
                  <a:tab pos="1066800" algn="l"/>
                </a:tabLst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0">
                  <a:solidFill>
                    <a:srgbClr val="FFFFFF"/>
                  </a:solidFill>
                </a:rPr>
                <a:t>Code the middle tier (8 hours)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0">
                  <a:solidFill>
                    <a:srgbClr val="FFFFFF"/>
                  </a:solidFill>
                </a:rPr>
                <a:t>Code the user interface (4)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0">
                  <a:solidFill>
                    <a:srgbClr val="FFFFFF"/>
                  </a:solidFill>
                </a:rPr>
                <a:t>Write test fixtures (4)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0">
                  <a:solidFill>
                    <a:srgbClr val="FFFFFF"/>
                  </a:solidFill>
                </a:rPr>
                <a:t>Code the foo class (6)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0">
                  <a:solidFill>
                    <a:srgbClr val="FFFFFF"/>
                  </a:solidFill>
                </a:rPr>
                <a:t>Update performance tests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93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Daily scrum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8515350" cy="4926330"/>
          </a:xfrm>
        </p:spPr>
        <p:txBody>
          <a:bodyPr/>
          <a:lstStyle/>
          <a:p>
            <a:pPr marL="628650">
              <a:lnSpc>
                <a:spcPct val="80000"/>
              </a:lnSpc>
            </a:pPr>
            <a:r>
              <a:rPr lang="en-US" altLang="en-US" sz="2400" dirty="0"/>
              <a:t>Parameters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Daily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15-minutes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Stand-up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Not for problem solving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Whole world is invited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Only team members, </a:t>
            </a:r>
            <a:r>
              <a:rPr lang="en-US" altLang="en-US" sz="2400" dirty="0" err="1"/>
              <a:t>ScrumMaster</a:t>
            </a:r>
            <a:r>
              <a:rPr lang="en-US" altLang="en-US" sz="2400" dirty="0"/>
              <a:t>, product owner, can talk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Helps avoid other unnecessary meetings</a:t>
            </a:r>
          </a:p>
        </p:txBody>
      </p:sp>
    </p:spTree>
    <p:extLst>
      <p:ext uri="{BB962C8B-B14F-4D97-AF65-F5344CB8AC3E}">
        <p14:creationId xmlns:p14="http://schemas.microsoft.com/office/powerpoint/2010/main" val="90783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6275" y="117156"/>
            <a:ext cx="10515600" cy="625472"/>
          </a:xfrm>
        </p:spPr>
        <p:txBody>
          <a:bodyPr/>
          <a:lstStyle/>
          <a:p>
            <a:r>
              <a:rPr lang="en-US" altLang="en-US" b="1" dirty="0"/>
              <a:t>Everyone answers 3 questions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5177790"/>
            <a:ext cx="8515350" cy="1028700"/>
          </a:xfrm>
        </p:spPr>
        <p:txBody>
          <a:bodyPr/>
          <a:lstStyle/>
          <a:p>
            <a:pPr marL="800100" indent="-17145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800100" indent="-17145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These are </a:t>
            </a:r>
            <a:r>
              <a:rPr lang="en-US" altLang="en-US" sz="2000" i="1" dirty="0">
                <a:solidFill>
                  <a:schemeClr val="tx1"/>
                </a:solidFill>
              </a:rPr>
              <a:t>not</a:t>
            </a:r>
            <a:r>
              <a:rPr lang="en-US" altLang="en-US" sz="2000" dirty="0">
                <a:solidFill>
                  <a:schemeClr val="tx1"/>
                </a:solidFill>
              </a:rPr>
              <a:t> status for the </a:t>
            </a:r>
            <a:r>
              <a:rPr lang="en-US" altLang="en-US" sz="2000" dirty="0" err="1">
                <a:solidFill>
                  <a:schemeClr val="tx1"/>
                </a:solidFill>
              </a:rPr>
              <a:t>ScrumMaster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937260" lvl="1">
              <a:lnSpc>
                <a:spcPct val="70000"/>
              </a:lnSpc>
            </a:pPr>
            <a:r>
              <a:rPr lang="en-US" altLang="en-US" sz="2000" dirty="0"/>
              <a:t>They are commitments in front of peers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3032760" y="948690"/>
            <a:ext cx="6183630" cy="1371600"/>
            <a:chOff x="0" y="0"/>
            <a:chExt cx="4328" cy="96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did you do yesterday?</a:t>
              </a:r>
            </a:p>
          </p:txBody>
        </p:sp>
        <p:grpSp>
          <p:nvGrpSpPr>
            <p:cNvPr id="56336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27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 algn="ctr"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1</a:t>
                </a:r>
              </a:p>
            </p:txBody>
          </p:sp>
        </p:grpSp>
      </p:grp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3032760" y="2331720"/>
            <a:ext cx="6183630" cy="1371600"/>
            <a:chOff x="0" y="0"/>
            <a:chExt cx="4328" cy="960"/>
          </a:xfrm>
        </p:grpSpPr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will you do today?</a:t>
              </a:r>
            </a:p>
          </p:txBody>
        </p:sp>
        <p:grpSp>
          <p:nvGrpSpPr>
            <p:cNvPr id="56332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1" name="Picture 1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 algn="ctr"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2</a:t>
                </a:r>
              </a:p>
            </p:txBody>
          </p:sp>
        </p:grpSp>
      </p:grpSp>
      <p:grpSp>
        <p:nvGrpSpPr>
          <p:cNvPr id="56326" name="Group 13"/>
          <p:cNvGrpSpPr>
            <a:grpSpLocks/>
          </p:cNvGrpSpPr>
          <p:nvPr/>
        </p:nvGrpSpPr>
        <p:grpSpPr bwMode="auto">
          <a:xfrm>
            <a:off x="3032760" y="3714750"/>
            <a:ext cx="6183630" cy="1371600"/>
            <a:chOff x="0" y="0"/>
            <a:chExt cx="4328" cy="960"/>
          </a:xfrm>
        </p:grpSpPr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Is anything in your way?</a:t>
              </a:r>
            </a:p>
          </p:txBody>
        </p:sp>
        <p:grpSp>
          <p:nvGrpSpPr>
            <p:cNvPr id="56328" name="Group 1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6" name="Picture 1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7" name="Rectangle 1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 algn="ctr"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63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Sprint review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7155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</a:rPr>
              <a:t>Team presents what it accomplished during the sprint</a:t>
            </a:r>
          </a:p>
          <a:p>
            <a:pPr marL="971550" indent="-342900" algn="l">
              <a:lnSpc>
                <a:spcPct val="8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</a:rPr>
              <a:t>Typically takes the form of a demo of new features or underlying </a:t>
            </a:r>
            <a:r>
              <a:rPr lang="en-US" altLang="en-US" sz="2400" dirty="0">
                <a:solidFill>
                  <a:schemeClr val="tx1"/>
                </a:solidFill>
              </a:rPr>
              <a:t>architecture</a:t>
            </a:r>
          </a:p>
          <a:p>
            <a:pPr marL="971550" indent="-342900" algn="l">
              <a:lnSpc>
                <a:spcPct val="8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Informal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2-hour prep time rule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en-US" altLang="en-US" sz="2400" dirty="0"/>
              <a:t>No slides</a:t>
            </a:r>
          </a:p>
          <a:p>
            <a:pPr marL="971550" indent="-342900" algn="l">
              <a:lnSpc>
                <a:spcPct val="8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Whole team participates</a:t>
            </a:r>
          </a:p>
          <a:p>
            <a:pPr marL="971550" indent="-342900" algn="l">
              <a:lnSpc>
                <a:spcPct val="8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Invite the world</a:t>
            </a:r>
          </a:p>
        </p:txBody>
      </p:sp>
    </p:spTree>
    <p:extLst>
      <p:ext uri="{BB962C8B-B14F-4D97-AF65-F5344CB8AC3E}">
        <p14:creationId xmlns:p14="http://schemas.microsoft.com/office/powerpoint/2010/main" val="298582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Sprint Retrospective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94" y="1441342"/>
            <a:ext cx="8472665" cy="4868018"/>
          </a:xfrm>
        </p:spPr>
        <p:txBody>
          <a:bodyPr/>
          <a:lstStyle/>
          <a:p>
            <a:pPr marL="80010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Periodically take a look at what is and is not working</a:t>
            </a:r>
          </a:p>
          <a:p>
            <a:pPr marL="800100" indent="-171450" algn="l">
              <a:lnSpc>
                <a:spcPct val="80000"/>
              </a:lnSpc>
              <a:spcBef>
                <a:spcPts val="117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Typically 15–30 minutes</a:t>
            </a:r>
          </a:p>
          <a:p>
            <a:pPr marL="800100" indent="-171450" algn="l">
              <a:lnSpc>
                <a:spcPct val="80000"/>
              </a:lnSpc>
              <a:spcBef>
                <a:spcPts val="117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Done after every sprint</a:t>
            </a:r>
          </a:p>
          <a:p>
            <a:pPr marL="800100" indent="-171450" algn="l">
              <a:lnSpc>
                <a:spcPct val="80000"/>
              </a:lnSpc>
              <a:spcBef>
                <a:spcPts val="117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Whole team participates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z="2400" dirty="0" err="1"/>
              <a:t>ScrumMaster</a:t>
            </a:r>
            <a:endParaRPr lang="en-US" altLang="en-US" sz="2400" dirty="0"/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z="2400" dirty="0"/>
              <a:t>Product owner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z="2400" dirty="0"/>
              <a:t>Team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z="2400" dirty="0"/>
              <a:t>Possibly customers and others</a:t>
            </a:r>
          </a:p>
        </p:txBody>
      </p:sp>
    </p:spTree>
    <p:extLst>
      <p:ext uri="{BB962C8B-B14F-4D97-AF65-F5344CB8AC3E}">
        <p14:creationId xmlns:p14="http://schemas.microsoft.com/office/powerpoint/2010/main" val="402304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832485" y="266068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Start / Stop / Continue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8515350" cy="1257300"/>
          </a:xfrm>
        </p:spPr>
        <p:txBody>
          <a:bodyPr/>
          <a:lstStyle/>
          <a:p>
            <a:pPr marL="97155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Whole team gathers and discusses what they</a:t>
            </a:r>
            <a:r>
              <a:rPr lang="ja-JP" altLang="en-US" sz="2400" dirty="0">
                <a:solidFill>
                  <a:schemeClr val="tx1"/>
                </a:solidFill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</a:rPr>
              <a:t>d like to: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2872740" y="253746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Start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4370070" y="364617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Stop doing</a:t>
            </a:r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5867400" y="475488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Continue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grpSp>
        <p:nvGrpSpPr>
          <p:cNvPr id="62471" name="Group 6"/>
          <p:cNvGrpSpPr>
            <a:grpSpLocks/>
          </p:cNvGrpSpPr>
          <p:nvPr/>
        </p:nvGrpSpPr>
        <p:grpSpPr bwMode="auto">
          <a:xfrm>
            <a:off x="2529840" y="4366260"/>
            <a:ext cx="2788920" cy="2108835"/>
            <a:chOff x="0" y="0"/>
            <a:chExt cx="1951" cy="1476"/>
          </a:xfrm>
        </p:grpSpPr>
        <p:pic>
          <p:nvPicPr>
            <p:cNvPr id="6247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3" name="Rectangle 8"/>
            <p:cNvSpPr>
              <a:spLocks/>
            </p:cNvSpPr>
            <p:nvPr/>
          </p:nvSpPr>
          <p:spPr bwMode="auto">
            <a:xfrm>
              <a:off x="102" y="144"/>
              <a:ext cx="157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40">
                  <a:solidFill>
                    <a:srgbClr val="FF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This is just one of many ways to do a sprint retrospective.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3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4535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Product owner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 err="1">
                  <a:solidFill>
                    <a:srgbClr val="B3B3B3"/>
                  </a:solidFill>
                </a:rPr>
                <a:t>ScrumMaster</a:t>
              </a:r>
              <a:endParaRPr lang="en-US" altLang="en-US" sz="2520" dirty="0">
                <a:solidFill>
                  <a:srgbClr val="B3B3B3"/>
                </a:solidFill>
              </a:endParaRP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64536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37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38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39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40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41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64515" name="Rectangle 10"/>
          <p:cNvSpPr>
            <a:spLocks noGrp="1" noChangeArrowheads="1"/>
          </p:cNvSpPr>
          <p:nvPr>
            <p:ph type="title"/>
          </p:nvPr>
        </p:nvSpPr>
        <p:spPr>
          <a:xfrm>
            <a:off x="861060" y="254638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Scrum framework</a:t>
            </a:r>
          </a:p>
        </p:txBody>
      </p:sp>
      <p:grpSp>
        <p:nvGrpSpPr>
          <p:cNvPr id="64516" name="Group 11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4527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planning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review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retrospective</a:t>
              </a:r>
            </a:p>
            <a:p>
              <a:pPr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64528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29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30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31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32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33" name="Rectangle 19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64517" name="Group 20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3483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4519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64520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21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22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4523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24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64525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7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 backlog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7397" y="1580826"/>
            <a:ext cx="4979153" cy="4751393"/>
          </a:xfrm>
        </p:spPr>
        <p:txBody>
          <a:bodyPr/>
          <a:lstStyle/>
          <a:p>
            <a:pPr marL="685800" indent="-457200" algn="l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106870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The requirements</a:t>
            </a:r>
          </a:p>
          <a:p>
            <a:pPr marL="68580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106870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 list of all desired work on the project</a:t>
            </a:r>
          </a:p>
          <a:p>
            <a:pPr marL="68580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106870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Ideally expressed such that each item has value to the users or customers of the product </a:t>
            </a:r>
          </a:p>
          <a:p>
            <a:pPr marL="68580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106870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Prioritized by the product owner</a:t>
            </a:r>
          </a:p>
          <a:p>
            <a:pPr marL="685800" indent="-457200" algn="l">
              <a:lnSpc>
                <a:spcPct val="8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106870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Reprioritized at the start of each sprint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2988945"/>
            <a:ext cx="4046220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2952750" y="5349240"/>
            <a:ext cx="2526030" cy="914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This is the product backlog</a:t>
            </a: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2506980" y="4137660"/>
            <a:ext cx="387192" cy="1371600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1723677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0147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A Sample product backlog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2206943" y="915829"/>
          <a:ext cx="7976712" cy="5299234"/>
        </p:xfrm>
        <a:graphic>
          <a:graphicData uri="http://schemas.openxmlformats.org/drawingml/2006/table">
            <a:tbl>
              <a:tblPr/>
              <a:tblGrid>
                <a:gridCol w="598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Backlog item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Estimate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50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Allow a guest to make a reservation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6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cancel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change the dates of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hotel employee, I can run RevPAR reports (revenue-per-available-room)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40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Improve exception handling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073852" y="6513113"/>
            <a:ext cx="725104" cy="307776"/>
          </a:xfrm>
        </p:spPr>
        <p:txBody>
          <a:bodyPr/>
          <a:lstStyle/>
          <a:p>
            <a:pPr defTabSz="609468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468"/>
              <a:t>3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750" y="172251"/>
            <a:ext cx="8993652" cy="535208"/>
          </a:xfrm>
          <a:prstGeom prst="rect">
            <a:avLst/>
          </a:prstGeom>
        </p:spPr>
        <p:txBody>
          <a:bodyPr/>
          <a:lstStyle>
            <a:lvl1pPr algn="ctr" defTabSz="609448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Project Life Cycle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020416" y="779806"/>
          <a:ext cx="9740347" cy="368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667004" y="3461759"/>
            <a:ext cx="2160103" cy="784308"/>
          </a:xfrm>
          <a:prstGeom prst="rect">
            <a:avLst/>
          </a:prstGeom>
          <a:solidFill>
            <a:srgbClr val="008CD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Management Plan</a:t>
            </a:r>
          </a:p>
        </p:txBody>
      </p:sp>
      <p:pic>
        <p:nvPicPr>
          <p:cNvPr id="4098" name="Picture 2" descr="Image result for deliverab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37" y="4305163"/>
            <a:ext cx="1361657" cy="13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1774" y="3472966"/>
            <a:ext cx="2160103" cy="792977"/>
          </a:xfrm>
          <a:prstGeom prst="rect">
            <a:avLst/>
          </a:prstGeom>
          <a:solidFill>
            <a:srgbClr val="008CD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Charter</a:t>
            </a:r>
          </a:p>
        </p:txBody>
      </p:sp>
      <p:pic>
        <p:nvPicPr>
          <p:cNvPr id="4100" name="Picture 4" descr="Image result for lessons learne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11" y="3366860"/>
            <a:ext cx="2185769" cy="150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43061" y="3498581"/>
            <a:ext cx="1881811" cy="734234"/>
          </a:xfrm>
          <a:prstGeom prst="rect">
            <a:avLst/>
          </a:prstGeom>
          <a:solidFill>
            <a:srgbClr val="008CD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Status &amp; Tracking</a:t>
            </a:r>
          </a:p>
        </p:txBody>
      </p:sp>
      <p:sp>
        <p:nvSpPr>
          <p:cNvPr id="26" name="Explosion: 8 Points 25"/>
          <p:cNvSpPr/>
          <p:nvPr/>
        </p:nvSpPr>
        <p:spPr>
          <a:xfrm>
            <a:off x="2979247" y="747247"/>
            <a:ext cx="1685521" cy="1289912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Planned</a:t>
            </a:r>
          </a:p>
        </p:txBody>
      </p:sp>
      <p:sp>
        <p:nvSpPr>
          <p:cNvPr id="29" name="Explosion: 8 Points 28"/>
          <p:cNvSpPr/>
          <p:nvPr/>
        </p:nvSpPr>
        <p:spPr>
          <a:xfrm>
            <a:off x="5000203" y="674362"/>
            <a:ext cx="1685521" cy="1289912"/>
          </a:xfrm>
          <a:prstGeom prst="irregularSeal1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46846" y="2998441"/>
            <a:ext cx="1798987" cy="2063928"/>
            <a:chOff x="7046846" y="2998441"/>
            <a:chExt cx="1798987" cy="2063928"/>
          </a:xfrm>
        </p:grpSpPr>
        <p:sp>
          <p:nvSpPr>
            <p:cNvPr id="30" name="Explosion: 8 Points 29"/>
            <p:cNvSpPr/>
            <p:nvPr/>
          </p:nvSpPr>
          <p:spPr>
            <a:xfrm>
              <a:off x="7046846" y="2998441"/>
              <a:ext cx="1685521" cy="1158347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Planned</a:t>
              </a:r>
            </a:p>
          </p:txBody>
        </p:sp>
        <p:sp>
          <p:nvSpPr>
            <p:cNvPr id="31" name="Explosion: 8 Points 30"/>
            <p:cNvSpPr/>
            <p:nvPr/>
          </p:nvSpPr>
          <p:spPr>
            <a:xfrm>
              <a:off x="7160312" y="3772457"/>
              <a:ext cx="1685521" cy="1289912"/>
            </a:xfrm>
            <a:prstGeom prst="irregularSeal1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Actuals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94713" y="3673461"/>
              <a:ext cx="1073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51877" y="4271067"/>
            <a:ext cx="2531992" cy="2114384"/>
            <a:chOff x="2551877" y="4271067"/>
            <a:chExt cx="2531992" cy="211438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4" y="4271067"/>
              <a:ext cx="2284362" cy="174505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551877" y="6016119"/>
              <a:ext cx="108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Risk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79578" y="5996242"/>
              <a:ext cx="120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5722" y="4921389"/>
            <a:ext cx="1954700" cy="1464062"/>
          </a:xfrm>
          <a:prstGeom prst="rect">
            <a:avLst/>
          </a:prstGeom>
        </p:spPr>
      </p:pic>
      <p:pic>
        <p:nvPicPr>
          <p:cNvPr id="1026" name="Picture 2" descr="Image result for archiv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55" y="4888995"/>
            <a:ext cx="1968772" cy="14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26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202770" y="243208"/>
            <a:ext cx="10515600" cy="6254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Sprint goal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03020"/>
            <a:ext cx="8515350" cy="1131570"/>
          </a:xfrm>
        </p:spPr>
        <p:txBody>
          <a:bodyPr/>
          <a:lstStyle/>
          <a:p>
            <a:pPr marL="628650"/>
            <a:r>
              <a:rPr lang="en-US" altLang="en-US"/>
              <a:t>A short statement of what the work will be focused on during the sprint</a:t>
            </a: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1832610" y="337185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0661" name="Rectangle 4"/>
          <p:cNvSpPr>
            <a:spLocks/>
          </p:cNvSpPr>
          <p:nvPr/>
        </p:nvSpPr>
        <p:spPr bwMode="auto">
          <a:xfrm>
            <a:off x="2266950" y="337185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80">
              <a:solidFill>
                <a:srgbClr val="000000"/>
              </a:solidFill>
            </a:endParaRPr>
          </a:p>
        </p:txBody>
      </p:sp>
      <p:sp>
        <p:nvSpPr>
          <p:cNvPr id="70662" name="AutoShape 5"/>
          <p:cNvSpPr>
            <a:spLocks/>
          </p:cNvSpPr>
          <p:nvPr/>
        </p:nvSpPr>
        <p:spPr bwMode="auto">
          <a:xfrm rot="10800000">
            <a:off x="4518660" y="337185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63" name="AutoShape 6"/>
          <p:cNvSpPr>
            <a:spLocks/>
          </p:cNvSpPr>
          <p:nvPr/>
        </p:nvSpPr>
        <p:spPr bwMode="auto">
          <a:xfrm>
            <a:off x="1832610" y="337185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64" name="Rectangle 7"/>
          <p:cNvSpPr>
            <a:spLocks/>
          </p:cNvSpPr>
          <p:nvPr/>
        </p:nvSpPr>
        <p:spPr bwMode="auto">
          <a:xfrm>
            <a:off x="1981200" y="333756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Database Application</a:t>
            </a: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5890260" y="457200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0666" name="Rectangle 9"/>
          <p:cNvSpPr>
            <a:spLocks/>
          </p:cNvSpPr>
          <p:nvPr/>
        </p:nvSpPr>
        <p:spPr bwMode="auto">
          <a:xfrm>
            <a:off x="6324600" y="457200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80">
              <a:solidFill>
                <a:srgbClr val="000000"/>
              </a:solidFill>
            </a:endParaRPr>
          </a:p>
        </p:txBody>
      </p:sp>
      <p:sp>
        <p:nvSpPr>
          <p:cNvPr id="70667" name="AutoShape 10"/>
          <p:cNvSpPr>
            <a:spLocks/>
          </p:cNvSpPr>
          <p:nvPr/>
        </p:nvSpPr>
        <p:spPr bwMode="auto">
          <a:xfrm rot="10800000">
            <a:off x="8576310" y="457200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68" name="AutoShape 11"/>
          <p:cNvSpPr>
            <a:spLocks/>
          </p:cNvSpPr>
          <p:nvPr/>
        </p:nvSpPr>
        <p:spPr bwMode="auto">
          <a:xfrm>
            <a:off x="5890260" y="457200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69" name="Rectangle 12"/>
          <p:cNvSpPr>
            <a:spLocks/>
          </p:cNvSpPr>
          <p:nvPr/>
        </p:nvSpPr>
        <p:spPr bwMode="auto">
          <a:xfrm>
            <a:off x="6038850" y="453771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5890260" y="2503170"/>
            <a:ext cx="4411980" cy="1383030"/>
          </a:xfrm>
          <a:prstGeom prst="roundRect">
            <a:avLst>
              <a:gd name="adj" fmla="val 198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0671" name="Rectangle 14"/>
          <p:cNvSpPr>
            <a:spLocks/>
          </p:cNvSpPr>
          <p:nvPr/>
        </p:nvSpPr>
        <p:spPr bwMode="auto">
          <a:xfrm>
            <a:off x="6324600" y="250317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80">
              <a:solidFill>
                <a:srgbClr val="000000"/>
              </a:solidFill>
            </a:endParaRPr>
          </a:p>
        </p:txBody>
      </p:sp>
      <p:sp>
        <p:nvSpPr>
          <p:cNvPr id="70672" name="AutoShape 15"/>
          <p:cNvSpPr>
            <a:spLocks/>
          </p:cNvSpPr>
          <p:nvPr/>
        </p:nvSpPr>
        <p:spPr bwMode="auto">
          <a:xfrm rot="10800000">
            <a:off x="8576310" y="250317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73" name="AutoShape 16"/>
          <p:cNvSpPr>
            <a:spLocks/>
          </p:cNvSpPr>
          <p:nvPr/>
        </p:nvSpPr>
        <p:spPr bwMode="auto">
          <a:xfrm>
            <a:off x="5890260" y="2503170"/>
            <a:ext cx="445770" cy="411480"/>
          </a:xfrm>
          <a:custGeom>
            <a:avLst/>
            <a:gdLst>
              <a:gd name="T0" fmla="*/ 2147483646 w 21600"/>
              <a:gd name="T1" fmla="*/ 276199727 h 21600"/>
              <a:gd name="T2" fmla="*/ 88752578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76199727 h 21600"/>
              <a:gd name="T12" fmla="*/ 2147483646 w 21600"/>
              <a:gd name="T13" fmla="*/ 276199727 h 21600"/>
              <a:gd name="T14" fmla="*/ 2147483646 w 21600"/>
              <a:gd name="T15" fmla="*/ 2761997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0674" name="Rectangle 17"/>
          <p:cNvSpPr>
            <a:spLocks/>
          </p:cNvSpPr>
          <p:nvPr/>
        </p:nvSpPr>
        <p:spPr bwMode="auto">
          <a:xfrm>
            <a:off x="6038850" y="246888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Life Sciences</a:t>
            </a:r>
          </a:p>
        </p:txBody>
      </p:sp>
      <p:sp>
        <p:nvSpPr>
          <p:cNvPr id="70675" name="Rectangle 18"/>
          <p:cNvSpPr>
            <a:spLocks/>
          </p:cNvSpPr>
          <p:nvPr/>
        </p:nvSpPr>
        <p:spPr bwMode="auto">
          <a:xfrm>
            <a:off x="5890260" y="2926080"/>
            <a:ext cx="441198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Support features necessary for population genetics studies.</a:t>
            </a:r>
          </a:p>
        </p:txBody>
      </p:sp>
      <p:sp>
        <p:nvSpPr>
          <p:cNvPr id="70676" name="Rectangle 19"/>
          <p:cNvSpPr>
            <a:spLocks/>
          </p:cNvSpPr>
          <p:nvPr/>
        </p:nvSpPr>
        <p:spPr bwMode="auto">
          <a:xfrm>
            <a:off x="6015990" y="502920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Support more technical indicators than company ABC with real-time, streaming data.</a:t>
            </a:r>
          </a:p>
        </p:txBody>
      </p:sp>
      <p:sp>
        <p:nvSpPr>
          <p:cNvPr id="70677" name="Rectangle 20"/>
          <p:cNvSpPr>
            <a:spLocks/>
          </p:cNvSpPr>
          <p:nvPr/>
        </p:nvSpPr>
        <p:spPr bwMode="auto">
          <a:xfrm>
            <a:off x="1935480" y="384048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>
                <a:solidFill>
                  <a:srgbClr val="FFFFFF"/>
                </a:solidFill>
              </a:rPr>
              <a:t>Make the application run on SQL Server in addition to Oracle.</a:t>
            </a:r>
          </a:p>
        </p:txBody>
      </p:sp>
    </p:spTree>
    <p:extLst>
      <p:ext uri="{BB962C8B-B14F-4D97-AF65-F5344CB8AC3E}">
        <p14:creationId xmlns:p14="http://schemas.microsoft.com/office/powerpoint/2010/main" val="965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/>
              <a:t>Managing the sprint backlog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83030"/>
            <a:ext cx="8515350" cy="4743450"/>
          </a:xfrm>
        </p:spPr>
        <p:txBody>
          <a:bodyPr/>
          <a:lstStyle/>
          <a:p>
            <a:pPr marL="628650" algn="l">
              <a:lnSpc>
                <a:spcPct val="90000"/>
              </a:lnSpc>
            </a:pPr>
            <a:r>
              <a:rPr lang="en-US" altLang="en-US" sz="2880" dirty="0">
                <a:solidFill>
                  <a:schemeClr val="tx1"/>
                </a:solidFill>
              </a:rPr>
              <a:t>Individuals sign up for work of their own choosing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en-US" altLang="en-US" dirty="0"/>
              <a:t>Work is never assigned</a:t>
            </a:r>
          </a:p>
          <a:p>
            <a:pPr marL="628650" algn="l">
              <a:lnSpc>
                <a:spcPct val="90000"/>
              </a:lnSpc>
              <a:spcBef>
                <a:spcPts val="1260"/>
              </a:spcBef>
            </a:pPr>
            <a:r>
              <a:rPr lang="en-US" altLang="en-US" sz="2880" dirty="0">
                <a:solidFill>
                  <a:schemeClr val="tx1"/>
                </a:solidFill>
              </a:rPr>
              <a:t>Estimated work remaining is updated daily</a:t>
            </a:r>
          </a:p>
        </p:txBody>
      </p:sp>
    </p:spTree>
    <p:extLst>
      <p:ext uri="{BB962C8B-B14F-4D97-AF65-F5344CB8AC3E}">
        <p14:creationId xmlns:p14="http://schemas.microsoft.com/office/powerpoint/2010/main" val="429219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the sprint backlog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83030"/>
            <a:ext cx="8515350" cy="4743450"/>
          </a:xfrm>
        </p:spPr>
        <p:txBody>
          <a:bodyPr/>
          <a:lstStyle/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880" dirty="0">
                <a:solidFill>
                  <a:schemeClr val="tx1"/>
                </a:solidFill>
              </a:rPr>
              <a:t>Any team member can add, delete or change the sprint backlog</a:t>
            </a:r>
          </a:p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880" dirty="0">
                <a:solidFill>
                  <a:schemeClr val="tx1"/>
                </a:solidFill>
              </a:rPr>
              <a:t>Work for the sprint emerges</a:t>
            </a:r>
          </a:p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880" dirty="0">
                <a:solidFill>
                  <a:schemeClr val="tx1"/>
                </a:solidFill>
              </a:rPr>
              <a:t>If work is unclear, define a sprint backlog item with a larger amount of time and break it down later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1085850" indent="-457200" algn="l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altLang="en-US" sz="2880" dirty="0">
                <a:solidFill>
                  <a:schemeClr val="tx1"/>
                </a:solidFill>
              </a:rPr>
              <a:t>Update work remaining as more becomes known</a:t>
            </a:r>
          </a:p>
        </p:txBody>
      </p:sp>
    </p:spTree>
    <p:extLst>
      <p:ext uri="{BB962C8B-B14F-4D97-AF65-F5344CB8AC3E}">
        <p14:creationId xmlns:p14="http://schemas.microsoft.com/office/powerpoint/2010/main" val="1702945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sprint backlog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2152650" y="1725930"/>
            <a:ext cx="33147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76804" name="Rectangle 3"/>
          <p:cNvSpPr>
            <a:spLocks/>
          </p:cNvSpPr>
          <p:nvPr/>
        </p:nvSpPr>
        <p:spPr bwMode="auto">
          <a:xfrm>
            <a:off x="2152650" y="225171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/>
              <a:t>Code the user interface</a:t>
            </a:r>
          </a:p>
        </p:txBody>
      </p:sp>
      <p:sp>
        <p:nvSpPr>
          <p:cNvPr id="76805" name="Rectangle 4"/>
          <p:cNvSpPr>
            <a:spLocks/>
          </p:cNvSpPr>
          <p:nvPr/>
        </p:nvSpPr>
        <p:spPr bwMode="auto">
          <a:xfrm>
            <a:off x="2152650" y="277749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/>
              <a:t>Code the middle tier</a:t>
            </a:r>
          </a:p>
        </p:txBody>
      </p:sp>
      <p:sp>
        <p:nvSpPr>
          <p:cNvPr id="76806" name="Rectangle 5"/>
          <p:cNvSpPr>
            <a:spLocks/>
          </p:cNvSpPr>
          <p:nvPr/>
        </p:nvSpPr>
        <p:spPr bwMode="auto">
          <a:xfrm>
            <a:off x="2152650" y="330327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/>
              <a:t>Test the middle tier</a:t>
            </a:r>
          </a:p>
        </p:txBody>
      </p:sp>
      <p:sp>
        <p:nvSpPr>
          <p:cNvPr id="76807" name="Rectangle 6"/>
          <p:cNvSpPr>
            <a:spLocks/>
          </p:cNvSpPr>
          <p:nvPr/>
        </p:nvSpPr>
        <p:spPr bwMode="auto">
          <a:xfrm>
            <a:off x="2152650" y="382905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/>
              <a:t>Write online help</a:t>
            </a:r>
          </a:p>
        </p:txBody>
      </p:sp>
      <p:sp>
        <p:nvSpPr>
          <p:cNvPr id="76808" name="Rectangle 7"/>
          <p:cNvSpPr>
            <a:spLocks/>
          </p:cNvSpPr>
          <p:nvPr/>
        </p:nvSpPr>
        <p:spPr bwMode="auto">
          <a:xfrm>
            <a:off x="2152650" y="435483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/>
              <a:t>Write the foo class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54673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grpSp>
        <p:nvGrpSpPr>
          <p:cNvPr id="76810" name="Group 9"/>
          <p:cNvGrpSpPr>
            <a:grpSpLocks/>
          </p:cNvGrpSpPr>
          <p:nvPr/>
        </p:nvGrpSpPr>
        <p:grpSpPr bwMode="auto">
          <a:xfrm>
            <a:off x="5467350" y="2251710"/>
            <a:ext cx="914400" cy="2628900"/>
            <a:chOff x="0" y="0"/>
            <a:chExt cx="640" cy="1840"/>
          </a:xfrm>
        </p:grpSpPr>
        <p:sp>
          <p:nvSpPr>
            <p:cNvPr id="76845" name="Rectangle 10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46" name="Rectangle 11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16</a:t>
              </a:r>
            </a:p>
          </p:txBody>
        </p:sp>
        <p:sp>
          <p:nvSpPr>
            <p:cNvPr id="76847" name="Rectangle 12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48" name="Rectangle 13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12</a:t>
              </a:r>
            </a:p>
          </p:txBody>
        </p:sp>
        <p:sp>
          <p:nvSpPr>
            <p:cNvPr id="76849" name="Rectangle 14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</p:grpSp>
      <p:sp>
        <p:nvSpPr>
          <p:cNvPr id="39951" name="Rectangle 15"/>
          <p:cNvSpPr>
            <a:spLocks/>
          </p:cNvSpPr>
          <p:nvPr/>
        </p:nvSpPr>
        <p:spPr bwMode="auto">
          <a:xfrm>
            <a:off x="63817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6381750" y="2251710"/>
            <a:ext cx="914400" cy="2628900"/>
            <a:chOff x="0" y="0"/>
            <a:chExt cx="640" cy="1840"/>
          </a:xfrm>
        </p:grpSpPr>
        <p:sp>
          <p:nvSpPr>
            <p:cNvPr id="76840" name="Rectangle 17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4</a:t>
              </a:r>
            </a:p>
          </p:txBody>
        </p:sp>
        <p:sp>
          <p:nvSpPr>
            <p:cNvPr id="76841" name="Rectangle 18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12</a:t>
              </a:r>
            </a:p>
          </p:txBody>
        </p:sp>
        <p:sp>
          <p:nvSpPr>
            <p:cNvPr id="76842" name="Rectangle 19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16</a:t>
              </a:r>
            </a:p>
          </p:txBody>
        </p:sp>
        <p:sp>
          <p:nvSpPr>
            <p:cNvPr id="76843" name="Rectangle 20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44" name="Rectangle 21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</p:grpSp>
      <p:sp>
        <p:nvSpPr>
          <p:cNvPr id="39958" name="Rectangle 22"/>
          <p:cNvSpPr>
            <a:spLocks/>
          </p:cNvSpPr>
          <p:nvPr/>
        </p:nvSpPr>
        <p:spPr bwMode="auto">
          <a:xfrm>
            <a:off x="72961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39959" name="Rectangle 23"/>
          <p:cNvSpPr>
            <a:spLocks/>
          </p:cNvSpPr>
          <p:nvPr/>
        </p:nvSpPr>
        <p:spPr bwMode="auto">
          <a:xfrm>
            <a:off x="82105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8210550" y="2251710"/>
            <a:ext cx="914400" cy="3154680"/>
            <a:chOff x="0" y="0"/>
            <a:chExt cx="640" cy="2208"/>
          </a:xfrm>
        </p:grpSpPr>
        <p:sp>
          <p:nvSpPr>
            <p:cNvPr id="76834" name="Rectangle 25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35" name="Rectangle 26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4</a:t>
              </a:r>
            </a:p>
          </p:txBody>
        </p:sp>
        <p:sp>
          <p:nvSpPr>
            <p:cNvPr id="76836" name="Rectangle 27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11</a:t>
              </a:r>
            </a:p>
          </p:txBody>
        </p:sp>
        <p:sp>
          <p:nvSpPr>
            <p:cNvPr id="76837" name="Rectangle 28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38" name="Rectangle 29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39" name="Rectangle 30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4</a:t>
              </a:r>
            </a:p>
          </p:txBody>
        </p:sp>
      </p:grpSp>
      <p:sp>
        <p:nvSpPr>
          <p:cNvPr id="39967" name="Rectangle 31"/>
          <p:cNvSpPr>
            <a:spLocks/>
          </p:cNvSpPr>
          <p:nvPr/>
        </p:nvSpPr>
        <p:spPr bwMode="auto">
          <a:xfrm>
            <a:off x="91249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9124950" y="2251710"/>
            <a:ext cx="914400" cy="3154680"/>
            <a:chOff x="0" y="0"/>
            <a:chExt cx="640" cy="2208"/>
          </a:xfrm>
        </p:grpSpPr>
        <p:sp>
          <p:nvSpPr>
            <p:cNvPr id="76828" name="Rectangle 33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29" name="Rectangle 34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30" name="Rectangle 35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31" name="Rectangle 36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32" name="Rectangle 37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33" name="Rectangle 38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2152650" y="2251710"/>
            <a:ext cx="6057900" cy="3154680"/>
            <a:chOff x="0" y="0"/>
            <a:chExt cx="4240" cy="2208"/>
          </a:xfrm>
        </p:grpSpPr>
        <p:sp>
          <p:nvSpPr>
            <p:cNvPr id="76819" name="Rectangle 40"/>
            <p:cNvSpPr>
              <a:spLocks/>
            </p:cNvSpPr>
            <p:nvPr/>
          </p:nvSpPr>
          <p:spPr bwMode="auto">
            <a:xfrm>
              <a:off x="0" y="1840"/>
              <a:ext cx="232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57150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60"/>
                <a:t>Add error logging</a:t>
              </a:r>
            </a:p>
          </p:txBody>
        </p:sp>
        <p:sp>
          <p:nvSpPr>
            <p:cNvPr id="76820" name="Rectangle 41"/>
            <p:cNvSpPr>
              <a:spLocks/>
            </p:cNvSpPr>
            <p:nvPr/>
          </p:nvSpPr>
          <p:spPr bwMode="auto">
            <a:xfrm>
              <a:off x="232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21" name="Rectangle 42"/>
            <p:cNvSpPr>
              <a:spLocks/>
            </p:cNvSpPr>
            <p:nvPr/>
          </p:nvSpPr>
          <p:spPr bwMode="auto">
            <a:xfrm>
              <a:off x="296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22" name="Rectangle 43"/>
            <p:cNvSpPr>
              <a:spLocks/>
            </p:cNvSpPr>
            <p:nvPr/>
          </p:nvSpPr>
          <p:spPr bwMode="auto">
            <a:xfrm>
              <a:off x="360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23" name="Rectangle 44"/>
            <p:cNvSpPr>
              <a:spLocks/>
            </p:cNvSpPr>
            <p:nvPr/>
          </p:nvSpPr>
          <p:spPr bwMode="auto">
            <a:xfrm>
              <a:off x="360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10</a:t>
              </a:r>
            </a:p>
          </p:txBody>
        </p:sp>
        <p:sp>
          <p:nvSpPr>
            <p:cNvPr id="76824" name="Rectangle 45"/>
            <p:cNvSpPr>
              <a:spLocks/>
            </p:cNvSpPr>
            <p:nvPr/>
          </p:nvSpPr>
          <p:spPr bwMode="auto">
            <a:xfrm>
              <a:off x="360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16</a:t>
              </a:r>
            </a:p>
          </p:txBody>
        </p:sp>
        <p:sp>
          <p:nvSpPr>
            <p:cNvPr id="76825" name="Rectangle 46"/>
            <p:cNvSpPr>
              <a:spLocks/>
            </p:cNvSpPr>
            <p:nvPr/>
          </p:nvSpPr>
          <p:spPr bwMode="auto">
            <a:xfrm>
              <a:off x="360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80">
                <a:solidFill>
                  <a:srgbClr val="000000"/>
                </a:solidFill>
              </a:endParaRPr>
            </a:p>
          </p:txBody>
        </p:sp>
        <p:sp>
          <p:nvSpPr>
            <p:cNvPr id="76826" name="Rectangle 47"/>
            <p:cNvSpPr>
              <a:spLocks/>
            </p:cNvSpPr>
            <p:nvPr/>
          </p:nvSpPr>
          <p:spPr bwMode="auto">
            <a:xfrm>
              <a:off x="360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  <p:sp>
          <p:nvSpPr>
            <p:cNvPr id="76827" name="Rectangle 48"/>
            <p:cNvSpPr>
              <a:spLocks/>
            </p:cNvSpPr>
            <p:nvPr/>
          </p:nvSpPr>
          <p:spPr bwMode="auto">
            <a:xfrm>
              <a:off x="360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spcBef>
                  <a:spcPts val="1800"/>
                </a:spcBef>
                <a:buClr>
                  <a:srgbClr val="5F7BAE"/>
                </a:buClr>
                <a:buSzPct val="150000"/>
                <a:buFont typeface="Lucida Grande" pitchFamily="1" charset="0"/>
                <a:buChar char="•"/>
                <a:defRPr sz="36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32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8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spcBef>
                  <a:spcPts val="1800"/>
                </a:spcBef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ts val="1800"/>
                </a:spcBef>
                <a:spcAft>
                  <a:spcPct val="0"/>
                </a:spcAft>
                <a:buSzPct val="150000"/>
                <a:buFont typeface="Lucida Grande" pitchFamily="1" charset="0"/>
                <a:buChar char="•"/>
                <a:defRPr sz="2400">
                  <a:solidFill>
                    <a:schemeClr val="tx1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2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7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1866900" y="1200150"/>
            <a:ext cx="8446770" cy="512064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sprint burndown chart</a:t>
            </a:r>
          </a:p>
        </p:txBody>
      </p:sp>
      <p:graphicFrame>
        <p:nvGraphicFramePr>
          <p:cNvPr id="78852" name="Object 3"/>
          <p:cNvGraphicFramePr>
            <a:graphicFrameLocks/>
          </p:cNvGraphicFramePr>
          <p:nvPr/>
        </p:nvGraphicFramePr>
        <p:xfrm>
          <a:off x="1966913" y="1140143"/>
          <a:ext cx="8653939" cy="510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7885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1140143"/>
                        <a:ext cx="8653939" cy="510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4"/>
          <p:cNvSpPr>
            <a:spLocks/>
          </p:cNvSpPr>
          <p:nvPr/>
        </p:nvSpPr>
        <p:spPr bwMode="auto">
          <a:xfrm rot="16200000">
            <a:off x="204549" y="3102531"/>
            <a:ext cx="375904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  <a:defRPr sz="36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spcBef>
                <a:spcPts val="1800"/>
              </a:spcBef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spcBef>
                <a:spcPts val="1800"/>
              </a:spcBef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5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165972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2872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80899" name="Rectangle 3"/>
          <p:cNvSpPr>
            <a:spLocks/>
          </p:cNvSpPr>
          <p:nvPr/>
        </p:nvSpPr>
        <p:spPr bwMode="auto">
          <a:xfrm rot="16200000">
            <a:off x="1935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3832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832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3832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3832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832860" y="577215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0905" name="Rectangle 9"/>
          <p:cNvSpPr>
            <a:spLocks/>
          </p:cNvSpPr>
          <p:nvPr/>
        </p:nvSpPr>
        <p:spPr bwMode="auto">
          <a:xfrm>
            <a:off x="3295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0906" name="Rectangle 10"/>
          <p:cNvSpPr>
            <a:spLocks/>
          </p:cNvSpPr>
          <p:nvPr/>
        </p:nvSpPr>
        <p:spPr bwMode="auto">
          <a:xfrm>
            <a:off x="3295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0907" name="Rectangle 11"/>
          <p:cNvSpPr>
            <a:spLocks/>
          </p:cNvSpPr>
          <p:nvPr/>
        </p:nvSpPr>
        <p:spPr bwMode="auto">
          <a:xfrm>
            <a:off x="3295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0908" name="Rectangle 12"/>
          <p:cNvSpPr>
            <a:spLocks/>
          </p:cNvSpPr>
          <p:nvPr/>
        </p:nvSpPr>
        <p:spPr bwMode="auto">
          <a:xfrm>
            <a:off x="3295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0909" name="Rectangle 13"/>
          <p:cNvSpPr>
            <a:spLocks/>
          </p:cNvSpPr>
          <p:nvPr/>
        </p:nvSpPr>
        <p:spPr bwMode="auto">
          <a:xfrm>
            <a:off x="3295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910" name="Rectangle 14"/>
          <p:cNvSpPr>
            <a:spLocks/>
          </p:cNvSpPr>
          <p:nvPr/>
        </p:nvSpPr>
        <p:spPr bwMode="auto">
          <a:xfrm>
            <a:off x="3935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Mon</a:t>
            </a:r>
          </a:p>
        </p:txBody>
      </p:sp>
      <p:sp>
        <p:nvSpPr>
          <p:cNvPr id="80911" name="Rectangle 15"/>
          <p:cNvSpPr>
            <a:spLocks/>
          </p:cNvSpPr>
          <p:nvPr/>
        </p:nvSpPr>
        <p:spPr bwMode="auto">
          <a:xfrm>
            <a:off x="5021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Tue</a:t>
            </a:r>
          </a:p>
        </p:txBody>
      </p:sp>
      <p:sp>
        <p:nvSpPr>
          <p:cNvPr id="80912" name="Rectangle 16"/>
          <p:cNvSpPr>
            <a:spLocks/>
          </p:cNvSpPr>
          <p:nvPr/>
        </p:nvSpPr>
        <p:spPr bwMode="auto">
          <a:xfrm>
            <a:off x="6107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Wed</a:t>
            </a:r>
          </a:p>
        </p:txBody>
      </p:sp>
      <p:sp>
        <p:nvSpPr>
          <p:cNvPr id="80913" name="Rectangle 17"/>
          <p:cNvSpPr>
            <a:spLocks/>
          </p:cNvSpPr>
          <p:nvPr/>
        </p:nvSpPr>
        <p:spPr bwMode="auto">
          <a:xfrm>
            <a:off x="7193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80914" name="Rectangle 18"/>
          <p:cNvSpPr>
            <a:spLocks/>
          </p:cNvSpPr>
          <p:nvPr/>
        </p:nvSpPr>
        <p:spPr bwMode="auto">
          <a:xfrm>
            <a:off x="8279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hangingPunct="1"/>
            <a:r>
              <a:rPr lang="en-US" altLang="en-US" sz="2070">
                <a:solidFill>
                  <a:schemeClr val="tx1"/>
                </a:solidFill>
              </a:rPr>
              <a:t>Fri</a:t>
            </a:r>
          </a:p>
        </p:txBody>
      </p:sp>
      <p:sp>
        <p:nvSpPr>
          <p:cNvPr id="101395" name="Rectangle 19"/>
          <p:cNvSpPr>
            <a:spLocks/>
          </p:cNvSpPr>
          <p:nvPr/>
        </p:nvSpPr>
        <p:spPr bwMode="auto">
          <a:xfrm>
            <a:off x="2152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80916" name="Rectangle 20"/>
          <p:cNvSpPr>
            <a:spLocks/>
          </p:cNvSpPr>
          <p:nvPr/>
        </p:nvSpPr>
        <p:spPr bwMode="auto">
          <a:xfrm>
            <a:off x="2152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chemeClr val="tx1"/>
                </a:solidFill>
              </a:rPr>
              <a:t>Code the user interface</a:t>
            </a:r>
          </a:p>
        </p:txBody>
      </p:sp>
      <p:sp>
        <p:nvSpPr>
          <p:cNvPr id="80917" name="Rectangle 21"/>
          <p:cNvSpPr>
            <a:spLocks/>
          </p:cNvSpPr>
          <p:nvPr/>
        </p:nvSpPr>
        <p:spPr bwMode="auto">
          <a:xfrm>
            <a:off x="2152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chemeClr val="tx1"/>
                </a:solidFill>
              </a:rPr>
              <a:t>Code the middle tier</a:t>
            </a:r>
          </a:p>
        </p:txBody>
      </p:sp>
      <p:sp>
        <p:nvSpPr>
          <p:cNvPr id="80918" name="Rectangle 22"/>
          <p:cNvSpPr>
            <a:spLocks/>
          </p:cNvSpPr>
          <p:nvPr/>
        </p:nvSpPr>
        <p:spPr bwMode="auto">
          <a:xfrm>
            <a:off x="2152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chemeClr val="tx1"/>
                </a:solidFill>
              </a:rPr>
              <a:t>Test the middle tier</a:t>
            </a:r>
          </a:p>
        </p:txBody>
      </p:sp>
      <p:sp>
        <p:nvSpPr>
          <p:cNvPr id="80919" name="Rectangle 23"/>
          <p:cNvSpPr>
            <a:spLocks/>
          </p:cNvSpPr>
          <p:nvPr/>
        </p:nvSpPr>
        <p:spPr bwMode="auto">
          <a:xfrm>
            <a:off x="2152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chemeClr val="tx1"/>
                </a:solidFill>
              </a:rPr>
              <a:t>Write online help</a:t>
            </a:r>
          </a:p>
        </p:txBody>
      </p:sp>
      <p:sp>
        <p:nvSpPr>
          <p:cNvPr id="101400" name="Rectangle 24"/>
          <p:cNvSpPr>
            <a:spLocks/>
          </p:cNvSpPr>
          <p:nvPr/>
        </p:nvSpPr>
        <p:spPr bwMode="auto">
          <a:xfrm>
            <a:off x="5467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sp>
        <p:nvSpPr>
          <p:cNvPr id="80921" name="Rectangle 25"/>
          <p:cNvSpPr>
            <a:spLocks/>
          </p:cNvSpPr>
          <p:nvPr/>
        </p:nvSpPr>
        <p:spPr bwMode="auto">
          <a:xfrm>
            <a:off x="5467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922" name="Rectangle 26"/>
          <p:cNvSpPr>
            <a:spLocks/>
          </p:cNvSpPr>
          <p:nvPr/>
        </p:nvSpPr>
        <p:spPr bwMode="auto">
          <a:xfrm>
            <a:off x="5467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0923" name="Rectangle 27"/>
          <p:cNvSpPr>
            <a:spLocks/>
          </p:cNvSpPr>
          <p:nvPr/>
        </p:nvSpPr>
        <p:spPr bwMode="auto">
          <a:xfrm>
            <a:off x="5467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924" name="Rectangle 28"/>
          <p:cNvSpPr>
            <a:spLocks/>
          </p:cNvSpPr>
          <p:nvPr/>
        </p:nvSpPr>
        <p:spPr bwMode="auto">
          <a:xfrm>
            <a:off x="5467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1405" name="Rectangle 29"/>
          <p:cNvSpPr>
            <a:spLocks/>
          </p:cNvSpPr>
          <p:nvPr/>
        </p:nvSpPr>
        <p:spPr bwMode="auto">
          <a:xfrm>
            <a:off x="6381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sp>
        <p:nvSpPr>
          <p:cNvPr id="101406" name="Rectangle 30"/>
          <p:cNvSpPr>
            <a:spLocks/>
          </p:cNvSpPr>
          <p:nvPr/>
        </p:nvSpPr>
        <p:spPr bwMode="auto">
          <a:xfrm>
            <a:off x="7296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101407" name="Rectangle 31"/>
          <p:cNvSpPr>
            <a:spLocks/>
          </p:cNvSpPr>
          <p:nvPr/>
        </p:nvSpPr>
        <p:spPr bwMode="auto">
          <a:xfrm>
            <a:off x="8210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sp>
        <p:nvSpPr>
          <p:cNvPr id="101408" name="Rectangle 32"/>
          <p:cNvSpPr>
            <a:spLocks/>
          </p:cNvSpPr>
          <p:nvPr/>
        </p:nvSpPr>
        <p:spPr bwMode="auto">
          <a:xfrm>
            <a:off x="9124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3832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4260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4095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2" name="Oval 36"/>
          <p:cNvSpPr>
            <a:spLocks/>
          </p:cNvSpPr>
          <p:nvPr/>
        </p:nvSpPr>
        <p:spPr bwMode="auto">
          <a:xfrm>
            <a:off x="59245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3" name="Oval 37"/>
          <p:cNvSpPr>
            <a:spLocks/>
          </p:cNvSpPr>
          <p:nvPr/>
        </p:nvSpPr>
        <p:spPr bwMode="auto">
          <a:xfrm>
            <a:off x="68389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4" name="Oval 38"/>
          <p:cNvSpPr>
            <a:spLocks/>
          </p:cNvSpPr>
          <p:nvPr/>
        </p:nvSpPr>
        <p:spPr bwMode="auto">
          <a:xfrm>
            <a:off x="77533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5" name="Oval 39"/>
          <p:cNvSpPr>
            <a:spLocks/>
          </p:cNvSpPr>
          <p:nvPr/>
        </p:nvSpPr>
        <p:spPr bwMode="auto">
          <a:xfrm>
            <a:off x="86677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6" name="Oval 40"/>
          <p:cNvSpPr>
            <a:spLocks/>
          </p:cNvSpPr>
          <p:nvPr/>
        </p:nvSpPr>
        <p:spPr bwMode="auto">
          <a:xfrm>
            <a:off x="95821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5311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5170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6396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6267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7490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8439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7353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80944" name="Group 4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0981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82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83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84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80945" name="Group 53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0977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8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9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80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80946" name="Group 58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0973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4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5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6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80947" name="Group 6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0969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0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1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72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101444" name="Group 68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0965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966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0967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0968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101449" name="Group 7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0961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62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963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964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101454" name="Group 7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0957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958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959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0960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0953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54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sp>
          <p:nvSpPr>
            <p:cNvPr id="80955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956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</p:grpSp>
      <p:sp>
        <p:nvSpPr>
          <p:cNvPr id="80952" name="Rectangle 88"/>
          <p:cNvSpPr>
            <a:spLocks/>
          </p:cNvSpPr>
          <p:nvPr/>
        </p:nvSpPr>
        <p:spPr bwMode="auto">
          <a:xfrm>
            <a:off x="3295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377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1" grpId="0" animBg="1"/>
      <p:bldP spid="101412" grpId="0" animBg="1"/>
      <p:bldP spid="101412" grpId="1" animBg="1"/>
      <p:bldP spid="101413" grpId="0" animBg="1"/>
      <p:bldP spid="101413" grpId="1" animBg="1"/>
      <p:bldP spid="101414" grpId="0" animBg="1"/>
      <p:bldP spid="101414" grpId="1" animBg="1"/>
      <p:bldP spid="101415" grpId="0" animBg="1"/>
      <p:bldP spid="101415" grpId="1" animBg="1"/>
      <p:bldP spid="101416" grpId="0" animBg="1"/>
      <p:bldP spid="101416" grpId="1" animBg="1"/>
      <p:bldP spid="101418" grpId="0" animBg="1"/>
      <p:bldP spid="101420" grpId="0" animBg="1"/>
      <p:bldP spid="101422" grpId="0" animBg="1"/>
      <p:bldP spid="1014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>
              <a:lnSpc>
                <a:spcPct val="90000"/>
              </a:lnSpc>
            </a:pPr>
            <a:r>
              <a:rPr lang="en-US" altLang="en-US" sz="3060" dirty="0"/>
              <a:t>Typical individual team is 7 ± 2 people</a:t>
            </a:r>
          </a:p>
          <a:p>
            <a:pPr marL="937260" lvl="1">
              <a:lnSpc>
                <a:spcPct val="90000"/>
              </a:lnSpc>
              <a:spcBef>
                <a:spcPts val="1170"/>
              </a:spcBef>
            </a:pPr>
            <a:r>
              <a:rPr lang="en-US" altLang="en-US" sz="2700" dirty="0"/>
              <a:t>Scalability comes from teams of teams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altLang="en-US" sz="3060" dirty="0"/>
              <a:t>Factors in scaling</a:t>
            </a:r>
          </a:p>
          <a:p>
            <a:pPr marL="937260" lvl="1">
              <a:lnSpc>
                <a:spcPct val="90000"/>
              </a:lnSpc>
              <a:spcBef>
                <a:spcPts val="1170"/>
              </a:spcBef>
            </a:pPr>
            <a:r>
              <a:rPr lang="en-US" altLang="en-US" sz="2700" dirty="0"/>
              <a:t>Type of application</a:t>
            </a:r>
          </a:p>
          <a:p>
            <a:pPr marL="937260" lvl="1">
              <a:lnSpc>
                <a:spcPct val="90000"/>
              </a:lnSpc>
              <a:spcBef>
                <a:spcPts val="1170"/>
              </a:spcBef>
            </a:pPr>
            <a:r>
              <a:rPr lang="en-US" altLang="en-US" sz="2700" dirty="0"/>
              <a:t>Team size</a:t>
            </a:r>
          </a:p>
          <a:p>
            <a:pPr marL="937260" lvl="1">
              <a:lnSpc>
                <a:spcPct val="90000"/>
              </a:lnSpc>
              <a:spcBef>
                <a:spcPts val="1170"/>
              </a:spcBef>
            </a:pPr>
            <a:r>
              <a:rPr lang="en-US" altLang="en-US" sz="2700" dirty="0"/>
              <a:t>Team dispersion</a:t>
            </a:r>
          </a:p>
          <a:p>
            <a:pPr marL="937260" lvl="1">
              <a:lnSpc>
                <a:spcPct val="90000"/>
              </a:lnSpc>
              <a:spcBef>
                <a:spcPts val="1170"/>
              </a:spcBef>
            </a:pPr>
            <a:r>
              <a:rPr lang="en-US" altLang="en-US" sz="2700" dirty="0"/>
              <a:t>Project duration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altLang="en-US" sz="3060" dirty="0"/>
              <a:t>Scrum has been used on multiple 500+ person projects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98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>
            <a:off x="167259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45920"/>
          </a:xfrm>
        </p:spPr>
        <p:txBody>
          <a:bodyPr anchor="t"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Scaling through the Scrum of scrums</a:t>
            </a:r>
          </a:p>
        </p:txBody>
      </p:sp>
      <p:sp>
        <p:nvSpPr>
          <p:cNvPr id="44035" name="AutoShape 3"/>
          <p:cNvSpPr>
            <a:spLocks/>
          </p:cNvSpPr>
          <p:nvPr/>
        </p:nvSpPr>
        <p:spPr bwMode="auto">
          <a:xfrm>
            <a:off x="466725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4036" name="AutoShape 4"/>
          <p:cNvSpPr>
            <a:spLocks/>
          </p:cNvSpPr>
          <p:nvPr/>
        </p:nvSpPr>
        <p:spPr bwMode="auto">
          <a:xfrm>
            <a:off x="762762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FD402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pic>
        <p:nvPicPr>
          <p:cNvPr id="849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0" y="448056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9" name="Group 6"/>
          <p:cNvGrpSpPr>
            <a:grpSpLocks/>
          </p:cNvGrpSpPr>
          <p:nvPr/>
        </p:nvGrpSpPr>
        <p:grpSpPr bwMode="auto">
          <a:xfrm>
            <a:off x="1866900" y="3691890"/>
            <a:ext cx="2343150" cy="605790"/>
            <a:chOff x="0" y="0"/>
            <a:chExt cx="1640" cy="424"/>
          </a:xfrm>
        </p:grpSpPr>
        <p:pic>
          <p:nvPicPr>
            <p:cNvPr id="8502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000" name="Group 10"/>
          <p:cNvGrpSpPr>
            <a:grpSpLocks/>
          </p:cNvGrpSpPr>
          <p:nvPr/>
        </p:nvGrpSpPr>
        <p:grpSpPr bwMode="auto">
          <a:xfrm>
            <a:off x="1866900" y="5223510"/>
            <a:ext cx="2343150" cy="605790"/>
            <a:chOff x="0" y="0"/>
            <a:chExt cx="1640" cy="424"/>
          </a:xfrm>
        </p:grpSpPr>
        <p:pic>
          <p:nvPicPr>
            <p:cNvPr id="8502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00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2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5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5223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6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0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0" y="4080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1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0" y="410337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2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3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6918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4095750" y="1828800"/>
            <a:ext cx="4000500" cy="1325880"/>
            <a:chOff x="0" y="0"/>
            <a:chExt cx="2800" cy="928"/>
          </a:xfrm>
        </p:grpSpPr>
        <p:sp>
          <p:nvSpPr>
            <p:cNvPr id="44060" name="AutoShape 28"/>
            <p:cNvSpPr>
              <a:spLocks/>
            </p:cNvSpPr>
            <p:nvPr/>
          </p:nvSpPr>
          <p:spPr bwMode="auto">
            <a:xfrm>
              <a:off x="0" y="0"/>
              <a:ext cx="2800" cy="928"/>
            </a:xfrm>
            <a:prstGeom prst="roundRect">
              <a:avLst>
                <a:gd name="adj" fmla="val 2068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pic>
          <p:nvPicPr>
            <p:cNvPr id="85019" name="Picture 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0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" y="264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21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5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2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Scrum of scrums of scrums</a:t>
            </a:r>
          </a:p>
        </p:txBody>
      </p:sp>
      <p:grpSp>
        <p:nvGrpSpPr>
          <p:cNvPr id="87043" name="Group 2"/>
          <p:cNvGrpSpPr>
            <a:grpSpLocks/>
          </p:cNvGrpSpPr>
          <p:nvPr/>
        </p:nvGrpSpPr>
        <p:grpSpPr bwMode="auto">
          <a:xfrm>
            <a:off x="1889760" y="3806190"/>
            <a:ext cx="8332470" cy="2548890"/>
            <a:chOff x="0" y="0"/>
            <a:chExt cx="5832" cy="1784"/>
          </a:xfrm>
        </p:grpSpPr>
        <p:grpSp>
          <p:nvGrpSpPr>
            <p:cNvPr id="87071" name="Group 3"/>
            <p:cNvGrpSpPr>
              <a:grpSpLocks/>
            </p:cNvGrpSpPr>
            <p:nvPr/>
          </p:nvGrpSpPr>
          <p:grpSpPr bwMode="auto">
            <a:xfrm>
              <a:off x="0" y="0"/>
              <a:ext cx="1800" cy="1704"/>
              <a:chOff x="0" y="0"/>
              <a:chExt cx="1800" cy="1704"/>
            </a:xfrm>
          </p:grpSpPr>
          <p:grpSp>
            <p:nvGrpSpPr>
              <p:cNvPr id="87135" name="Group 4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04"/>
                <a:chOff x="0" y="0"/>
                <a:chExt cx="864" cy="1704"/>
              </a:xfrm>
            </p:grpSpPr>
            <p:sp>
              <p:nvSpPr>
                <p:cNvPr id="45061" name="AutoShape 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159" name="Group 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66"/>
                  <a:chOff x="0" y="0"/>
                  <a:chExt cx="768" cy="566"/>
                </a:xfrm>
              </p:grpSpPr>
              <p:pic>
                <p:nvPicPr>
                  <p:cNvPr id="87170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7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0" y="12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7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" y="127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73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74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75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5069" name="AutoShape 13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161" name="Group 14"/>
                <p:cNvGrpSpPr>
                  <a:grpSpLocks/>
                </p:cNvGrpSpPr>
                <p:nvPr/>
              </p:nvGrpSpPr>
              <p:grpSpPr bwMode="auto">
                <a:xfrm>
                  <a:off x="48" y="120"/>
                  <a:ext cx="768" cy="574"/>
                  <a:chOff x="0" y="0"/>
                  <a:chExt cx="768" cy="574"/>
                </a:xfrm>
              </p:grpSpPr>
              <p:pic>
                <p:nvPicPr>
                  <p:cNvPr id="87162" name="Picture 1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3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4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5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6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7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8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69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71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45080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081" name="AutoShape 2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139" name="Group 2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74"/>
                  <a:chOff x="0" y="0"/>
                  <a:chExt cx="768" cy="574"/>
                </a:xfrm>
              </p:grpSpPr>
              <p:pic>
                <p:nvPicPr>
                  <p:cNvPr id="87150" name="Picture 2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1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2" name="Picture 2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3" name="Picture 3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4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5" name="Picture 3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6" name="Picture 3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57" name="Picture 34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7140" name="Group 35"/>
                <p:cNvGrpSpPr>
                  <a:grpSpLocks/>
                </p:cNvGrpSpPr>
                <p:nvPr/>
              </p:nvGrpSpPr>
              <p:grpSpPr bwMode="auto">
                <a:xfrm>
                  <a:off x="48" y="96"/>
                  <a:ext cx="768" cy="614"/>
                  <a:chOff x="0" y="0"/>
                  <a:chExt cx="768" cy="614"/>
                </a:xfrm>
              </p:grpSpPr>
              <p:pic>
                <p:nvPicPr>
                  <p:cNvPr id="87141" name="Picture 3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2" name="Picture 3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3" name="Picture 3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4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5" name="Picture 4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6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7" name="Picture 4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7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8" name="Picture 4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49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87072" name="Group 45"/>
            <p:cNvGrpSpPr>
              <a:grpSpLocks/>
            </p:cNvGrpSpPr>
            <p:nvPr/>
          </p:nvGrpSpPr>
          <p:grpSpPr bwMode="auto">
            <a:xfrm>
              <a:off x="2016" y="0"/>
              <a:ext cx="1800" cy="1704"/>
              <a:chOff x="0" y="0"/>
              <a:chExt cx="1800" cy="1704"/>
            </a:xfrm>
          </p:grpSpPr>
          <p:grpSp>
            <p:nvGrpSpPr>
              <p:cNvPr id="87109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45103" name="AutoShape 47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pic>
              <p:nvPicPr>
                <p:cNvPr id="87120" name="Picture 48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1" name="Picture 4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2" name="Picture 5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3" name="Picture 5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" y="112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4" name="Picture 5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" y="112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5" name="Picture 5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6" name="Picture 54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132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27" name="Picture 5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12" name="AutoShape 56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129" name="Group 57"/>
                <p:cNvGrpSpPr>
                  <a:grpSpLocks/>
                </p:cNvGrpSpPr>
                <p:nvPr/>
              </p:nvGrpSpPr>
              <p:grpSpPr bwMode="auto">
                <a:xfrm>
                  <a:off x="64" y="168"/>
                  <a:ext cx="728" cy="470"/>
                  <a:chOff x="0" y="0"/>
                  <a:chExt cx="728" cy="470"/>
                </a:xfrm>
              </p:grpSpPr>
              <p:pic>
                <p:nvPicPr>
                  <p:cNvPr id="87130" name="Picture 58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31" name="Picture 5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32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33" name="Picture 61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19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34" name="Picture 6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7110" name="Group 63"/>
              <p:cNvGrpSpPr>
                <a:grpSpLocks/>
              </p:cNvGrpSpPr>
              <p:nvPr/>
            </p:nvGrpSpPr>
            <p:grpSpPr bwMode="auto">
              <a:xfrm>
                <a:off x="936" y="448"/>
                <a:ext cx="864" cy="816"/>
                <a:chOff x="0" y="0"/>
                <a:chExt cx="864" cy="816"/>
              </a:xfrm>
            </p:grpSpPr>
            <p:sp>
              <p:nvSpPr>
                <p:cNvPr id="45120" name="AutoShape 6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112" name="Group 65"/>
                <p:cNvGrpSpPr>
                  <a:grpSpLocks/>
                </p:cNvGrpSpPr>
                <p:nvPr/>
              </p:nvGrpSpPr>
              <p:grpSpPr bwMode="auto">
                <a:xfrm>
                  <a:off x="64" y="80"/>
                  <a:ext cx="728" cy="654"/>
                  <a:chOff x="0" y="0"/>
                  <a:chExt cx="728" cy="654"/>
                </a:xfrm>
              </p:grpSpPr>
              <p:pic>
                <p:nvPicPr>
                  <p:cNvPr id="87113" name="Picture 66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14" name="Picture 67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91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15" name="Picture 6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8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16" name="Picture 6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8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17" name="Picture 7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18" name="Picture 71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87073" name="Group 72"/>
            <p:cNvGrpSpPr>
              <a:grpSpLocks/>
            </p:cNvGrpSpPr>
            <p:nvPr/>
          </p:nvGrpSpPr>
          <p:grpSpPr bwMode="auto">
            <a:xfrm>
              <a:off x="4032" y="0"/>
              <a:ext cx="1800" cy="1784"/>
              <a:chOff x="0" y="0"/>
              <a:chExt cx="1800" cy="1784"/>
            </a:xfrm>
          </p:grpSpPr>
          <p:grpSp>
            <p:nvGrpSpPr>
              <p:cNvPr id="87074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84"/>
                <a:chOff x="0" y="0"/>
                <a:chExt cx="864" cy="1784"/>
              </a:xfrm>
            </p:grpSpPr>
            <p:sp>
              <p:nvSpPr>
                <p:cNvPr id="45130" name="AutoShape 7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131" name="AutoShape 75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094" name="Group 76"/>
                <p:cNvGrpSpPr>
                  <a:grpSpLocks/>
                </p:cNvGrpSpPr>
                <p:nvPr/>
              </p:nvGrpSpPr>
              <p:grpSpPr bwMode="auto">
                <a:xfrm>
                  <a:off x="64" y="96"/>
                  <a:ext cx="728" cy="622"/>
                  <a:chOff x="0" y="0"/>
                  <a:chExt cx="728" cy="622"/>
                </a:xfrm>
              </p:grpSpPr>
              <p:pic>
                <p:nvPicPr>
                  <p:cNvPr id="87101" name="Picture 7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2" name="Picture 78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3" name="Picture 7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4" name="Picture 8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5" name="Picture 81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6" name="Picture 82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7" name="Picture 8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108" name="Picture 84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52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87095" name="Picture 8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4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96" name="Picture 8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97" name="Picture 87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98" name="Picture 88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99" name="Picture 8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100" name="Picture 90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7075" name="Group 91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84"/>
                <a:chOff x="0" y="0"/>
                <a:chExt cx="864" cy="1784"/>
              </a:xfrm>
            </p:grpSpPr>
            <p:sp>
              <p:nvSpPr>
                <p:cNvPr id="45148" name="AutoShape 92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149" name="AutoShape 93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7078" name="Group 94"/>
                <p:cNvGrpSpPr>
                  <a:grpSpLocks/>
                </p:cNvGrpSpPr>
                <p:nvPr/>
              </p:nvGrpSpPr>
              <p:grpSpPr bwMode="auto">
                <a:xfrm>
                  <a:off x="64" y="152"/>
                  <a:ext cx="728" cy="510"/>
                  <a:chOff x="0" y="0"/>
                  <a:chExt cx="728" cy="510"/>
                </a:xfrm>
              </p:grpSpPr>
              <p:pic>
                <p:nvPicPr>
                  <p:cNvPr id="87087" name="Picture 9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088" name="Picture 96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089" name="Picture 97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090" name="Picture 9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091" name="Picture 9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23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87079" name="Picture 10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06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0" name="Picture 10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1" name="Picture 10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2" name="Picture 10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3" name="Picture 104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4" name="Picture 105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5" name="Picture 10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86" name="Picture 107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147310" y="1280160"/>
            <a:ext cx="1817370" cy="822960"/>
            <a:chOff x="0" y="0"/>
            <a:chExt cx="1272" cy="576"/>
          </a:xfrm>
        </p:grpSpPr>
        <p:sp>
          <p:nvSpPr>
            <p:cNvPr id="87066" name="AutoShape 109"/>
            <p:cNvSpPr>
              <a:spLocks/>
            </p:cNvSpPr>
            <p:nvPr/>
          </p:nvSpPr>
          <p:spPr bwMode="auto">
            <a:xfrm>
              <a:off x="0" y="0"/>
              <a:ext cx="1272" cy="576"/>
            </a:xfrm>
            <a:prstGeom prst="roundRect">
              <a:avLst>
                <a:gd name="adj" fmla="val 20833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endParaRPr lang="en-US" altLang="en-US" sz="2880"/>
            </a:p>
          </p:txBody>
        </p:sp>
        <p:grpSp>
          <p:nvGrpSpPr>
            <p:cNvPr id="87067" name="Group 110"/>
            <p:cNvGrpSpPr>
              <a:grpSpLocks/>
            </p:cNvGrpSpPr>
            <p:nvPr/>
          </p:nvGrpSpPr>
          <p:grpSpPr bwMode="auto">
            <a:xfrm>
              <a:off x="104" y="144"/>
              <a:ext cx="1072" cy="278"/>
              <a:chOff x="0" y="0"/>
              <a:chExt cx="1072" cy="278"/>
            </a:xfrm>
          </p:grpSpPr>
          <p:pic>
            <p:nvPicPr>
              <p:cNvPr id="87068" name="Picture 11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069" name="Picture 1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" y="8"/>
                <a:ext cx="32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070" name="Picture 1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5170" name="Group 114"/>
          <p:cNvGrpSpPr>
            <a:grpSpLocks/>
          </p:cNvGrpSpPr>
          <p:nvPr/>
        </p:nvGrpSpPr>
        <p:grpSpPr bwMode="auto">
          <a:xfrm>
            <a:off x="2552700" y="2446020"/>
            <a:ext cx="7006590" cy="1017270"/>
            <a:chOff x="0" y="0"/>
            <a:chExt cx="4904" cy="712"/>
          </a:xfrm>
        </p:grpSpPr>
        <p:grpSp>
          <p:nvGrpSpPr>
            <p:cNvPr id="87046" name="Group 115"/>
            <p:cNvGrpSpPr>
              <a:grpSpLocks/>
            </p:cNvGrpSpPr>
            <p:nvPr/>
          </p:nvGrpSpPr>
          <p:grpSpPr bwMode="auto">
            <a:xfrm>
              <a:off x="0" y="0"/>
              <a:ext cx="872" cy="712"/>
              <a:chOff x="0" y="0"/>
              <a:chExt cx="872" cy="712"/>
            </a:xfrm>
          </p:grpSpPr>
          <p:sp>
            <p:nvSpPr>
              <p:cNvPr id="45172" name="AutoShape 116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3C83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7061" name="Group 117"/>
              <p:cNvGrpSpPr>
                <a:grpSpLocks/>
              </p:cNvGrpSpPr>
              <p:nvPr/>
            </p:nvGrpSpPr>
            <p:grpSpPr bwMode="auto">
              <a:xfrm>
                <a:off x="96" y="64"/>
                <a:ext cx="688" cy="582"/>
                <a:chOff x="0" y="0"/>
                <a:chExt cx="688" cy="582"/>
              </a:xfrm>
            </p:grpSpPr>
            <p:pic>
              <p:nvPicPr>
                <p:cNvPr id="87062" name="Picture 11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63" name="Picture 11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0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64" name="Picture 12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31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65" name="Picture 12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7047" name="Group 122"/>
            <p:cNvGrpSpPr>
              <a:grpSpLocks/>
            </p:cNvGrpSpPr>
            <p:nvPr/>
          </p:nvGrpSpPr>
          <p:grpSpPr bwMode="auto">
            <a:xfrm>
              <a:off x="2016" y="0"/>
              <a:ext cx="872" cy="712"/>
              <a:chOff x="0" y="0"/>
              <a:chExt cx="872" cy="712"/>
            </a:xfrm>
          </p:grpSpPr>
          <p:sp>
            <p:nvSpPr>
              <p:cNvPr id="45179" name="AutoShape 123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7056" name="Group 124"/>
              <p:cNvGrpSpPr>
                <a:grpSpLocks/>
              </p:cNvGrpSpPr>
              <p:nvPr/>
            </p:nvGrpSpPr>
            <p:grpSpPr bwMode="auto">
              <a:xfrm>
                <a:off x="120" y="80"/>
                <a:ext cx="632" cy="574"/>
                <a:chOff x="0" y="0"/>
                <a:chExt cx="632" cy="574"/>
              </a:xfrm>
            </p:grpSpPr>
            <p:pic>
              <p:nvPicPr>
                <p:cNvPr id="87057" name="Picture 125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58" name="Picture 12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" y="13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59" name="Picture 12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7048" name="Group 128"/>
            <p:cNvGrpSpPr>
              <a:grpSpLocks/>
            </p:cNvGrpSpPr>
            <p:nvPr/>
          </p:nvGrpSpPr>
          <p:grpSpPr bwMode="auto">
            <a:xfrm>
              <a:off x="4032" y="0"/>
              <a:ext cx="872" cy="712"/>
              <a:chOff x="0" y="0"/>
              <a:chExt cx="872" cy="712"/>
            </a:xfrm>
          </p:grpSpPr>
          <p:sp>
            <p:nvSpPr>
              <p:cNvPr id="45185" name="AutoShape 129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7050" name="Group 130"/>
              <p:cNvGrpSpPr>
                <a:grpSpLocks/>
              </p:cNvGrpSpPr>
              <p:nvPr/>
            </p:nvGrpSpPr>
            <p:grpSpPr bwMode="auto">
              <a:xfrm>
                <a:off x="72" y="32"/>
                <a:ext cx="728" cy="654"/>
                <a:chOff x="0" y="0"/>
                <a:chExt cx="728" cy="654"/>
              </a:xfrm>
            </p:grpSpPr>
            <p:pic>
              <p:nvPicPr>
                <p:cNvPr id="87051" name="Picture 13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52" name="Picture 132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53" name="Picture 133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054" name="Picture 134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97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Meetings (2 weeks Sprint)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3311" y="1741961"/>
            <a:ext cx="4763766" cy="325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Sprint Planning Meeting- </a:t>
            </a: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4 – 8 Hours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Daily Scrum Meeting –  </a:t>
            </a: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15 Minutes </a:t>
            </a:r>
          </a:p>
          <a:p>
            <a:pPr marL="895218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What I did yesterday?</a:t>
            </a:r>
          </a:p>
          <a:p>
            <a:pPr marL="895218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What I will today?</a:t>
            </a:r>
          </a:p>
          <a:p>
            <a:pPr marL="895218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Impediment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Sprint Review Meeting – </a:t>
            </a: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1 – 2 Hours. Live demo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Sprint Retrospective Meeting – </a:t>
            </a: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 2 Hours 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Find the cause , not people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Backlog Refinement Meeting – </a:t>
            </a:r>
            <a:r>
              <a:rPr lang="en-US" dirty="0">
                <a:latin typeface="Trebuchet MS" panose="020B0603020202020204" pitchFamily="34" charset="0"/>
                <a:ea typeface="Segoe UI" pitchFamily="34" charset="0"/>
                <a:cs typeface="Traditional Arabic" panose="02020603050405020304" pitchFamily="18" charset="-78"/>
              </a:rPr>
              <a:t>2 Hours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ea typeface="Segoe UI" pitchFamily="34" charset="0"/>
              <a:cs typeface="Traditional Arabic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52" t="17996" r="20999" b="26400"/>
          <a:stretch/>
        </p:blipFill>
        <p:spPr>
          <a:xfrm>
            <a:off x="282291" y="1562776"/>
            <a:ext cx="6686068" cy="3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8825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291" y="840159"/>
            <a:ext cx="10561583" cy="556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62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Product Backlog </a:t>
            </a:r>
          </a:p>
          <a:p>
            <a:pPr marL="609562" lvl="1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The</a:t>
            </a:r>
            <a:r>
              <a:rPr lang="en-US" dirty="0">
                <a:latin typeface="Trebuchet MS" panose="020B0603020202020204" pitchFamily="34" charset="0"/>
                <a:cs typeface="Arial" panose="020B0604020202020204" pitchFamily="34" charset="0"/>
              </a:rPr>
              <a:t> </a:t>
            </a: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product backlog</a:t>
            </a:r>
            <a:r>
              <a:rPr lang="en-US" dirty="0">
                <a:latin typeface="Trebuchet MS" panose="020B0603020202020204" pitchFamily="34" charset="0"/>
                <a:cs typeface="Arial" panose="020B0604020202020204" pitchFamily="34" charset="0"/>
              </a:rPr>
              <a:t> comprises an ordered list of </a:t>
            </a: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Trebuchet MS" panose="020B0603020202020204" pitchFamily="34" charset="0"/>
                <a:cs typeface="Arial" panose="020B0604020202020204" pitchFamily="34" charset="0"/>
              </a:rPr>
              <a:t> that a Scrum Team maintains for a product.</a:t>
            </a:r>
            <a:endParaRPr lang="en-US" spc="-50" dirty="0">
              <a:latin typeface="Trebuchet MS" panose="020B0603020202020204" pitchFamily="34" charset="0"/>
              <a:cs typeface="Arial" pitchFamily="34" charset="0"/>
            </a:endParaRPr>
          </a:p>
          <a:p>
            <a:pPr marL="152362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Sprint Backlog </a:t>
            </a:r>
          </a:p>
          <a:p>
            <a:pPr marL="609562" lvl="1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The Sprint Backlog is the list of work the Development Team must address during the next Sprint.</a:t>
            </a:r>
          </a:p>
          <a:p>
            <a:pPr marL="152362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Product Increment </a:t>
            </a:r>
          </a:p>
          <a:p>
            <a:pPr marL="609562" lvl="1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Th</a:t>
            </a: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e increment (or potentially shippable increment, PSI) is the sum of all the Product Backlog Items completed during a Sprint, integrated with the work of all previous Sprints.</a:t>
            </a:r>
          </a:p>
          <a:p>
            <a:pPr marL="152362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Sprint burn-down chart </a:t>
            </a:r>
          </a:p>
          <a:p>
            <a:pPr marL="609562" lvl="1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The Sprint burn-down chart is a public displayed chart showing remaining work in the Sprint Backlog. Updated every day, it gives a simple view of the Sprint progress. </a:t>
            </a:r>
          </a:p>
          <a:p>
            <a:pPr marL="152362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spc="-50" dirty="0">
                <a:latin typeface="Trebuchet MS" panose="020B0603020202020204" pitchFamily="34" charset="0"/>
                <a:cs typeface="Arial" pitchFamily="34" charset="0"/>
              </a:rPr>
              <a:t>Release burn-up chart </a:t>
            </a:r>
          </a:p>
          <a:p>
            <a:pPr marL="609562" lvl="1" indent="-152362" defTabSz="1218895">
              <a:spcBef>
                <a:spcPts val="533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Trebuchet MS" panose="020B0603020202020204" pitchFamily="34" charset="0"/>
                <a:cs typeface="Arial" panose="020B0604020202020204" pitchFamily="34" charset="0"/>
              </a:rPr>
              <a:t>The release burn-up chart is a way for the team to provide visibility and track progress toward a release. Updated at the end of each Sprint, it shows progress toward delivering a forecast scope.</a:t>
            </a:r>
            <a:endParaRPr lang="en-US" sz="1600" spc="-5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45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– is the Key Metric in Scrum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05" y="1235804"/>
            <a:ext cx="7562967" cy="49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67" y="1656866"/>
            <a:ext cx="5661079" cy="40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269846"/>
            <a:ext cx="10972801" cy="731838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Project management - Kanban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40" y="2283156"/>
            <a:ext cx="10070955" cy="4574844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970384" y="1231641"/>
            <a:ext cx="10216511" cy="70912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Kanban</a:t>
            </a:r>
            <a:r>
              <a:rPr lang="en-US" sz="2800" dirty="0">
                <a:solidFill>
                  <a:schemeClr val="tx1"/>
                </a:solidFill>
              </a:rPr>
              <a:t> is a visual signal that's used to trigger an 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5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68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468"/>
              <a:t>8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0817" y="172251"/>
            <a:ext cx="9437585" cy="535208"/>
          </a:xfrm>
          <a:prstGeom prst="rect">
            <a:avLst/>
          </a:prstGeom>
        </p:spPr>
        <p:txBody>
          <a:bodyPr/>
          <a:lstStyle>
            <a:lvl1pPr algn="ctr" defTabSz="609448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Project Management - Methodologies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153715"/>
            <a:ext cx="5422448" cy="303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09"/>
          <a:stretch/>
        </p:blipFill>
        <p:spPr>
          <a:xfrm>
            <a:off x="6343639" y="1153715"/>
            <a:ext cx="5234625" cy="303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248" y="4182559"/>
            <a:ext cx="1975592" cy="1632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2752"/>
          <a:stretch/>
        </p:blipFill>
        <p:spPr>
          <a:xfrm>
            <a:off x="4081670" y="4185622"/>
            <a:ext cx="1656521" cy="16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" y="-1"/>
            <a:ext cx="6480037" cy="41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xplosion: 8 Points 5"/>
          <p:cNvSpPr/>
          <p:nvPr/>
        </p:nvSpPr>
        <p:spPr>
          <a:xfrm>
            <a:off x="4439754" y="99391"/>
            <a:ext cx="2703168" cy="210047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PLAN DRIVEN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6" y="3559830"/>
            <a:ext cx="6785114" cy="329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xplosion: 8 Points 4"/>
          <p:cNvSpPr/>
          <p:nvPr/>
        </p:nvSpPr>
        <p:spPr>
          <a:xfrm>
            <a:off x="2514876" y="4229714"/>
            <a:ext cx="3130550" cy="2338388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CHANGE DRIVEN</a:t>
            </a:r>
          </a:p>
        </p:txBody>
      </p:sp>
    </p:spTree>
    <p:extLst>
      <p:ext uri="{BB962C8B-B14F-4D97-AF65-F5344CB8AC3E}">
        <p14:creationId xmlns:p14="http://schemas.microsoft.com/office/powerpoint/2010/main" val="35979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theme/theme1.xml><?xml version="1.0" encoding="utf-8"?>
<a:theme xmlns:a="http://schemas.openxmlformats.org/drawingml/2006/main" name="CSS CORP NEW CP">
  <a:themeElements>
    <a:clrScheme name="CSS Corp New CP">
      <a:dk1>
        <a:srgbClr val="2C2C2D"/>
      </a:dk1>
      <a:lt1>
        <a:srgbClr val="FFFFFF"/>
      </a:lt1>
      <a:dk2>
        <a:srgbClr val="FFFFFF"/>
      </a:dk2>
      <a:lt2>
        <a:srgbClr val="FFFFFF"/>
      </a:lt2>
      <a:accent1>
        <a:srgbClr val="00AEEF"/>
      </a:accent1>
      <a:accent2>
        <a:srgbClr val="F68724"/>
      </a:accent2>
      <a:accent3>
        <a:srgbClr val="A6CE39"/>
      </a:accent3>
      <a:accent4>
        <a:srgbClr val="FFC000"/>
      </a:accent4>
      <a:accent5>
        <a:srgbClr val="58595B"/>
      </a:accent5>
      <a:accent6>
        <a:srgbClr val="009999"/>
      </a:accent6>
      <a:hlink>
        <a:srgbClr val="009999"/>
      </a:hlink>
      <a:folHlink>
        <a:srgbClr val="ED17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S CORP NEW CP" id="{C9AD6245-4C03-4293-8623-A187A24BB472}" vid="{092390D8-A7EF-4A61-AC37-177E4DD0F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326AE96828742B08A2AE574155151" ma:contentTypeVersion="8" ma:contentTypeDescription="Create a new document." ma:contentTypeScope="" ma:versionID="186d230d516081c5d45f47fa2fdfee1b">
  <xsd:schema xmlns:xsd="http://www.w3.org/2001/XMLSchema" xmlns:xs="http://www.w3.org/2001/XMLSchema" xmlns:p="http://schemas.microsoft.com/office/2006/metadata/properties" xmlns:ns2="51bec22b-d9cb-44c3-a130-28697305e84e" xmlns:ns3="b62372a1-b8a1-4f66-b561-00c686e4c1f3" targetNamespace="http://schemas.microsoft.com/office/2006/metadata/properties" ma:root="true" ma:fieldsID="2b5fd2aa8c04699f85ca9f22d37e8517" ns2:_="" ns3:_="">
    <xsd:import namespace="51bec22b-d9cb-44c3-a130-28697305e84e"/>
    <xsd:import namespace="b62372a1-b8a1-4f66-b561-00c686e4c1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ec22b-d9cb-44c3-a130-28697305e8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372a1-b8a1-4f66-b561-00c686e4c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962587-991B-4329-BB12-2E966C262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AE1283-42CF-4E24-811B-38EF68466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bec22b-d9cb-44c3-a130-28697305e84e"/>
    <ds:schemaRef ds:uri="b62372a1-b8a1-4f66-b561-00c686e4c1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A7C3CD-A729-4E86-96F6-96503E20E0D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62372a1-b8a1-4f66-b561-00c686e4c1f3"/>
    <ds:schemaRef ds:uri="http://purl.org/dc/elements/1.1/"/>
    <ds:schemaRef ds:uri="http://schemas.microsoft.com/office/2006/metadata/properties"/>
    <ds:schemaRef ds:uri="51bec22b-d9cb-44c3-a130-28697305e84e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8642</TotalTime>
  <Words>1264</Words>
  <Application>Microsoft Office PowerPoint</Application>
  <PresentationFormat>Widescreen</PresentationFormat>
  <Paragraphs>410</Paragraphs>
  <Slides>41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ＭＳ Ｐゴシック</vt:lpstr>
      <vt:lpstr>Algerian</vt:lpstr>
      <vt:lpstr>Arial</vt:lpstr>
      <vt:lpstr>Arial Rounded MT Bold</vt:lpstr>
      <vt:lpstr>Calibri</vt:lpstr>
      <vt:lpstr>Comic Sans MS</vt:lpstr>
      <vt:lpstr>Gill Sans</vt:lpstr>
      <vt:lpstr>Lucida Grande</vt:lpstr>
      <vt:lpstr>Segoe UI</vt:lpstr>
      <vt:lpstr>Traditional Arabic</vt:lpstr>
      <vt:lpstr>Trebuchet MS</vt:lpstr>
      <vt:lpstr>ヒラギノ角ゴ Pro W3</vt:lpstr>
      <vt:lpstr>CSS CORP NEW CP</vt:lpstr>
      <vt:lpstr>Chart</vt:lpstr>
      <vt:lpstr>Agile SCRUM Basics</vt:lpstr>
      <vt:lpstr>PowerPoint Presentation</vt:lpstr>
      <vt:lpstr>PowerPoint Presentation</vt:lpstr>
      <vt:lpstr>PowerPoint Presentation</vt:lpstr>
      <vt:lpstr>Velocity – is the Key Metric in Scrum</vt:lpstr>
      <vt:lpstr>Burndown Chart</vt:lpstr>
      <vt:lpstr>Project management - Kanban</vt:lpstr>
      <vt:lpstr>PowerPoint Presentation</vt:lpstr>
      <vt:lpstr>PowerPoint Presentation</vt:lpstr>
      <vt:lpstr>The Agile Manifesto–a statement of values</vt:lpstr>
      <vt:lpstr>Putting it all together</vt:lpstr>
      <vt:lpstr>Sequential vs. Overlapping development</vt:lpstr>
      <vt:lpstr>Scrum Framework</vt:lpstr>
      <vt:lpstr>Scrum Framework</vt:lpstr>
      <vt:lpstr>Product owner</vt:lpstr>
      <vt:lpstr>The Scrum Master</vt:lpstr>
      <vt:lpstr>The Team</vt:lpstr>
      <vt:lpstr>The Team</vt:lpstr>
      <vt:lpstr>Scrum Framework</vt:lpstr>
      <vt:lpstr>PowerPoint Presentation</vt:lpstr>
      <vt:lpstr>Sprint planning</vt:lpstr>
      <vt:lpstr>The Daily scrum</vt:lpstr>
      <vt:lpstr>Everyone answers 3 questions</vt:lpstr>
      <vt:lpstr>The Sprint review</vt:lpstr>
      <vt:lpstr>Sprint Retrospective</vt:lpstr>
      <vt:lpstr>Start / Stop / Continue</vt:lpstr>
      <vt:lpstr>Scrum framework</vt:lpstr>
      <vt:lpstr>Product backlog</vt:lpstr>
      <vt:lpstr>A Sample product backlog</vt:lpstr>
      <vt:lpstr>The Sprint goal</vt:lpstr>
      <vt:lpstr>Managing the sprint backlog</vt:lpstr>
      <vt:lpstr>Managing the sprint backlog</vt:lpstr>
      <vt:lpstr>A sprint backlog</vt:lpstr>
      <vt:lpstr>A sprint burndown chart</vt:lpstr>
      <vt:lpstr>PowerPoint Presentation</vt:lpstr>
      <vt:lpstr>Scalability</vt:lpstr>
      <vt:lpstr>Scaling through the Scrum of scrums</vt:lpstr>
      <vt:lpstr>Scrum of scrums of scrums</vt:lpstr>
      <vt:lpstr>SCRUM Meetings (2 weeks Sprint)</vt:lpstr>
      <vt:lpstr>SCRUM Artifacts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Chandrakumar</dc:creator>
  <cp:lastModifiedBy>Emelda Banumathy</cp:lastModifiedBy>
  <cp:revision>1202</cp:revision>
  <dcterms:created xsi:type="dcterms:W3CDTF">2017-04-03T06:52:43Z</dcterms:created>
  <dcterms:modified xsi:type="dcterms:W3CDTF">2018-10-17T08:21:33Z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0x010100044326AE96828742B08A2AE574155151</vt:lpwstr>
  </property>
</Properties>
</file>