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4" r:id="rId1"/>
  </p:sldMasterIdLst>
  <p:notesMasterIdLst>
    <p:notesMasterId r:id="rId18"/>
  </p:notesMasterIdLst>
  <p:sldIdLst>
    <p:sldId id="256" r:id="rId2"/>
    <p:sldId id="274" r:id="rId3"/>
    <p:sldId id="27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77" r:id="rId12"/>
    <p:sldId id="269" r:id="rId13"/>
    <p:sldId id="270" r:id="rId14"/>
    <p:sldId id="273" r:id="rId15"/>
    <p:sldId id="275" r:id="rId16"/>
    <p:sldId id="27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82" autoAdjust="0"/>
    <p:restoredTop sz="94673" autoAdjust="0"/>
  </p:normalViewPr>
  <p:slideViewPr>
    <p:cSldViewPr>
      <p:cViewPr>
        <p:scale>
          <a:sx n="100" d="100"/>
          <a:sy n="100" d="100"/>
        </p:scale>
        <p:origin x="-1218" y="-6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D1E198-497B-4F8F-AA05-71F6A0F52A0D}" type="datetimeFigureOut">
              <a:rPr lang="en-US" smtClean="0"/>
              <a:t>5/20/2011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ED2ED1-D9C0-4461-9620-FABDA9B17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46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D2ED1-D9C0-4461-9620-FABDA9B17D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24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D2ED1-D9C0-4461-9620-FABDA9B17D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89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D2ED1-D9C0-4461-9620-FABDA9B17D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355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2EF06-A35F-4A83-B5B6-C7080FBAAEF6}" type="datetime1">
              <a:rPr lang="en-US" smtClean="0"/>
              <a:t>5/20/2011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0AA39F3-44E9-47B4-BF14-19DBB10973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B8FD-890D-4CC6-80E9-B180393D6FA9}" type="datetime1">
              <a:rPr lang="en-US" smtClean="0"/>
              <a:t>5/20/2011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A39F3-44E9-47B4-BF14-19DBB10973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3F04-26F2-4F71-8767-4FE57492BCD0}" type="datetime1">
              <a:rPr lang="en-US" smtClean="0"/>
              <a:t>5/20/2011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A39F3-44E9-47B4-BF14-19DBB10973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2B2E6-7635-44DB-8741-566B2C6791D5}" type="datetime1">
              <a:rPr lang="en-US" smtClean="0"/>
              <a:t>5/20/2011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A39F3-44E9-47B4-BF14-19DBB10973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CB45F-C7E9-47C6-8C49-C16E620F9D69}" type="datetime1">
              <a:rPr lang="en-US" smtClean="0"/>
              <a:t>5/20/2011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AA39F3-44E9-47B4-BF14-19DBB109730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C763-6120-45D7-9A8A-887C20E2E4CA}" type="datetime1">
              <a:rPr lang="en-US" smtClean="0"/>
              <a:t>5/20/2011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A39F3-44E9-47B4-BF14-19DBB10973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0C5D0-460C-451E-A71E-D3D30C63ACAC}" type="datetime1">
              <a:rPr lang="en-US" smtClean="0"/>
              <a:t>5/20/2011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A39F3-44E9-47B4-BF14-19DBB10973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0AB15-1843-457E-A4AE-B9B098968130}" type="datetime1">
              <a:rPr lang="en-US" smtClean="0"/>
              <a:t>5/20/2011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A39F3-44E9-47B4-BF14-19DBB10973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BF9F-8825-46DA-9FAE-3C80E682CCD6}" type="datetime1">
              <a:rPr lang="en-US" smtClean="0"/>
              <a:t>5/20/2011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A39F3-44E9-47B4-BF14-19DBB10973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A813A-B575-4066-A128-6B0C48974A7F}" type="datetime1">
              <a:rPr lang="en-US" smtClean="0"/>
              <a:t>5/20/2011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A39F3-44E9-47B4-BF14-19DBB10973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ECBE-98A6-415E-8D74-EEE75AA30E92}" type="datetime1">
              <a:rPr lang="en-US" smtClean="0"/>
              <a:t>5/20/2011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0AA39F3-44E9-47B4-BF14-19DBB10973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9B0681B-7CF3-4110-9400-0EA64DE08159}" type="datetime1">
              <a:rPr lang="en-US" smtClean="0"/>
              <a:t>5/20/2011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30AA39F3-44E9-47B4-BF14-19DBB109730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 smtClean="0"/>
              <a:t>Tobacco Cessation Project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343400"/>
            <a:ext cx="6858000" cy="1371600"/>
          </a:xfrm>
        </p:spPr>
        <p:txBody>
          <a:bodyPr>
            <a:noAutofit/>
          </a:bodyPr>
          <a:lstStyle/>
          <a:p>
            <a:endParaRPr lang="en-US" sz="2400" dirty="0"/>
          </a:p>
          <a:p>
            <a:r>
              <a:rPr lang="en-US" sz="2400" dirty="0" smtClean="0"/>
              <a:t>Save A million from tobacco</a:t>
            </a: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8229600" y="6499225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AA39F3-44E9-47B4-BF14-19DBB109730F}" type="slidenum">
              <a:rPr lang="en-US" smtClean="0"/>
              <a:pPr/>
              <a:t>1</a:t>
            </a:fld>
            <a:r>
              <a:rPr lang="en-US" dirty="0" smtClean="0"/>
              <a:t>/16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7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Disseminate 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Include interviews with </a:t>
            </a:r>
            <a:r>
              <a:rPr lang="en-US" dirty="0" smtClean="0"/>
              <a:t>real patients </a:t>
            </a:r>
            <a:r>
              <a:rPr lang="en-US" b="0" dirty="0" smtClean="0"/>
              <a:t>on how tobacco has affected their lives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Ask </a:t>
            </a:r>
            <a:r>
              <a:rPr lang="en-US" dirty="0" smtClean="0"/>
              <a:t>teens</a:t>
            </a:r>
            <a:r>
              <a:rPr lang="en-US" b="0" dirty="0" smtClean="0"/>
              <a:t> about their experiences with tobacco and peer pressure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Make it easy for </a:t>
            </a:r>
            <a:r>
              <a:rPr lang="en-US" dirty="0" smtClean="0"/>
              <a:t>teachers</a:t>
            </a:r>
            <a:r>
              <a:rPr lang="en-US" b="0" dirty="0" smtClean="0"/>
              <a:t> to download presentations to share with their students the effects of tobacco use</a:t>
            </a:r>
            <a:endParaRPr lang="en-US" b="0" dirty="0"/>
          </a:p>
        </p:txBody>
      </p:sp>
      <p:pic>
        <p:nvPicPr>
          <p:cNvPr id="13" name="Picture 12" descr="Mubin 0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1" y="4191001"/>
            <a:ext cx="2438399" cy="18287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191000"/>
            <a:ext cx="1828800" cy="182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1315721" cy="365125"/>
          </a:xfrm>
        </p:spPr>
        <p:txBody>
          <a:bodyPr/>
          <a:lstStyle/>
          <a:p>
            <a:fld id="{30AA39F3-44E9-47B4-BF14-19DBB109730F}" type="slidenum">
              <a:rPr lang="en-US" smtClean="0"/>
              <a:t>10</a:t>
            </a:fld>
            <a:r>
              <a:rPr lang="en-US" dirty="0" smtClean="0"/>
              <a:t>/16</a:t>
            </a:r>
            <a:endParaRPr lang="en-US" dirty="0"/>
          </a:p>
        </p:txBody>
      </p:sp>
      <p:sp>
        <p:nvSpPr>
          <p:cNvPr id="5" name="Plus 4"/>
          <p:cNvSpPr/>
          <p:nvPr/>
        </p:nvSpPr>
        <p:spPr>
          <a:xfrm>
            <a:off x="2514600" y="4724400"/>
            <a:ext cx="762000" cy="762000"/>
          </a:xfrm>
          <a:prstGeom prst="mathPlus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275" y="4038600"/>
            <a:ext cx="1076325" cy="2005575"/>
          </a:xfrm>
          <a:prstGeom prst="rect">
            <a:avLst/>
          </a:prstGeom>
        </p:spPr>
      </p:pic>
      <p:sp>
        <p:nvSpPr>
          <p:cNvPr id="8" name="Equal 7"/>
          <p:cNvSpPr/>
          <p:nvPr/>
        </p:nvSpPr>
        <p:spPr>
          <a:xfrm>
            <a:off x="4472375" y="4794506"/>
            <a:ext cx="1233099" cy="621788"/>
          </a:xfrm>
          <a:prstGeom prst="mathEqual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91201" y="5999202"/>
            <a:ext cx="25907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 smtClean="0"/>
              <a:t>Source: www.tobacco-n-cancer.com</a:t>
            </a:r>
          </a:p>
          <a:p>
            <a:r>
              <a:rPr lang="en-US" sz="900" i="1" dirty="0" smtClean="0"/>
              <a:t>Here we follow the story of </a:t>
            </a:r>
            <a:r>
              <a:rPr lang="en-US" sz="900" i="1" dirty="0" err="1" smtClean="0"/>
              <a:t>Mubin</a:t>
            </a:r>
            <a:r>
              <a:rPr lang="en-US" sz="900" i="1" dirty="0" smtClean="0"/>
              <a:t> and his tragic experience with tobacco.</a:t>
            </a:r>
            <a:endParaRPr lang="en-US" sz="900" i="1" dirty="0"/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1524000" y="6545580"/>
            <a:ext cx="990600" cy="304800"/>
          </a:xfrm>
          <a:prstGeom prst="rect">
            <a:avLst/>
          </a:prstGeom>
          <a:noFill/>
          <a:ln w="1270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0" tIns="0" rIns="45720" bIns="18288" anchor="ctr" anchorCtr="1"/>
          <a:lstStyle>
            <a:defPPr>
              <a:defRPr lang="en-US"/>
            </a:defPPr>
            <a:lvl1pPr algn="ctr" defTabSz="762000">
              <a:defRPr sz="1600">
                <a:solidFill>
                  <a:srgbClr val="7286C4"/>
                </a:solidFill>
              </a:defRPr>
            </a:lvl1pPr>
          </a:lstStyle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Summary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2514600" y="6545580"/>
            <a:ext cx="990600" cy="30480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lIns="45720" tIns="36576" rIns="45720" bIns="18288" anchor="ctr" anchorCtr="1"/>
          <a:lstStyle>
            <a:defPPr>
              <a:defRPr lang="en-US"/>
            </a:defPPr>
            <a:lvl1pPr algn="ctr" defTabSz="762000">
              <a:defRPr sz="1400">
                <a:solidFill>
                  <a:srgbClr val="B2B2B2"/>
                </a:solidFill>
              </a:defRPr>
            </a:lvl1pPr>
          </a:lstStyle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Who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3505200" y="6545580"/>
            <a:ext cx="976701" cy="304800"/>
          </a:xfrm>
          <a:prstGeom prst="rect">
            <a:avLst/>
          </a:prstGeom>
          <a:noFill/>
          <a:ln w="12700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lIns="45720" tIns="36576" rIns="45720" bIns="18288" anchor="ctr" anchorCtr="1"/>
          <a:lstStyle/>
          <a:p>
            <a:pPr algn="ctr" defTabSz="762000" eaLnBrk="0" hangingPunct="0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</a:rPr>
              <a:t>Why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Tahoma" pitchFamily="34" charset="0"/>
            </a:endParaRPr>
          </a:p>
        </p:txBody>
      </p:sp>
      <p:sp>
        <p:nvSpPr>
          <p:cNvPr id="26" name="Text Box 18"/>
          <p:cNvSpPr txBox="1">
            <a:spLocks noChangeArrowheads="1"/>
          </p:cNvSpPr>
          <p:nvPr/>
        </p:nvSpPr>
        <p:spPr bwMode="auto">
          <a:xfrm>
            <a:off x="4481901" y="6545580"/>
            <a:ext cx="975360" cy="304800"/>
          </a:xfrm>
          <a:prstGeom prst="rect">
            <a:avLst/>
          </a:prstGeom>
          <a:solidFill>
            <a:schemeClr val="accent5">
              <a:alpha val="25000"/>
            </a:schemeClr>
          </a:solidFill>
          <a:ln w="12700" algn="ctr">
            <a:solidFill>
              <a:schemeClr val="accent5"/>
            </a:solidFill>
            <a:miter lim="800000"/>
            <a:headEnd/>
            <a:tailEnd/>
          </a:ln>
          <a:effectLst/>
        </p:spPr>
        <p:txBody>
          <a:bodyPr lIns="45720" tIns="36576" rIns="45720" bIns="18288" anchor="ctr" anchorCtr="1"/>
          <a:lstStyle/>
          <a:p>
            <a:pPr algn="ctr" defTabSz="762000" eaLnBrk="0" hangingPunct="0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1400" dirty="0" smtClean="0">
                <a:solidFill>
                  <a:schemeClr val="accent3"/>
                </a:solidFill>
                <a:latin typeface="Tahoma" pitchFamily="34" charset="0"/>
              </a:rPr>
              <a:t>What</a:t>
            </a:r>
            <a:endParaRPr lang="en-US" sz="1400" dirty="0">
              <a:solidFill>
                <a:schemeClr val="accent3"/>
              </a:solidFill>
              <a:latin typeface="Tahoma" pitchFamily="34" charset="0"/>
            </a:endParaRPr>
          </a:p>
        </p:txBody>
      </p:sp>
      <p:sp useBgFill="1">
        <p:nvSpPr>
          <p:cNvPr id="27" name="Text Box 18"/>
          <p:cNvSpPr txBox="1">
            <a:spLocks noChangeArrowheads="1"/>
          </p:cNvSpPr>
          <p:nvPr/>
        </p:nvSpPr>
        <p:spPr bwMode="auto">
          <a:xfrm>
            <a:off x="5411541" y="6545580"/>
            <a:ext cx="1065459" cy="304800"/>
          </a:xfrm>
          <a:prstGeom prst="rect">
            <a:avLst/>
          </a:prstGeom>
          <a:ln w="12700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lIns="45720" tIns="36576" rIns="45720" bIns="18288" anchor="ctr" anchorCtr="1"/>
          <a:lstStyle/>
          <a:p>
            <a:pPr algn="ctr" defTabSz="762000" eaLnBrk="0" hangingPunct="0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1400" dirty="0" smtClean="0">
                <a:solidFill>
                  <a:srgbClr val="B2B2B2"/>
                </a:solidFill>
                <a:latin typeface="Tahoma" pitchFamily="34" charset="0"/>
              </a:rPr>
              <a:t>How</a:t>
            </a:r>
            <a:endParaRPr lang="en-US" sz="1400" dirty="0">
              <a:solidFill>
                <a:srgbClr val="B2B2B2"/>
              </a:solidFill>
              <a:latin typeface="Tahoma" pitchFamily="34" charset="0"/>
            </a:endParaRPr>
          </a:p>
        </p:txBody>
      </p:sp>
      <p:sp useBgFill="1">
        <p:nvSpPr>
          <p:cNvPr id="28" name="Text Box 18"/>
          <p:cNvSpPr txBox="1">
            <a:spLocks noChangeArrowheads="1"/>
          </p:cNvSpPr>
          <p:nvPr/>
        </p:nvSpPr>
        <p:spPr bwMode="auto">
          <a:xfrm>
            <a:off x="6477000" y="6545580"/>
            <a:ext cx="1065459" cy="304800"/>
          </a:xfrm>
          <a:prstGeom prst="rect">
            <a:avLst/>
          </a:prstGeom>
          <a:ln w="12700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lIns="45720" tIns="36576" rIns="45720" bIns="18288" anchor="ctr" anchorCtr="1"/>
          <a:lstStyle/>
          <a:p>
            <a:pPr algn="ctr" defTabSz="762000" eaLnBrk="0" hangingPunct="0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1400" dirty="0" smtClean="0">
                <a:solidFill>
                  <a:srgbClr val="B2B2B2"/>
                </a:solidFill>
                <a:latin typeface="Tahoma" pitchFamily="34" charset="0"/>
              </a:rPr>
              <a:t>When</a:t>
            </a:r>
            <a:endParaRPr lang="en-US" sz="1400" dirty="0">
              <a:solidFill>
                <a:srgbClr val="B2B2B2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06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Government and NGO involvement is necessary to generate a comprehensive network of solutions, including</a:t>
            </a:r>
          </a:p>
          <a:p>
            <a:pPr marL="800100" lvl="1" indent="-342900"/>
            <a:r>
              <a:rPr lang="en-US" b="1" dirty="0" smtClean="0"/>
              <a:t>Phone hotlines</a:t>
            </a:r>
            <a:r>
              <a:rPr lang="en-US" dirty="0" smtClean="0"/>
              <a:t>—speaking to a real person about an addiction to tobacco can help distract from a craving or understand the difficulties of quitting</a:t>
            </a:r>
          </a:p>
          <a:p>
            <a:pPr marL="800100" lvl="1" indent="-342900"/>
            <a:r>
              <a:rPr lang="en-US" b="1" dirty="0" smtClean="0"/>
              <a:t>Text message campaigns</a:t>
            </a:r>
            <a:r>
              <a:rPr lang="en-US" b="0" dirty="0" smtClean="0"/>
              <a:t>—getting alerts about tobacco use helps spread information provides a peer backing to ensure de-addiction</a:t>
            </a:r>
          </a:p>
          <a:p>
            <a:pPr marL="800100" lvl="1" indent="-342900"/>
            <a:r>
              <a:rPr lang="en-US" b="1" dirty="0" smtClean="0"/>
              <a:t>Social media</a:t>
            </a:r>
            <a:r>
              <a:rPr lang="en-US" b="0" dirty="0" smtClean="0"/>
              <a:t>—having an onlin</a:t>
            </a:r>
            <a:r>
              <a:rPr lang="en-US" dirty="0" smtClean="0"/>
              <a:t>e support group and a place where people can share their stories makes quitting easier</a:t>
            </a:r>
            <a:endParaRPr lang="en-US" b="0" dirty="0" smtClean="0"/>
          </a:p>
          <a:p>
            <a:pPr marL="800100" lvl="1" indent="-342900"/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1315721" cy="365125"/>
          </a:xfrm>
        </p:spPr>
        <p:txBody>
          <a:bodyPr/>
          <a:lstStyle/>
          <a:p>
            <a:fld id="{30AA39F3-44E9-47B4-BF14-19DBB109730F}" type="slidenum">
              <a:rPr lang="en-US" smtClean="0"/>
              <a:t>11</a:t>
            </a:fld>
            <a:r>
              <a:rPr lang="en-US" dirty="0" smtClean="0"/>
              <a:t>/16</a:t>
            </a:r>
            <a:endParaRPr lang="en-US" dirty="0"/>
          </a:p>
        </p:txBody>
      </p:sp>
      <p:sp>
        <p:nvSpPr>
          <p:cNvPr id="5" name="Text Box 18"/>
          <p:cNvSpPr txBox="1">
            <a:spLocks noChangeArrowheads="1"/>
          </p:cNvSpPr>
          <p:nvPr/>
        </p:nvSpPr>
        <p:spPr bwMode="auto">
          <a:xfrm>
            <a:off x="1524000" y="6545580"/>
            <a:ext cx="990600" cy="304800"/>
          </a:xfrm>
          <a:prstGeom prst="rect">
            <a:avLst/>
          </a:prstGeom>
          <a:noFill/>
          <a:ln w="1270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0" tIns="0" rIns="45720" bIns="18288" anchor="ctr" anchorCtr="1"/>
          <a:lstStyle>
            <a:defPPr>
              <a:defRPr lang="en-US"/>
            </a:defPPr>
            <a:lvl1pPr algn="ctr" defTabSz="762000">
              <a:defRPr sz="1600">
                <a:solidFill>
                  <a:srgbClr val="7286C4"/>
                </a:solidFill>
              </a:defRPr>
            </a:lvl1pPr>
          </a:lstStyle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Summary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2514600" y="6545580"/>
            <a:ext cx="990600" cy="30480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lIns="45720" tIns="36576" rIns="45720" bIns="18288" anchor="ctr" anchorCtr="1"/>
          <a:lstStyle>
            <a:defPPr>
              <a:defRPr lang="en-US"/>
            </a:defPPr>
            <a:lvl1pPr algn="ctr" defTabSz="762000">
              <a:defRPr sz="1400">
                <a:solidFill>
                  <a:srgbClr val="B2B2B2"/>
                </a:solidFill>
              </a:defRPr>
            </a:lvl1pPr>
          </a:lstStyle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Who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 Box 18"/>
          <p:cNvSpPr txBox="1">
            <a:spLocks noChangeArrowheads="1"/>
          </p:cNvSpPr>
          <p:nvPr/>
        </p:nvSpPr>
        <p:spPr bwMode="auto">
          <a:xfrm>
            <a:off x="3505200" y="6545580"/>
            <a:ext cx="976701" cy="304800"/>
          </a:xfrm>
          <a:prstGeom prst="rect">
            <a:avLst/>
          </a:prstGeom>
          <a:noFill/>
          <a:ln w="12700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lIns="45720" tIns="36576" rIns="45720" bIns="18288" anchor="ctr" anchorCtr="1"/>
          <a:lstStyle/>
          <a:p>
            <a:pPr algn="ctr" defTabSz="762000" eaLnBrk="0" hangingPunct="0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</a:rPr>
              <a:t>Why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Tahoma" pitchFamily="34" charset="0"/>
            </a:endParaRPr>
          </a:p>
        </p:txBody>
      </p:sp>
      <p:sp>
        <p:nvSpPr>
          <p:cNvPr id="8" name="Text Box 18"/>
          <p:cNvSpPr txBox="1">
            <a:spLocks noChangeArrowheads="1"/>
          </p:cNvSpPr>
          <p:nvPr/>
        </p:nvSpPr>
        <p:spPr bwMode="auto">
          <a:xfrm>
            <a:off x="4481901" y="6545580"/>
            <a:ext cx="975360" cy="304800"/>
          </a:xfrm>
          <a:prstGeom prst="rect">
            <a:avLst/>
          </a:prstGeom>
          <a:noFill/>
          <a:ln w="1270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45720" tIns="36576" rIns="45720" bIns="18288" anchor="ctr" anchorCtr="1"/>
          <a:lstStyle/>
          <a:p>
            <a:pPr algn="ctr" defTabSz="762000" eaLnBrk="0" hangingPunct="0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</a:rPr>
              <a:t>What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Tahoma" pitchFamily="34" charset="0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5457261" y="6545580"/>
            <a:ext cx="1018398" cy="304800"/>
          </a:xfrm>
          <a:prstGeom prst="rect">
            <a:avLst/>
          </a:prstGeom>
          <a:solidFill>
            <a:schemeClr val="accent5">
              <a:alpha val="25000"/>
            </a:schemeClr>
          </a:solidFill>
          <a:ln w="12700" algn="ctr">
            <a:solidFill>
              <a:schemeClr val="accent5"/>
            </a:solidFill>
            <a:miter lim="800000"/>
            <a:headEnd/>
            <a:tailEnd/>
          </a:ln>
          <a:effectLst/>
        </p:spPr>
        <p:txBody>
          <a:bodyPr lIns="45720" tIns="36576" rIns="45720" bIns="18288" anchor="ctr" anchorCtr="1"/>
          <a:lstStyle/>
          <a:p>
            <a:pPr algn="ctr" defTabSz="762000" eaLnBrk="0" hangingPunct="0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1400" dirty="0" smtClean="0">
                <a:solidFill>
                  <a:schemeClr val="accent3"/>
                </a:solidFill>
                <a:latin typeface="Tahoma" pitchFamily="34" charset="0"/>
              </a:rPr>
              <a:t>How</a:t>
            </a:r>
            <a:endParaRPr lang="en-US" sz="1400" dirty="0">
              <a:solidFill>
                <a:schemeClr val="accent3"/>
              </a:solidFill>
              <a:latin typeface="Tahoma" pitchFamily="34" charset="0"/>
            </a:endParaRPr>
          </a:p>
        </p:txBody>
      </p:sp>
      <p:sp useBgFill="1"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6477000" y="6545580"/>
            <a:ext cx="1065459" cy="304800"/>
          </a:xfrm>
          <a:prstGeom prst="rect">
            <a:avLst/>
          </a:prstGeom>
          <a:ln w="12700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lIns="45720" tIns="36576" rIns="45720" bIns="18288" anchor="ctr" anchorCtr="1"/>
          <a:lstStyle/>
          <a:p>
            <a:pPr algn="ctr" defTabSz="762000" eaLnBrk="0" hangingPunct="0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1400" dirty="0" smtClean="0">
                <a:solidFill>
                  <a:srgbClr val="B2B2B2"/>
                </a:solidFill>
                <a:latin typeface="Tahoma" pitchFamily="34" charset="0"/>
              </a:rPr>
              <a:t>When</a:t>
            </a:r>
            <a:endParaRPr lang="en-US" sz="1400" dirty="0">
              <a:solidFill>
                <a:srgbClr val="B2B2B2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336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Partnering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Use clubs in </a:t>
            </a:r>
            <a:r>
              <a:rPr lang="en-US" dirty="0" smtClean="0"/>
              <a:t>schools</a:t>
            </a:r>
            <a:r>
              <a:rPr lang="en-US" b="0" dirty="0" smtClean="0"/>
              <a:t> to gain youth support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Join forces with </a:t>
            </a:r>
            <a:r>
              <a:rPr lang="en-US" dirty="0" smtClean="0"/>
              <a:t>corporations </a:t>
            </a:r>
            <a:r>
              <a:rPr lang="en-US" b="0" dirty="0" smtClean="0"/>
              <a:t>to gain funding and support for campaigns within the region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Work with regional </a:t>
            </a:r>
            <a:r>
              <a:rPr lang="en-US" dirty="0" smtClean="0"/>
              <a:t>governments</a:t>
            </a:r>
            <a:r>
              <a:rPr lang="en-US" b="0" dirty="0" smtClean="0"/>
              <a:t> to enact and enforce tobacco use bans and create campaigns against tobacco use</a:t>
            </a:r>
          </a:p>
          <a:p>
            <a:pPr marL="342900" indent="-342900">
              <a:buFont typeface="Arial" pitchFamily="34" charset="0"/>
              <a:buChar char="•"/>
            </a:pPr>
            <a:endParaRPr lang="en-US" b="0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462" y="3886200"/>
            <a:ext cx="3178175" cy="2311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485255"/>
            <a:ext cx="1315721" cy="365125"/>
          </a:xfrm>
        </p:spPr>
        <p:txBody>
          <a:bodyPr/>
          <a:lstStyle/>
          <a:p>
            <a:fld id="{30AA39F3-44E9-47B4-BF14-19DBB109730F}" type="slidenum">
              <a:rPr lang="en-US" smtClean="0"/>
              <a:t>12</a:t>
            </a:fld>
            <a:r>
              <a:rPr lang="en-US" dirty="0" smtClean="0"/>
              <a:t>/16</a:t>
            </a:r>
            <a:endParaRPr lang="en-US" dirty="0"/>
          </a:p>
        </p:txBody>
      </p:sp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1524000" y="6545580"/>
            <a:ext cx="990600" cy="304800"/>
          </a:xfrm>
          <a:prstGeom prst="rect">
            <a:avLst/>
          </a:prstGeom>
          <a:noFill/>
          <a:ln w="1270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0" tIns="0" rIns="45720" bIns="18288" anchor="ctr" anchorCtr="1"/>
          <a:lstStyle>
            <a:defPPr>
              <a:defRPr lang="en-US"/>
            </a:defPPr>
            <a:lvl1pPr algn="ctr" defTabSz="762000">
              <a:defRPr sz="1600">
                <a:solidFill>
                  <a:srgbClr val="7286C4"/>
                </a:solidFill>
              </a:defRPr>
            </a:lvl1pPr>
          </a:lstStyle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Summary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2514600" y="6545580"/>
            <a:ext cx="990600" cy="30480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lIns="45720" tIns="36576" rIns="45720" bIns="18288" anchor="ctr" anchorCtr="1"/>
          <a:lstStyle>
            <a:defPPr>
              <a:defRPr lang="en-US"/>
            </a:defPPr>
            <a:lvl1pPr algn="ctr" defTabSz="762000">
              <a:defRPr sz="1400">
                <a:solidFill>
                  <a:srgbClr val="B2B2B2"/>
                </a:solidFill>
              </a:defRPr>
            </a:lvl1pPr>
          </a:lstStyle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Who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3505200" y="6545580"/>
            <a:ext cx="976701" cy="304800"/>
          </a:xfrm>
          <a:prstGeom prst="rect">
            <a:avLst/>
          </a:prstGeom>
          <a:noFill/>
          <a:ln w="12700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lIns="45720" tIns="36576" rIns="45720" bIns="18288" anchor="ctr" anchorCtr="1"/>
          <a:lstStyle/>
          <a:p>
            <a:pPr algn="ctr" defTabSz="762000" eaLnBrk="0" hangingPunct="0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</a:rPr>
              <a:t>Why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Tahoma" pitchFamily="34" charset="0"/>
            </a:endParaRPr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4481901" y="6545580"/>
            <a:ext cx="975360" cy="304800"/>
          </a:xfrm>
          <a:prstGeom prst="rect">
            <a:avLst/>
          </a:prstGeom>
          <a:noFill/>
          <a:ln w="1270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45720" tIns="36576" rIns="45720" bIns="18288" anchor="ctr" anchorCtr="1"/>
          <a:lstStyle/>
          <a:p>
            <a:pPr algn="ctr" defTabSz="762000" eaLnBrk="0" hangingPunct="0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</a:rPr>
              <a:t>What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Tahoma" pitchFamily="34" charset="0"/>
            </a:endParaRP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5457261" y="6545580"/>
            <a:ext cx="1018398" cy="304800"/>
          </a:xfrm>
          <a:prstGeom prst="rect">
            <a:avLst/>
          </a:prstGeom>
          <a:solidFill>
            <a:schemeClr val="accent5">
              <a:alpha val="25000"/>
            </a:schemeClr>
          </a:solidFill>
          <a:ln w="12700" algn="ctr">
            <a:solidFill>
              <a:schemeClr val="accent5"/>
            </a:solidFill>
            <a:miter lim="800000"/>
            <a:headEnd/>
            <a:tailEnd/>
          </a:ln>
          <a:effectLst/>
        </p:spPr>
        <p:txBody>
          <a:bodyPr lIns="45720" tIns="36576" rIns="45720" bIns="18288" anchor="ctr" anchorCtr="1"/>
          <a:lstStyle/>
          <a:p>
            <a:pPr algn="ctr" defTabSz="762000" eaLnBrk="0" hangingPunct="0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1400" dirty="0" smtClean="0">
                <a:solidFill>
                  <a:schemeClr val="accent3"/>
                </a:solidFill>
                <a:latin typeface="Tahoma" pitchFamily="34" charset="0"/>
              </a:rPr>
              <a:t>How</a:t>
            </a:r>
            <a:endParaRPr lang="en-US" sz="1400" dirty="0">
              <a:solidFill>
                <a:schemeClr val="accent3"/>
              </a:solidFill>
              <a:latin typeface="Tahoma" pitchFamily="34" charset="0"/>
            </a:endParaRPr>
          </a:p>
        </p:txBody>
      </p:sp>
      <p:sp useBgFill="1"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6477000" y="6545580"/>
            <a:ext cx="1065459" cy="304800"/>
          </a:xfrm>
          <a:prstGeom prst="rect">
            <a:avLst/>
          </a:prstGeom>
          <a:ln w="12700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lIns="45720" tIns="36576" rIns="45720" bIns="18288" anchor="ctr" anchorCtr="1"/>
          <a:lstStyle/>
          <a:p>
            <a:pPr algn="ctr" defTabSz="762000" eaLnBrk="0" hangingPunct="0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1400" dirty="0" smtClean="0">
                <a:solidFill>
                  <a:srgbClr val="B2B2B2"/>
                </a:solidFill>
                <a:latin typeface="Tahoma" pitchFamily="34" charset="0"/>
              </a:rPr>
              <a:t>When</a:t>
            </a:r>
            <a:endParaRPr lang="en-US" sz="1400" dirty="0">
              <a:solidFill>
                <a:srgbClr val="B2B2B2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00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Social MEDIA and outreach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Use services like </a:t>
            </a:r>
            <a:r>
              <a:rPr lang="en-US" dirty="0" smtClean="0"/>
              <a:t>Facebook and Twitter </a:t>
            </a:r>
            <a:r>
              <a:rPr lang="en-US" b="0" dirty="0" smtClean="0"/>
              <a:t>to reach out to people around the world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Use </a:t>
            </a:r>
            <a:r>
              <a:rPr lang="en-US" dirty="0" smtClean="0"/>
              <a:t>text messages</a:t>
            </a:r>
            <a:r>
              <a:rPr lang="en-US" b="0" dirty="0" smtClean="0"/>
              <a:t> to inform people about the dangers of using tobacco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Use </a:t>
            </a:r>
            <a:r>
              <a:rPr lang="en-US" dirty="0" smtClean="0"/>
              <a:t>smartphone applications</a:t>
            </a:r>
            <a:r>
              <a:rPr lang="en-US" b="0" dirty="0" smtClean="0"/>
              <a:t> to track quitting, spread awareness, and gain support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02" y="4147547"/>
            <a:ext cx="2771211" cy="203642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929" y="3733801"/>
            <a:ext cx="2201061" cy="25145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507480"/>
            <a:ext cx="1315721" cy="365125"/>
          </a:xfrm>
        </p:spPr>
        <p:txBody>
          <a:bodyPr/>
          <a:lstStyle/>
          <a:p>
            <a:fld id="{30AA39F3-44E9-47B4-BF14-19DBB109730F}" type="slidenum">
              <a:rPr lang="en-US" smtClean="0"/>
              <a:t>13</a:t>
            </a:fld>
            <a:r>
              <a:rPr lang="en-US" dirty="0" smtClean="0"/>
              <a:t>/16</a:t>
            </a:r>
            <a:endParaRPr lang="en-US" dirty="0"/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1524000" y="6545580"/>
            <a:ext cx="990600" cy="304800"/>
          </a:xfrm>
          <a:prstGeom prst="rect">
            <a:avLst/>
          </a:prstGeom>
          <a:noFill/>
          <a:ln w="1270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0" tIns="0" rIns="45720" bIns="18288" anchor="ctr" anchorCtr="1"/>
          <a:lstStyle>
            <a:defPPr>
              <a:defRPr lang="en-US"/>
            </a:defPPr>
            <a:lvl1pPr algn="ctr" defTabSz="762000">
              <a:defRPr sz="1600">
                <a:solidFill>
                  <a:srgbClr val="7286C4"/>
                </a:solidFill>
              </a:defRPr>
            </a:lvl1pPr>
          </a:lstStyle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Summary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2514600" y="6545580"/>
            <a:ext cx="990600" cy="30480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lIns="45720" tIns="36576" rIns="45720" bIns="18288" anchor="ctr" anchorCtr="1"/>
          <a:lstStyle>
            <a:defPPr>
              <a:defRPr lang="en-US"/>
            </a:defPPr>
            <a:lvl1pPr algn="ctr" defTabSz="762000">
              <a:defRPr sz="1400">
                <a:solidFill>
                  <a:srgbClr val="B2B2B2"/>
                </a:solidFill>
              </a:defRPr>
            </a:lvl1pPr>
          </a:lstStyle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Who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3505200" y="6545580"/>
            <a:ext cx="976701" cy="304800"/>
          </a:xfrm>
          <a:prstGeom prst="rect">
            <a:avLst/>
          </a:prstGeom>
          <a:noFill/>
          <a:ln w="12700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lIns="45720" tIns="36576" rIns="45720" bIns="18288" anchor="ctr" anchorCtr="1"/>
          <a:lstStyle/>
          <a:p>
            <a:pPr algn="ctr" defTabSz="762000" eaLnBrk="0" hangingPunct="0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</a:rPr>
              <a:t>Why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Tahoma" pitchFamily="34" charset="0"/>
            </a:endParaRP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4481901" y="6545580"/>
            <a:ext cx="975360" cy="304800"/>
          </a:xfrm>
          <a:prstGeom prst="rect">
            <a:avLst/>
          </a:prstGeom>
          <a:noFill/>
          <a:ln w="1270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45720" tIns="36576" rIns="45720" bIns="18288" anchor="ctr" anchorCtr="1"/>
          <a:lstStyle/>
          <a:p>
            <a:pPr algn="ctr" defTabSz="762000" eaLnBrk="0" hangingPunct="0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</a:rPr>
              <a:t>What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Tahoma" pitchFamily="34" charset="0"/>
            </a:endParaRPr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5457261" y="6545580"/>
            <a:ext cx="1018398" cy="304800"/>
          </a:xfrm>
          <a:prstGeom prst="rect">
            <a:avLst/>
          </a:prstGeom>
          <a:solidFill>
            <a:schemeClr val="accent5">
              <a:alpha val="25000"/>
            </a:schemeClr>
          </a:solidFill>
          <a:ln w="12700" algn="ctr">
            <a:solidFill>
              <a:schemeClr val="accent5"/>
            </a:solidFill>
            <a:miter lim="800000"/>
            <a:headEnd/>
            <a:tailEnd/>
          </a:ln>
          <a:effectLst/>
        </p:spPr>
        <p:txBody>
          <a:bodyPr lIns="45720" tIns="36576" rIns="45720" bIns="18288" anchor="ctr" anchorCtr="1"/>
          <a:lstStyle/>
          <a:p>
            <a:pPr algn="ctr" defTabSz="762000" eaLnBrk="0" hangingPunct="0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1400" dirty="0" smtClean="0">
                <a:solidFill>
                  <a:schemeClr val="accent3"/>
                </a:solidFill>
                <a:latin typeface="Tahoma" pitchFamily="34" charset="0"/>
              </a:rPr>
              <a:t>How</a:t>
            </a:r>
            <a:endParaRPr lang="en-US" sz="1400" dirty="0">
              <a:solidFill>
                <a:schemeClr val="accent3"/>
              </a:solidFill>
              <a:latin typeface="Tahoma" pitchFamily="34" charset="0"/>
            </a:endParaRPr>
          </a:p>
        </p:txBody>
      </p:sp>
      <p:sp useBgFill="1"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6477000" y="6545580"/>
            <a:ext cx="1065459" cy="304800"/>
          </a:xfrm>
          <a:prstGeom prst="rect">
            <a:avLst/>
          </a:prstGeom>
          <a:ln w="12700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lIns="45720" tIns="36576" rIns="45720" bIns="18288" anchor="ctr" anchorCtr="1"/>
          <a:lstStyle/>
          <a:p>
            <a:pPr algn="ctr" defTabSz="762000" eaLnBrk="0" hangingPunct="0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1400" dirty="0" smtClean="0">
                <a:solidFill>
                  <a:srgbClr val="B2B2B2"/>
                </a:solidFill>
                <a:latin typeface="Tahoma" pitchFamily="34" charset="0"/>
              </a:rPr>
              <a:t>When</a:t>
            </a:r>
            <a:endParaRPr lang="en-US" sz="1400" dirty="0">
              <a:solidFill>
                <a:srgbClr val="B2B2B2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13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1524000" y="6545580"/>
            <a:ext cx="990600" cy="304800"/>
          </a:xfrm>
          <a:prstGeom prst="rect">
            <a:avLst/>
          </a:prstGeom>
          <a:noFill/>
          <a:ln w="1270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0" tIns="0" rIns="45720" bIns="18288" anchor="ctr" anchorCtr="1"/>
          <a:lstStyle>
            <a:defPPr>
              <a:defRPr lang="en-US"/>
            </a:defPPr>
            <a:lvl1pPr algn="ctr" defTabSz="762000">
              <a:defRPr sz="1600">
                <a:solidFill>
                  <a:srgbClr val="7286C4"/>
                </a:solidFill>
              </a:defRPr>
            </a:lvl1pPr>
          </a:lstStyle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Summary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2514600" y="6545580"/>
            <a:ext cx="990600" cy="30480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lIns="45720" tIns="36576" rIns="45720" bIns="18288" anchor="ctr" anchorCtr="1"/>
          <a:lstStyle>
            <a:defPPr>
              <a:defRPr lang="en-US"/>
            </a:defPPr>
            <a:lvl1pPr algn="ctr" defTabSz="762000">
              <a:defRPr sz="1400">
                <a:solidFill>
                  <a:srgbClr val="B2B2B2"/>
                </a:solidFill>
              </a:defRPr>
            </a:lvl1pPr>
          </a:lstStyle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Who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3505200" y="6545580"/>
            <a:ext cx="976701" cy="304800"/>
          </a:xfrm>
          <a:prstGeom prst="rect">
            <a:avLst/>
          </a:prstGeom>
          <a:noFill/>
          <a:ln w="12700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lIns="45720" tIns="36576" rIns="45720" bIns="18288" anchor="ctr" anchorCtr="1"/>
          <a:lstStyle/>
          <a:p>
            <a:pPr algn="ctr" defTabSz="762000" eaLnBrk="0" hangingPunct="0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</a:rPr>
              <a:t>Why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Tahoma" pitchFamily="34" charset="0"/>
            </a:endParaRP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4481901" y="6545580"/>
            <a:ext cx="975360" cy="304800"/>
          </a:xfrm>
          <a:prstGeom prst="rect">
            <a:avLst/>
          </a:prstGeom>
          <a:noFill/>
          <a:ln w="1270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45720" tIns="36576" rIns="45720" bIns="18288" anchor="ctr" anchorCtr="1"/>
          <a:lstStyle/>
          <a:p>
            <a:pPr algn="ctr" defTabSz="762000" eaLnBrk="0" hangingPunct="0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</a:rPr>
              <a:t>What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Tahoma" pitchFamily="34" charset="0"/>
            </a:endParaRPr>
          </a:p>
        </p:txBody>
      </p:sp>
      <p:sp>
        <p:nvSpPr>
          <p:cNvPr id="24" name="Text Box 18"/>
          <p:cNvSpPr txBox="1">
            <a:spLocks noChangeArrowheads="1"/>
          </p:cNvSpPr>
          <p:nvPr/>
        </p:nvSpPr>
        <p:spPr bwMode="auto">
          <a:xfrm>
            <a:off x="5457261" y="6545580"/>
            <a:ext cx="1018398" cy="304800"/>
          </a:xfrm>
          <a:prstGeom prst="rect">
            <a:avLst/>
          </a:prstGeom>
          <a:noFill/>
          <a:ln w="1270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45720" tIns="36576" rIns="45720" bIns="18288" anchor="ctr" anchorCtr="1"/>
          <a:lstStyle/>
          <a:p>
            <a:pPr algn="ctr" defTabSz="762000" eaLnBrk="0" hangingPunct="0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</a:rPr>
              <a:t>How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Tahoma" pitchFamily="34" charset="0"/>
            </a:endParaRPr>
          </a:p>
        </p:txBody>
      </p:sp>
      <p:sp>
        <p:nvSpPr>
          <p:cNvPr id="25" name="Text Box 18"/>
          <p:cNvSpPr txBox="1">
            <a:spLocks noChangeArrowheads="1"/>
          </p:cNvSpPr>
          <p:nvPr/>
        </p:nvSpPr>
        <p:spPr bwMode="auto">
          <a:xfrm>
            <a:off x="6477000" y="6545580"/>
            <a:ext cx="1065459" cy="304800"/>
          </a:xfrm>
          <a:prstGeom prst="rect">
            <a:avLst/>
          </a:prstGeom>
          <a:solidFill>
            <a:schemeClr val="accent5">
              <a:alpha val="25000"/>
            </a:schemeClr>
          </a:solidFill>
          <a:ln w="12700" algn="ctr">
            <a:solidFill>
              <a:schemeClr val="accent5"/>
            </a:solidFill>
            <a:miter lim="800000"/>
            <a:headEnd/>
            <a:tailEnd/>
          </a:ln>
          <a:effectLst/>
        </p:spPr>
        <p:txBody>
          <a:bodyPr lIns="45720" tIns="36576" rIns="45720" bIns="18288" anchor="ctr" anchorCtr="1"/>
          <a:lstStyle/>
          <a:p>
            <a:pPr algn="ctr" defTabSz="762000" eaLnBrk="0" hangingPunct="0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1400" dirty="0" smtClean="0">
                <a:solidFill>
                  <a:schemeClr val="accent3"/>
                </a:solidFill>
                <a:latin typeface="Tahoma" pitchFamily="34" charset="0"/>
              </a:rPr>
              <a:t>When</a:t>
            </a:r>
            <a:endParaRPr lang="en-US" sz="1400" dirty="0">
              <a:solidFill>
                <a:schemeClr val="accent3"/>
              </a:solidFill>
              <a:latin typeface="Tahoma" pitchFamily="34" charset="0"/>
            </a:endParaRPr>
          </a:p>
        </p:txBody>
      </p:sp>
      <p:sp>
        <p:nvSpPr>
          <p:cNvPr id="13" name="Chevron 12"/>
          <p:cNvSpPr/>
          <p:nvPr/>
        </p:nvSpPr>
        <p:spPr>
          <a:xfrm>
            <a:off x="6096000" y="2286000"/>
            <a:ext cx="1891101" cy="685800"/>
          </a:xfrm>
          <a:prstGeom prst="chevron">
            <a:avLst/>
          </a:prstGeom>
          <a:solidFill>
            <a:schemeClr val="accent2">
              <a:lumMod val="60000"/>
              <a:lumOff val="40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International Campaigns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Chevron 15"/>
          <p:cNvSpPr/>
          <p:nvPr/>
        </p:nvSpPr>
        <p:spPr>
          <a:xfrm>
            <a:off x="3276601" y="2286000"/>
            <a:ext cx="1905000" cy="685800"/>
          </a:xfrm>
          <a:prstGeom prst="chevron">
            <a:avLst/>
          </a:prstGeom>
          <a:solidFill>
            <a:schemeClr val="accent2">
              <a:lumMod val="60000"/>
              <a:lumOff val="40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Gain Support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Chevron 16"/>
          <p:cNvSpPr/>
          <p:nvPr/>
        </p:nvSpPr>
        <p:spPr>
          <a:xfrm>
            <a:off x="502249" y="2286000"/>
            <a:ext cx="1859952" cy="685800"/>
          </a:xfrm>
          <a:prstGeom prst="chevron">
            <a:avLst/>
          </a:prstGeom>
          <a:solidFill>
            <a:schemeClr val="accent2">
              <a:lumMod val="60000"/>
              <a:lumOff val="40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Internet Presence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0098" y="3124200"/>
            <a:ext cx="1371600" cy="2819400"/>
          </a:xfrm>
          <a:prstGeom prst="rect">
            <a:avLst/>
          </a:prstGeom>
          <a:solidFill>
            <a:schemeClr val="accent3">
              <a:lumMod val="20000"/>
              <a:lumOff val="80000"/>
              <a:alpha val="46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Create content to share the devastating effects of tobacco use. Share this content through social media campaigns.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393850" y="3124200"/>
            <a:ext cx="1371600" cy="2819400"/>
          </a:xfrm>
          <a:prstGeom prst="rect">
            <a:avLst/>
          </a:prstGeom>
          <a:solidFill>
            <a:schemeClr val="accent3">
              <a:lumMod val="20000"/>
              <a:lumOff val="80000"/>
              <a:alpha val="46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Work with international governments to create campaigns against tobacco use and provide the tools to quit tobacco use.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574450" y="3124200"/>
            <a:ext cx="1371600" cy="2819400"/>
          </a:xfrm>
          <a:prstGeom prst="rect">
            <a:avLst/>
          </a:prstGeom>
          <a:solidFill>
            <a:schemeClr val="accent3">
              <a:lumMod val="20000"/>
              <a:lumOff val="80000"/>
              <a:alpha val="46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Contact corporations to gain funding. Create a network of volunteers to build content and spread the message.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38401" y="2286000"/>
            <a:ext cx="761999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Fall 2011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5257800" y="2286000"/>
            <a:ext cx="761999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Winter 2012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1315721" cy="365125"/>
          </a:xfrm>
        </p:spPr>
        <p:txBody>
          <a:bodyPr/>
          <a:lstStyle/>
          <a:p>
            <a:fld id="{30AA39F3-44E9-47B4-BF14-19DBB109730F}" type="slidenum">
              <a:rPr lang="en-US" smtClean="0"/>
              <a:t>14</a:t>
            </a:fld>
            <a:r>
              <a:rPr lang="en-US" dirty="0" smtClean="0"/>
              <a:t>/16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5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you can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Spread awareness</a:t>
            </a:r>
          </a:p>
          <a:p>
            <a:pPr marL="800100" lvl="1" indent="-342900"/>
            <a:r>
              <a:rPr lang="en-US" dirty="0"/>
              <a:t>Let people know about the dangers of tobacco use</a:t>
            </a:r>
          </a:p>
          <a:p>
            <a:pPr marL="800100" lvl="1" indent="-342900"/>
            <a:r>
              <a:rPr lang="en-US" dirty="0"/>
              <a:t>Help the tobacco users around you know about how they are ruining their lives and the lives of their loved ones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Make tobacco uncool</a:t>
            </a:r>
          </a:p>
          <a:p>
            <a:pPr marL="800100" lvl="1" indent="-342900"/>
            <a:r>
              <a:rPr lang="en-US" dirty="0" smtClean="0"/>
              <a:t>Don’t reinforce the image that smoking or chewing tobacco is special or good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Speak to your local lawmaker</a:t>
            </a:r>
          </a:p>
          <a:p>
            <a:pPr marL="800100" lvl="1" indent="-342900"/>
            <a:r>
              <a:rPr lang="en-US" dirty="0"/>
              <a:t>Help pass more comprehensive laws on tobacco sale and </a:t>
            </a:r>
            <a:r>
              <a:rPr lang="en-US" dirty="0" smtClean="0"/>
              <a:t>use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Join the conversation</a:t>
            </a:r>
          </a:p>
          <a:p>
            <a:pPr marL="800100" lvl="1" indent="-342900"/>
            <a:r>
              <a:rPr lang="en-US" dirty="0" smtClean="0"/>
              <a:t>Be part of our </a:t>
            </a:r>
            <a:r>
              <a:rPr lang="en-US" dirty="0"/>
              <a:t>Facebook group  </a:t>
            </a:r>
            <a:r>
              <a:rPr lang="en-US" dirty="0" smtClean="0"/>
              <a:t>at </a:t>
            </a:r>
            <a:r>
              <a:rPr lang="en-US" sz="1500" dirty="0" smtClean="0"/>
              <a:t>www.causes.com/causes/299605</a:t>
            </a:r>
          </a:p>
          <a:p>
            <a:pPr marL="800100" lvl="1" indent="-342900"/>
            <a:r>
              <a:rPr lang="en-US" sz="2100" dirty="0" smtClean="0"/>
              <a:t>Share your thoughts on the challenges and solutions</a:t>
            </a:r>
          </a:p>
          <a:p>
            <a:pPr marL="800100" lvl="1" indent="-342900"/>
            <a:endParaRPr lang="en-US" dirty="0" smtClean="0"/>
          </a:p>
          <a:p>
            <a:pPr marL="800100" lvl="1" indent="-342900"/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  <a:p>
            <a:pPr lvl="1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1315721" cy="365125"/>
          </a:xfrm>
        </p:spPr>
        <p:txBody>
          <a:bodyPr/>
          <a:lstStyle/>
          <a:p>
            <a:fld id="{30AA39F3-44E9-47B4-BF14-19DBB109730F}" type="slidenum">
              <a:rPr lang="en-US" smtClean="0"/>
              <a:t>15</a:t>
            </a:fld>
            <a:r>
              <a:rPr lang="en-US" dirty="0" smtClean="0"/>
              <a:t>/16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085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Arjun Dave</a:t>
            </a:r>
          </a:p>
          <a:p>
            <a:r>
              <a:rPr lang="en-US" b="0" dirty="0" smtClean="0"/>
              <a:t>Volunteer Intern</a:t>
            </a:r>
          </a:p>
          <a:p>
            <a:r>
              <a:rPr lang="en-US" b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arjundave@live.com</a:t>
            </a:r>
          </a:p>
          <a:p>
            <a:r>
              <a:rPr lang="en-US" b="0" dirty="0" smtClean="0"/>
              <a:t>Mobile 1 (425) 442 2687</a:t>
            </a:r>
          </a:p>
          <a:p>
            <a:r>
              <a:rPr lang="en-US" b="0" dirty="0" smtClean="0"/>
              <a:t>Tel 1 (425) 456 0052</a:t>
            </a:r>
          </a:p>
          <a:p>
            <a:endParaRPr lang="en-US" b="0" dirty="0" smtClean="0">
              <a:solidFill>
                <a:srgbClr val="FF0000"/>
              </a:solidFill>
            </a:endParaRPr>
          </a:p>
          <a:p>
            <a:r>
              <a:rPr lang="en-US" b="0" dirty="0"/>
              <a:t>http://</a:t>
            </a:r>
            <a:r>
              <a:rPr lang="en-US" b="0" dirty="0" smtClean="0"/>
              <a:t>www.causes.com/causes/299605</a:t>
            </a:r>
          </a:p>
          <a:p>
            <a:r>
              <a:rPr lang="en-US" b="0" dirty="0" smtClean="0"/>
              <a:t>www.who.int/tobacco </a:t>
            </a:r>
          </a:p>
          <a:p>
            <a:endParaRPr lang="en-US" b="0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1315721" cy="365125"/>
          </a:xfrm>
        </p:spPr>
        <p:txBody>
          <a:bodyPr/>
          <a:lstStyle/>
          <a:p>
            <a:fld id="{30AA39F3-44E9-47B4-BF14-19DBB109730F}" type="slidenum">
              <a:rPr lang="en-US" smtClean="0"/>
              <a:t>16</a:t>
            </a:fld>
            <a:r>
              <a:rPr lang="en-US" dirty="0" smtClean="0"/>
              <a:t>/16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714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365156" y="2672937"/>
            <a:ext cx="940176" cy="6036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488" tIns="44450" rIns="90488" bIns="444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762000"/>
            <a:r>
              <a:rPr lang="en-US" sz="1100" kern="0" dirty="0" smtClean="0"/>
              <a:t>Dr. Vinayak Prasad</a:t>
            </a:r>
            <a:endParaRPr lang="en-US" sz="1100" kern="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365156" y="3358737"/>
            <a:ext cx="940176" cy="6036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488" tIns="44450" rIns="90488" bIns="444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762000"/>
            <a:r>
              <a:rPr lang="en-US" sz="1050" kern="0" dirty="0" err="1" smtClean="0"/>
              <a:t>Rafat</a:t>
            </a:r>
            <a:r>
              <a:rPr lang="en-US" sz="1050" kern="0" dirty="0" smtClean="0"/>
              <a:t> </a:t>
            </a:r>
            <a:r>
              <a:rPr lang="en-US" sz="1050" kern="0" dirty="0" err="1" smtClean="0"/>
              <a:t>Sarosh</a:t>
            </a:r>
            <a:endParaRPr lang="en-US" sz="1050" kern="0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365156" y="4051195"/>
            <a:ext cx="940176" cy="6036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488" tIns="44450" rIns="90488" bIns="444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762000"/>
            <a:r>
              <a:rPr lang="en-US" sz="1100" kern="0" dirty="0" smtClean="0"/>
              <a:t>Azan </a:t>
            </a:r>
            <a:r>
              <a:rPr lang="en-US" sz="1100" kern="0" dirty="0" err="1" smtClean="0"/>
              <a:t>Sarosh</a:t>
            </a:r>
            <a:endParaRPr lang="en-US" sz="1100" kern="0" dirty="0"/>
          </a:p>
        </p:txBody>
      </p:sp>
      <p:sp>
        <p:nvSpPr>
          <p:cNvPr id="16" name="Pentagon 15"/>
          <p:cNvSpPr/>
          <p:nvPr/>
        </p:nvSpPr>
        <p:spPr bwMode="auto">
          <a:xfrm>
            <a:off x="1143001" y="1872807"/>
            <a:ext cx="1371600" cy="412249"/>
          </a:xfrm>
          <a:prstGeom prst="homePlate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488" tIns="44450" rIns="90488" bIns="444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762000"/>
            <a:r>
              <a:rPr lang="en-US" sz="2400" kern="0" dirty="0" smtClean="0"/>
              <a:t>Who</a:t>
            </a:r>
            <a:endParaRPr lang="en-US" sz="2400" kern="0" dirty="0"/>
          </a:p>
        </p:txBody>
      </p:sp>
      <p:sp>
        <p:nvSpPr>
          <p:cNvPr id="17" name="Chevron 16"/>
          <p:cNvSpPr/>
          <p:nvPr/>
        </p:nvSpPr>
        <p:spPr bwMode="auto">
          <a:xfrm>
            <a:off x="2482698" y="1872807"/>
            <a:ext cx="1426128" cy="412249"/>
          </a:xfrm>
          <a:prstGeom prst="chevron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488" tIns="44450" rIns="90488" bIns="444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762000"/>
            <a:r>
              <a:rPr lang="en-US" sz="2400" kern="0" dirty="0" smtClean="0"/>
              <a:t>Why</a:t>
            </a:r>
            <a:endParaRPr lang="en-US" sz="2400" kern="0" dirty="0"/>
          </a:p>
        </p:txBody>
      </p:sp>
      <p:sp>
        <p:nvSpPr>
          <p:cNvPr id="18" name="Chevron 17"/>
          <p:cNvSpPr/>
          <p:nvPr/>
        </p:nvSpPr>
        <p:spPr bwMode="auto">
          <a:xfrm>
            <a:off x="3854298" y="1872807"/>
            <a:ext cx="1426128" cy="412249"/>
          </a:xfrm>
          <a:prstGeom prst="chevron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488" tIns="44450" rIns="90488" bIns="444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762000"/>
            <a:r>
              <a:rPr lang="en-US" sz="2400" kern="0" dirty="0" smtClean="0"/>
              <a:t>What</a:t>
            </a:r>
            <a:endParaRPr lang="en-US" sz="2400" kern="0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2786674" y="2672937"/>
            <a:ext cx="940176" cy="6036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488" tIns="44450" rIns="90488" bIns="444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762000"/>
            <a:r>
              <a:rPr lang="en-US" sz="1200" kern="0" dirty="0" smtClean="0"/>
              <a:t>Firsthand Users</a:t>
            </a:r>
            <a:endParaRPr lang="en-US" sz="1200" kern="0" dirty="0"/>
          </a:p>
        </p:txBody>
      </p:sp>
      <p:sp>
        <p:nvSpPr>
          <p:cNvPr id="23" name="Rectangle 22"/>
          <p:cNvSpPr/>
          <p:nvPr/>
        </p:nvSpPr>
        <p:spPr bwMode="auto">
          <a:xfrm>
            <a:off x="2786674" y="3695700"/>
            <a:ext cx="940176" cy="6036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488" tIns="44450" rIns="90488" bIns="444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762000"/>
            <a:r>
              <a:rPr lang="en-US" sz="1050" kern="0" dirty="0" smtClean="0"/>
              <a:t>Secondhand Victims</a:t>
            </a:r>
            <a:endParaRPr lang="en-US" sz="1050" kern="0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2786674" y="4727368"/>
            <a:ext cx="940176" cy="6036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488" tIns="44450" rIns="90488" bIns="444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762000"/>
            <a:r>
              <a:rPr lang="en-US" sz="900" kern="0" dirty="0" smtClean="0"/>
              <a:t>Financial and Environmental Cost</a:t>
            </a:r>
            <a:endParaRPr lang="en-US" sz="900" kern="0" dirty="0"/>
          </a:p>
        </p:txBody>
      </p:sp>
      <p:sp>
        <p:nvSpPr>
          <p:cNvPr id="31" name="Rectangle 30"/>
          <p:cNvSpPr/>
          <p:nvPr/>
        </p:nvSpPr>
        <p:spPr bwMode="auto">
          <a:xfrm>
            <a:off x="4165224" y="2672937"/>
            <a:ext cx="940176" cy="6036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488" tIns="44450" rIns="90488" bIns="444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762000"/>
            <a:r>
              <a:rPr lang="en-US" sz="1200" kern="0" dirty="0" smtClean="0"/>
              <a:t>Spread Awareness</a:t>
            </a:r>
            <a:endParaRPr lang="en-US" sz="1200" kern="0" dirty="0"/>
          </a:p>
        </p:txBody>
      </p:sp>
      <p:sp>
        <p:nvSpPr>
          <p:cNvPr id="35" name="Rectangle 34"/>
          <p:cNvSpPr/>
          <p:nvPr/>
        </p:nvSpPr>
        <p:spPr bwMode="auto">
          <a:xfrm>
            <a:off x="4165224" y="3695700"/>
            <a:ext cx="940176" cy="6036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488" tIns="44450" rIns="90488" bIns="444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762000"/>
            <a:r>
              <a:rPr lang="en-US" sz="1200" kern="0" dirty="0" smtClean="0"/>
              <a:t>The Raw Truth</a:t>
            </a:r>
            <a:endParaRPr lang="en-US" sz="1200" kern="0" dirty="0"/>
          </a:p>
        </p:txBody>
      </p:sp>
      <p:sp>
        <p:nvSpPr>
          <p:cNvPr id="39" name="Rectangle 38"/>
          <p:cNvSpPr/>
          <p:nvPr/>
        </p:nvSpPr>
        <p:spPr bwMode="auto">
          <a:xfrm>
            <a:off x="4165224" y="4727368"/>
            <a:ext cx="940176" cy="6036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488" tIns="44450" rIns="90488" bIns="444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762000"/>
            <a:r>
              <a:rPr lang="en-US" sz="1200" kern="0" dirty="0" smtClean="0"/>
              <a:t>Peer Pressure</a:t>
            </a:r>
            <a:endParaRPr lang="en-US" sz="1200" kern="0" dirty="0"/>
          </a:p>
        </p:txBody>
      </p:sp>
      <p:sp>
        <p:nvSpPr>
          <p:cNvPr id="43" name="Chevron 42"/>
          <p:cNvSpPr/>
          <p:nvPr/>
        </p:nvSpPr>
        <p:spPr bwMode="auto">
          <a:xfrm>
            <a:off x="5225898" y="1872807"/>
            <a:ext cx="1426128" cy="412249"/>
          </a:xfrm>
          <a:prstGeom prst="chevron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488" tIns="44450" rIns="90488" bIns="444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762000"/>
            <a:r>
              <a:rPr lang="en-US" sz="2400" kern="0" dirty="0" smtClean="0"/>
              <a:t>How</a:t>
            </a:r>
            <a:endParaRPr lang="en-US" sz="2400" kern="0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5517174" y="2672937"/>
            <a:ext cx="940176" cy="6036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488" tIns="44450" rIns="90488" bIns="444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762000"/>
            <a:r>
              <a:rPr lang="en-US" sz="1200" kern="0" dirty="0" smtClean="0"/>
              <a:t>Content</a:t>
            </a:r>
            <a:endParaRPr lang="en-US" sz="1200" kern="0" dirty="0"/>
          </a:p>
        </p:txBody>
      </p:sp>
      <p:sp>
        <p:nvSpPr>
          <p:cNvPr id="48" name="Rectangle 47"/>
          <p:cNvSpPr/>
          <p:nvPr/>
        </p:nvSpPr>
        <p:spPr bwMode="auto">
          <a:xfrm>
            <a:off x="5517174" y="3695700"/>
            <a:ext cx="940176" cy="6036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488" tIns="44450" rIns="90488" bIns="444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762000"/>
            <a:r>
              <a:rPr lang="en-US" sz="1200" kern="0" dirty="0" smtClean="0"/>
              <a:t>Partnering</a:t>
            </a:r>
            <a:endParaRPr lang="en-US" sz="1200" kern="0" dirty="0"/>
          </a:p>
        </p:txBody>
      </p:sp>
      <p:sp>
        <p:nvSpPr>
          <p:cNvPr id="52" name="Rectangle 51"/>
          <p:cNvSpPr/>
          <p:nvPr/>
        </p:nvSpPr>
        <p:spPr bwMode="auto">
          <a:xfrm>
            <a:off x="5517174" y="4727368"/>
            <a:ext cx="940176" cy="6036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488" tIns="44450" rIns="90488" bIns="444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762000"/>
            <a:r>
              <a:rPr lang="en-US" sz="1200" kern="0" dirty="0" smtClean="0"/>
              <a:t>Social Media and Outreach</a:t>
            </a:r>
            <a:endParaRPr lang="en-US" sz="1200" kern="0" dirty="0"/>
          </a:p>
        </p:txBody>
      </p:sp>
      <p:sp>
        <p:nvSpPr>
          <p:cNvPr id="69" name="Chevron 68"/>
          <p:cNvSpPr/>
          <p:nvPr/>
        </p:nvSpPr>
        <p:spPr bwMode="auto">
          <a:xfrm>
            <a:off x="6651072" y="1872807"/>
            <a:ext cx="1426128" cy="412249"/>
          </a:xfrm>
          <a:prstGeom prst="chevron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488" tIns="44450" rIns="90488" bIns="444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762000"/>
            <a:r>
              <a:rPr lang="en-US" sz="2200" kern="0" dirty="0" smtClean="0"/>
              <a:t>When</a:t>
            </a:r>
            <a:endParaRPr lang="en-US" sz="2200" kern="0" dirty="0"/>
          </a:p>
        </p:txBody>
      </p:sp>
      <p:sp>
        <p:nvSpPr>
          <p:cNvPr id="70" name="Rectangle 69"/>
          <p:cNvSpPr/>
          <p:nvPr/>
        </p:nvSpPr>
        <p:spPr bwMode="auto">
          <a:xfrm>
            <a:off x="6927250" y="2672937"/>
            <a:ext cx="940176" cy="6036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488" tIns="44450" rIns="90488" bIns="444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762000"/>
            <a:r>
              <a:rPr lang="en-US" sz="1200" kern="0" dirty="0" smtClean="0"/>
              <a:t>Internet Presence</a:t>
            </a:r>
            <a:endParaRPr lang="en-US" sz="1200" kern="0" dirty="0"/>
          </a:p>
        </p:txBody>
      </p:sp>
      <p:sp>
        <p:nvSpPr>
          <p:cNvPr id="74" name="Rectangle 73"/>
          <p:cNvSpPr/>
          <p:nvPr/>
        </p:nvSpPr>
        <p:spPr bwMode="auto">
          <a:xfrm>
            <a:off x="6927250" y="3695700"/>
            <a:ext cx="940176" cy="6036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488" tIns="44450" rIns="90488" bIns="444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762000"/>
            <a:r>
              <a:rPr lang="en-US" sz="1200" kern="0" dirty="0" smtClean="0"/>
              <a:t>Gain Support</a:t>
            </a:r>
            <a:endParaRPr lang="en-US" sz="1200" kern="0" dirty="0"/>
          </a:p>
        </p:txBody>
      </p:sp>
      <p:sp>
        <p:nvSpPr>
          <p:cNvPr id="78" name="Rectangle 77"/>
          <p:cNvSpPr/>
          <p:nvPr/>
        </p:nvSpPr>
        <p:spPr bwMode="auto">
          <a:xfrm>
            <a:off x="6927250" y="4727368"/>
            <a:ext cx="940176" cy="6036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488" tIns="44450" rIns="90488" bIns="444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762000"/>
            <a:r>
              <a:rPr lang="en-US" sz="1050" kern="0" dirty="0" smtClean="0"/>
              <a:t>International Campaigns</a:t>
            </a:r>
            <a:endParaRPr lang="en-US" sz="1050" kern="0" dirty="0"/>
          </a:p>
        </p:txBody>
      </p:sp>
      <p:sp>
        <p:nvSpPr>
          <p:cNvPr id="98" name="Rectangle 97"/>
          <p:cNvSpPr/>
          <p:nvPr/>
        </p:nvSpPr>
        <p:spPr bwMode="auto">
          <a:xfrm>
            <a:off x="1365156" y="4732226"/>
            <a:ext cx="940176" cy="6036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488" tIns="44450" rIns="90488" bIns="444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762000"/>
            <a:r>
              <a:rPr lang="en-US" sz="1100" kern="0" dirty="0" smtClean="0"/>
              <a:t>Arjun Dave</a:t>
            </a:r>
            <a:endParaRPr lang="en-US" sz="1100" kern="0" dirty="0"/>
          </a:p>
        </p:txBody>
      </p:sp>
      <p:sp>
        <p:nvSpPr>
          <p:cNvPr id="103" name="Text Box 18"/>
          <p:cNvSpPr txBox="1">
            <a:spLocks noChangeArrowheads="1"/>
          </p:cNvSpPr>
          <p:nvPr/>
        </p:nvSpPr>
        <p:spPr bwMode="auto">
          <a:xfrm>
            <a:off x="1524000" y="6545580"/>
            <a:ext cx="990600" cy="304800"/>
          </a:xfrm>
          <a:prstGeom prst="rect">
            <a:avLst/>
          </a:prstGeom>
          <a:solidFill>
            <a:schemeClr val="accent5">
              <a:alpha val="25000"/>
            </a:schemeClr>
          </a:solidFill>
          <a:ln w="12700" algn="ctr">
            <a:solidFill>
              <a:schemeClr val="accent5"/>
            </a:solidFill>
            <a:miter lim="800000"/>
            <a:headEnd/>
            <a:tailEnd/>
          </a:ln>
          <a:effectLst/>
        </p:spPr>
        <p:txBody>
          <a:bodyPr lIns="0" tIns="0" rIns="45720" bIns="18288" anchor="ctr" anchorCtr="1"/>
          <a:lstStyle>
            <a:defPPr>
              <a:defRPr lang="en-US"/>
            </a:defPPr>
            <a:lvl1pPr algn="ctr" defTabSz="762000">
              <a:defRPr sz="1600">
                <a:solidFill>
                  <a:srgbClr val="7286C4"/>
                </a:solidFill>
              </a:defRPr>
            </a:lvl1pPr>
          </a:lstStyle>
          <a:p>
            <a:r>
              <a:rPr lang="en-US" sz="1400" dirty="0" smtClean="0">
                <a:solidFill>
                  <a:schemeClr val="accent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Summary</a:t>
            </a:r>
            <a:endParaRPr lang="en-US" sz="1400" dirty="0">
              <a:solidFill>
                <a:schemeClr val="accent3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4" name="Text Box 18"/>
          <p:cNvSpPr txBox="1">
            <a:spLocks noChangeArrowheads="1"/>
          </p:cNvSpPr>
          <p:nvPr/>
        </p:nvSpPr>
        <p:spPr bwMode="auto">
          <a:xfrm>
            <a:off x="2514600" y="6549390"/>
            <a:ext cx="990600" cy="30480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lIns="45720" tIns="36576" rIns="45720" bIns="18288" anchor="ctr" anchorCtr="1"/>
          <a:lstStyle>
            <a:defPPr>
              <a:defRPr lang="en-US"/>
            </a:defPPr>
            <a:lvl1pPr algn="ctr" defTabSz="762000">
              <a:defRPr sz="1400">
                <a:solidFill>
                  <a:srgbClr val="B2B2B2"/>
                </a:solidFill>
              </a:defRPr>
            </a:lvl1pPr>
          </a:lstStyle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Who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 useBgFill="1">
        <p:nvSpPr>
          <p:cNvPr id="105" name="Text Box 18"/>
          <p:cNvSpPr txBox="1">
            <a:spLocks noChangeArrowheads="1"/>
          </p:cNvSpPr>
          <p:nvPr/>
        </p:nvSpPr>
        <p:spPr bwMode="auto">
          <a:xfrm>
            <a:off x="3505200" y="6549390"/>
            <a:ext cx="976701" cy="304800"/>
          </a:xfrm>
          <a:prstGeom prst="rect">
            <a:avLst/>
          </a:prstGeom>
          <a:ln w="12700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lIns="45720" tIns="36576" rIns="45720" bIns="18288" anchor="ctr" anchorCtr="1"/>
          <a:lstStyle/>
          <a:p>
            <a:pPr algn="ctr" defTabSz="762000" eaLnBrk="0" hangingPunct="0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1400" dirty="0" smtClean="0">
                <a:solidFill>
                  <a:srgbClr val="B2B2B2"/>
                </a:solidFill>
                <a:latin typeface="Tahoma" pitchFamily="34" charset="0"/>
              </a:rPr>
              <a:t>Why</a:t>
            </a:r>
            <a:endParaRPr lang="en-US" sz="1400" dirty="0">
              <a:solidFill>
                <a:srgbClr val="B2B2B2"/>
              </a:solidFill>
              <a:latin typeface="Tahoma" pitchFamily="34" charset="0"/>
            </a:endParaRPr>
          </a:p>
        </p:txBody>
      </p:sp>
      <p:sp useBgFill="1">
        <p:nvSpPr>
          <p:cNvPr id="106" name="Text Box 18"/>
          <p:cNvSpPr txBox="1">
            <a:spLocks noChangeArrowheads="1"/>
          </p:cNvSpPr>
          <p:nvPr/>
        </p:nvSpPr>
        <p:spPr bwMode="auto">
          <a:xfrm>
            <a:off x="4481901" y="6545580"/>
            <a:ext cx="975360" cy="304800"/>
          </a:xfrm>
          <a:prstGeom prst="rect">
            <a:avLst/>
          </a:prstGeom>
          <a:ln w="12700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lIns="45720" tIns="36576" rIns="45720" bIns="18288" anchor="ctr" anchorCtr="1"/>
          <a:lstStyle/>
          <a:p>
            <a:pPr algn="ctr" defTabSz="762000" eaLnBrk="0" hangingPunct="0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1400" dirty="0" smtClean="0">
                <a:solidFill>
                  <a:srgbClr val="B2B2B2"/>
                </a:solidFill>
                <a:latin typeface="Tahoma" pitchFamily="34" charset="0"/>
              </a:rPr>
              <a:t>What</a:t>
            </a:r>
            <a:endParaRPr lang="en-US" sz="1400" dirty="0">
              <a:solidFill>
                <a:srgbClr val="B2B2B2"/>
              </a:solidFill>
              <a:latin typeface="Tahoma" pitchFamily="34" charset="0"/>
            </a:endParaRPr>
          </a:p>
        </p:txBody>
      </p:sp>
      <p:sp useBgFill="1">
        <p:nvSpPr>
          <p:cNvPr id="107" name="Text Box 18"/>
          <p:cNvSpPr txBox="1">
            <a:spLocks noChangeArrowheads="1"/>
          </p:cNvSpPr>
          <p:nvPr/>
        </p:nvSpPr>
        <p:spPr bwMode="auto">
          <a:xfrm>
            <a:off x="5411541" y="6545580"/>
            <a:ext cx="1065459" cy="304800"/>
          </a:xfrm>
          <a:prstGeom prst="rect">
            <a:avLst/>
          </a:prstGeom>
          <a:ln w="12700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lIns="45720" tIns="36576" rIns="45720" bIns="18288" anchor="ctr" anchorCtr="1"/>
          <a:lstStyle/>
          <a:p>
            <a:pPr algn="ctr" defTabSz="762000" eaLnBrk="0" hangingPunct="0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1400" dirty="0" smtClean="0">
                <a:solidFill>
                  <a:srgbClr val="B2B2B2"/>
                </a:solidFill>
                <a:latin typeface="Tahoma" pitchFamily="34" charset="0"/>
              </a:rPr>
              <a:t>How</a:t>
            </a:r>
            <a:endParaRPr lang="en-US" sz="1400" dirty="0">
              <a:solidFill>
                <a:srgbClr val="B2B2B2"/>
              </a:solidFill>
              <a:latin typeface="Tahoma" pitchFamily="34" charset="0"/>
            </a:endParaRPr>
          </a:p>
        </p:txBody>
      </p:sp>
      <p:sp useBgFill="1">
        <p:nvSpPr>
          <p:cNvPr id="108" name="Text Box 18"/>
          <p:cNvSpPr txBox="1">
            <a:spLocks noChangeArrowheads="1"/>
          </p:cNvSpPr>
          <p:nvPr/>
        </p:nvSpPr>
        <p:spPr bwMode="auto">
          <a:xfrm>
            <a:off x="6477000" y="6545580"/>
            <a:ext cx="1065459" cy="304800"/>
          </a:xfrm>
          <a:prstGeom prst="rect">
            <a:avLst/>
          </a:prstGeom>
          <a:ln w="12700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lIns="45720" tIns="36576" rIns="45720" bIns="18288" anchor="ctr" anchorCtr="1"/>
          <a:lstStyle/>
          <a:p>
            <a:pPr algn="ctr" defTabSz="762000" eaLnBrk="0" hangingPunct="0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1400" dirty="0" smtClean="0">
                <a:solidFill>
                  <a:srgbClr val="B2B2B2"/>
                </a:solidFill>
                <a:latin typeface="Tahoma" pitchFamily="34" charset="0"/>
              </a:rPr>
              <a:t>When</a:t>
            </a:r>
            <a:endParaRPr lang="en-US" sz="1400" dirty="0">
              <a:solidFill>
                <a:srgbClr val="B2B2B2"/>
              </a:solidFill>
              <a:latin typeface="Tahoma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227377" y="6492875"/>
            <a:ext cx="1315721" cy="365125"/>
          </a:xfrm>
        </p:spPr>
        <p:txBody>
          <a:bodyPr/>
          <a:lstStyle/>
          <a:p>
            <a:fld id="{30AA39F3-44E9-47B4-BF14-19DBB109730F}" type="slidenum">
              <a:rPr lang="en-US" smtClean="0"/>
              <a:t>2</a:t>
            </a:fld>
            <a:r>
              <a:rPr lang="en-US" dirty="0" smtClean="0"/>
              <a:t>/16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82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26" r="13381" b="7478"/>
          <a:stretch/>
        </p:blipFill>
        <p:spPr>
          <a:xfrm>
            <a:off x="3086099" y="1752600"/>
            <a:ext cx="1430968" cy="1828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752600"/>
            <a:ext cx="1798173" cy="1828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733"/>
          <a:stretch/>
        </p:blipFill>
        <p:spPr>
          <a:xfrm>
            <a:off x="7162798" y="1752600"/>
            <a:ext cx="1528043" cy="1828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0" name="Text Box 18"/>
          <p:cNvSpPr txBox="1">
            <a:spLocks noChangeArrowheads="1"/>
          </p:cNvSpPr>
          <p:nvPr/>
        </p:nvSpPr>
        <p:spPr bwMode="auto">
          <a:xfrm>
            <a:off x="1524000" y="6545580"/>
            <a:ext cx="990600" cy="304800"/>
          </a:xfrm>
          <a:prstGeom prst="rect">
            <a:avLst/>
          </a:prstGeom>
          <a:noFill/>
          <a:ln w="1270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0" tIns="0" rIns="45720" bIns="18288" anchor="ctr" anchorCtr="1"/>
          <a:lstStyle>
            <a:defPPr>
              <a:defRPr lang="en-US"/>
            </a:defPPr>
            <a:lvl1pPr algn="ctr" defTabSz="762000">
              <a:defRPr sz="1600">
                <a:solidFill>
                  <a:srgbClr val="7286C4"/>
                </a:solidFill>
              </a:defRPr>
            </a:lvl1pPr>
          </a:lstStyle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Summary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1" name="Text Box 18"/>
          <p:cNvSpPr txBox="1">
            <a:spLocks noChangeArrowheads="1"/>
          </p:cNvSpPr>
          <p:nvPr/>
        </p:nvSpPr>
        <p:spPr bwMode="auto">
          <a:xfrm>
            <a:off x="2514600" y="6545580"/>
            <a:ext cx="990600" cy="304800"/>
          </a:xfrm>
          <a:prstGeom prst="rect">
            <a:avLst/>
          </a:prstGeom>
          <a:solidFill>
            <a:schemeClr val="accent5">
              <a:alpha val="25000"/>
            </a:schemeClr>
          </a:solidFill>
          <a:ln w="12700" algn="ctr">
            <a:solidFill>
              <a:schemeClr val="accent5"/>
            </a:solidFill>
            <a:miter lim="800000"/>
            <a:headEnd/>
            <a:tailEnd/>
          </a:ln>
          <a:effectLst/>
        </p:spPr>
        <p:txBody>
          <a:bodyPr lIns="45720" tIns="36576" rIns="45720" bIns="18288" anchor="ctr" anchorCtr="1"/>
          <a:lstStyle>
            <a:defPPr>
              <a:defRPr lang="en-US"/>
            </a:defPPr>
            <a:lvl1pPr algn="ctr" defTabSz="762000">
              <a:defRPr sz="1400">
                <a:solidFill>
                  <a:srgbClr val="B2B2B2"/>
                </a:solidFill>
              </a:defRPr>
            </a:lvl1pPr>
          </a:lstStyle>
          <a:p>
            <a:r>
              <a:rPr lang="en-US" dirty="0" smtClean="0">
                <a:solidFill>
                  <a:schemeClr val="accent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Who</a:t>
            </a:r>
            <a:endParaRPr lang="en-US" dirty="0">
              <a:solidFill>
                <a:schemeClr val="accent3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 useBgFill="1">
        <p:nvSpPr>
          <p:cNvPr id="32" name="Text Box 18"/>
          <p:cNvSpPr txBox="1">
            <a:spLocks noChangeArrowheads="1"/>
          </p:cNvSpPr>
          <p:nvPr/>
        </p:nvSpPr>
        <p:spPr bwMode="auto">
          <a:xfrm>
            <a:off x="3505200" y="6545580"/>
            <a:ext cx="976701" cy="304800"/>
          </a:xfrm>
          <a:prstGeom prst="rect">
            <a:avLst/>
          </a:prstGeom>
          <a:ln w="12700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lIns="45720" tIns="36576" rIns="45720" bIns="18288" anchor="ctr" anchorCtr="1"/>
          <a:lstStyle/>
          <a:p>
            <a:pPr algn="ctr" defTabSz="762000" eaLnBrk="0" hangingPunct="0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1400" dirty="0" smtClean="0">
                <a:solidFill>
                  <a:srgbClr val="B2B2B2"/>
                </a:solidFill>
                <a:latin typeface="Tahoma" pitchFamily="34" charset="0"/>
              </a:rPr>
              <a:t>Why</a:t>
            </a:r>
            <a:endParaRPr lang="en-US" sz="1400" dirty="0">
              <a:solidFill>
                <a:srgbClr val="B2B2B2"/>
              </a:solidFill>
              <a:latin typeface="Tahoma" pitchFamily="34" charset="0"/>
            </a:endParaRPr>
          </a:p>
        </p:txBody>
      </p:sp>
      <p:sp useBgFill="1">
        <p:nvSpPr>
          <p:cNvPr id="33" name="Text Box 18"/>
          <p:cNvSpPr txBox="1">
            <a:spLocks noChangeArrowheads="1"/>
          </p:cNvSpPr>
          <p:nvPr/>
        </p:nvSpPr>
        <p:spPr bwMode="auto">
          <a:xfrm>
            <a:off x="4481901" y="6545580"/>
            <a:ext cx="975360" cy="304800"/>
          </a:xfrm>
          <a:prstGeom prst="rect">
            <a:avLst/>
          </a:prstGeom>
          <a:ln w="12700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lIns="45720" tIns="36576" rIns="45720" bIns="18288" anchor="ctr" anchorCtr="1"/>
          <a:lstStyle/>
          <a:p>
            <a:pPr algn="ctr" defTabSz="762000" eaLnBrk="0" hangingPunct="0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1400" dirty="0" smtClean="0">
                <a:solidFill>
                  <a:srgbClr val="B2B2B2"/>
                </a:solidFill>
                <a:latin typeface="Tahoma" pitchFamily="34" charset="0"/>
              </a:rPr>
              <a:t>What</a:t>
            </a:r>
            <a:endParaRPr lang="en-US" sz="1400" dirty="0">
              <a:solidFill>
                <a:srgbClr val="B2B2B2"/>
              </a:solidFill>
              <a:latin typeface="Tahoma" pitchFamily="34" charset="0"/>
            </a:endParaRPr>
          </a:p>
        </p:txBody>
      </p:sp>
      <p:sp useBgFill="1">
        <p:nvSpPr>
          <p:cNvPr id="34" name="Text Box 18"/>
          <p:cNvSpPr txBox="1">
            <a:spLocks noChangeArrowheads="1"/>
          </p:cNvSpPr>
          <p:nvPr/>
        </p:nvSpPr>
        <p:spPr bwMode="auto">
          <a:xfrm>
            <a:off x="5411541" y="6545580"/>
            <a:ext cx="1065459" cy="304800"/>
          </a:xfrm>
          <a:prstGeom prst="rect">
            <a:avLst/>
          </a:prstGeom>
          <a:ln w="12700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lIns="45720" tIns="36576" rIns="45720" bIns="18288" anchor="ctr" anchorCtr="1"/>
          <a:lstStyle/>
          <a:p>
            <a:pPr algn="ctr" defTabSz="762000" eaLnBrk="0" hangingPunct="0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1400" dirty="0" smtClean="0">
                <a:solidFill>
                  <a:srgbClr val="B2B2B2"/>
                </a:solidFill>
                <a:latin typeface="Tahoma" pitchFamily="34" charset="0"/>
              </a:rPr>
              <a:t>How</a:t>
            </a:r>
            <a:endParaRPr lang="en-US" sz="1400" dirty="0">
              <a:solidFill>
                <a:srgbClr val="B2B2B2"/>
              </a:solidFill>
              <a:latin typeface="Tahoma" pitchFamily="34" charset="0"/>
            </a:endParaRPr>
          </a:p>
        </p:txBody>
      </p:sp>
      <p:sp useBgFill="1">
        <p:nvSpPr>
          <p:cNvPr id="35" name="Text Box 18"/>
          <p:cNvSpPr txBox="1">
            <a:spLocks noChangeArrowheads="1"/>
          </p:cNvSpPr>
          <p:nvPr/>
        </p:nvSpPr>
        <p:spPr bwMode="auto">
          <a:xfrm>
            <a:off x="6477000" y="6545580"/>
            <a:ext cx="1065459" cy="304800"/>
          </a:xfrm>
          <a:prstGeom prst="rect">
            <a:avLst/>
          </a:prstGeom>
          <a:ln w="12700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lIns="45720" tIns="36576" rIns="45720" bIns="18288" anchor="ctr" anchorCtr="1"/>
          <a:lstStyle/>
          <a:p>
            <a:pPr algn="ctr" defTabSz="762000" eaLnBrk="0" hangingPunct="0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1400" dirty="0" smtClean="0">
                <a:solidFill>
                  <a:srgbClr val="B2B2B2"/>
                </a:solidFill>
                <a:latin typeface="Tahoma" pitchFamily="34" charset="0"/>
              </a:rPr>
              <a:t>When</a:t>
            </a:r>
            <a:endParaRPr lang="en-US" sz="1400" dirty="0">
              <a:solidFill>
                <a:srgbClr val="B2B2B2"/>
              </a:solidFill>
              <a:latin typeface="Tahoma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8" r="11927"/>
          <a:stretch/>
        </p:blipFill>
        <p:spPr>
          <a:xfrm>
            <a:off x="533400" y="1752600"/>
            <a:ext cx="1781175" cy="1828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227377" y="6492875"/>
            <a:ext cx="1315721" cy="365125"/>
          </a:xfrm>
        </p:spPr>
        <p:txBody>
          <a:bodyPr/>
          <a:lstStyle/>
          <a:p>
            <a:fld id="{30AA39F3-44E9-47B4-BF14-19DBB109730F}" type="slidenum">
              <a:rPr lang="en-US" smtClean="0"/>
              <a:t>3</a:t>
            </a:fld>
            <a:r>
              <a:rPr lang="en-US" dirty="0" smtClean="0"/>
              <a:t>/16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8626" y="3733800"/>
            <a:ext cx="2322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Dr. Vinayak Prasad 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907342" y="3733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Rafat</a:t>
            </a:r>
            <a:r>
              <a:rPr lang="en-US" b="1" dirty="0" smtClean="0"/>
              <a:t> </a:t>
            </a:r>
            <a:r>
              <a:rPr lang="en-US" b="1" dirty="0" err="1" smtClean="0"/>
              <a:t>Sarosh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204939" y="3733800"/>
            <a:ext cx="1443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Arjun Dave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128186" y="3733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Azan </a:t>
            </a:r>
            <a:r>
              <a:rPr lang="en-US" b="1" dirty="0" err="1" smtClean="0"/>
              <a:t>Sarosh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86738" y="4237256"/>
            <a:ext cx="1875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Leader at the WHO’s Tobacco Free Initiative</a:t>
            </a:r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195756" y="4237256"/>
            <a:ext cx="1875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Student at Interlake High School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128186" y="4237256"/>
            <a:ext cx="1875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Student at Maywood Middle School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863852" y="4237256"/>
            <a:ext cx="1875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Development Lead at Microsoft’s Xbox team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86738" y="5460089"/>
            <a:ext cx="1532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Health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029200" y="5460089"/>
            <a:ext cx="15325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Design, Youth Outreach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769711" y="5460089"/>
            <a:ext cx="1532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070530" y="5460089"/>
            <a:ext cx="1532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 Lead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98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Tobacco is deadly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Tobacco kills up to half of its users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Currently 5 million people die each year because of tobacco—</a:t>
            </a:r>
            <a:r>
              <a:rPr lang="en-US" dirty="0" smtClean="0"/>
              <a:t>1 person every 6 seconds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Tobacco caused 100 million deaths in the 20</a:t>
            </a:r>
            <a:r>
              <a:rPr lang="en-US" b="0" baseline="30000" dirty="0" smtClean="0"/>
              <a:t>th</a:t>
            </a:r>
            <a:r>
              <a:rPr lang="en-US" b="0" dirty="0" smtClean="0"/>
              <a:t> century, and if trends continue it could cause 1 billion deaths in the 21</a:t>
            </a:r>
            <a:r>
              <a:rPr lang="en-US" b="0" baseline="30000" dirty="0" smtClean="0"/>
              <a:t>st</a:t>
            </a:r>
            <a:r>
              <a:rPr lang="en-US" b="0" dirty="0" smtClean="0"/>
              <a:t> century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250 out of the 4000 chemicals</a:t>
            </a:r>
            <a:r>
              <a:rPr lang="en-US" b="0" dirty="0" smtClean="0"/>
              <a:t> in tobacco smoke are known to be harmful, and more than 50 </a:t>
            </a:r>
            <a:r>
              <a:rPr lang="en-US" b="0" dirty="0" smtClean="0"/>
              <a:t>cause cancer</a:t>
            </a:r>
            <a:endParaRPr lang="en-US" b="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Tobacco causes diseases like </a:t>
            </a:r>
            <a:r>
              <a:rPr lang="en-US" dirty="0" smtClean="0"/>
              <a:t>cancer, coronary heart disease, and stroke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Worldwide, tobacco use is the second highest risk factor for death</a:t>
            </a:r>
            <a:endParaRPr lang="en-US" b="0" dirty="0"/>
          </a:p>
        </p:txBody>
      </p:sp>
      <p:sp>
        <p:nvSpPr>
          <p:cNvPr id="26" name="Text Box 18"/>
          <p:cNvSpPr txBox="1">
            <a:spLocks noChangeArrowheads="1"/>
          </p:cNvSpPr>
          <p:nvPr/>
        </p:nvSpPr>
        <p:spPr bwMode="auto">
          <a:xfrm>
            <a:off x="1524000" y="6545580"/>
            <a:ext cx="990600" cy="304800"/>
          </a:xfrm>
          <a:prstGeom prst="rect">
            <a:avLst/>
          </a:prstGeom>
          <a:noFill/>
          <a:ln w="1270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0" tIns="0" rIns="45720" bIns="18288" anchor="ctr" anchorCtr="1"/>
          <a:lstStyle>
            <a:defPPr>
              <a:defRPr lang="en-US"/>
            </a:defPPr>
            <a:lvl1pPr algn="ctr" defTabSz="762000">
              <a:defRPr sz="1600">
                <a:solidFill>
                  <a:srgbClr val="7286C4"/>
                </a:solidFill>
              </a:defRPr>
            </a:lvl1pPr>
          </a:lstStyle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Summary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7" name="Text Box 18"/>
          <p:cNvSpPr txBox="1">
            <a:spLocks noChangeArrowheads="1"/>
          </p:cNvSpPr>
          <p:nvPr/>
        </p:nvSpPr>
        <p:spPr bwMode="auto">
          <a:xfrm>
            <a:off x="2514600" y="6545580"/>
            <a:ext cx="990600" cy="304800"/>
          </a:xfrm>
          <a:prstGeom prst="rect">
            <a:avLst/>
          </a:prstGeom>
          <a:noFill/>
          <a:ln w="1270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45720" tIns="36576" rIns="45720" bIns="18288" anchor="ctr" anchorCtr="1"/>
          <a:lstStyle>
            <a:defPPr>
              <a:defRPr lang="en-US"/>
            </a:defPPr>
            <a:lvl1pPr algn="ctr" defTabSz="762000">
              <a:defRPr sz="1400">
                <a:solidFill>
                  <a:srgbClr val="B2B2B2"/>
                </a:solidFill>
              </a:defRPr>
            </a:lvl1pPr>
          </a:lstStyle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Who</a:t>
            </a:r>
            <a:endParaRPr lang="en-US" dirty="0">
              <a:solidFill>
                <a:schemeClr val="bg1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8" name="Text Box 18"/>
          <p:cNvSpPr txBox="1">
            <a:spLocks noChangeArrowheads="1"/>
          </p:cNvSpPr>
          <p:nvPr/>
        </p:nvSpPr>
        <p:spPr bwMode="auto">
          <a:xfrm>
            <a:off x="3505200" y="6545580"/>
            <a:ext cx="976701" cy="304800"/>
          </a:xfrm>
          <a:prstGeom prst="rect">
            <a:avLst/>
          </a:prstGeom>
          <a:solidFill>
            <a:schemeClr val="accent5">
              <a:alpha val="25000"/>
            </a:schemeClr>
          </a:solidFill>
          <a:ln w="12700" algn="ctr">
            <a:solidFill>
              <a:schemeClr val="accent5"/>
            </a:solidFill>
            <a:miter lim="800000"/>
            <a:headEnd/>
            <a:tailEnd/>
          </a:ln>
          <a:effectLst/>
        </p:spPr>
        <p:txBody>
          <a:bodyPr lIns="45720" tIns="36576" rIns="45720" bIns="18288" anchor="ctr" anchorCtr="1"/>
          <a:lstStyle/>
          <a:p>
            <a:pPr algn="ctr" defTabSz="762000" eaLnBrk="0" hangingPunct="0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1400" dirty="0" smtClean="0">
                <a:solidFill>
                  <a:schemeClr val="accent3"/>
                </a:solidFill>
                <a:latin typeface="Tahoma" pitchFamily="34" charset="0"/>
              </a:rPr>
              <a:t>Why</a:t>
            </a:r>
            <a:endParaRPr lang="en-US" sz="1400" dirty="0">
              <a:solidFill>
                <a:schemeClr val="accent3"/>
              </a:solidFill>
              <a:latin typeface="Tahoma" pitchFamily="34" charset="0"/>
            </a:endParaRPr>
          </a:p>
        </p:txBody>
      </p:sp>
      <p:sp useBgFill="1">
        <p:nvSpPr>
          <p:cNvPr id="29" name="Text Box 18"/>
          <p:cNvSpPr txBox="1">
            <a:spLocks noChangeArrowheads="1"/>
          </p:cNvSpPr>
          <p:nvPr/>
        </p:nvSpPr>
        <p:spPr bwMode="auto">
          <a:xfrm>
            <a:off x="4481901" y="6545580"/>
            <a:ext cx="975360" cy="304800"/>
          </a:xfrm>
          <a:prstGeom prst="rect">
            <a:avLst/>
          </a:prstGeom>
          <a:ln w="12700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lIns="45720" tIns="36576" rIns="45720" bIns="18288" anchor="ctr" anchorCtr="1"/>
          <a:lstStyle/>
          <a:p>
            <a:pPr algn="ctr" defTabSz="762000" eaLnBrk="0" hangingPunct="0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1400" dirty="0" smtClean="0">
                <a:solidFill>
                  <a:srgbClr val="B2B2B2"/>
                </a:solidFill>
                <a:latin typeface="Tahoma" pitchFamily="34" charset="0"/>
              </a:rPr>
              <a:t>What</a:t>
            </a:r>
            <a:endParaRPr lang="en-US" sz="1400" dirty="0">
              <a:solidFill>
                <a:srgbClr val="B2B2B2"/>
              </a:solidFill>
              <a:latin typeface="Tahoma" pitchFamily="34" charset="0"/>
            </a:endParaRPr>
          </a:p>
        </p:txBody>
      </p:sp>
      <p:sp useBgFill="1">
        <p:nvSpPr>
          <p:cNvPr id="30" name="Text Box 18"/>
          <p:cNvSpPr txBox="1">
            <a:spLocks noChangeArrowheads="1"/>
          </p:cNvSpPr>
          <p:nvPr/>
        </p:nvSpPr>
        <p:spPr bwMode="auto">
          <a:xfrm>
            <a:off x="5411541" y="6545580"/>
            <a:ext cx="1065459" cy="304800"/>
          </a:xfrm>
          <a:prstGeom prst="rect">
            <a:avLst/>
          </a:prstGeom>
          <a:ln w="12700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lIns="45720" tIns="36576" rIns="45720" bIns="18288" anchor="ctr" anchorCtr="1"/>
          <a:lstStyle/>
          <a:p>
            <a:pPr algn="ctr" defTabSz="762000" eaLnBrk="0" hangingPunct="0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1400" dirty="0" smtClean="0">
                <a:solidFill>
                  <a:srgbClr val="B2B2B2"/>
                </a:solidFill>
                <a:latin typeface="Tahoma" pitchFamily="34" charset="0"/>
              </a:rPr>
              <a:t>How</a:t>
            </a:r>
            <a:endParaRPr lang="en-US" sz="1400" dirty="0">
              <a:solidFill>
                <a:srgbClr val="B2B2B2"/>
              </a:solidFill>
              <a:latin typeface="Tahoma" pitchFamily="34" charset="0"/>
            </a:endParaRPr>
          </a:p>
        </p:txBody>
      </p:sp>
      <p:sp useBgFill="1">
        <p:nvSpPr>
          <p:cNvPr id="31" name="Text Box 18"/>
          <p:cNvSpPr txBox="1">
            <a:spLocks noChangeArrowheads="1"/>
          </p:cNvSpPr>
          <p:nvPr/>
        </p:nvSpPr>
        <p:spPr bwMode="auto">
          <a:xfrm>
            <a:off x="6477000" y="6545580"/>
            <a:ext cx="1065459" cy="304800"/>
          </a:xfrm>
          <a:prstGeom prst="rect">
            <a:avLst/>
          </a:prstGeom>
          <a:ln w="12700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lIns="45720" tIns="36576" rIns="45720" bIns="18288" anchor="ctr" anchorCtr="1"/>
          <a:lstStyle/>
          <a:p>
            <a:pPr algn="ctr" defTabSz="762000" eaLnBrk="0" hangingPunct="0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1400" dirty="0" smtClean="0">
                <a:solidFill>
                  <a:srgbClr val="B2B2B2"/>
                </a:solidFill>
                <a:latin typeface="Tahoma" pitchFamily="34" charset="0"/>
              </a:rPr>
              <a:t>When</a:t>
            </a:r>
            <a:endParaRPr lang="en-US" sz="1400" dirty="0">
              <a:solidFill>
                <a:srgbClr val="B2B2B2"/>
              </a:solidFill>
              <a:latin typeface="Tahom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27377" y="6492875"/>
            <a:ext cx="1315721" cy="365125"/>
          </a:xfrm>
        </p:spPr>
        <p:txBody>
          <a:bodyPr/>
          <a:lstStyle/>
          <a:p>
            <a:fld id="{30AA39F3-44E9-47B4-BF14-19DBB109730F}" type="slidenum">
              <a:rPr lang="en-US" smtClean="0"/>
              <a:t>4</a:t>
            </a:fld>
            <a:r>
              <a:rPr lang="en-US" dirty="0" smtClean="0"/>
              <a:t>/16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71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Tobacco affects non-users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In some countries children from poor households work with tobacco and often develop “green tobacco sickness” from nicotine from wet tobacco leaves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600,000 people </a:t>
            </a:r>
            <a:r>
              <a:rPr lang="en-US" b="0" dirty="0" smtClean="0"/>
              <a:t>die each year because of secondhand smoke. Of these, more than 65% women and children</a:t>
            </a:r>
            <a:endParaRPr lang="en-US" b="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182" y="3733800"/>
            <a:ext cx="2078736" cy="23654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27377" y="6492875"/>
            <a:ext cx="1315721" cy="365125"/>
          </a:xfrm>
        </p:spPr>
        <p:txBody>
          <a:bodyPr/>
          <a:lstStyle/>
          <a:p>
            <a:fld id="{30AA39F3-44E9-47B4-BF14-19DBB109730F}" type="slidenum">
              <a:rPr lang="en-US" smtClean="0"/>
              <a:t>5</a:t>
            </a:fld>
            <a:r>
              <a:rPr lang="en-US" dirty="0" smtClean="0"/>
              <a:t>/16</a:t>
            </a:r>
            <a:endParaRPr lang="en-US" dirty="0"/>
          </a:p>
        </p:txBody>
      </p:sp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1524000" y="6545580"/>
            <a:ext cx="990600" cy="304800"/>
          </a:xfrm>
          <a:prstGeom prst="rect">
            <a:avLst/>
          </a:prstGeom>
          <a:noFill/>
          <a:ln w="1270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0" tIns="0" rIns="45720" bIns="18288" anchor="ctr" anchorCtr="1"/>
          <a:lstStyle>
            <a:defPPr>
              <a:defRPr lang="en-US"/>
            </a:defPPr>
            <a:lvl1pPr algn="ctr" defTabSz="762000">
              <a:defRPr sz="1600">
                <a:solidFill>
                  <a:srgbClr val="7286C4"/>
                </a:solidFill>
              </a:defRPr>
            </a:lvl1pPr>
          </a:lstStyle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Summary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2514600" y="6545580"/>
            <a:ext cx="990600" cy="304800"/>
          </a:xfrm>
          <a:prstGeom prst="rect">
            <a:avLst/>
          </a:prstGeom>
          <a:noFill/>
          <a:ln w="1270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45720" tIns="36576" rIns="45720" bIns="18288" anchor="ctr" anchorCtr="1"/>
          <a:lstStyle>
            <a:defPPr>
              <a:defRPr lang="en-US"/>
            </a:defPPr>
            <a:lvl1pPr algn="ctr" defTabSz="762000">
              <a:defRPr sz="1400">
                <a:solidFill>
                  <a:srgbClr val="B2B2B2"/>
                </a:solidFill>
              </a:defRPr>
            </a:lvl1pPr>
          </a:lstStyle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Who</a:t>
            </a:r>
            <a:endParaRPr lang="en-US" dirty="0">
              <a:solidFill>
                <a:schemeClr val="bg1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3505200" y="6545580"/>
            <a:ext cx="976701" cy="304800"/>
          </a:xfrm>
          <a:prstGeom prst="rect">
            <a:avLst/>
          </a:prstGeom>
          <a:solidFill>
            <a:schemeClr val="accent5">
              <a:alpha val="25000"/>
            </a:schemeClr>
          </a:solidFill>
          <a:ln w="12700" algn="ctr">
            <a:solidFill>
              <a:schemeClr val="accent5"/>
            </a:solidFill>
            <a:miter lim="800000"/>
            <a:headEnd/>
            <a:tailEnd/>
          </a:ln>
          <a:effectLst/>
        </p:spPr>
        <p:txBody>
          <a:bodyPr lIns="45720" tIns="36576" rIns="45720" bIns="18288" anchor="ctr" anchorCtr="1"/>
          <a:lstStyle/>
          <a:p>
            <a:pPr algn="ctr" defTabSz="762000" eaLnBrk="0" hangingPunct="0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1400" dirty="0" smtClean="0">
                <a:solidFill>
                  <a:schemeClr val="accent3"/>
                </a:solidFill>
                <a:latin typeface="Tahoma" pitchFamily="34" charset="0"/>
              </a:rPr>
              <a:t>Why</a:t>
            </a:r>
            <a:endParaRPr lang="en-US" sz="1400" dirty="0">
              <a:solidFill>
                <a:schemeClr val="accent3"/>
              </a:solidFill>
              <a:latin typeface="Tahoma" pitchFamily="34" charset="0"/>
            </a:endParaRPr>
          </a:p>
        </p:txBody>
      </p:sp>
      <p:sp useBgFill="1"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4481901" y="6545580"/>
            <a:ext cx="975360" cy="304800"/>
          </a:xfrm>
          <a:prstGeom prst="rect">
            <a:avLst/>
          </a:prstGeom>
          <a:ln w="12700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lIns="45720" tIns="36576" rIns="45720" bIns="18288" anchor="ctr" anchorCtr="1"/>
          <a:lstStyle/>
          <a:p>
            <a:pPr algn="ctr" defTabSz="762000" eaLnBrk="0" hangingPunct="0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1400" dirty="0" smtClean="0">
                <a:solidFill>
                  <a:srgbClr val="B2B2B2"/>
                </a:solidFill>
                <a:latin typeface="Tahoma" pitchFamily="34" charset="0"/>
              </a:rPr>
              <a:t>What</a:t>
            </a:r>
            <a:endParaRPr lang="en-US" sz="1400" dirty="0">
              <a:solidFill>
                <a:srgbClr val="B2B2B2"/>
              </a:solidFill>
              <a:latin typeface="Tahoma" pitchFamily="34" charset="0"/>
            </a:endParaRPr>
          </a:p>
        </p:txBody>
      </p:sp>
      <p:sp useBgFill="1"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5411541" y="6545580"/>
            <a:ext cx="1065459" cy="304800"/>
          </a:xfrm>
          <a:prstGeom prst="rect">
            <a:avLst/>
          </a:prstGeom>
          <a:ln w="12700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lIns="45720" tIns="36576" rIns="45720" bIns="18288" anchor="ctr" anchorCtr="1"/>
          <a:lstStyle/>
          <a:p>
            <a:pPr algn="ctr" defTabSz="762000" eaLnBrk="0" hangingPunct="0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1400" dirty="0" smtClean="0">
                <a:solidFill>
                  <a:srgbClr val="B2B2B2"/>
                </a:solidFill>
                <a:latin typeface="Tahoma" pitchFamily="34" charset="0"/>
              </a:rPr>
              <a:t>How</a:t>
            </a:r>
            <a:endParaRPr lang="en-US" sz="1400" dirty="0">
              <a:solidFill>
                <a:srgbClr val="B2B2B2"/>
              </a:solidFill>
              <a:latin typeface="Tahoma" pitchFamily="34" charset="0"/>
            </a:endParaRPr>
          </a:p>
        </p:txBody>
      </p:sp>
      <p:sp useBgFill="1"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6477000" y="6545580"/>
            <a:ext cx="1065459" cy="304800"/>
          </a:xfrm>
          <a:prstGeom prst="rect">
            <a:avLst/>
          </a:prstGeom>
          <a:ln w="12700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lIns="45720" tIns="36576" rIns="45720" bIns="18288" anchor="ctr" anchorCtr="1"/>
          <a:lstStyle/>
          <a:p>
            <a:pPr algn="ctr" defTabSz="762000" eaLnBrk="0" hangingPunct="0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1400" dirty="0" smtClean="0">
                <a:solidFill>
                  <a:srgbClr val="B2B2B2"/>
                </a:solidFill>
                <a:latin typeface="Tahoma" pitchFamily="34" charset="0"/>
              </a:rPr>
              <a:t>When</a:t>
            </a:r>
            <a:endParaRPr lang="en-US" sz="1400" dirty="0">
              <a:solidFill>
                <a:srgbClr val="B2B2B2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78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Tobacco costs us and nature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1800" b="0" dirty="0" smtClean="0"/>
              <a:t>Medical bills cost families thousands of dollars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b="0" dirty="0" smtClean="0"/>
              <a:t>Insurance premiums rise because of widespread use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b="0" dirty="0" smtClean="0"/>
              <a:t>Burning cigarettes have been found to have caused wildfires and millions of dollars in property damage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b="0" dirty="0" smtClean="0"/>
              <a:t>Plastic chewing tobacco pouches and cigarette boxes litter the streets of South Asia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b="0" dirty="0" smtClean="0"/>
              <a:t>Smoke pollutes the air and cigarette butts litter cities and parks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1800" b="0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648200"/>
            <a:ext cx="2133600" cy="1600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4622800"/>
            <a:ext cx="2438400" cy="1625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27377" y="6492875"/>
            <a:ext cx="1315721" cy="365125"/>
          </a:xfrm>
        </p:spPr>
        <p:txBody>
          <a:bodyPr/>
          <a:lstStyle/>
          <a:p>
            <a:fld id="{30AA39F3-44E9-47B4-BF14-19DBB109730F}" type="slidenum">
              <a:rPr lang="en-US" smtClean="0"/>
              <a:t>6</a:t>
            </a:fld>
            <a:r>
              <a:rPr lang="en-US" dirty="0" smtClean="0"/>
              <a:t>/16</a:t>
            </a:r>
            <a:endParaRPr lang="en-US" dirty="0"/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1524000" y="6545580"/>
            <a:ext cx="990600" cy="304800"/>
          </a:xfrm>
          <a:prstGeom prst="rect">
            <a:avLst/>
          </a:prstGeom>
          <a:noFill/>
          <a:ln w="1270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0" tIns="0" rIns="45720" bIns="18288" anchor="ctr" anchorCtr="1"/>
          <a:lstStyle>
            <a:defPPr>
              <a:defRPr lang="en-US"/>
            </a:defPPr>
            <a:lvl1pPr algn="ctr" defTabSz="762000">
              <a:defRPr sz="1600">
                <a:solidFill>
                  <a:srgbClr val="7286C4"/>
                </a:solidFill>
              </a:defRPr>
            </a:lvl1pPr>
          </a:lstStyle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Summary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2514600" y="6545580"/>
            <a:ext cx="990600" cy="304800"/>
          </a:xfrm>
          <a:prstGeom prst="rect">
            <a:avLst/>
          </a:prstGeom>
          <a:noFill/>
          <a:ln w="1270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45720" tIns="36576" rIns="45720" bIns="18288" anchor="ctr" anchorCtr="1"/>
          <a:lstStyle>
            <a:defPPr>
              <a:defRPr lang="en-US"/>
            </a:defPPr>
            <a:lvl1pPr algn="ctr" defTabSz="762000">
              <a:defRPr sz="1400">
                <a:solidFill>
                  <a:srgbClr val="B2B2B2"/>
                </a:solidFill>
              </a:defRPr>
            </a:lvl1pPr>
          </a:lstStyle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Who</a:t>
            </a:r>
            <a:endParaRPr lang="en-US" dirty="0">
              <a:solidFill>
                <a:schemeClr val="bg1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3505200" y="6545580"/>
            <a:ext cx="976701" cy="304800"/>
          </a:xfrm>
          <a:prstGeom prst="rect">
            <a:avLst/>
          </a:prstGeom>
          <a:solidFill>
            <a:schemeClr val="accent5">
              <a:alpha val="25000"/>
            </a:schemeClr>
          </a:solidFill>
          <a:ln w="12700" algn="ctr">
            <a:solidFill>
              <a:schemeClr val="accent5"/>
            </a:solidFill>
            <a:miter lim="800000"/>
            <a:headEnd/>
            <a:tailEnd/>
          </a:ln>
          <a:effectLst/>
        </p:spPr>
        <p:txBody>
          <a:bodyPr lIns="45720" tIns="36576" rIns="45720" bIns="18288" anchor="ctr" anchorCtr="1"/>
          <a:lstStyle/>
          <a:p>
            <a:pPr algn="ctr" defTabSz="762000" eaLnBrk="0" hangingPunct="0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1400" dirty="0" smtClean="0">
                <a:solidFill>
                  <a:schemeClr val="accent3"/>
                </a:solidFill>
                <a:latin typeface="Tahoma" pitchFamily="34" charset="0"/>
              </a:rPr>
              <a:t>Why</a:t>
            </a:r>
            <a:endParaRPr lang="en-US" sz="1400" dirty="0">
              <a:solidFill>
                <a:schemeClr val="accent3"/>
              </a:solidFill>
              <a:latin typeface="Tahoma" pitchFamily="34" charset="0"/>
            </a:endParaRPr>
          </a:p>
        </p:txBody>
      </p:sp>
      <p:sp useBgFill="1"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4481901" y="6545580"/>
            <a:ext cx="975360" cy="304800"/>
          </a:xfrm>
          <a:prstGeom prst="rect">
            <a:avLst/>
          </a:prstGeom>
          <a:ln w="12700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lIns="45720" tIns="36576" rIns="45720" bIns="18288" anchor="ctr" anchorCtr="1"/>
          <a:lstStyle/>
          <a:p>
            <a:pPr algn="ctr" defTabSz="762000" eaLnBrk="0" hangingPunct="0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1400" dirty="0" smtClean="0">
                <a:solidFill>
                  <a:srgbClr val="B2B2B2"/>
                </a:solidFill>
                <a:latin typeface="Tahoma" pitchFamily="34" charset="0"/>
              </a:rPr>
              <a:t>What</a:t>
            </a:r>
            <a:endParaRPr lang="en-US" sz="1400" dirty="0">
              <a:solidFill>
                <a:srgbClr val="B2B2B2"/>
              </a:solidFill>
              <a:latin typeface="Tahoma" pitchFamily="34" charset="0"/>
            </a:endParaRPr>
          </a:p>
        </p:txBody>
      </p:sp>
      <p:sp useBgFill="1"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5411541" y="6545580"/>
            <a:ext cx="1065459" cy="304800"/>
          </a:xfrm>
          <a:prstGeom prst="rect">
            <a:avLst/>
          </a:prstGeom>
          <a:ln w="12700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lIns="45720" tIns="36576" rIns="45720" bIns="18288" anchor="ctr" anchorCtr="1"/>
          <a:lstStyle/>
          <a:p>
            <a:pPr algn="ctr" defTabSz="762000" eaLnBrk="0" hangingPunct="0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1400" dirty="0" smtClean="0">
                <a:solidFill>
                  <a:srgbClr val="B2B2B2"/>
                </a:solidFill>
                <a:latin typeface="Tahoma" pitchFamily="34" charset="0"/>
              </a:rPr>
              <a:t>How</a:t>
            </a:r>
            <a:endParaRPr lang="en-US" sz="1400" dirty="0">
              <a:solidFill>
                <a:srgbClr val="B2B2B2"/>
              </a:solidFill>
              <a:latin typeface="Tahoma" pitchFamily="34" charset="0"/>
            </a:endParaRPr>
          </a:p>
        </p:txBody>
      </p:sp>
      <p:sp useBgFill="1"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6477000" y="6545580"/>
            <a:ext cx="1065459" cy="304800"/>
          </a:xfrm>
          <a:prstGeom prst="rect">
            <a:avLst/>
          </a:prstGeom>
          <a:ln w="12700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lIns="45720" tIns="36576" rIns="45720" bIns="18288" anchor="ctr" anchorCtr="1"/>
          <a:lstStyle/>
          <a:p>
            <a:pPr algn="ctr" defTabSz="762000" eaLnBrk="0" hangingPunct="0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1400" dirty="0" smtClean="0">
                <a:solidFill>
                  <a:srgbClr val="B2B2B2"/>
                </a:solidFill>
                <a:latin typeface="Tahoma" pitchFamily="34" charset="0"/>
              </a:rPr>
              <a:t>When</a:t>
            </a:r>
            <a:endParaRPr lang="en-US" sz="1400" dirty="0">
              <a:solidFill>
                <a:srgbClr val="B2B2B2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18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Spread awareness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Show current smokers the negative impacts of tobacco use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Give their peers the tools to help them quit smoking</a:t>
            </a:r>
          </a:p>
          <a:p>
            <a:pPr marL="342900" indent="-342900">
              <a:buFont typeface="Arial" pitchFamily="34" charset="0"/>
              <a:buChar char="•"/>
            </a:pPr>
            <a:endParaRPr lang="en-US" b="0" dirty="0"/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1524000" y="6545580"/>
            <a:ext cx="990600" cy="304800"/>
          </a:xfrm>
          <a:prstGeom prst="rect">
            <a:avLst/>
          </a:prstGeom>
          <a:noFill/>
          <a:ln w="1270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0" tIns="0" rIns="45720" bIns="18288" anchor="ctr" anchorCtr="1"/>
          <a:lstStyle>
            <a:defPPr>
              <a:defRPr lang="en-US"/>
            </a:defPPr>
            <a:lvl1pPr algn="ctr" defTabSz="762000">
              <a:defRPr sz="1600">
                <a:solidFill>
                  <a:srgbClr val="7286C4"/>
                </a:solidFill>
              </a:defRPr>
            </a:lvl1pPr>
          </a:lstStyle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Summary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2514600" y="6545580"/>
            <a:ext cx="990600" cy="30480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lIns="45720" tIns="36576" rIns="45720" bIns="18288" anchor="ctr" anchorCtr="1"/>
          <a:lstStyle>
            <a:defPPr>
              <a:defRPr lang="en-US"/>
            </a:defPPr>
            <a:lvl1pPr algn="ctr" defTabSz="762000">
              <a:defRPr sz="1400">
                <a:solidFill>
                  <a:srgbClr val="B2B2B2"/>
                </a:solidFill>
              </a:defRPr>
            </a:lvl1pPr>
          </a:lstStyle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Who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3505200" y="6545580"/>
            <a:ext cx="976701" cy="304800"/>
          </a:xfrm>
          <a:prstGeom prst="rect">
            <a:avLst/>
          </a:prstGeom>
          <a:noFill/>
          <a:ln w="12700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lIns="45720" tIns="36576" rIns="45720" bIns="18288" anchor="ctr" anchorCtr="1"/>
          <a:lstStyle/>
          <a:p>
            <a:pPr algn="ctr" defTabSz="762000" eaLnBrk="0" hangingPunct="0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</a:rPr>
              <a:t>Why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Tahoma" pitchFamily="34" charset="0"/>
            </a:endParaRP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4481901" y="6545580"/>
            <a:ext cx="975360" cy="304800"/>
          </a:xfrm>
          <a:prstGeom prst="rect">
            <a:avLst/>
          </a:prstGeom>
          <a:solidFill>
            <a:schemeClr val="accent5">
              <a:alpha val="25000"/>
            </a:schemeClr>
          </a:solidFill>
          <a:ln w="12700" algn="ctr">
            <a:solidFill>
              <a:schemeClr val="accent5"/>
            </a:solidFill>
            <a:miter lim="800000"/>
            <a:headEnd/>
            <a:tailEnd/>
          </a:ln>
          <a:effectLst/>
        </p:spPr>
        <p:txBody>
          <a:bodyPr lIns="45720" tIns="36576" rIns="45720" bIns="18288" anchor="ctr" anchorCtr="1"/>
          <a:lstStyle/>
          <a:p>
            <a:pPr algn="ctr" defTabSz="762000" eaLnBrk="0" hangingPunct="0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1400" dirty="0" smtClean="0">
                <a:solidFill>
                  <a:schemeClr val="accent3"/>
                </a:solidFill>
                <a:latin typeface="Tahoma" pitchFamily="34" charset="0"/>
              </a:rPr>
              <a:t>What</a:t>
            </a:r>
            <a:endParaRPr lang="en-US" sz="1400" dirty="0">
              <a:solidFill>
                <a:schemeClr val="accent3"/>
              </a:solidFill>
              <a:latin typeface="Tahoma" pitchFamily="34" charset="0"/>
            </a:endParaRPr>
          </a:p>
        </p:txBody>
      </p:sp>
      <p:sp useBgFill="1">
        <p:nvSpPr>
          <p:cNvPr id="24" name="Text Box 18"/>
          <p:cNvSpPr txBox="1">
            <a:spLocks noChangeArrowheads="1"/>
          </p:cNvSpPr>
          <p:nvPr/>
        </p:nvSpPr>
        <p:spPr bwMode="auto">
          <a:xfrm>
            <a:off x="5411541" y="6545580"/>
            <a:ext cx="1065459" cy="304800"/>
          </a:xfrm>
          <a:prstGeom prst="rect">
            <a:avLst/>
          </a:prstGeom>
          <a:ln w="12700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lIns="45720" tIns="36576" rIns="45720" bIns="18288" anchor="ctr" anchorCtr="1"/>
          <a:lstStyle/>
          <a:p>
            <a:pPr algn="ctr" defTabSz="762000" eaLnBrk="0" hangingPunct="0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1400" dirty="0" smtClean="0">
                <a:solidFill>
                  <a:srgbClr val="B2B2B2"/>
                </a:solidFill>
                <a:latin typeface="Tahoma" pitchFamily="34" charset="0"/>
              </a:rPr>
              <a:t>How</a:t>
            </a:r>
            <a:endParaRPr lang="en-US" sz="1400" dirty="0">
              <a:solidFill>
                <a:srgbClr val="B2B2B2"/>
              </a:solidFill>
              <a:latin typeface="Tahoma" pitchFamily="34" charset="0"/>
            </a:endParaRPr>
          </a:p>
        </p:txBody>
      </p:sp>
      <p:sp useBgFill="1">
        <p:nvSpPr>
          <p:cNvPr id="25" name="Text Box 18"/>
          <p:cNvSpPr txBox="1">
            <a:spLocks noChangeArrowheads="1"/>
          </p:cNvSpPr>
          <p:nvPr/>
        </p:nvSpPr>
        <p:spPr bwMode="auto">
          <a:xfrm>
            <a:off x="6477000" y="6545580"/>
            <a:ext cx="1065459" cy="304800"/>
          </a:xfrm>
          <a:prstGeom prst="rect">
            <a:avLst/>
          </a:prstGeom>
          <a:ln w="12700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lIns="45720" tIns="36576" rIns="45720" bIns="18288" anchor="ctr" anchorCtr="1"/>
          <a:lstStyle/>
          <a:p>
            <a:pPr algn="ctr" defTabSz="762000" eaLnBrk="0" hangingPunct="0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1400" dirty="0" smtClean="0">
                <a:solidFill>
                  <a:srgbClr val="B2B2B2"/>
                </a:solidFill>
                <a:latin typeface="Tahoma" pitchFamily="34" charset="0"/>
              </a:rPr>
              <a:t>When</a:t>
            </a:r>
            <a:endParaRPr lang="en-US" sz="1400" dirty="0">
              <a:solidFill>
                <a:srgbClr val="B2B2B2"/>
              </a:solidFill>
              <a:latin typeface="Tahoma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100" y="2914650"/>
            <a:ext cx="2171700" cy="32575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27377" y="6492875"/>
            <a:ext cx="1315721" cy="365125"/>
          </a:xfrm>
        </p:spPr>
        <p:txBody>
          <a:bodyPr/>
          <a:lstStyle/>
          <a:p>
            <a:fld id="{30AA39F3-44E9-47B4-BF14-19DBB109730F}" type="slidenum">
              <a:rPr lang="en-US" smtClean="0"/>
              <a:t>7</a:t>
            </a:fld>
            <a:r>
              <a:rPr lang="en-US" dirty="0" smtClean="0"/>
              <a:t>/16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31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raw truth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Share the cold facts and faces of tobacco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Share real stories about people affected by tobacco use</a:t>
            </a:r>
          </a:p>
          <a:p>
            <a:pPr marL="342900" indent="-342900">
              <a:buFont typeface="Arial" pitchFamily="34" charset="0"/>
              <a:buChar char="•"/>
            </a:pPr>
            <a:endParaRPr lang="en-US" b="0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3049524"/>
            <a:ext cx="2797193" cy="28163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27377" y="6492875"/>
            <a:ext cx="1315721" cy="365125"/>
          </a:xfrm>
        </p:spPr>
        <p:txBody>
          <a:bodyPr/>
          <a:lstStyle/>
          <a:p>
            <a:fld id="{30AA39F3-44E9-47B4-BF14-19DBB109730F}" type="slidenum">
              <a:rPr lang="en-US" smtClean="0"/>
              <a:t>8</a:t>
            </a:fld>
            <a:r>
              <a:rPr lang="en-US" dirty="0" smtClean="0"/>
              <a:t>/16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100" y="3048000"/>
            <a:ext cx="2838450" cy="2819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1524000" y="6545580"/>
            <a:ext cx="990600" cy="304800"/>
          </a:xfrm>
          <a:prstGeom prst="rect">
            <a:avLst/>
          </a:prstGeom>
          <a:noFill/>
          <a:ln w="1270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0" tIns="0" rIns="45720" bIns="18288" anchor="ctr" anchorCtr="1"/>
          <a:lstStyle>
            <a:defPPr>
              <a:defRPr lang="en-US"/>
            </a:defPPr>
            <a:lvl1pPr algn="ctr" defTabSz="762000">
              <a:defRPr sz="1600">
                <a:solidFill>
                  <a:srgbClr val="7286C4"/>
                </a:solidFill>
              </a:defRPr>
            </a:lvl1pPr>
          </a:lstStyle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Summary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2514600" y="6545580"/>
            <a:ext cx="990600" cy="30480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lIns="45720" tIns="36576" rIns="45720" bIns="18288" anchor="ctr" anchorCtr="1"/>
          <a:lstStyle>
            <a:defPPr>
              <a:defRPr lang="en-US"/>
            </a:defPPr>
            <a:lvl1pPr algn="ctr" defTabSz="762000">
              <a:defRPr sz="1400">
                <a:solidFill>
                  <a:srgbClr val="B2B2B2"/>
                </a:solidFill>
              </a:defRPr>
            </a:lvl1pPr>
          </a:lstStyle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Who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3505200" y="6545580"/>
            <a:ext cx="976701" cy="304800"/>
          </a:xfrm>
          <a:prstGeom prst="rect">
            <a:avLst/>
          </a:prstGeom>
          <a:noFill/>
          <a:ln w="12700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lIns="45720" tIns="36576" rIns="45720" bIns="18288" anchor="ctr" anchorCtr="1"/>
          <a:lstStyle/>
          <a:p>
            <a:pPr algn="ctr" defTabSz="762000" eaLnBrk="0" hangingPunct="0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</a:rPr>
              <a:t>Why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Tahoma" pitchFamily="34" charset="0"/>
            </a:endParaRP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4481901" y="6545580"/>
            <a:ext cx="975360" cy="304800"/>
          </a:xfrm>
          <a:prstGeom prst="rect">
            <a:avLst/>
          </a:prstGeom>
          <a:solidFill>
            <a:schemeClr val="accent5">
              <a:alpha val="25000"/>
            </a:schemeClr>
          </a:solidFill>
          <a:ln w="12700" algn="ctr">
            <a:solidFill>
              <a:schemeClr val="accent5"/>
            </a:solidFill>
            <a:miter lim="800000"/>
            <a:headEnd/>
            <a:tailEnd/>
          </a:ln>
          <a:effectLst/>
        </p:spPr>
        <p:txBody>
          <a:bodyPr lIns="45720" tIns="36576" rIns="45720" bIns="18288" anchor="ctr" anchorCtr="1"/>
          <a:lstStyle/>
          <a:p>
            <a:pPr algn="ctr" defTabSz="762000" eaLnBrk="0" hangingPunct="0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1400" dirty="0" smtClean="0">
                <a:solidFill>
                  <a:schemeClr val="accent3"/>
                </a:solidFill>
                <a:latin typeface="Tahoma" pitchFamily="34" charset="0"/>
              </a:rPr>
              <a:t>What</a:t>
            </a:r>
            <a:endParaRPr lang="en-US" sz="1400" dirty="0">
              <a:solidFill>
                <a:schemeClr val="accent3"/>
              </a:solidFill>
              <a:latin typeface="Tahoma" pitchFamily="34" charset="0"/>
            </a:endParaRPr>
          </a:p>
        </p:txBody>
      </p:sp>
      <p:sp useBgFill="1"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5411541" y="6545580"/>
            <a:ext cx="1065459" cy="304800"/>
          </a:xfrm>
          <a:prstGeom prst="rect">
            <a:avLst/>
          </a:prstGeom>
          <a:ln w="12700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lIns="45720" tIns="36576" rIns="45720" bIns="18288" anchor="ctr" anchorCtr="1"/>
          <a:lstStyle/>
          <a:p>
            <a:pPr algn="ctr" defTabSz="762000" eaLnBrk="0" hangingPunct="0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1400" dirty="0" smtClean="0">
                <a:solidFill>
                  <a:srgbClr val="B2B2B2"/>
                </a:solidFill>
                <a:latin typeface="Tahoma" pitchFamily="34" charset="0"/>
              </a:rPr>
              <a:t>How</a:t>
            </a:r>
            <a:endParaRPr lang="en-US" sz="1400" dirty="0">
              <a:solidFill>
                <a:srgbClr val="B2B2B2"/>
              </a:solidFill>
              <a:latin typeface="Tahoma" pitchFamily="34" charset="0"/>
            </a:endParaRPr>
          </a:p>
        </p:txBody>
      </p:sp>
      <p:sp useBgFill="1"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6477000" y="6545580"/>
            <a:ext cx="1065459" cy="304800"/>
          </a:xfrm>
          <a:prstGeom prst="rect">
            <a:avLst/>
          </a:prstGeom>
          <a:ln w="12700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lIns="45720" tIns="36576" rIns="45720" bIns="18288" anchor="ctr" anchorCtr="1"/>
          <a:lstStyle/>
          <a:p>
            <a:pPr algn="ctr" defTabSz="762000" eaLnBrk="0" hangingPunct="0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1400" dirty="0" smtClean="0">
                <a:solidFill>
                  <a:srgbClr val="B2B2B2"/>
                </a:solidFill>
                <a:latin typeface="Tahoma" pitchFamily="34" charset="0"/>
              </a:rPr>
              <a:t>When</a:t>
            </a:r>
            <a:endParaRPr lang="en-US" sz="1400" dirty="0">
              <a:solidFill>
                <a:srgbClr val="B2B2B2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55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Positive peer pressure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Use social media to make it easier for smokers’ friends to find resources to help others quit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Use social media campaigns to spread the message that smoking is not cool</a:t>
            </a:r>
          </a:p>
          <a:p>
            <a:pPr marL="342900" indent="-342900">
              <a:buFont typeface="Arial" pitchFamily="34" charset="0"/>
              <a:buChar char="•"/>
            </a:pPr>
            <a:endParaRPr lang="en-US" b="0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350" y="3581400"/>
            <a:ext cx="3247050" cy="242438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27377" y="6492875"/>
            <a:ext cx="1315721" cy="365125"/>
          </a:xfrm>
        </p:spPr>
        <p:txBody>
          <a:bodyPr/>
          <a:lstStyle/>
          <a:p>
            <a:fld id="{30AA39F3-44E9-47B4-BF14-19DBB109730F}" type="slidenum">
              <a:rPr lang="en-US" smtClean="0"/>
              <a:t>9</a:t>
            </a:fld>
            <a:r>
              <a:rPr lang="en-US" dirty="0" smtClean="0"/>
              <a:t>/16</a:t>
            </a:r>
            <a:endParaRPr lang="en-US" dirty="0"/>
          </a:p>
        </p:txBody>
      </p:sp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1524000" y="6545580"/>
            <a:ext cx="990600" cy="304800"/>
          </a:xfrm>
          <a:prstGeom prst="rect">
            <a:avLst/>
          </a:prstGeom>
          <a:noFill/>
          <a:ln w="1270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0" tIns="0" rIns="45720" bIns="18288" anchor="ctr" anchorCtr="1"/>
          <a:lstStyle>
            <a:defPPr>
              <a:defRPr lang="en-US"/>
            </a:defPPr>
            <a:lvl1pPr algn="ctr" defTabSz="762000">
              <a:defRPr sz="1600">
                <a:solidFill>
                  <a:srgbClr val="7286C4"/>
                </a:solidFill>
              </a:defRPr>
            </a:lvl1pPr>
          </a:lstStyle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Summary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2514600" y="6545580"/>
            <a:ext cx="990600" cy="30480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lIns="45720" tIns="36576" rIns="45720" bIns="18288" anchor="ctr" anchorCtr="1"/>
          <a:lstStyle>
            <a:defPPr>
              <a:defRPr lang="en-US"/>
            </a:defPPr>
            <a:lvl1pPr algn="ctr" defTabSz="762000">
              <a:defRPr sz="1400">
                <a:solidFill>
                  <a:srgbClr val="B2B2B2"/>
                </a:solidFill>
              </a:defRPr>
            </a:lvl1pPr>
          </a:lstStyle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Who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3505200" y="6545580"/>
            <a:ext cx="976701" cy="304800"/>
          </a:xfrm>
          <a:prstGeom prst="rect">
            <a:avLst/>
          </a:prstGeom>
          <a:noFill/>
          <a:ln w="12700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lIns="45720" tIns="36576" rIns="45720" bIns="18288" anchor="ctr" anchorCtr="1"/>
          <a:lstStyle/>
          <a:p>
            <a:pPr algn="ctr" defTabSz="762000" eaLnBrk="0" hangingPunct="0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</a:rPr>
              <a:t>Why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Tahoma" pitchFamily="34" charset="0"/>
            </a:endParaRPr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4481901" y="6545580"/>
            <a:ext cx="975360" cy="304800"/>
          </a:xfrm>
          <a:prstGeom prst="rect">
            <a:avLst/>
          </a:prstGeom>
          <a:solidFill>
            <a:schemeClr val="accent5">
              <a:alpha val="25000"/>
            </a:schemeClr>
          </a:solidFill>
          <a:ln w="12700" algn="ctr">
            <a:solidFill>
              <a:schemeClr val="accent5"/>
            </a:solidFill>
            <a:miter lim="800000"/>
            <a:headEnd/>
            <a:tailEnd/>
          </a:ln>
          <a:effectLst/>
        </p:spPr>
        <p:txBody>
          <a:bodyPr lIns="45720" tIns="36576" rIns="45720" bIns="18288" anchor="ctr" anchorCtr="1"/>
          <a:lstStyle/>
          <a:p>
            <a:pPr algn="ctr" defTabSz="762000" eaLnBrk="0" hangingPunct="0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1400" dirty="0" smtClean="0">
                <a:solidFill>
                  <a:schemeClr val="accent3"/>
                </a:solidFill>
                <a:latin typeface="Tahoma" pitchFamily="34" charset="0"/>
              </a:rPr>
              <a:t>What</a:t>
            </a:r>
            <a:endParaRPr lang="en-US" sz="1400" dirty="0">
              <a:solidFill>
                <a:schemeClr val="accent3"/>
              </a:solidFill>
              <a:latin typeface="Tahoma" pitchFamily="34" charset="0"/>
            </a:endParaRPr>
          </a:p>
        </p:txBody>
      </p:sp>
      <p:sp useBgFill="1"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5411541" y="6545580"/>
            <a:ext cx="1065459" cy="304800"/>
          </a:xfrm>
          <a:prstGeom prst="rect">
            <a:avLst/>
          </a:prstGeom>
          <a:ln w="12700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lIns="45720" tIns="36576" rIns="45720" bIns="18288" anchor="ctr" anchorCtr="1"/>
          <a:lstStyle/>
          <a:p>
            <a:pPr algn="ctr" defTabSz="762000" eaLnBrk="0" hangingPunct="0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1400" dirty="0" smtClean="0">
                <a:solidFill>
                  <a:srgbClr val="B2B2B2"/>
                </a:solidFill>
                <a:latin typeface="Tahoma" pitchFamily="34" charset="0"/>
              </a:rPr>
              <a:t>How</a:t>
            </a:r>
            <a:endParaRPr lang="en-US" sz="1400" dirty="0">
              <a:solidFill>
                <a:srgbClr val="B2B2B2"/>
              </a:solidFill>
              <a:latin typeface="Tahoma" pitchFamily="34" charset="0"/>
            </a:endParaRPr>
          </a:p>
        </p:txBody>
      </p:sp>
      <p:sp useBgFill="1"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6477000" y="6545580"/>
            <a:ext cx="1065459" cy="304800"/>
          </a:xfrm>
          <a:prstGeom prst="rect">
            <a:avLst/>
          </a:prstGeom>
          <a:ln w="12700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lIns="45720" tIns="36576" rIns="45720" bIns="18288" anchor="ctr" anchorCtr="1"/>
          <a:lstStyle/>
          <a:p>
            <a:pPr algn="ctr" defTabSz="762000" eaLnBrk="0" hangingPunct="0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1400" dirty="0" smtClean="0">
                <a:solidFill>
                  <a:srgbClr val="B2B2B2"/>
                </a:solidFill>
                <a:latin typeface="Tahoma" pitchFamily="34" charset="0"/>
              </a:rPr>
              <a:t>When</a:t>
            </a:r>
            <a:endParaRPr lang="en-US" sz="1400" dirty="0">
              <a:solidFill>
                <a:srgbClr val="B2B2B2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14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6310</TotalTime>
  <Words>861</Words>
  <Application>Microsoft Office PowerPoint</Application>
  <PresentationFormat>On-screen Show (4:3)</PresentationFormat>
  <Paragraphs>210</Paragraphs>
  <Slides>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Essential</vt:lpstr>
      <vt:lpstr>Tobacco Cessation Project</vt:lpstr>
      <vt:lpstr>summary</vt:lpstr>
      <vt:lpstr>Team members</vt:lpstr>
      <vt:lpstr>Tobacco is deadly</vt:lpstr>
      <vt:lpstr>Tobacco affects non-users</vt:lpstr>
      <vt:lpstr>Tobacco costs us and nature</vt:lpstr>
      <vt:lpstr>Spread awareness</vt:lpstr>
      <vt:lpstr>The raw truth</vt:lpstr>
      <vt:lpstr>Positive peer pressure</vt:lpstr>
      <vt:lpstr>Disseminate knowledge</vt:lpstr>
      <vt:lpstr>Integration</vt:lpstr>
      <vt:lpstr>Partnering</vt:lpstr>
      <vt:lpstr>Social MEDIA and outreach</vt:lpstr>
      <vt:lpstr>Timeline</vt:lpstr>
      <vt:lpstr>How you can help</vt:lpstr>
      <vt:lpstr>Contact information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Tobacco Cessation Project</dc:title>
  <dc:creator>Arjun Dave</dc:creator>
  <cp:lastModifiedBy>Arjun Dave</cp:lastModifiedBy>
  <cp:revision>63</cp:revision>
  <dcterms:created xsi:type="dcterms:W3CDTF">2011-05-08T03:41:34Z</dcterms:created>
  <dcterms:modified xsi:type="dcterms:W3CDTF">2011-05-20T22:54:57Z</dcterms:modified>
</cp:coreProperties>
</file>