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4" r:id="rId8"/>
    <p:sldId id="265" r:id="rId9"/>
    <p:sldId id="266" r:id="rId10"/>
    <p:sldId id="267" r:id="rId11"/>
    <p:sldId id="277" r:id="rId12"/>
    <p:sldId id="278" r:id="rId13"/>
    <p:sldId id="280" r:id="rId14"/>
    <p:sldId id="281" r:id="rId15"/>
    <p:sldId id="282"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24" autoAdjust="0"/>
  </p:normalViewPr>
  <p:slideViewPr>
    <p:cSldViewPr>
      <p:cViewPr varScale="1">
        <p:scale>
          <a:sx n="80" d="100"/>
          <a:sy n="80" d="100"/>
        </p:scale>
        <p:origin x="1541"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5B8FDB2E-7C87-43E5-9BEE-C2EDEFEE9F4C}" type="datetimeFigureOut">
              <a:rPr lang="en-US" smtClean="0"/>
              <a:pPr/>
              <a:t>6/15/2022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32D148F1-C038-41DB-823E-3A10E7BFC8A6}"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FDB2E-7C87-43E5-9BEE-C2EDEFEE9F4C}" type="datetimeFigureOut">
              <a:rPr lang="en-US" smtClean="0"/>
              <a:pPr/>
              <a:t>6/15/2022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148F1-C038-41DB-823E-3A10E7BFC8A6}"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FDB2E-7C87-43E5-9BEE-C2EDEFEE9F4C}" type="datetimeFigureOut">
              <a:rPr lang="en-US" smtClean="0"/>
              <a:pPr/>
              <a:t>6/15/2022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148F1-C038-41DB-823E-3A10E7BFC8A6}"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FDB2E-7C87-43E5-9BEE-C2EDEFEE9F4C}" type="datetimeFigureOut">
              <a:rPr lang="en-US" smtClean="0"/>
              <a:pPr/>
              <a:t>6/15/2022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148F1-C038-41DB-823E-3A10E7BFC8A6}"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B8FDB2E-7C87-43E5-9BEE-C2EDEFEE9F4C}" type="datetimeFigureOut">
              <a:rPr lang="en-US" smtClean="0"/>
              <a:pPr/>
              <a:t>6/15/2022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32D148F1-C038-41DB-823E-3A10E7BFC8A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FDB2E-7C87-43E5-9BEE-C2EDEFEE9F4C}" type="datetimeFigureOut">
              <a:rPr lang="en-US" smtClean="0"/>
              <a:pPr/>
              <a:t>6/15/2022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148F1-C038-41DB-823E-3A10E7BFC8A6}"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B8FDB2E-7C87-43E5-9BEE-C2EDEFEE9F4C}" type="datetimeFigureOut">
              <a:rPr lang="en-US" smtClean="0"/>
              <a:pPr/>
              <a:t>6/15/2022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D148F1-C038-41DB-823E-3A10E7BFC8A6}"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B8FDB2E-7C87-43E5-9BEE-C2EDEFEE9F4C}" type="datetimeFigureOut">
              <a:rPr lang="en-US" smtClean="0"/>
              <a:pPr/>
              <a:t>6/15/2022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D148F1-C038-41DB-823E-3A10E7BFC8A6}"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FDB2E-7C87-43E5-9BEE-C2EDEFEE9F4C}" type="datetimeFigureOut">
              <a:rPr lang="en-US" smtClean="0"/>
              <a:pPr/>
              <a:t>6/15/2022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D148F1-C038-41DB-823E-3A10E7BFC8A6}"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FDB2E-7C87-43E5-9BEE-C2EDEFEE9F4C}" type="datetimeFigureOut">
              <a:rPr lang="en-US" smtClean="0"/>
              <a:pPr/>
              <a:t>6/15/2022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148F1-C038-41DB-823E-3A10E7BFC8A6}"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B8FDB2E-7C87-43E5-9BEE-C2EDEFEE9F4C}" type="datetimeFigureOut">
              <a:rPr lang="en-US" smtClean="0"/>
              <a:pPr/>
              <a:t>6/15/2022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148F1-C038-41DB-823E-3A10E7BFC8A6}"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B8FDB2E-7C87-43E5-9BEE-C2EDEFEE9F4C}" type="datetimeFigureOut">
              <a:rPr lang="en-US" smtClean="0"/>
              <a:pPr/>
              <a:t>6/15/2022</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2D148F1-C038-41DB-823E-3A10E7BFC8A6}"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797" y="-178620"/>
            <a:ext cx="8501122" cy="4214843"/>
          </a:xfrm>
        </p:spPr>
        <p:txBody>
          <a:bodyPr>
            <a:normAutofit/>
          </a:bodyPr>
          <a:lstStyle/>
          <a:p>
            <a:r>
              <a:rPr lang="en-US" dirty="0"/>
              <a:t>FIT</a:t>
            </a:r>
            <a:br>
              <a:rPr lang="en-US" dirty="0"/>
            </a:br>
            <a:r>
              <a:rPr lang="en-US" dirty="0"/>
              <a:t>Freak</a:t>
            </a:r>
            <a:endParaRPr lang="en-IN" dirty="0"/>
          </a:p>
        </p:txBody>
      </p:sp>
      <p:sp>
        <p:nvSpPr>
          <p:cNvPr id="3" name="Subtitle 2"/>
          <p:cNvSpPr>
            <a:spLocks noGrp="1"/>
          </p:cNvSpPr>
          <p:nvPr>
            <p:ph type="subTitle" idx="1"/>
          </p:nvPr>
        </p:nvSpPr>
        <p:spPr>
          <a:xfrm>
            <a:off x="3214678" y="4929198"/>
            <a:ext cx="6400800" cy="1428760"/>
          </a:xfrm>
        </p:spPr>
        <p:txBody>
          <a:bodyPr>
            <a:normAutofit/>
          </a:bodyPr>
          <a:lstStyle/>
          <a:p>
            <a:r>
              <a:rPr lang="en-IN" sz="2000" dirty="0"/>
              <a:t>BY:-ANKUR YADAV</a:t>
            </a:r>
          </a:p>
          <a:p>
            <a:r>
              <a:rPr lang="en-IN" sz="2000" dirty="0"/>
              <a:t>                 ARCHIT CHITRANSH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653" y="127451"/>
            <a:ext cx="8229600" cy="1143000"/>
          </a:xfrm>
        </p:spPr>
        <p:txBody>
          <a:bodyPr/>
          <a:lstStyle/>
          <a:p>
            <a:r>
              <a:rPr lang="en-US"/>
              <a:t>Exercise List </a:t>
            </a:r>
            <a:endParaRPr lang="en-IN" dirty="0"/>
          </a:p>
        </p:txBody>
      </p:sp>
      <p:pic>
        <p:nvPicPr>
          <p:cNvPr id="4" name="Content Placeholder 3"/>
          <p:cNvPicPr>
            <a:picLocks noGrp="1" noChangeAspect="1"/>
          </p:cNvPicPr>
          <p:nvPr>
            <p:ph idx="1"/>
          </p:nvPr>
        </p:nvPicPr>
        <p:blipFill>
          <a:blip r:embed="rId2"/>
          <a:srcRect/>
          <a:stretch/>
        </p:blipFill>
        <p:spPr>
          <a:xfrm>
            <a:off x="3475395" y="1357298"/>
            <a:ext cx="2193210" cy="4557321"/>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D64E-3900-600B-4D2E-0437430B7360}"/>
              </a:ext>
            </a:extLst>
          </p:cNvPr>
          <p:cNvSpPr>
            <a:spLocks noGrp="1"/>
          </p:cNvSpPr>
          <p:nvPr>
            <p:ph type="title"/>
          </p:nvPr>
        </p:nvSpPr>
        <p:spPr/>
        <p:txBody>
          <a:bodyPr>
            <a:normAutofit/>
          </a:bodyPr>
          <a:lstStyle/>
          <a:p>
            <a:r>
              <a:rPr lang="en-US"/>
              <a:t>Exercise with Stopwatch </a:t>
            </a:r>
          </a:p>
        </p:txBody>
      </p:sp>
      <p:pic>
        <p:nvPicPr>
          <p:cNvPr id="4" name="Picture 4">
            <a:extLst>
              <a:ext uri="{FF2B5EF4-FFF2-40B4-BE49-F238E27FC236}">
                <a16:creationId xmlns:a16="http://schemas.microsoft.com/office/drawing/2014/main" id="{579D746F-436B-4020-77CA-0787A22B9063}"/>
              </a:ext>
            </a:extLst>
          </p:cNvPr>
          <p:cNvPicPr>
            <a:picLocks noChangeAspect="1"/>
          </p:cNvPicPr>
          <p:nvPr/>
        </p:nvPicPr>
        <p:blipFill>
          <a:blip r:embed="rId2"/>
          <a:srcRect/>
          <a:stretch/>
        </p:blipFill>
        <p:spPr>
          <a:xfrm>
            <a:off x="3583141" y="1758215"/>
            <a:ext cx="1977717" cy="4129270"/>
          </a:xfrm>
          <a:prstGeom prst="rect">
            <a:avLst/>
          </a:prstGeom>
        </p:spPr>
      </p:pic>
    </p:spTree>
    <p:extLst>
      <p:ext uri="{BB962C8B-B14F-4D97-AF65-F5344CB8AC3E}">
        <p14:creationId xmlns:p14="http://schemas.microsoft.com/office/powerpoint/2010/main" val="281309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7823-A9DE-EFF0-38C8-C4D27404A545}"/>
              </a:ext>
            </a:extLst>
          </p:cNvPr>
          <p:cNvSpPr>
            <a:spLocks noGrp="1"/>
          </p:cNvSpPr>
          <p:nvPr>
            <p:ph type="title"/>
          </p:nvPr>
        </p:nvSpPr>
        <p:spPr/>
        <p:txBody>
          <a:bodyPr/>
          <a:lstStyle/>
          <a:p>
            <a:r>
              <a:rPr lang="en-US"/>
              <a:t>Other Option</a:t>
            </a:r>
          </a:p>
        </p:txBody>
      </p:sp>
      <p:pic>
        <p:nvPicPr>
          <p:cNvPr id="4" name="Picture 4">
            <a:extLst>
              <a:ext uri="{FF2B5EF4-FFF2-40B4-BE49-F238E27FC236}">
                <a16:creationId xmlns:a16="http://schemas.microsoft.com/office/drawing/2014/main" id="{818BED04-40DC-E6E6-8980-B3AB8497FF64}"/>
              </a:ext>
            </a:extLst>
          </p:cNvPr>
          <p:cNvPicPr>
            <a:picLocks noChangeAspect="1"/>
          </p:cNvPicPr>
          <p:nvPr/>
        </p:nvPicPr>
        <p:blipFill>
          <a:blip r:embed="rId2"/>
          <a:srcRect/>
          <a:stretch/>
        </p:blipFill>
        <p:spPr>
          <a:xfrm>
            <a:off x="3490480" y="1627658"/>
            <a:ext cx="2163039" cy="4394747"/>
          </a:xfrm>
          <a:prstGeom prst="rect">
            <a:avLst/>
          </a:prstGeom>
        </p:spPr>
      </p:pic>
    </p:spTree>
    <p:extLst>
      <p:ext uri="{BB962C8B-B14F-4D97-AF65-F5344CB8AC3E}">
        <p14:creationId xmlns:p14="http://schemas.microsoft.com/office/powerpoint/2010/main" val="19932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353A-C9CE-E31A-9D3C-C31A2F67F669}"/>
              </a:ext>
            </a:extLst>
          </p:cNvPr>
          <p:cNvSpPr>
            <a:spLocks noGrp="1"/>
          </p:cNvSpPr>
          <p:nvPr>
            <p:ph type="title"/>
          </p:nvPr>
        </p:nvSpPr>
        <p:spPr>
          <a:xfrm>
            <a:off x="457200" y="1152966"/>
            <a:ext cx="8229600" cy="4391082"/>
          </a:xfrm>
        </p:spPr>
        <p:txBody>
          <a:bodyPr>
            <a:normAutofit/>
          </a:bodyPr>
          <a:lstStyle/>
          <a:p>
            <a:r>
              <a:rPr lang="en-US"/>
              <a:t>DATA FLOW DIAGRAM</a:t>
            </a:r>
            <a:br>
              <a:rPr lang="en-US"/>
            </a:br>
            <a:r>
              <a:rPr lang="en-US"/>
              <a:t>(DFD)</a:t>
            </a:r>
          </a:p>
        </p:txBody>
      </p:sp>
    </p:spTree>
    <p:extLst>
      <p:ext uri="{BB962C8B-B14F-4D97-AF65-F5344CB8AC3E}">
        <p14:creationId xmlns:p14="http://schemas.microsoft.com/office/powerpoint/2010/main" val="112886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AF65-2E87-5E43-CEC3-E28D15FCFB33}"/>
              </a:ext>
            </a:extLst>
          </p:cNvPr>
          <p:cNvSpPr>
            <a:spLocks noGrp="1"/>
          </p:cNvSpPr>
          <p:nvPr>
            <p:ph type="title"/>
          </p:nvPr>
        </p:nvSpPr>
        <p:spPr/>
        <p:txBody>
          <a:bodyPr/>
          <a:lstStyle/>
          <a:p>
            <a:r>
              <a:rPr lang="en-US"/>
              <a:t>DFD LEVEL 0</a:t>
            </a:r>
          </a:p>
        </p:txBody>
      </p:sp>
      <p:pic>
        <p:nvPicPr>
          <p:cNvPr id="4" name="Picture 4">
            <a:extLst>
              <a:ext uri="{FF2B5EF4-FFF2-40B4-BE49-F238E27FC236}">
                <a16:creationId xmlns:a16="http://schemas.microsoft.com/office/drawing/2014/main" id="{43FA34F7-D8AC-3F8E-AB7B-945A1FC5F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890" y="1417638"/>
            <a:ext cx="7629002" cy="4708525"/>
          </a:xfrm>
        </p:spPr>
      </p:pic>
    </p:spTree>
    <p:extLst>
      <p:ext uri="{BB962C8B-B14F-4D97-AF65-F5344CB8AC3E}">
        <p14:creationId xmlns:p14="http://schemas.microsoft.com/office/powerpoint/2010/main" val="426513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33AE-1244-DB01-A1CB-FA27294A0993}"/>
              </a:ext>
            </a:extLst>
          </p:cNvPr>
          <p:cNvSpPr>
            <a:spLocks noGrp="1"/>
          </p:cNvSpPr>
          <p:nvPr>
            <p:ph type="title"/>
          </p:nvPr>
        </p:nvSpPr>
        <p:spPr/>
        <p:txBody>
          <a:bodyPr/>
          <a:lstStyle/>
          <a:p>
            <a:r>
              <a:rPr lang="en-US"/>
              <a:t>DFD LEVEL 1</a:t>
            </a:r>
          </a:p>
        </p:txBody>
      </p:sp>
      <p:pic>
        <p:nvPicPr>
          <p:cNvPr id="4" name="Picture 4">
            <a:extLst>
              <a:ext uri="{FF2B5EF4-FFF2-40B4-BE49-F238E27FC236}">
                <a16:creationId xmlns:a16="http://schemas.microsoft.com/office/drawing/2014/main" id="{A595494C-1715-5CCF-01D4-410D9DB264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005" y="1489810"/>
            <a:ext cx="6324146" cy="4708525"/>
          </a:xfrm>
        </p:spPr>
      </p:pic>
    </p:spTree>
    <p:extLst>
      <p:ext uri="{BB962C8B-B14F-4D97-AF65-F5344CB8AC3E}">
        <p14:creationId xmlns:p14="http://schemas.microsoft.com/office/powerpoint/2010/main" val="217323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1722"/>
          </a:xfrm>
        </p:spPr>
        <p:txBody>
          <a:bodyPr>
            <a:normAutofit fontScale="90000"/>
          </a:bodyPr>
          <a:lstStyle/>
          <a:p>
            <a:br>
              <a:rPr lang="en-IN" u="sng" dirty="0"/>
            </a:br>
            <a:r>
              <a:rPr lang="en-IN" u="sng" dirty="0"/>
              <a:t>CONCLUSION</a:t>
            </a:r>
          </a:p>
        </p:txBody>
      </p:sp>
      <p:sp>
        <p:nvSpPr>
          <p:cNvPr id="3" name="Content Placeholder 2"/>
          <p:cNvSpPr>
            <a:spLocks noGrp="1"/>
          </p:cNvSpPr>
          <p:nvPr>
            <p:ph idx="1"/>
          </p:nvPr>
        </p:nvSpPr>
        <p:spPr>
          <a:xfrm>
            <a:off x="457200" y="1417638"/>
            <a:ext cx="8229600" cy="5226676"/>
          </a:xfrm>
        </p:spPr>
        <p:txBody>
          <a:bodyPr>
            <a:noAutofit/>
          </a:bodyPr>
          <a:lstStyle/>
          <a:p>
            <a:r>
              <a:rPr lang="en-IN" sz="2400">
                <a:effectLst/>
                <a:latin typeface="Times New Roman" panose="02020603050405020304" pitchFamily="18" charset="0"/>
                <a:ea typeface="Calibri" panose="020F0502020204030204" pitchFamily="34" charset="0"/>
                <a:cs typeface="Times New Roman" panose="02020603050405020304" pitchFamily="18" charset="0"/>
              </a:rPr>
              <a:t>The project titled Android Fitness App is an android based application that enables the user to keep an eye on their fitness regime. The project has been completed successfully with maximum satisfaction.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r>
              <a:rPr lang="en-US" sz="2400">
                <a:effectLst/>
                <a:latin typeface="Times New Roman" panose="02020603050405020304" pitchFamily="18" charset="0"/>
                <a:ea typeface="Times New Roman" panose="02020603050405020304" pitchFamily="18" charset="0"/>
              </a:rPr>
              <a:t>I hope you have enjoyed learning about how to stay </a:t>
            </a:r>
            <a:r>
              <a:rPr lang="en-US" sz="2400" spc="-15">
                <a:effectLst/>
                <a:latin typeface="Times New Roman" panose="02020603050405020304" pitchFamily="18" charset="0"/>
                <a:ea typeface="Times New Roman" panose="02020603050405020304" pitchFamily="18" charset="0"/>
              </a:rPr>
              <a:t>fit. </a:t>
            </a:r>
            <a:r>
              <a:rPr lang="en-US" sz="2400">
                <a:effectLst/>
                <a:latin typeface="Times New Roman" panose="02020603050405020304" pitchFamily="18" charset="0"/>
                <a:ea typeface="Times New Roman" panose="02020603050405020304" pitchFamily="18" charset="0"/>
              </a:rPr>
              <a:t>There are many ways </a:t>
            </a:r>
            <a:r>
              <a:rPr lang="en-US" sz="2400" spc="10">
                <a:effectLst/>
                <a:latin typeface="Times New Roman" panose="02020603050405020304" pitchFamily="18" charset="0"/>
                <a:ea typeface="Times New Roman" panose="02020603050405020304" pitchFamily="18" charset="0"/>
              </a:rPr>
              <a:t>to </a:t>
            </a:r>
            <a:r>
              <a:rPr lang="en-US" sz="2400">
                <a:effectLst/>
                <a:latin typeface="Times New Roman" panose="02020603050405020304" pitchFamily="18" charset="0"/>
                <a:ea typeface="Times New Roman" panose="02020603050405020304" pitchFamily="18" charset="0"/>
              </a:rPr>
              <a:t>exercise</a:t>
            </a:r>
            <a:r>
              <a:rPr lang="en-US" sz="2400" spc="-30">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along</a:t>
            </a:r>
            <a:r>
              <a:rPr lang="en-US" sz="2400" spc="-20">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with</a:t>
            </a:r>
            <a:r>
              <a:rPr lang="en-US" sz="2400" spc="-2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many</a:t>
            </a:r>
            <a:r>
              <a:rPr lang="en-US" sz="2400" spc="-20">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healthy</a:t>
            </a:r>
            <a:r>
              <a:rPr lang="en-US" sz="2400" spc="-2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foods</a:t>
            </a:r>
            <a:r>
              <a:rPr lang="en-US" sz="2400" spc="-30">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you</a:t>
            </a:r>
            <a:r>
              <a:rPr lang="en-US" sz="2400" spc="-20">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can</a:t>
            </a:r>
            <a:r>
              <a:rPr lang="en-US" sz="2400" spc="-50">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eat</a:t>
            </a:r>
            <a:r>
              <a:rPr lang="en-US" sz="2400" spc="-40">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to </a:t>
            </a:r>
            <a:r>
              <a:rPr lang="en-US" sz="2400" spc="-15">
                <a:effectLst/>
                <a:latin typeface="Times New Roman" panose="02020603050405020304" pitchFamily="18" charset="0"/>
                <a:ea typeface="Times New Roman" panose="02020603050405020304" pitchFamily="18" charset="0"/>
              </a:rPr>
              <a:t>help</a:t>
            </a:r>
            <a:r>
              <a:rPr lang="en-US" sz="2400" spc="-20">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stay</a:t>
            </a:r>
            <a:r>
              <a:rPr lang="en-US" sz="2400" spc="-45">
                <a:effectLst/>
                <a:latin typeface="Times New Roman" panose="02020603050405020304" pitchFamily="18" charset="0"/>
                <a:ea typeface="Times New Roman" panose="02020603050405020304" pitchFamily="18" charset="0"/>
              </a:rPr>
              <a:t> </a:t>
            </a:r>
            <a:r>
              <a:rPr lang="en-US" sz="2400" spc="-15">
                <a:effectLst/>
                <a:latin typeface="Times New Roman" panose="02020603050405020304" pitchFamily="18" charset="0"/>
                <a:ea typeface="Times New Roman" panose="02020603050405020304" pitchFamily="18" charset="0"/>
              </a:rPr>
              <a:t>fit. </a:t>
            </a:r>
            <a:endParaRPr lang="en-US" sz="2400">
              <a:effectLst/>
              <a:latin typeface="Times New Roman" panose="02020603050405020304" pitchFamily="18" charset="0"/>
              <a:ea typeface="Times New Roman" panose="02020603050405020304" pitchFamily="18" charset="0"/>
            </a:endParaRPr>
          </a:p>
          <a:p>
            <a:r>
              <a:rPr lang="en-US" sz="2400">
                <a:effectLst/>
                <a:latin typeface="Times New Roman" panose="02020603050405020304" pitchFamily="18" charset="0"/>
                <a:ea typeface="Times New Roman" panose="02020603050405020304" pitchFamily="18" charset="0"/>
              </a:rPr>
              <a:t>To create the level of enthusiasm among the users this app has a practical approach. Daily exercising would keep them healthy and fit.</a:t>
            </a:r>
          </a:p>
          <a:p>
            <a:r>
              <a:rPr lang="en-US" sz="2400">
                <a:effectLst/>
                <a:latin typeface="Times New Roman" panose="02020603050405020304" pitchFamily="18" charset="0"/>
                <a:ea typeface="Times New Roman" panose="02020603050405020304" pitchFamily="18" charset="0"/>
              </a:rPr>
              <a:t>Here is the application which helps the user in finding the right exercise for his/her age group  and performing them for in a order of time.</a:t>
            </a:r>
          </a:p>
          <a:p>
            <a:endParaRPr lang="en-IN"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5162" y="2967335"/>
            <a:ext cx="5320687" cy="1754326"/>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p>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Wingdings" pitchFamily="2" charset="2"/>
              </a:rPr>
              <a:t></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OVERVIEW</a:t>
            </a:r>
          </a:p>
        </p:txBody>
      </p:sp>
      <p:sp>
        <p:nvSpPr>
          <p:cNvPr id="3" name="Content Placeholder 2"/>
          <p:cNvSpPr>
            <a:spLocks noGrp="1"/>
          </p:cNvSpPr>
          <p:nvPr>
            <p:ph idx="1"/>
          </p:nvPr>
        </p:nvSpPr>
        <p:spPr/>
        <p:txBody>
          <a:bodyPr>
            <a:normAutofit lnSpcReduction="10000"/>
          </a:bodyPr>
          <a:lstStyle/>
          <a:p>
            <a:r>
              <a:rPr lang="en-IN">
                <a:effectLst/>
                <a:latin typeface="Times New Roman" panose="02020603050405020304" pitchFamily="18" charset="0"/>
                <a:ea typeface="Calibri" panose="020F0502020204030204" pitchFamily="34" charset="0"/>
              </a:rPr>
              <a:t>A fitness app is an application that can be downloaded on any mobile device and used anywhere to get fit.</a:t>
            </a:r>
            <a:endParaRPr lang="en-IN"/>
          </a:p>
          <a:p>
            <a:r>
              <a:rPr lang="en-IN">
                <a:effectLst/>
                <a:latin typeface="Times New Roman" panose="02020603050405020304" pitchFamily="18" charset="0"/>
                <a:ea typeface="Calibri" panose="020F0502020204030204" pitchFamily="34" charset="0"/>
                <a:cs typeface="Times New Roman" panose="02020603050405020304" pitchFamily="18" charset="0"/>
              </a:rPr>
              <a:t>One of the most important benefits of using a fitness app is 'motivation'. Notification and reminders from fitness apps keep reminding you about your health goals, thus keeping you motivated.</a:t>
            </a:r>
            <a:endParaRPr lang="en-IN"/>
          </a:p>
          <a:p>
            <a:r>
              <a:rPr lang="en-IN">
                <a:effectLst/>
                <a:latin typeface="Times New Roman" panose="02020603050405020304" pitchFamily="18" charset="0"/>
                <a:ea typeface="Calibri" panose="020F0502020204030204" pitchFamily="34" charset="0"/>
                <a:cs typeface="Times New Roman" panose="02020603050405020304" pitchFamily="18" charset="0"/>
              </a:rPr>
              <a:t>Fitness apps have made our lives easier and enable you to track your activities on a daily basis.</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r>
              <a:rPr lang="en-IN">
                <a:effectLst/>
                <a:latin typeface="Times New Roman" panose="02020603050405020304" pitchFamily="18" charset="0"/>
                <a:ea typeface="Calibri" panose="020F0502020204030204" pitchFamily="34" charset="0"/>
                <a:cs typeface="Times New Roman" panose="02020603050405020304" pitchFamily="18" charset="0"/>
              </a:rPr>
              <a:t> Thus, making you stay focused on your activities and overall fitness.</a:t>
            </a:r>
            <a:endParaRPr lang="en-US">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SCOPE</a:t>
            </a:r>
          </a:p>
        </p:txBody>
      </p:sp>
      <p:sp>
        <p:nvSpPr>
          <p:cNvPr id="3" name="Content Placeholder 2"/>
          <p:cNvSpPr>
            <a:spLocks noGrp="1"/>
          </p:cNvSpPr>
          <p:nvPr>
            <p:ph idx="1"/>
          </p:nvPr>
        </p:nvSpPr>
        <p:spPr>
          <a:xfrm>
            <a:off x="543059" y="1417637"/>
            <a:ext cx="8229600" cy="3849147"/>
          </a:xfrm>
        </p:spPr>
        <p:txBody>
          <a:bodyPr>
            <a:normAutofit fontScale="55000" lnSpcReduction="20000"/>
          </a:bodyPr>
          <a:lstStyle/>
          <a:p>
            <a:r>
              <a:rPr lang="en-US" sz="3300">
                <a:effectLst/>
                <a:latin typeface="Times New Roman" panose="02020603050405020304" pitchFamily="18" charset="0"/>
                <a:ea typeface="Times New Roman" panose="02020603050405020304" pitchFamily="18" charset="0"/>
              </a:rPr>
              <a:t>The future work of this application is to raise your awareness, as a fitness professional in his personal Life, as to how people may select fitness exercise from the many activity that are out there. </a:t>
            </a:r>
          </a:p>
          <a:p>
            <a:r>
              <a:rPr lang="en-US" sz="3300">
                <a:effectLst/>
                <a:latin typeface="Times New Roman" panose="02020603050405020304" pitchFamily="18" charset="0"/>
                <a:ea typeface="Times New Roman" panose="02020603050405020304" pitchFamily="18" charset="0"/>
              </a:rPr>
              <a:t>If we know what people are looking for from a fitness app then we know what we are competing with from a gym or online trainers point of view.</a:t>
            </a:r>
          </a:p>
          <a:p>
            <a:pPr marL="137160" indent="0">
              <a:buNone/>
            </a:pPr>
            <a:r>
              <a:rPr lang="en-US" sz="3300">
                <a:effectLst/>
                <a:latin typeface="Times New Roman" panose="02020603050405020304" pitchFamily="18" charset="0"/>
                <a:ea typeface="Times New Roman" panose="02020603050405020304" pitchFamily="18" charset="0"/>
              </a:rPr>
              <a:t>         In Future we will Import:-</a:t>
            </a:r>
          </a:p>
          <a:p>
            <a:endParaRPr lang="en-US" sz="3300">
              <a:effectLst/>
              <a:latin typeface="Times New Roman" panose="02020603050405020304" pitchFamily="18" charset="0"/>
              <a:ea typeface="Times New Roman" panose="02020603050405020304" pitchFamily="18" charset="0"/>
            </a:endParaRPr>
          </a:p>
          <a:p>
            <a:pPr lvl="0"/>
            <a:r>
              <a:rPr lang="en-US" sz="3300" spc="-50">
                <a:effectLst/>
                <a:latin typeface="Times New Roman" panose="02020603050405020304" pitchFamily="18" charset="0"/>
                <a:ea typeface="Times New Roman" panose="02020603050405020304" pitchFamily="18" charset="0"/>
              </a:rPr>
              <a:t>Progress Bar – which will show the progress of</a:t>
            </a:r>
            <a:r>
              <a:rPr lang="en-US" sz="3300" spc="-45">
                <a:effectLst/>
                <a:latin typeface="Times New Roman" panose="02020603050405020304" pitchFamily="18" charset="0"/>
                <a:ea typeface="Times New Roman" panose="02020603050405020304" pitchFamily="18" charset="0"/>
              </a:rPr>
              <a:t> </a:t>
            </a:r>
            <a:r>
              <a:rPr lang="en-US" sz="3300" spc="-50">
                <a:effectLst/>
                <a:latin typeface="Times New Roman" panose="02020603050405020304" pitchFamily="18" charset="0"/>
                <a:ea typeface="Times New Roman" panose="02020603050405020304" pitchFamily="18" charset="0"/>
              </a:rPr>
              <a:t>user.</a:t>
            </a:r>
          </a:p>
          <a:p>
            <a:pPr lvl="0"/>
            <a:r>
              <a:rPr lang="en-US" sz="3300" spc="-50">
                <a:effectLst/>
                <a:latin typeface="Times New Roman" panose="02020603050405020304" pitchFamily="18" charset="0"/>
                <a:ea typeface="Times New Roman" panose="02020603050405020304" pitchFamily="18" charset="0"/>
              </a:rPr>
              <a:t>Navigation Drawer – for better</a:t>
            </a:r>
            <a:r>
              <a:rPr lang="en-US" sz="3300" spc="35">
                <a:effectLst/>
                <a:latin typeface="Times New Roman" panose="02020603050405020304" pitchFamily="18" charset="0"/>
                <a:ea typeface="Times New Roman" panose="02020603050405020304" pitchFamily="18" charset="0"/>
              </a:rPr>
              <a:t> </a:t>
            </a:r>
            <a:r>
              <a:rPr lang="en-US" sz="3300" spc="-50">
                <a:effectLst/>
                <a:latin typeface="Times New Roman" panose="02020603050405020304" pitchFamily="18" charset="0"/>
                <a:ea typeface="Times New Roman" panose="02020603050405020304" pitchFamily="18" charset="0"/>
              </a:rPr>
              <a:t>performance.</a:t>
            </a:r>
          </a:p>
          <a:p>
            <a:pPr lvl="0"/>
            <a:r>
              <a:rPr lang="en-US" sz="3300" spc="-50">
                <a:effectLst/>
                <a:latin typeface="Times New Roman" panose="02020603050405020304" pitchFamily="18" charset="0"/>
                <a:ea typeface="Times New Roman" panose="02020603050405020304" pitchFamily="18" charset="0"/>
              </a:rPr>
              <a:t>New Stages – new exercise stages will be</a:t>
            </a:r>
            <a:r>
              <a:rPr lang="en-US" sz="3300" spc="-10">
                <a:effectLst/>
                <a:latin typeface="Times New Roman" panose="02020603050405020304" pitchFamily="18" charset="0"/>
                <a:ea typeface="Times New Roman" panose="02020603050405020304" pitchFamily="18" charset="0"/>
              </a:rPr>
              <a:t> </a:t>
            </a:r>
            <a:r>
              <a:rPr lang="en-US" sz="3300" spc="-50">
                <a:effectLst/>
                <a:latin typeface="Times New Roman" panose="02020603050405020304" pitchFamily="18" charset="0"/>
                <a:ea typeface="Times New Roman" panose="02020603050405020304" pitchFamily="18" charset="0"/>
              </a:rPr>
              <a:t>added.</a:t>
            </a:r>
          </a:p>
          <a:p>
            <a:pPr lvl="0"/>
            <a:r>
              <a:rPr lang="en-US" sz="3300" spc="-50">
                <a:effectLst/>
                <a:latin typeface="Times New Roman" panose="02020603050405020304" pitchFamily="18" charset="0"/>
                <a:ea typeface="Times New Roman" panose="02020603050405020304" pitchFamily="18" charset="0"/>
              </a:rPr>
              <a:t>Calendar – which will show on which date the exercise </a:t>
            </a:r>
            <a:r>
              <a:rPr lang="en-US" sz="3300" spc="-15">
                <a:effectLst/>
                <a:latin typeface="Times New Roman" panose="02020603050405020304" pitchFamily="18" charset="0"/>
                <a:ea typeface="Times New Roman" panose="02020603050405020304" pitchFamily="18" charset="0"/>
              </a:rPr>
              <a:t>is </a:t>
            </a:r>
            <a:r>
              <a:rPr lang="en-US" sz="3300" spc="-50">
                <a:effectLst/>
                <a:latin typeface="Times New Roman" panose="02020603050405020304" pitchFamily="18" charset="0"/>
                <a:ea typeface="Times New Roman" panose="02020603050405020304" pitchFamily="18" charset="0"/>
              </a:rPr>
              <a:t>done by the</a:t>
            </a:r>
            <a:r>
              <a:rPr lang="en-US" sz="3300" spc="-35">
                <a:effectLst/>
                <a:latin typeface="Times New Roman" panose="02020603050405020304" pitchFamily="18" charset="0"/>
                <a:ea typeface="Times New Roman" panose="02020603050405020304" pitchFamily="18" charset="0"/>
              </a:rPr>
              <a:t> </a:t>
            </a:r>
            <a:r>
              <a:rPr lang="en-US" sz="3300" spc="-50">
                <a:effectLst/>
                <a:latin typeface="Times New Roman" panose="02020603050405020304" pitchFamily="18" charset="0"/>
                <a:ea typeface="Times New Roman" panose="02020603050405020304" pitchFamily="18" charset="0"/>
              </a:rPr>
              <a:t>user.</a:t>
            </a:r>
          </a:p>
          <a:p>
            <a:endParaRPr lang="en-IN" dirty="0"/>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REQUIREMENTS</a:t>
            </a:r>
          </a:p>
        </p:txBody>
      </p:sp>
      <p:sp>
        <p:nvSpPr>
          <p:cNvPr id="3" name="Content Placeholder 2"/>
          <p:cNvSpPr>
            <a:spLocks noGrp="1"/>
          </p:cNvSpPr>
          <p:nvPr>
            <p:ph idx="1"/>
          </p:nvPr>
        </p:nvSpPr>
        <p:spPr/>
        <p:txBody>
          <a:bodyPr/>
          <a:lstStyle/>
          <a:p>
            <a:r>
              <a:rPr lang="en-IN" dirty="0"/>
              <a:t> </a:t>
            </a:r>
          </a:p>
          <a:p>
            <a:endParaRPr lang="en-IN" dirty="0"/>
          </a:p>
        </p:txBody>
      </p:sp>
      <p:sp>
        <p:nvSpPr>
          <p:cNvPr id="6" name="Rectangle 5"/>
          <p:cNvSpPr/>
          <p:nvPr/>
        </p:nvSpPr>
        <p:spPr>
          <a:xfrm>
            <a:off x="3214678" y="3143248"/>
            <a:ext cx="2857520"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Requirements</a:t>
            </a:r>
          </a:p>
        </p:txBody>
      </p:sp>
      <p:sp>
        <p:nvSpPr>
          <p:cNvPr id="7" name="Oval 6"/>
          <p:cNvSpPr/>
          <p:nvPr/>
        </p:nvSpPr>
        <p:spPr>
          <a:xfrm>
            <a:off x="6929454" y="1714488"/>
            <a:ext cx="1857388" cy="15716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Hardware  Requirement</a:t>
            </a:r>
          </a:p>
        </p:txBody>
      </p:sp>
      <p:sp>
        <p:nvSpPr>
          <p:cNvPr id="8" name="Oval 7"/>
          <p:cNvSpPr/>
          <p:nvPr/>
        </p:nvSpPr>
        <p:spPr>
          <a:xfrm>
            <a:off x="7000892" y="4643446"/>
            <a:ext cx="1857388" cy="164307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Software Requirement</a:t>
            </a:r>
          </a:p>
        </p:txBody>
      </p:sp>
      <p:sp>
        <p:nvSpPr>
          <p:cNvPr id="9" name="Oval 8"/>
          <p:cNvSpPr/>
          <p:nvPr/>
        </p:nvSpPr>
        <p:spPr>
          <a:xfrm>
            <a:off x="642910" y="1785926"/>
            <a:ext cx="1785950"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Functional requirements</a:t>
            </a:r>
          </a:p>
        </p:txBody>
      </p:sp>
      <p:sp>
        <p:nvSpPr>
          <p:cNvPr id="10" name="Oval 9"/>
          <p:cNvSpPr/>
          <p:nvPr/>
        </p:nvSpPr>
        <p:spPr>
          <a:xfrm>
            <a:off x="714348" y="4714884"/>
            <a:ext cx="1714512" cy="15716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Non-Functional Requirement</a:t>
            </a:r>
          </a:p>
        </p:txBody>
      </p:sp>
      <p:cxnSp>
        <p:nvCxnSpPr>
          <p:cNvPr id="21" name="Straight Arrow Connector 20"/>
          <p:cNvCxnSpPr/>
          <p:nvPr/>
        </p:nvCxnSpPr>
        <p:spPr>
          <a:xfrm rot="10800000" flipV="1">
            <a:off x="2214546" y="4500570"/>
            <a:ext cx="1000132" cy="571504"/>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357422" y="2857496"/>
            <a:ext cx="928694" cy="357190"/>
          </a:xfrm>
          <a:prstGeom prst="straightConnector1">
            <a:avLst/>
          </a:prstGeom>
          <a:ln w="762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flipV="1">
            <a:off x="6072198" y="2786058"/>
            <a:ext cx="928694" cy="428628"/>
          </a:xfrm>
          <a:prstGeom prst="straightConnector1">
            <a:avLst/>
          </a:prstGeom>
          <a:ln w="76200">
            <a:solidFill>
              <a:schemeClr val="tx1">
                <a:lumMod val="9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072198" y="4500570"/>
            <a:ext cx="1071570" cy="571504"/>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REQUIREMENTS</a:t>
            </a:r>
          </a:p>
        </p:txBody>
      </p:sp>
      <p:graphicFrame>
        <p:nvGraphicFramePr>
          <p:cNvPr id="9" name="Table 8">
            <a:extLst>
              <a:ext uri="{FF2B5EF4-FFF2-40B4-BE49-F238E27FC236}">
                <a16:creationId xmlns:a16="http://schemas.microsoft.com/office/drawing/2014/main" id="{8EB3E6BC-1862-9DFB-1AFE-E93D3B774418}"/>
              </a:ext>
            </a:extLst>
          </p:cNvPr>
          <p:cNvGraphicFramePr/>
          <p:nvPr>
            <p:extLst>
              <p:ext uri="{D42A27DB-BD31-4B8C-83A1-F6EECF244321}">
                <p14:modId xmlns:p14="http://schemas.microsoft.com/office/powerpoint/2010/main" val="2196362152"/>
              </p:ext>
            </p:extLst>
          </p:nvPr>
        </p:nvGraphicFramePr>
        <p:xfrm>
          <a:off x="1155795" y="1955963"/>
          <a:ext cx="6579149" cy="3873825"/>
        </p:xfrm>
        <a:graphic>
          <a:graphicData uri="http://schemas.openxmlformats.org/drawingml/2006/table">
            <a:tbl>
              <a:tblPr firstRow="1" firstCol="1" bandRow="1">
                <a:tableStyleId>{5C22544A-7EE6-4342-B048-85BDC9FD1C3A}</a:tableStyleId>
              </a:tblPr>
              <a:tblGrid>
                <a:gridCol w="1809835">
                  <a:extLst>
                    <a:ext uri="{9D8B030D-6E8A-4147-A177-3AD203B41FA5}">
                      <a16:colId xmlns:a16="http://schemas.microsoft.com/office/drawing/2014/main" val="648669208"/>
                    </a:ext>
                  </a:extLst>
                </a:gridCol>
                <a:gridCol w="4769314">
                  <a:extLst>
                    <a:ext uri="{9D8B030D-6E8A-4147-A177-3AD203B41FA5}">
                      <a16:colId xmlns:a16="http://schemas.microsoft.com/office/drawing/2014/main" val="36785771"/>
                    </a:ext>
                  </a:extLst>
                </a:gridCol>
              </a:tblGrid>
              <a:tr h="1039474">
                <a:tc>
                  <a:txBody>
                    <a:bodyPr/>
                    <a:lstStyle/>
                    <a:p>
                      <a:pPr marL="0" marR="0" algn="ctr">
                        <a:lnSpc>
                          <a:spcPct val="107000"/>
                        </a:lnSpc>
                        <a:spcBef>
                          <a:spcPts val="0"/>
                        </a:spcBef>
                        <a:spcAft>
                          <a:spcPts val="0"/>
                        </a:spcAft>
                      </a:pPr>
                      <a:r>
                        <a:rPr lang="en-US" sz="1200">
                          <a:effectLst/>
                        </a:rPr>
                        <a:t>Name of component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Specification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155538"/>
                  </a:ext>
                </a:extLst>
              </a:tr>
              <a:tr h="1041026">
                <a:tc>
                  <a:txBody>
                    <a:bodyPr/>
                    <a:lstStyle/>
                    <a:p>
                      <a:pPr marL="0" marR="0" algn="ctr">
                        <a:lnSpc>
                          <a:spcPct val="107000"/>
                        </a:lnSpc>
                        <a:spcBef>
                          <a:spcPts val="0"/>
                        </a:spcBef>
                        <a:spcAft>
                          <a:spcPts val="0"/>
                        </a:spcAft>
                      </a:pPr>
                      <a:r>
                        <a:rPr lang="en-US" sz="1200">
                          <a:effectLst/>
                        </a:rPr>
                        <a:t>Processor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Oreo, Snapdragon 400, MediaTek P20 and above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1696160"/>
                  </a:ext>
                </a:extLst>
              </a:tr>
              <a:tr h="597775">
                <a:tc>
                  <a:txBody>
                    <a:bodyPr/>
                    <a:lstStyle/>
                    <a:p>
                      <a:pPr marL="0" marR="0" algn="ctr">
                        <a:lnSpc>
                          <a:spcPct val="107000"/>
                        </a:lnSpc>
                        <a:spcBef>
                          <a:spcPts val="0"/>
                        </a:spcBef>
                        <a:spcAft>
                          <a:spcPts val="0"/>
                        </a:spcAft>
                      </a:pPr>
                      <a:r>
                        <a:rPr lang="en-US" sz="12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1GB or more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10749530"/>
                  </a:ext>
                </a:extLst>
              </a:tr>
              <a:tr h="597775">
                <a:tc>
                  <a:txBody>
                    <a:bodyPr/>
                    <a:lstStyle/>
                    <a:p>
                      <a:pPr marL="0" marR="0" algn="ctr">
                        <a:lnSpc>
                          <a:spcPct val="107000"/>
                        </a:lnSpc>
                        <a:spcBef>
                          <a:spcPts val="0"/>
                        </a:spcBef>
                        <a:spcAft>
                          <a:spcPts val="0"/>
                        </a:spcAft>
                      </a:pPr>
                      <a:r>
                        <a:rPr lang="en-US" sz="1200">
                          <a:effectLst/>
                        </a:rPr>
                        <a:t>Storage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2GB or more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27290380"/>
                  </a:ext>
                </a:extLst>
              </a:tr>
              <a:tr h="597775">
                <a:tc>
                  <a:txBody>
                    <a:bodyPr/>
                    <a:lstStyle/>
                    <a:p>
                      <a:pPr marL="0" marR="0" algn="ctr">
                        <a:lnSpc>
                          <a:spcPct val="107000"/>
                        </a:lnSpc>
                        <a:spcBef>
                          <a:spcPts val="0"/>
                        </a:spcBef>
                        <a:spcAft>
                          <a:spcPts val="0"/>
                        </a:spcAft>
                      </a:pPr>
                      <a:r>
                        <a:rPr lang="en-US" sz="1200">
                          <a:effectLst/>
                        </a:rPr>
                        <a:t>Display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Touch Screen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72434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SOFTWARE REQUIREMENTS</a:t>
            </a:r>
          </a:p>
        </p:txBody>
      </p:sp>
      <p:graphicFrame>
        <p:nvGraphicFramePr>
          <p:cNvPr id="7" name="Table 6">
            <a:extLst>
              <a:ext uri="{FF2B5EF4-FFF2-40B4-BE49-F238E27FC236}">
                <a16:creationId xmlns:a16="http://schemas.microsoft.com/office/drawing/2014/main" id="{EAB32DBD-3E08-8162-9494-74DB0EEEF678}"/>
              </a:ext>
            </a:extLst>
          </p:cNvPr>
          <p:cNvGraphicFramePr/>
          <p:nvPr>
            <p:extLst>
              <p:ext uri="{D42A27DB-BD31-4B8C-83A1-F6EECF244321}">
                <p14:modId xmlns:p14="http://schemas.microsoft.com/office/powerpoint/2010/main" val="1965688952"/>
              </p:ext>
            </p:extLst>
          </p:nvPr>
        </p:nvGraphicFramePr>
        <p:xfrm>
          <a:off x="1796373" y="2502182"/>
          <a:ext cx="5410200" cy="2551243"/>
        </p:xfrm>
        <a:graphic>
          <a:graphicData uri="http://schemas.openxmlformats.org/drawingml/2006/table">
            <a:tbl>
              <a:tblPr firstRow="1" firstCol="1" bandRow="1">
                <a:tableStyleId>{5C22544A-7EE6-4342-B048-85BDC9FD1C3A}</a:tableStyleId>
              </a:tblPr>
              <a:tblGrid>
                <a:gridCol w="2699385">
                  <a:extLst>
                    <a:ext uri="{9D8B030D-6E8A-4147-A177-3AD203B41FA5}">
                      <a16:colId xmlns:a16="http://schemas.microsoft.com/office/drawing/2014/main" val="2653126313"/>
                    </a:ext>
                  </a:extLst>
                </a:gridCol>
                <a:gridCol w="2710815">
                  <a:extLst>
                    <a:ext uri="{9D8B030D-6E8A-4147-A177-3AD203B41FA5}">
                      <a16:colId xmlns:a16="http://schemas.microsoft.com/office/drawing/2014/main" val="470919795"/>
                    </a:ext>
                  </a:extLst>
                </a:gridCol>
              </a:tblGrid>
              <a:tr h="849786">
                <a:tc>
                  <a:txBody>
                    <a:bodyPr/>
                    <a:lstStyle/>
                    <a:p>
                      <a:pPr marL="0" marR="0" algn="just">
                        <a:lnSpc>
                          <a:spcPct val="150000"/>
                        </a:lnSpc>
                        <a:spcBef>
                          <a:spcPts val="0"/>
                        </a:spcBef>
                        <a:spcAft>
                          <a:spcPts val="0"/>
                        </a:spcAft>
                      </a:pPr>
                      <a:r>
                        <a:rPr lang="en-US" sz="1400">
                          <a:effectLst/>
                        </a:rPr>
                        <a:t>Name Of Component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effectLst/>
                        </a:rPr>
                        <a:t>Specification</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3801309"/>
                  </a:ext>
                </a:extLst>
              </a:tr>
              <a:tr h="849786">
                <a:tc>
                  <a:txBody>
                    <a:bodyPr/>
                    <a:lstStyle/>
                    <a:p>
                      <a:pPr marL="0" marR="0" algn="just">
                        <a:lnSpc>
                          <a:spcPct val="150000"/>
                        </a:lnSpc>
                        <a:spcBef>
                          <a:spcPts val="0"/>
                        </a:spcBef>
                        <a:spcAft>
                          <a:spcPts val="0"/>
                        </a:spcAft>
                      </a:pPr>
                      <a:r>
                        <a:rPr lang="en-US" sz="1400">
                          <a:effectLst/>
                        </a:rPr>
                        <a:t>Operating System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Andriod Version 8.0 and above</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82567136"/>
                  </a:ext>
                </a:extLst>
              </a:tr>
              <a:tr h="851671">
                <a:tc>
                  <a:txBody>
                    <a:bodyPr/>
                    <a:lstStyle/>
                    <a:p>
                      <a:pPr marL="0" marR="0" algn="just">
                        <a:lnSpc>
                          <a:spcPct val="150000"/>
                        </a:lnSpc>
                        <a:spcBef>
                          <a:spcPts val="0"/>
                        </a:spcBef>
                        <a:spcAft>
                          <a:spcPts val="0"/>
                        </a:spcAft>
                      </a:pPr>
                      <a:r>
                        <a:rPr lang="en-US" sz="1400">
                          <a:effectLst/>
                        </a:rPr>
                        <a:t>Language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effectLst/>
                        </a:rPr>
                        <a:t>Java</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9712142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86058"/>
            <a:ext cx="8229600" cy="1143000"/>
          </a:xfrm>
        </p:spPr>
        <p:txBody>
          <a:bodyPr>
            <a:normAutofit/>
          </a:bodyPr>
          <a:lstStyle/>
          <a:p>
            <a:r>
              <a:rPr lang="en-IN" sz="4800" dirty="0"/>
              <a:t>SCREENSHOTS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Opening</a:t>
            </a:r>
            <a:r>
              <a:rPr lang="en-IN"/>
              <a:t> </a:t>
            </a:r>
            <a:r>
              <a:rPr lang="en-IN" dirty="0"/>
              <a:t>Page</a:t>
            </a:r>
          </a:p>
        </p:txBody>
      </p:sp>
      <p:pic>
        <p:nvPicPr>
          <p:cNvPr id="4" name="Content Placeholder 3"/>
          <p:cNvPicPr>
            <a:picLocks noGrp="1" noChangeAspect="1"/>
          </p:cNvPicPr>
          <p:nvPr>
            <p:ph idx="1"/>
          </p:nvPr>
        </p:nvPicPr>
        <p:blipFill>
          <a:blip r:embed="rId2"/>
          <a:srcRect/>
          <a:stretch/>
        </p:blipFill>
        <p:spPr>
          <a:xfrm>
            <a:off x="3253675" y="1500174"/>
            <a:ext cx="2604797" cy="428628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Home Page</a:t>
            </a:r>
          </a:p>
        </p:txBody>
      </p:sp>
      <p:pic>
        <p:nvPicPr>
          <p:cNvPr id="4" name="Content Placeholder 3"/>
          <p:cNvPicPr>
            <a:picLocks noGrp="1" noChangeAspect="1"/>
          </p:cNvPicPr>
          <p:nvPr>
            <p:ph idx="1"/>
          </p:nvPr>
        </p:nvPicPr>
        <p:blipFill>
          <a:blip r:embed="rId2"/>
          <a:srcRect/>
          <a:stretch/>
        </p:blipFill>
        <p:spPr>
          <a:xfrm>
            <a:off x="3428858" y="1357298"/>
            <a:ext cx="2286284" cy="4537123"/>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210</TotalTime>
  <Words>421</Words>
  <Application>Microsoft Office PowerPoint</Application>
  <PresentationFormat>On-screen Show (4:3)</PresentationFormat>
  <Paragraphs>58</Paragraphs>
  <Slides>17</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Book Antiqua</vt:lpstr>
      <vt:lpstr>Calibri</vt:lpstr>
      <vt:lpstr>Lucida Sans</vt:lpstr>
      <vt:lpstr>Times New Roman</vt:lpstr>
      <vt:lpstr>Wingdings</vt:lpstr>
      <vt:lpstr>Wingdings 2</vt:lpstr>
      <vt:lpstr>Wingdings 3</vt:lpstr>
      <vt:lpstr>Apex</vt:lpstr>
      <vt:lpstr>FIT Freak</vt:lpstr>
      <vt:lpstr>OVERVIEW</vt:lpstr>
      <vt:lpstr>SCOPE</vt:lpstr>
      <vt:lpstr>REQUIREMENTS</vt:lpstr>
      <vt:lpstr>HARDWARE REQUIREMENTS</vt:lpstr>
      <vt:lpstr>SOFTWARE REQUIREMENTS</vt:lpstr>
      <vt:lpstr>SCREENSHOTS</vt:lpstr>
      <vt:lpstr>Opening Page</vt:lpstr>
      <vt:lpstr>Home Page</vt:lpstr>
      <vt:lpstr>Exercise List </vt:lpstr>
      <vt:lpstr>Exercise with Stopwatch </vt:lpstr>
      <vt:lpstr>Other Option</vt:lpstr>
      <vt:lpstr>DATA FLOW DIAGRAM (DFD)</vt:lpstr>
      <vt:lpstr>DFD LEVEL 0</vt:lpstr>
      <vt:lpstr>DFD LEVEL 1</vt:lpstr>
      <vt:lpstr> 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LIBRARY MANAGEMENT SYSTEM</dc:title>
  <dc:creator>RAJAT SRIVASTAVA</dc:creator>
  <cp:lastModifiedBy>shinchanop2001@gmail.com</cp:lastModifiedBy>
  <cp:revision>22</cp:revision>
  <dcterms:created xsi:type="dcterms:W3CDTF">2022-01-12T04:54:01Z</dcterms:created>
  <dcterms:modified xsi:type="dcterms:W3CDTF">2022-06-15T09:24:14Z</dcterms:modified>
</cp:coreProperties>
</file>