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529" r:id="rId3"/>
    <p:sldId id="357" r:id="rId4"/>
    <p:sldId id="260" r:id="rId5"/>
    <p:sldId id="458" r:id="rId6"/>
    <p:sldId id="459" r:id="rId7"/>
    <p:sldId id="456" r:id="rId8"/>
    <p:sldId id="460" r:id="rId9"/>
    <p:sldId id="462" r:id="rId10"/>
    <p:sldId id="464" r:id="rId11"/>
    <p:sldId id="465" r:id="rId12"/>
    <p:sldId id="468" r:id="rId13"/>
    <p:sldId id="469" r:id="rId14"/>
    <p:sldId id="471" r:id="rId15"/>
    <p:sldId id="472" r:id="rId16"/>
    <p:sldId id="473" r:id="rId17"/>
    <p:sldId id="466" r:id="rId18"/>
    <p:sldId id="475" r:id="rId19"/>
    <p:sldId id="476" r:id="rId20"/>
    <p:sldId id="477" r:id="rId21"/>
    <p:sldId id="478" r:id="rId22"/>
    <p:sldId id="479" r:id="rId23"/>
    <p:sldId id="488" r:id="rId24"/>
    <p:sldId id="490" r:id="rId25"/>
    <p:sldId id="489" r:id="rId26"/>
    <p:sldId id="491" r:id="rId27"/>
    <p:sldId id="494" r:id="rId28"/>
    <p:sldId id="495" r:id="rId29"/>
    <p:sldId id="496" r:id="rId30"/>
    <p:sldId id="497" r:id="rId31"/>
    <p:sldId id="498" r:id="rId32"/>
    <p:sldId id="499" r:id="rId33"/>
    <p:sldId id="501" r:id="rId34"/>
    <p:sldId id="482" r:id="rId35"/>
    <p:sldId id="504" r:id="rId36"/>
    <p:sldId id="505" r:id="rId37"/>
    <p:sldId id="506" r:id="rId38"/>
    <p:sldId id="507" r:id="rId39"/>
    <p:sldId id="508" r:id="rId40"/>
    <p:sldId id="509" r:id="rId41"/>
    <p:sldId id="510" r:id="rId42"/>
    <p:sldId id="511" r:id="rId43"/>
    <p:sldId id="512" r:id="rId44"/>
    <p:sldId id="513" r:id="rId45"/>
    <p:sldId id="514" r:id="rId46"/>
    <p:sldId id="515" r:id="rId47"/>
    <p:sldId id="517" r:id="rId48"/>
    <p:sldId id="518" r:id="rId49"/>
    <p:sldId id="519" r:id="rId50"/>
    <p:sldId id="520" r:id="rId51"/>
    <p:sldId id="521" r:id="rId52"/>
    <p:sldId id="522" r:id="rId53"/>
    <p:sldId id="523" r:id="rId54"/>
    <p:sldId id="524" r:id="rId55"/>
    <p:sldId id="525" r:id="rId56"/>
    <p:sldId id="526" r:id="rId57"/>
    <p:sldId id="527" r:id="rId58"/>
    <p:sldId id="52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09" autoAdjust="0"/>
  </p:normalViewPr>
  <p:slideViewPr>
    <p:cSldViewPr>
      <p:cViewPr varScale="1">
        <p:scale>
          <a:sx n="58" d="100"/>
          <a:sy n="58" d="100"/>
        </p:scale>
        <p:origin x="-1632" y="-96"/>
      </p:cViewPr>
      <p:guideLst>
        <p:guide orient="horz" pos="2160"/>
        <p:guide pos="2880"/>
      </p:guideLst>
    </p:cSldViewPr>
  </p:slideViewPr>
  <p:notesTextViewPr>
    <p:cViewPr>
      <p:scale>
        <a:sx n="100" d="100"/>
        <a:sy n="100" d="100"/>
      </p:scale>
      <p:origin x="0" y="45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25-06-2020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The purpose of investment appraisal is to assess the viability of project, program or portfolio decisions and the value they generate. Investment appraisal techniques are payback period, internal rate of return, net present value, accounting rate of return, and profitability index</a:t>
            </a:r>
            <a:r>
              <a:rPr lang="en-US" i="0" dirty="0" smtClean="0"/>
              <a:t>.</a:t>
            </a:r>
          </a:p>
          <a:p>
            <a:endParaRPr lang="en-US" i="0" dirty="0" smtClean="0"/>
          </a:p>
          <a:p>
            <a:pPr marL="457200" indent="-457200">
              <a:buFont typeface="Wingdings" pitchFamily="2" charset="2"/>
              <a:buChar char="Ø"/>
            </a:pPr>
            <a:r>
              <a:rPr lang="en-US" sz="1200" dirty="0" smtClean="0"/>
              <a:t>managing the monetary resources of an IT organization </a:t>
            </a:r>
          </a:p>
          <a:p>
            <a:pPr marL="457200" indent="-457200">
              <a:buFont typeface="Wingdings" pitchFamily="2" charset="2"/>
              <a:buChar char="Ø"/>
            </a:pPr>
            <a:r>
              <a:rPr lang="en-US" sz="1200" dirty="0" smtClean="0"/>
              <a:t>cost-effective management </a:t>
            </a:r>
          </a:p>
          <a:p>
            <a:pPr marL="457200" indent="-457200">
              <a:buFont typeface="Wingdings" pitchFamily="2" charset="2"/>
              <a:buChar char="Ø"/>
            </a:pPr>
            <a:r>
              <a:rPr lang="en-US" sz="1200" dirty="0" smtClean="0"/>
              <a:t>financial management process </a:t>
            </a:r>
          </a:p>
          <a:p>
            <a:pPr marL="457200" indent="166688">
              <a:buFont typeface="Arial" pitchFamily="34" charset="0"/>
              <a:buChar char="•"/>
            </a:pPr>
            <a:r>
              <a:rPr lang="en-US" sz="1200" smtClean="0"/>
              <a:t>    IT cost accounting, budgeting for IT services and activities, project investment appraisal, cost recovery and IT charging and billing activities.</a:t>
            </a:r>
          </a:p>
          <a:p>
            <a:endParaRPr lang="en-US" i="0"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6/25/2020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pic>
        <p:nvPicPr>
          <p:cNvPr id="7" name="Picture 6" descr="SRMIST-01.jpg"/>
          <p:cNvPicPr/>
          <p:nvPr userDrawn="1"/>
        </p:nvPicPr>
        <p:blipFill>
          <a:blip r:embed="rId2"/>
          <a:srcRect l="15330" t="36694" r="15189" b="37393"/>
          <a:stretch>
            <a:fillRect/>
          </a:stretch>
        </p:blipFill>
        <p:spPr>
          <a:xfrm>
            <a:off x="6963547" y="0"/>
            <a:ext cx="2180453" cy="749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6/25/2020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6/25/2020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6/25/2020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6/25/2020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6/25/2020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6/25/2020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6/25/2020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6/25/2020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6/25/2020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6/25/2020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6/25/2020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pic>
        <p:nvPicPr>
          <p:cNvPr id="7" name="Picture 6" descr="SRMIST-01.jpg"/>
          <p:cNvPicPr/>
          <p:nvPr userDrawn="1"/>
        </p:nvPicPr>
        <p:blipFill>
          <a:blip r:embed="rId13"/>
          <a:srcRect l="15330" t="36694" r="15189" b="37393"/>
          <a:stretch>
            <a:fillRect/>
          </a:stretch>
        </p:blipFill>
        <p:spPr>
          <a:xfrm>
            <a:off x="6963547" y="0"/>
            <a:ext cx="2180453" cy="74968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523999"/>
          </a:xfrm>
        </p:spPr>
        <p:txBody>
          <a:bodyPr>
            <a:normAutofit fontScale="90000"/>
          </a:bodyPr>
          <a:lstStyle/>
          <a:p>
            <a:r>
              <a:rPr lang="en-US" b="1" dirty="0" smtClean="0"/>
              <a:t/>
            </a:r>
            <a:br>
              <a:rPr lang="en-US" b="1" dirty="0" smtClean="0"/>
            </a:br>
            <a:r>
              <a:rPr lang="en-US" b="1" dirty="0" smtClean="0"/>
              <a:t>15IT413 – IT INFRASTRUCTURE MANAGEMENT</a:t>
            </a:r>
            <a:r>
              <a:rPr lang="en-IN" b="1" dirty="0"/>
              <a:t/>
            </a:r>
            <a:br>
              <a:rPr lang="en-IN" b="1" dirty="0"/>
            </a:br>
            <a:endParaRPr lang="en-IN" b="1" dirty="0"/>
          </a:p>
        </p:txBody>
      </p:sp>
      <p:sp>
        <p:nvSpPr>
          <p:cNvPr id="3" name="Subtitle 2"/>
          <p:cNvSpPr>
            <a:spLocks noGrp="1"/>
          </p:cNvSpPr>
          <p:nvPr>
            <p:ph type="subTitle" idx="1"/>
          </p:nvPr>
        </p:nvSpPr>
        <p:spPr/>
        <p:txBody>
          <a:bodyPr>
            <a:normAutofit/>
          </a:bodyPr>
          <a:lstStyle/>
          <a:p>
            <a:r>
              <a:rPr lang="en-US" sz="4400" b="1" dirty="0" smtClean="0">
                <a:solidFill>
                  <a:schemeClr val="tx1"/>
                </a:solidFill>
              </a:rPr>
              <a:t>Unit-1: IT Infrastructure</a:t>
            </a:r>
            <a:endParaRPr lang="en-IN" sz="4800" b="1" dirty="0">
              <a:solidFill>
                <a:schemeClr val="tx1"/>
              </a:solidFill>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Challenges - ITISM</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a:buNone/>
            </a:pPr>
            <a:r>
              <a:rPr lang="en-US" sz="2000" b="1" dirty="0" smtClean="0"/>
              <a:t>	2. Low cost and High Quality</a:t>
            </a:r>
            <a:r>
              <a:rPr lang="en-US" sz="2000" dirty="0" smtClean="0"/>
              <a:t> - Management activities should achieve low cost with High Quality. Sometimes, interactions and partnership with outside IT service providers may provide solutions to this challenge.</a:t>
            </a:r>
          </a:p>
          <a:p>
            <a:endParaRPr lang="en-US" sz="2000" dirty="0" smtClean="0"/>
          </a:p>
          <a:p>
            <a:pPr>
              <a:buNone/>
            </a:pPr>
            <a:r>
              <a:rPr lang="en-US" sz="2000" b="1" dirty="0" smtClean="0"/>
              <a:t>	3. Adaptability in Changeable environment</a:t>
            </a:r>
            <a:r>
              <a:rPr lang="en-US" sz="2000" dirty="0" smtClean="0"/>
              <a:t> - IT infrastructure should not only be reliable in operations today but it should also be open for changes in the future to incorporate future business requirements.</a:t>
            </a:r>
          </a:p>
          <a:p>
            <a:r>
              <a:rPr lang="en-US" sz="2000" dirty="0" smtClean="0"/>
              <a:t>All choices that are made in developing the infrastructure are important because the infrastructure is an organizational asset and meant to be used for an extended period.</a:t>
            </a:r>
          </a:p>
          <a:p>
            <a:endParaRPr lang="en-US" sz="2000" dirty="0" smtClean="0"/>
          </a:p>
          <a:p>
            <a:pPr>
              <a:buNone/>
            </a:pPr>
            <a:r>
              <a:rPr lang="en-US" sz="2000" b="1" dirty="0" smtClean="0"/>
              <a:t>	4. Decrease Business Risk </a:t>
            </a:r>
            <a:r>
              <a:rPr lang="en-US" sz="2000" dirty="0" smtClean="0"/>
              <a:t>- Infrastructure provides the foundation upon which business applications are built. </a:t>
            </a:r>
          </a:p>
          <a:p>
            <a:r>
              <a:rPr lang="en-US" sz="2000" dirty="0" smtClean="0"/>
              <a:t>Therefore, it is required to be managed in such a way that it does not fail under any circumstances.</a:t>
            </a:r>
          </a:p>
          <a:p>
            <a:r>
              <a:rPr lang="en-US" sz="2000" dirty="0" smtClean="0"/>
              <a:t>Since these challenges are related to IT management problems, IT managers should develop management procedures to match the current and future requirements.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DESIGN ISSUES OF IT ORGANIZATIONS </a:t>
            </a:r>
            <a:br>
              <a:rPr lang="en-US" sz="3200" dirty="0" smtClean="0"/>
            </a:br>
            <a:r>
              <a:rPr lang="en-US" sz="3200" dirty="0" smtClean="0"/>
              <a:t>AND IT INFRASTRUCTURE</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Success of any IT organization depends on the suitability of its design with the business needs and the availability of effective and efficient IT infrastructure support.</a:t>
            </a:r>
          </a:p>
          <a:p>
            <a:r>
              <a:rPr lang="en-US" sz="2000" dirty="0" smtClean="0"/>
              <a:t>To support an operating environment smoothly, it is necessary to have good organizational design which matches with the business requirements, necessary infrastructure, good strategy for the deployment and technology and clearly defined accountability plan for the use and application of technology.</a:t>
            </a:r>
          </a:p>
          <a:p>
            <a:endParaRPr lang="en-US" sz="2000" dirty="0" smtClean="0"/>
          </a:p>
          <a:p>
            <a:pPr>
              <a:buNone/>
            </a:pPr>
            <a:r>
              <a:rPr lang="en-US" sz="2000" dirty="0" smtClean="0"/>
              <a:t>	</a:t>
            </a:r>
            <a:r>
              <a:rPr lang="en-US" sz="2000" b="1" dirty="0" smtClean="0"/>
              <a:t>Design of IT Organization</a:t>
            </a:r>
          </a:p>
          <a:p>
            <a:r>
              <a:rPr lang="en-US" sz="2000" dirty="0" smtClean="0"/>
              <a:t>Organizational design refers to the way in which an IT organization divides its work force into different tasks and operates by coordinating these tasks.</a:t>
            </a:r>
          </a:p>
          <a:p>
            <a:r>
              <a:rPr lang="en-US" sz="2000" dirty="0" smtClean="0"/>
              <a:t>While carrying out design of an organization, major factors influencing organizational design must be looked into carefully.</a:t>
            </a:r>
          </a:p>
          <a:p>
            <a:r>
              <a:rPr lang="en-US" sz="2000" dirty="0" smtClean="0"/>
              <a:t>Also, when the design is over, there should be some mechanism to estimate how the organizational design is effective and some way to identify strengths and weaknesses of the organization.</a:t>
            </a:r>
          </a:p>
          <a:p>
            <a:r>
              <a:rPr lang="en-US" sz="2000" dirty="0" smtClean="0"/>
              <a:t>Designing an effective organizational structure is a real challenge.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DESIGN ISSUES OF IT ORGANIZATIONS</a:t>
            </a:r>
            <a:br>
              <a:rPr lang="en-US" sz="3200" dirty="0" smtClean="0"/>
            </a:br>
            <a:r>
              <a:rPr lang="en-US" sz="3200" dirty="0" smtClean="0"/>
              <a:t>AND IT INFRASTRUCTURE</a:t>
            </a:r>
            <a:endParaRPr lang="en-IN" sz="3600" dirty="0"/>
          </a:p>
        </p:txBody>
      </p:sp>
      <p:sp>
        <p:nvSpPr>
          <p:cNvPr id="3" name="Content Placeholder 2"/>
          <p:cNvSpPr>
            <a:spLocks noGrp="1"/>
          </p:cNvSpPr>
          <p:nvPr>
            <p:ph idx="1"/>
          </p:nvPr>
        </p:nvSpPr>
        <p:spPr>
          <a:xfrm>
            <a:off x="152400" y="990600"/>
            <a:ext cx="8839200" cy="5791200"/>
          </a:xfrm>
        </p:spPr>
        <p:txBody>
          <a:bodyPr>
            <a:noAutofit/>
          </a:bodyPr>
          <a:lstStyle/>
          <a:p>
            <a:pPr>
              <a:buNone/>
            </a:pPr>
            <a:r>
              <a:rPr lang="en-US" sz="2000" dirty="0" smtClean="0"/>
              <a:t>	</a:t>
            </a:r>
            <a:r>
              <a:rPr lang="en-US" sz="2000" b="1" dirty="0" smtClean="0"/>
              <a:t>Design of IT Organization</a:t>
            </a:r>
          </a:p>
          <a:p>
            <a:r>
              <a:rPr lang="en-US" sz="2000" dirty="0" smtClean="0"/>
              <a:t>For IT organizational design, there is no single proven optimal design strategy which can be used but rather there is a set of practices that are conformed through learning and benchmarking processes for it. </a:t>
            </a:r>
          </a:p>
          <a:p>
            <a:r>
              <a:rPr lang="en-US" sz="2000" dirty="0" smtClean="0"/>
              <a:t>Keeping this challenge in mind, IT leaders always try to find out a perfect IT organizational model that addresses all problems in their current structure.</a:t>
            </a:r>
          </a:p>
          <a:p>
            <a:r>
              <a:rPr lang="en-US" sz="2000" dirty="0" smtClean="0"/>
              <a:t>According to the people3, Inc report "Structuring for Success: Building Blocks for IT Organization Design", while designing an IT organization.</a:t>
            </a:r>
          </a:p>
          <a:p>
            <a:r>
              <a:rPr lang="en-US" sz="2000" dirty="0" smtClean="0"/>
              <a:t>IT leaders should seek the answer of four questions: what works, what does not work, when will it work and why? Answers to these four questions provide the essence of a "best practice" for a specific organizational setting and help IT leaders in determining whether a specific "best practice" is appropriate for their organization or not.</a:t>
            </a:r>
          </a:p>
          <a:p>
            <a:r>
              <a:rPr lang="en-US" sz="2000" dirty="0" smtClean="0"/>
              <a:t>The report also recommends that IT and business leaders should follow the four basic steps of the organizational design process to increase the rate of success of their IT re-engineering initiatives.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DESIGN ISSUES OF IT ORGANIZATIONS </a:t>
            </a:r>
            <a:br>
              <a:rPr lang="en-US" sz="3200" dirty="0" smtClean="0"/>
            </a:br>
            <a:r>
              <a:rPr lang="en-US" sz="3200" dirty="0" smtClean="0"/>
              <a:t>AND IT INFRASTRUCTURE</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a:buNone/>
            </a:pPr>
            <a:r>
              <a:rPr lang="en-US" sz="2000" dirty="0" smtClean="0"/>
              <a:t>	</a:t>
            </a:r>
            <a:r>
              <a:rPr lang="en-US" sz="2000" b="1" dirty="0" smtClean="0"/>
              <a:t>Design of IT Organization</a:t>
            </a:r>
          </a:p>
          <a:p>
            <a:r>
              <a:rPr lang="en-US" sz="2000" dirty="0" smtClean="0"/>
              <a:t>These four processes are as follows:</a:t>
            </a:r>
          </a:p>
          <a:p>
            <a:pPr>
              <a:buNone/>
            </a:pPr>
            <a:r>
              <a:rPr lang="en-US" sz="2000" dirty="0" smtClean="0"/>
              <a:t>	</a:t>
            </a:r>
            <a:r>
              <a:rPr lang="en-US" sz="2000" b="1" dirty="0" smtClean="0"/>
              <a:t>1.Business Driver Assessment </a:t>
            </a:r>
            <a:r>
              <a:rPr lang="en-US" sz="2000" dirty="0" smtClean="0"/>
              <a:t>- This process identifies the business drivers that lead to the development of a re-engineering strategy.</a:t>
            </a:r>
          </a:p>
          <a:p>
            <a:pPr>
              <a:buNone/>
            </a:pPr>
            <a:endParaRPr lang="en-US" sz="2000" b="1" dirty="0" smtClean="0"/>
          </a:p>
          <a:p>
            <a:pPr>
              <a:buNone/>
            </a:pPr>
            <a:r>
              <a:rPr lang="en-US" sz="2000" b="1" dirty="0" smtClean="0"/>
              <a:t>	2.Organization Readiness Assessment</a:t>
            </a:r>
            <a:r>
              <a:rPr lang="en-US" sz="2000" dirty="0" smtClean="0"/>
              <a:t> - It ensures that all the constraints and barriers to organizational re-engineering are evaluated and are taken into consideration during the design and implementation processes.</a:t>
            </a:r>
          </a:p>
          <a:p>
            <a:pPr>
              <a:buNone/>
            </a:pPr>
            <a:endParaRPr lang="en-US" sz="2000" b="1" dirty="0" smtClean="0"/>
          </a:p>
          <a:p>
            <a:pPr>
              <a:buNone/>
            </a:pPr>
            <a:r>
              <a:rPr lang="en-US" sz="2000" b="1" dirty="0" smtClean="0"/>
              <a:t>	3.Structure Model Assessment</a:t>
            </a:r>
            <a:r>
              <a:rPr lang="en-US" sz="2000" dirty="0" smtClean="0"/>
              <a:t> - This process understands the strengths and weaknesses of each IT structure model (</a:t>
            </a:r>
            <a:r>
              <a:rPr lang="en-US" sz="2000" dirty="0" err="1" smtClean="0"/>
              <a:t>centralised</a:t>
            </a:r>
            <a:r>
              <a:rPr lang="en-US" sz="2000" dirty="0" smtClean="0"/>
              <a:t>, </a:t>
            </a:r>
            <a:r>
              <a:rPr lang="en-US" sz="2000" dirty="0" err="1" smtClean="0"/>
              <a:t>decentralised</a:t>
            </a:r>
            <a:r>
              <a:rPr lang="en-US" sz="2000" dirty="0" smtClean="0"/>
              <a:t> or hybrid).It selects the organizational design that is not only aligned with business strategy but also fits to the culture of the organization.</a:t>
            </a:r>
          </a:p>
          <a:p>
            <a:pPr>
              <a:buNone/>
            </a:pPr>
            <a:endParaRPr lang="en-US" sz="2000" b="1" dirty="0" smtClean="0"/>
          </a:p>
          <a:p>
            <a:pPr>
              <a:buNone/>
            </a:pPr>
            <a:r>
              <a:rPr lang="en-US" sz="2000" b="1" dirty="0" smtClean="0"/>
              <a:t>	4.Business Impact Assessment</a:t>
            </a:r>
            <a:r>
              <a:rPr lang="en-US" sz="2000" dirty="0" smtClean="0"/>
              <a:t> - This process conducts a series of "what if" business impact analyses during the organizational design phase. This helps in minimizing any potentially negative impact on the business and evaluates how well the new structure achieves the business and IT objectives.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DESIGN ISSUES OF IT ORGANIZATIONS </a:t>
            </a:r>
            <a:br>
              <a:rPr lang="en-US" sz="3200" dirty="0" smtClean="0"/>
            </a:br>
            <a:r>
              <a:rPr lang="en-US" sz="3200" dirty="0" smtClean="0"/>
              <a:t>AND IT INFRASTRUCTURE</a:t>
            </a:r>
            <a:endParaRPr lang="en-IN" sz="3600" dirty="0"/>
          </a:p>
        </p:txBody>
      </p:sp>
      <p:sp>
        <p:nvSpPr>
          <p:cNvPr id="3" name="Content Placeholder 2"/>
          <p:cNvSpPr>
            <a:spLocks noGrp="1"/>
          </p:cNvSpPr>
          <p:nvPr>
            <p:ph idx="1"/>
          </p:nvPr>
        </p:nvSpPr>
        <p:spPr>
          <a:xfrm>
            <a:off x="152400" y="990600"/>
            <a:ext cx="8839200" cy="5791200"/>
          </a:xfrm>
        </p:spPr>
        <p:txBody>
          <a:bodyPr>
            <a:noAutofit/>
          </a:bodyPr>
          <a:lstStyle/>
          <a:p>
            <a:pPr>
              <a:buNone/>
            </a:pPr>
            <a:r>
              <a:rPr lang="en-US" sz="2000" dirty="0" smtClean="0"/>
              <a:t>	</a:t>
            </a:r>
            <a:r>
              <a:rPr lang="en-US" sz="2000" b="1" dirty="0" smtClean="0"/>
              <a:t>Design of IT Infrastructure</a:t>
            </a:r>
          </a:p>
          <a:p>
            <a:r>
              <a:rPr lang="en-US" sz="2000" dirty="0" smtClean="0"/>
              <a:t>It starts with preparing a design document which contains the complete information about the IT infrastructure to be put in place.</a:t>
            </a:r>
          </a:p>
          <a:p>
            <a:r>
              <a:rPr lang="en-US" sz="2000" dirty="0" smtClean="0"/>
              <a:t>Generally, design document contains following information:</a:t>
            </a:r>
          </a:p>
          <a:p>
            <a:pPr>
              <a:buNone/>
            </a:pPr>
            <a:r>
              <a:rPr lang="en-US" sz="2000" dirty="0" smtClean="0"/>
              <a:t>	1. Design of Data Centre and Server Room</a:t>
            </a:r>
          </a:p>
          <a:p>
            <a:pPr>
              <a:buNone/>
            </a:pPr>
            <a:r>
              <a:rPr lang="en-US" sz="2000" dirty="0" smtClean="0"/>
              <a:t>	2. Design of IT network</a:t>
            </a:r>
          </a:p>
          <a:p>
            <a:pPr>
              <a:buNone/>
            </a:pPr>
            <a:r>
              <a:rPr lang="en-US" sz="2000" dirty="0" smtClean="0"/>
              <a:t>	3. Hardware and software specifications of Servers, Desktops and Laptops</a:t>
            </a:r>
          </a:p>
          <a:p>
            <a:pPr>
              <a:buNone/>
            </a:pPr>
            <a:r>
              <a:rPr lang="en-US" sz="2000" dirty="0" smtClean="0"/>
              <a:t>	4. Specifications of Server and Client Operating systems</a:t>
            </a:r>
          </a:p>
          <a:p>
            <a:pPr>
              <a:buNone/>
            </a:pPr>
            <a:r>
              <a:rPr lang="en-US" sz="2000" dirty="0" smtClean="0"/>
              <a:t>	5. Details of access, controls to be implemented to access critical IT assets, etc</a:t>
            </a:r>
          </a:p>
          <a:p>
            <a:pPr>
              <a:buNone/>
            </a:pPr>
            <a:r>
              <a:rPr lang="en-US" sz="2000" dirty="0" smtClean="0"/>
              <a:t>	6. Internet bandwidth, security devices and applications</a:t>
            </a:r>
          </a:p>
          <a:p>
            <a:pPr>
              <a:buNone/>
            </a:pPr>
            <a:r>
              <a:rPr lang="en-US" sz="2000" dirty="0" smtClean="0"/>
              <a:t>	7. Email service to be setup</a:t>
            </a:r>
          </a:p>
          <a:p>
            <a:pPr>
              <a:buNone/>
            </a:pPr>
            <a:r>
              <a:rPr lang="en-US" sz="2000" dirty="0" smtClean="0"/>
              <a:t>	8. Design of backup and disaster recover mechanism.</a:t>
            </a:r>
          </a:p>
          <a:p>
            <a:r>
              <a:rPr lang="en-US" sz="2000" dirty="0" smtClean="0"/>
              <a:t>An efficient and effective IT infrastructure requires continuous organization and attention.</a:t>
            </a:r>
          </a:p>
          <a:p>
            <a:r>
              <a:rPr lang="en-US" sz="2000" dirty="0" smtClean="0"/>
              <a:t>IT infrastructure design should be able to take care of various tasks necessary to keep the business of an organization running smoothly.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DESIGN ISSUES OF IT ORGANIZATIONS </a:t>
            </a:r>
            <a:br>
              <a:rPr lang="en-US" sz="3200" dirty="0" smtClean="0"/>
            </a:br>
            <a:r>
              <a:rPr lang="en-US" sz="3200" dirty="0" smtClean="0"/>
              <a:t>AND IT INFRASTRUCTURE</a:t>
            </a:r>
            <a:endParaRPr lang="en-IN" sz="3600" dirty="0"/>
          </a:p>
        </p:txBody>
      </p:sp>
      <p:sp>
        <p:nvSpPr>
          <p:cNvPr id="3" name="Content Placeholder 2"/>
          <p:cNvSpPr>
            <a:spLocks noGrp="1"/>
          </p:cNvSpPr>
          <p:nvPr>
            <p:ph idx="1"/>
          </p:nvPr>
        </p:nvSpPr>
        <p:spPr>
          <a:xfrm>
            <a:off x="152400" y="990600"/>
            <a:ext cx="8839200" cy="5791200"/>
          </a:xfrm>
        </p:spPr>
        <p:txBody>
          <a:bodyPr>
            <a:noAutofit/>
          </a:bodyPr>
          <a:lstStyle/>
          <a:p>
            <a:pPr>
              <a:buNone/>
            </a:pPr>
            <a:r>
              <a:rPr lang="en-US" sz="2000" dirty="0" smtClean="0"/>
              <a:t>	</a:t>
            </a:r>
            <a:r>
              <a:rPr lang="en-US" sz="2000" b="1" dirty="0" smtClean="0"/>
              <a:t>Design of IT Infrastructure</a:t>
            </a:r>
          </a:p>
          <a:p>
            <a:r>
              <a:rPr lang="en-US" sz="2000" dirty="0" smtClean="0"/>
              <a:t>A good IT infrastructure design needs extensive experience in designing and implementing infrastructure.</a:t>
            </a:r>
          </a:p>
          <a:p>
            <a:r>
              <a:rPr lang="en-US" sz="2000" dirty="0" smtClean="0"/>
              <a:t>Examples of some infrastructure services include:</a:t>
            </a:r>
          </a:p>
          <a:p>
            <a:pPr>
              <a:buNone/>
            </a:pPr>
            <a:r>
              <a:rPr lang="en-US" sz="2000" dirty="0" smtClean="0"/>
              <a:t>	</a:t>
            </a:r>
            <a:r>
              <a:rPr lang="en-US" sz="2000" b="1" dirty="0" smtClean="0"/>
              <a:t>1.Active Directory Design:</a:t>
            </a:r>
            <a:r>
              <a:rPr lang="en-US" sz="2000" dirty="0" smtClean="0"/>
              <a:t> It explores the organizational structure and geographic spread of an organization to assess the most effective deployment of active directory. It includes the design of the directory structure, deployment of domain controllers, global catalogue servers, bridgehead servers and single master role servers.</a:t>
            </a:r>
          </a:p>
          <a:p>
            <a:pPr>
              <a:buNone/>
            </a:pPr>
            <a:endParaRPr lang="en-US" sz="2000" dirty="0" smtClean="0"/>
          </a:p>
          <a:p>
            <a:pPr>
              <a:buNone/>
            </a:pPr>
            <a:r>
              <a:rPr lang="en-US" sz="2000" dirty="0" smtClean="0"/>
              <a:t>	</a:t>
            </a:r>
            <a:r>
              <a:rPr lang="en-US" sz="2000" b="1" dirty="0" smtClean="0"/>
              <a:t>2.Migration to New Releases of Infrastructure Products:</a:t>
            </a:r>
            <a:r>
              <a:rPr lang="en-US" sz="2000" dirty="0" smtClean="0"/>
              <a:t> This includes the review of implications to be incurred in migrating from old to new software releases (for example, from NT to Windows 2003 or Exchange 5.5 to Exchange 2003, etc). It also prepares plans incorporating an assessment of the risks along with measures to be taken to reduce them.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DESIGN ISSUES OF IT ORGANIZATIONS </a:t>
            </a:r>
            <a:br>
              <a:rPr lang="en-US" sz="3200" dirty="0" smtClean="0"/>
            </a:br>
            <a:r>
              <a:rPr lang="en-US" sz="3200" dirty="0" smtClean="0"/>
              <a:t>AND IT INFRASTRUCTURE</a:t>
            </a:r>
            <a:endParaRPr lang="en-IN" sz="3600" dirty="0"/>
          </a:p>
        </p:txBody>
      </p:sp>
      <p:sp>
        <p:nvSpPr>
          <p:cNvPr id="3" name="Content Placeholder 2"/>
          <p:cNvSpPr>
            <a:spLocks noGrp="1"/>
          </p:cNvSpPr>
          <p:nvPr>
            <p:ph idx="1"/>
          </p:nvPr>
        </p:nvSpPr>
        <p:spPr>
          <a:xfrm>
            <a:off x="152400" y="990600"/>
            <a:ext cx="8839200" cy="5791200"/>
          </a:xfrm>
        </p:spPr>
        <p:txBody>
          <a:bodyPr>
            <a:noAutofit/>
          </a:bodyPr>
          <a:lstStyle/>
          <a:p>
            <a:pPr>
              <a:buNone/>
            </a:pPr>
            <a:r>
              <a:rPr lang="en-US" sz="2000" dirty="0" smtClean="0"/>
              <a:t>	</a:t>
            </a:r>
            <a:r>
              <a:rPr lang="en-US" sz="2000" b="1" dirty="0" smtClean="0"/>
              <a:t>Design of IT Infrastructure</a:t>
            </a:r>
          </a:p>
          <a:p>
            <a:r>
              <a:rPr lang="en-US" sz="2000" dirty="0" smtClean="0"/>
              <a:t>Examples of some infrastructure services include:</a:t>
            </a:r>
          </a:p>
          <a:p>
            <a:pPr>
              <a:buNone/>
            </a:pPr>
            <a:r>
              <a:rPr lang="en-US" sz="2000" dirty="0" smtClean="0"/>
              <a:t>	</a:t>
            </a:r>
            <a:r>
              <a:rPr lang="en-US" sz="2000" b="1" dirty="0" smtClean="0"/>
              <a:t>3.Protecting the Enterprise:</a:t>
            </a:r>
            <a:r>
              <a:rPr lang="en-US" sz="2000" dirty="0" smtClean="0"/>
              <a:t> Business managers need to understand the information assets, their values and then draw up a security risk assessment with counter measures. Typical areas covered include operating system lockdown, application system development guidance, firewall placement and rule sets, intrusion detection requirements, user access controls and written policy documents for management and staff.</a:t>
            </a:r>
          </a:p>
          <a:p>
            <a:pPr>
              <a:buNone/>
            </a:pPr>
            <a:endParaRPr lang="en-US" sz="2000" dirty="0" smtClean="0"/>
          </a:p>
          <a:p>
            <a:pPr>
              <a:buNone/>
            </a:pPr>
            <a:r>
              <a:rPr lang="en-US" sz="2000" dirty="0" smtClean="0"/>
              <a:t>	</a:t>
            </a:r>
            <a:r>
              <a:rPr lang="en-US" sz="2000" b="1" dirty="0" smtClean="0"/>
              <a:t>4.Local Area Network (LAN) and Wide Area Network (WAN) design and Tuning:</a:t>
            </a:r>
            <a:r>
              <a:rPr lang="en-US" sz="2000" dirty="0" smtClean="0"/>
              <a:t> It includes designing for LANs and WANs, including use of hubs, switches and routers; placement and configuration of DNS and DHCP servers.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Systems Management</a:t>
            </a:r>
            <a:endParaRPr lang="en-IN" sz="3600" dirty="0"/>
          </a:p>
        </p:txBody>
      </p:sp>
      <p:sp>
        <p:nvSpPr>
          <p:cNvPr id="3" name="Content Placeholder 2"/>
          <p:cNvSpPr>
            <a:spLocks noGrp="1"/>
          </p:cNvSpPr>
          <p:nvPr>
            <p:ph idx="1"/>
          </p:nvPr>
        </p:nvSpPr>
        <p:spPr>
          <a:xfrm>
            <a:off x="152400" y="914400"/>
            <a:ext cx="8839200" cy="5791200"/>
          </a:xfrm>
        </p:spPr>
        <p:txBody>
          <a:bodyPr>
            <a:normAutofit fontScale="92500" lnSpcReduction="20000"/>
          </a:bodyPr>
          <a:lstStyle/>
          <a:p>
            <a:r>
              <a:rPr lang="en-US" sz="2200" dirty="0" smtClean="0"/>
              <a:t>IT systems management helps in designing, implementing and managing IT infrastructures.</a:t>
            </a:r>
          </a:p>
          <a:p>
            <a:r>
              <a:rPr lang="en-US" sz="2200" dirty="0" smtClean="0"/>
              <a:t>It commonly refers to enterprise-wide administration of distributed computer systems.</a:t>
            </a:r>
          </a:p>
          <a:p>
            <a:r>
              <a:rPr lang="en-US" sz="2200" dirty="0" smtClean="0"/>
              <a:t>It assists in managing any IT infrastructure to achieve optimum efficiency, stability, reliability, availability and support.</a:t>
            </a:r>
          </a:p>
          <a:p>
            <a:r>
              <a:rPr lang="en-US" sz="2200" dirty="0" smtClean="0"/>
              <a:t>It also helps in leveraging any IT organization in great ways by understanding and utilizing proven systems management techniques.</a:t>
            </a:r>
          </a:p>
          <a:p>
            <a:r>
              <a:rPr lang="en-US" sz="2200" dirty="0" smtClean="0"/>
              <a:t>IT system management includes complete details in order to implement each key discipline in the places such as mainframe data centers, mid-range shops, client-server environments and Web-enabled systems.</a:t>
            </a:r>
          </a:p>
          <a:p>
            <a:endParaRPr lang="en-US" sz="2200" dirty="0" smtClean="0"/>
          </a:p>
          <a:p>
            <a:pPr>
              <a:buNone/>
            </a:pPr>
            <a:r>
              <a:rPr lang="en-US" sz="2200" dirty="0" smtClean="0"/>
              <a:t>	</a:t>
            </a:r>
            <a:r>
              <a:rPr lang="en-US" sz="2200" b="1" dirty="0" smtClean="0"/>
              <a:t>Common Tasks of IT System Management</a:t>
            </a:r>
          </a:p>
          <a:p>
            <a:r>
              <a:rPr lang="en-US" sz="2200" dirty="0" smtClean="0"/>
              <a:t>Today, IT systems are interconnected into complex supply chains and extended onto the desktops of home and business users who are not known to the managers of the systems.</a:t>
            </a:r>
          </a:p>
          <a:p>
            <a:r>
              <a:rPr lang="en-US" sz="2200" dirty="0" smtClean="0"/>
              <a:t>In such environment, IT professionals are expected to have responsibility for maintaining the stability and responsiveness of IT production environments.</a:t>
            </a:r>
          </a:p>
          <a:p>
            <a:r>
              <a:rPr lang="en-US" sz="2200" dirty="0" smtClean="0"/>
              <a:t>IT systems management is designed to help them in designing, implementing and managing any part of an IT environment or the entire IT infrastructure.</a:t>
            </a:r>
          </a:p>
          <a:p>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Systems Management</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dirty="0" smtClean="0"/>
              <a:t>	</a:t>
            </a:r>
            <a:r>
              <a:rPr lang="en-US" sz="2000" b="1" dirty="0" smtClean="0"/>
              <a:t>Common Tasks of IT System Management</a:t>
            </a:r>
          </a:p>
          <a:p>
            <a:r>
              <a:rPr lang="en-US" sz="2000" dirty="0" smtClean="0"/>
              <a:t>Some of the common tasks of IT systems management are listed below:</a:t>
            </a:r>
          </a:p>
          <a:p>
            <a:pPr>
              <a:buNone/>
            </a:pPr>
            <a:r>
              <a:rPr lang="en-US" sz="2000" dirty="0" smtClean="0"/>
              <a:t>	1. Maintaining hardware inventories</a:t>
            </a:r>
          </a:p>
          <a:p>
            <a:pPr>
              <a:buNone/>
            </a:pPr>
            <a:r>
              <a:rPr lang="en-US" sz="2000" dirty="0" smtClean="0"/>
              <a:t>	2. Server availability monitoring and metrics</a:t>
            </a:r>
          </a:p>
          <a:p>
            <a:pPr>
              <a:buNone/>
            </a:pPr>
            <a:r>
              <a:rPr lang="en-US" sz="2000" dirty="0" smtClean="0"/>
              <a:t>	3. Software inventory and installation task</a:t>
            </a:r>
          </a:p>
          <a:p>
            <a:pPr>
              <a:buNone/>
            </a:pPr>
            <a:r>
              <a:rPr lang="en-US" sz="2000" dirty="0" smtClean="0"/>
              <a:t>	4. Anti-virus and anti-malware management</a:t>
            </a:r>
          </a:p>
          <a:p>
            <a:pPr>
              <a:buNone/>
            </a:pPr>
            <a:r>
              <a:rPr lang="en-US" sz="2000" dirty="0" smtClean="0"/>
              <a:t>	5. User activities monitoring</a:t>
            </a:r>
          </a:p>
          <a:p>
            <a:pPr>
              <a:buNone/>
            </a:pPr>
            <a:r>
              <a:rPr lang="en-US" sz="2000" dirty="0" smtClean="0"/>
              <a:t>	6. Capacity monitoring</a:t>
            </a:r>
          </a:p>
          <a:p>
            <a:pPr>
              <a:buNone/>
            </a:pPr>
            <a:r>
              <a:rPr lang="en-US" sz="2000" dirty="0" smtClean="0"/>
              <a:t>	7. Security management</a:t>
            </a:r>
          </a:p>
          <a:p>
            <a:pPr>
              <a:buNone/>
            </a:pPr>
            <a:r>
              <a:rPr lang="en-US" sz="2000" dirty="0" smtClean="0"/>
              <a:t>	8. Storage management</a:t>
            </a:r>
          </a:p>
          <a:p>
            <a:pPr>
              <a:buNone/>
            </a:pPr>
            <a:r>
              <a:rPr lang="en-US" sz="2000" dirty="0" smtClean="0"/>
              <a:t>	9. Network capacity and utilization monitoring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Systems Management</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dirty="0" smtClean="0"/>
              <a:t>	</a:t>
            </a:r>
            <a:r>
              <a:rPr lang="en-US" sz="2000" b="1" dirty="0" smtClean="0"/>
              <a:t>Organizational Management Approaches</a:t>
            </a:r>
          </a:p>
          <a:p>
            <a:r>
              <a:rPr lang="en-US" sz="2000" dirty="0" smtClean="0"/>
              <a:t>There are many approaches which are followed for organizational management.</a:t>
            </a:r>
          </a:p>
          <a:p>
            <a:r>
              <a:rPr lang="en-US" sz="2000" dirty="0" smtClean="0"/>
              <a:t>The popular ones are-People-Process-Technology and Strategy-Tactics-Operations approaches.</a:t>
            </a:r>
          </a:p>
          <a:p>
            <a:endParaRPr lang="en-US" sz="2000" dirty="0" smtClean="0"/>
          </a:p>
          <a:p>
            <a:pPr>
              <a:buNone/>
            </a:pPr>
            <a:r>
              <a:rPr lang="en-US" sz="2000" i="1" dirty="0" smtClean="0"/>
              <a:t>	People-Process-Technology Approach</a:t>
            </a:r>
          </a:p>
          <a:p>
            <a:r>
              <a:rPr lang="en-US" sz="2000" dirty="0" smtClean="0"/>
              <a:t>This approach considers that an IT systems management is based on the fundamental belief that People, Process and Technology (commonly known as acronym 'PPT') are the three key components of any successful IT organization (Below figure).</a:t>
            </a:r>
          </a:p>
          <a:p>
            <a:r>
              <a:rPr lang="en-US" sz="2000" dirty="0" smtClean="0"/>
              <a:t>This is a widely accepted model for defining the core focus areas in managing organizational improvement. </a:t>
            </a:r>
          </a:p>
          <a:p>
            <a:r>
              <a:rPr lang="en-US" sz="2000" dirty="0" smtClean="0"/>
              <a:t>There is a need for these three areas to be addressed while considering organizational improvement.</a:t>
            </a:r>
          </a:p>
          <a:p>
            <a:r>
              <a:rPr lang="en-US" sz="2000" dirty="0" smtClean="0"/>
              <a:t>These three components are greatly related to each other.</a:t>
            </a:r>
          </a:p>
          <a:p>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7772400" cy="1470025"/>
          </a:xfrm>
        </p:spPr>
        <p:txBody>
          <a:bodyPr/>
          <a:lstStyle/>
          <a:p>
            <a:r>
              <a:rPr lang="en-US" dirty="0" smtClean="0"/>
              <a:t>DISCLAIMER</a:t>
            </a:r>
            <a:endParaRPr lang="en-US" dirty="0"/>
          </a:p>
        </p:txBody>
      </p:sp>
      <p:sp>
        <p:nvSpPr>
          <p:cNvPr id="3" name="Subtitle 2"/>
          <p:cNvSpPr>
            <a:spLocks noGrp="1"/>
          </p:cNvSpPr>
          <p:nvPr>
            <p:ph type="subTitle" idx="1"/>
          </p:nvPr>
        </p:nvSpPr>
        <p:spPr>
          <a:xfrm>
            <a:off x="990600" y="2590800"/>
            <a:ext cx="7010400" cy="3200400"/>
          </a:xfrm>
        </p:spPr>
        <p:txBody>
          <a:bodyPr>
            <a:noAutofit/>
          </a:bodyPr>
          <a:lstStyle/>
          <a:p>
            <a:pPr algn="just"/>
            <a:r>
              <a:rPr lang="en-US" dirty="0" smtClean="0">
                <a:solidFill>
                  <a:schemeClr val="tx1"/>
                </a:solidFill>
                <a:latin typeface="+mj-lt"/>
                <a:ea typeface="+mj-ea"/>
                <a:cs typeface="+mj-cs"/>
              </a:rPr>
              <a:t>The contents of the slides are solely for the purpose of teaching students at SRM Institute of Science and Technology. All copyrights and Trademarks of organizations/persons apply even if not specified explicitly.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Systems Management</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a:buNone/>
            </a:pPr>
            <a:r>
              <a:rPr lang="en-US" sz="2000" dirty="0" smtClean="0"/>
              <a:t>	</a:t>
            </a:r>
            <a:r>
              <a:rPr lang="en-US" sz="2000" b="1" dirty="0" smtClean="0"/>
              <a:t>Organizational Management Approaches</a:t>
            </a:r>
          </a:p>
          <a:p>
            <a:pPr>
              <a:buNone/>
            </a:pPr>
            <a:r>
              <a:rPr lang="en-US" sz="2000" i="1" dirty="0" smtClean="0"/>
              <a:t>	People-Process-Technology Approach</a:t>
            </a:r>
          </a:p>
          <a:p>
            <a:r>
              <a:rPr lang="en-US" sz="2000" dirty="0" smtClean="0"/>
              <a:t>People - It refers to the human resource involved in IT system management process at higher level. It generally includes infrastructure managers, directors and CIOs.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Process - People involved at this level are system analysts, senior systems administrators and supervisors, who are typically involved with designing and implementing systems management processes and procedures.</a:t>
            </a:r>
          </a:p>
          <a:p>
            <a:r>
              <a:rPr lang="en-US" sz="2000" dirty="0" smtClean="0"/>
              <a:t>Technology - This component deals with technical professionals such as system programmers, database administrators, operations analysts, network administrators and systems administrators, who are responsible for installing and maintaining systems.</a:t>
            </a:r>
          </a:p>
          <a:p>
            <a:endParaRPr lang="en-US" sz="2000" dirty="0" smtClean="0"/>
          </a:p>
        </p:txBody>
      </p:sp>
      <p:pic>
        <p:nvPicPr>
          <p:cNvPr id="4" name="Picture 3" descr="People-Process-TechnologyApproach.jpg"/>
          <p:cNvPicPr>
            <a:picLocks noChangeAspect="1"/>
          </p:cNvPicPr>
          <p:nvPr/>
        </p:nvPicPr>
        <p:blipFill>
          <a:blip r:embed="rId2"/>
          <a:stretch>
            <a:fillRect/>
          </a:stretch>
        </p:blipFill>
        <p:spPr>
          <a:xfrm>
            <a:off x="2895600" y="2209800"/>
            <a:ext cx="3538537" cy="227154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Systems Management</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dirty="0" smtClean="0"/>
              <a:t>	</a:t>
            </a:r>
            <a:r>
              <a:rPr lang="en-US" sz="2000" b="1" dirty="0" smtClean="0"/>
              <a:t>Organizational Management Approaches</a:t>
            </a:r>
          </a:p>
          <a:p>
            <a:pPr>
              <a:buNone/>
            </a:pPr>
            <a:r>
              <a:rPr lang="en-US" sz="2000" i="1" dirty="0" smtClean="0"/>
              <a:t>	 Strategy-Tactics-Operations Approach</a:t>
            </a:r>
          </a:p>
          <a:p>
            <a:r>
              <a:rPr lang="en-US" sz="2000" dirty="0" smtClean="0"/>
              <a:t>This is another commonly used approach for organizational management.</a:t>
            </a:r>
          </a:p>
          <a:p>
            <a:r>
              <a:rPr lang="en-US" sz="2000" dirty="0" smtClean="0"/>
              <a:t>It consists of three important components, namely Strategy, Tactics and Operations (Figure below) and commonly identified by </a:t>
            </a:r>
          </a:p>
          <a:p>
            <a:pPr>
              <a:buNone/>
            </a:pPr>
            <a:r>
              <a:rPr lang="en-US" sz="2000" dirty="0" smtClean="0"/>
              <a:t>	acronym 'STO'.</a:t>
            </a:r>
          </a:p>
          <a:p>
            <a:r>
              <a:rPr lang="en-US" sz="2000" b="1" dirty="0" smtClean="0"/>
              <a:t>Strategy</a:t>
            </a:r>
            <a:r>
              <a:rPr lang="en-US" sz="2000" dirty="0" smtClean="0"/>
              <a:t> - Long terms objectives of an organization are managed at strategic level. These objectives are defined in terms of value, identity, </a:t>
            </a:r>
          </a:p>
          <a:p>
            <a:pPr>
              <a:buNone/>
            </a:pPr>
            <a:r>
              <a:rPr lang="en-US" sz="2000" dirty="0" smtClean="0"/>
              <a:t>	relations prerequisite, choices, etc.</a:t>
            </a:r>
          </a:p>
          <a:p>
            <a:r>
              <a:rPr lang="en-US" sz="2000" b="1" dirty="0" smtClean="0"/>
              <a:t>Tactics</a:t>
            </a:r>
            <a:r>
              <a:rPr lang="en-US" sz="2000" dirty="0" smtClean="0"/>
              <a:t> - Objectives set at strategy level are translated into specific </a:t>
            </a:r>
          </a:p>
          <a:p>
            <a:pPr>
              <a:buNone/>
            </a:pPr>
            <a:r>
              <a:rPr lang="en-US" sz="2000" dirty="0" smtClean="0"/>
              <a:t>	goals at this level.</a:t>
            </a:r>
          </a:p>
          <a:p>
            <a:r>
              <a:rPr lang="en-US" sz="2000" b="1" dirty="0" smtClean="0"/>
              <a:t>Operations</a:t>
            </a:r>
            <a:r>
              <a:rPr lang="en-US" sz="2000" dirty="0" smtClean="0"/>
              <a:t> - Goals are translated into action plans at operational </a:t>
            </a:r>
          </a:p>
          <a:p>
            <a:pPr>
              <a:buNone/>
            </a:pPr>
            <a:r>
              <a:rPr lang="en-US" sz="2000" dirty="0" smtClean="0"/>
              <a:t>	level. Actual realization of goals happens at this level.</a:t>
            </a:r>
          </a:p>
        </p:txBody>
      </p:sp>
      <p:pic>
        <p:nvPicPr>
          <p:cNvPr id="5" name="Picture 4" descr="Strategy-Tactics-OperationsApproach.jpg"/>
          <p:cNvPicPr>
            <a:picLocks noChangeAspect="1"/>
          </p:cNvPicPr>
          <p:nvPr/>
        </p:nvPicPr>
        <p:blipFill>
          <a:blip r:embed="rId2"/>
          <a:stretch>
            <a:fillRect/>
          </a:stretch>
        </p:blipFill>
        <p:spPr>
          <a:xfrm>
            <a:off x="7467600" y="3505200"/>
            <a:ext cx="1219200" cy="31879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r>
              <a:rPr lang="en-US" sz="2000" dirty="0" smtClean="0"/>
              <a:t>This IT service refers to the delivery of information processing capabilities at an agreed quality level using a combination of software, hardware, people, networks, etc.</a:t>
            </a:r>
          </a:p>
          <a:p>
            <a:r>
              <a:rPr lang="en-US" sz="2000" dirty="0" smtClean="0"/>
              <a:t>The way IT organizations serve their customers and the quality and value of the services they offer to their customers, continues to be a focus for companies worldwide.</a:t>
            </a:r>
          </a:p>
          <a:p>
            <a:r>
              <a:rPr lang="en-US" sz="2000" dirty="0" smtClean="0"/>
              <a:t>Quality can be defined in terms of capacity, security, availability of services, performance, etc.</a:t>
            </a:r>
          </a:p>
          <a:p>
            <a:r>
              <a:rPr lang="en-US" sz="2000" dirty="0" smtClean="0"/>
              <a:t>To deliver the IT services to the end user at agreed quality level, it is required that all processes engaged in providing services should be  managed properly.</a:t>
            </a:r>
          </a:p>
          <a:p>
            <a:r>
              <a:rPr lang="en-US" sz="2000" dirty="0" smtClean="0"/>
              <a:t>IT service management is the overall methodology for linking the various management processes necessary to ensure consistent supply of quality IT services.</a:t>
            </a:r>
          </a:p>
          <a:p>
            <a:r>
              <a:rPr lang="en-US" sz="2000" dirty="0" smtClean="0"/>
              <a:t>It emphasizes customer-centric approach of IT management and business interaction in contrast to the technology-centric approaches.</a:t>
            </a:r>
          </a:p>
          <a:p>
            <a:r>
              <a:rPr lang="en-US" sz="2000" dirty="0" smtClean="0"/>
              <a:t>IT service management focuses on the quality of services that an organization offers and concentrates on the relationship of the organization with the customers rather than only focusing on technology and organizational issues. </a:t>
            </a:r>
          </a:p>
          <a:p>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fontScale="92500" lnSpcReduction="10000"/>
          </a:bodyPr>
          <a:lstStyle/>
          <a:p>
            <a:r>
              <a:rPr lang="en-US" sz="2000" dirty="0" smtClean="0"/>
              <a:t>In the current business scenario, it has become an integral part of an organization and is seen as an innovative way which can be used to prove the business value of IT services to cut costs and improve service quality.</a:t>
            </a:r>
          </a:p>
          <a:p>
            <a:r>
              <a:rPr lang="en-US" sz="2000" dirty="0" smtClean="0"/>
              <a:t>IT service management needs an effective mechanism which allows the effective interaction of IT personnel with users of their services.</a:t>
            </a:r>
          </a:p>
          <a:p>
            <a:r>
              <a:rPr lang="en-US" sz="2000" dirty="0" smtClean="0"/>
              <a:t>The main goals of IT service management is to align IT services with the critical needs of the business to manage services to ensure appropriate IT support for critical business priorities to minimize Total Cost of Ownership (TCO)* and to improve Return on Investment (ROI)*. </a:t>
            </a:r>
          </a:p>
          <a:p>
            <a:pPr>
              <a:buNone/>
            </a:pPr>
            <a:r>
              <a:rPr lang="en-US" sz="2000" dirty="0" smtClean="0"/>
              <a:t>These goals of are summarized below:</a:t>
            </a:r>
          </a:p>
          <a:p>
            <a:r>
              <a:rPr lang="en-US" sz="2000" b="1" dirty="0" smtClean="0"/>
              <a:t>Customer Centric</a:t>
            </a:r>
            <a:r>
              <a:rPr lang="en-US" sz="2000" dirty="0" smtClean="0"/>
              <a:t> - IT service management tries to align IT services with the needs of the business and its customers. </a:t>
            </a:r>
          </a:p>
          <a:p>
            <a:r>
              <a:rPr lang="en-US" sz="2000" dirty="0" smtClean="0"/>
              <a:t>It is intended to ensure that IT services offered by an organization are aligned with the needs of customers and users. </a:t>
            </a:r>
          </a:p>
          <a:p>
            <a:r>
              <a:rPr lang="en-US" sz="2000" dirty="0" smtClean="0"/>
              <a:t>It is the management of all people, processes and technology that cooperates to ensure the quality of IT services, according to the levels of service agreed with the customer.</a:t>
            </a:r>
          </a:p>
          <a:p>
            <a:pPr>
              <a:buNone/>
            </a:pPr>
            <a:r>
              <a:rPr lang="en-US" sz="2000" dirty="0" smtClean="0"/>
              <a:t>	*TCO is defined as the total cost of an IT asset throughout its lifecycle, right from its acquisition to its disposal. </a:t>
            </a:r>
          </a:p>
          <a:p>
            <a:pPr>
              <a:buNone/>
            </a:pPr>
            <a:r>
              <a:rPr lang="en-US" sz="2000" dirty="0" smtClean="0"/>
              <a:t>	*ROI is a performance measure used to evaluate the efficiency of an investment.</a:t>
            </a:r>
          </a:p>
          <a:p>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a:buNone/>
            </a:pPr>
            <a:r>
              <a:rPr lang="en-US" sz="2000" dirty="0" smtClean="0"/>
              <a:t>These goals of are summarized below:</a:t>
            </a:r>
          </a:p>
          <a:p>
            <a:r>
              <a:rPr lang="en-US" sz="2000" b="1" dirty="0" smtClean="0"/>
              <a:t>Availability and Stability of Services</a:t>
            </a:r>
            <a:r>
              <a:rPr lang="en-US" sz="2000" dirty="0" smtClean="0"/>
              <a:t> - It also deals with improving the availability and stability of the services. </a:t>
            </a:r>
          </a:p>
          <a:p>
            <a:r>
              <a:rPr lang="en-US" sz="2000" dirty="0" smtClean="0"/>
              <a:t>It consistently tries to improve the quality of the services delivered.</a:t>
            </a:r>
          </a:p>
          <a:p>
            <a:endParaRPr lang="en-US" sz="2000" dirty="0" smtClean="0"/>
          </a:p>
          <a:p>
            <a:r>
              <a:rPr lang="en-US" sz="2000" b="1" dirty="0" smtClean="0"/>
              <a:t>Improved Communication</a:t>
            </a:r>
            <a:r>
              <a:rPr lang="en-US" sz="2000" dirty="0" smtClean="0"/>
              <a:t> - For a business to grow, customer satisfaction is very necessary. </a:t>
            </a:r>
          </a:p>
          <a:p>
            <a:r>
              <a:rPr lang="en-US" sz="2000" dirty="0" smtClean="0"/>
              <a:t>IT service management puts a support system which allows the effective interaction of IT personnel within IT organization and with its users.</a:t>
            </a:r>
          </a:p>
          <a:p>
            <a:endParaRPr lang="en-US" sz="2000" dirty="0" smtClean="0"/>
          </a:p>
          <a:p>
            <a:r>
              <a:rPr lang="en-US" sz="2000" b="1" dirty="0" smtClean="0"/>
              <a:t>Efficiency of Internal Processes</a:t>
            </a:r>
            <a:r>
              <a:rPr lang="en-US" sz="2000" dirty="0" smtClean="0"/>
              <a:t> - IT service management works towards improving the efficiency of internal processes.</a:t>
            </a:r>
          </a:p>
          <a:p>
            <a:endParaRPr lang="en-US" sz="2000" dirty="0" smtClean="0"/>
          </a:p>
          <a:p>
            <a:r>
              <a:rPr lang="en-US" sz="2000" b="1" dirty="0" smtClean="0"/>
              <a:t>Cost of Services</a:t>
            </a:r>
            <a:r>
              <a:rPr lang="en-US" sz="2000" dirty="0" smtClean="0"/>
              <a:t> - IT service management makes the offered services cost effective. </a:t>
            </a:r>
          </a:p>
          <a:p>
            <a:r>
              <a:rPr lang="en-US" sz="2000" dirty="0" smtClean="0"/>
              <a:t>It persistently tries to reduce the cost of the services and improve the quality of services provided by the organization.</a:t>
            </a:r>
          </a:p>
          <a:p>
            <a:endParaRPr 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IT service management is divided into two parts: Service delivery and Service support. The below figure shows various parts and subparts of IT service management process.</a:t>
            </a:r>
          </a:p>
        </p:txBody>
      </p:sp>
      <p:pic>
        <p:nvPicPr>
          <p:cNvPr id="4" name="Picture 3" descr="Parts.jpg"/>
          <p:cNvPicPr>
            <a:picLocks noChangeAspect="1"/>
          </p:cNvPicPr>
          <p:nvPr/>
        </p:nvPicPr>
        <p:blipFill>
          <a:blip r:embed="rId2"/>
          <a:stretch>
            <a:fillRect/>
          </a:stretch>
        </p:blipFill>
        <p:spPr>
          <a:xfrm>
            <a:off x="2895600" y="1600200"/>
            <a:ext cx="5934075" cy="52006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SERVICE DELIVERY</a:t>
            </a:r>
          </a:p>
          <a:p>
            <a:r>
              <a:rPr lang="en-US" sz="2000" dirty="0" smtClean="0"/>
              <a:t>Service delivery refers to the management of the IT services. </a:t>
            </a:r>
          </a:p>
          <a:p>
            <a:r>
              <a:rPr lang="en-US" sz="2000" dirty="0" smtClean="0"/>
              <a:t>It involves a number of management practices to ensure that IT  services are actually provided as agreed between the service provider and the customer. </a:t>
            </a:r>
          </a:p>
          <a:p>
            <a:r>
              <a:rPr lang="en-US" sz="2000" dirty="0" smtClean="0"/>
              <a:t>These management practices are discussed briefly here.</a:t>
            </a:r>
          </a:p>
          <a:p>
            <a:endParaRPr lang="en-US" sz="2000" dirty="0" smtClean="0"/>
          </a:p>
          <a:p>
            <a:pPr>
              <a:buNone/>
            </a:pPr>
            <a:r>
              <a:rPr lang="en-US" sz="2000" b="1" dirty="0" smtClean="0"/>
              <a:t>Service Level Management</a:t>
            </a:r>
          </a:p>
          <a:p>
            <a:r>
              <a:rPr lang="en-US" sz="2000" dirty="0" smtClean="0"/>
              <a:t>It offers service-delivery management across business units and helps in successfully delivering, maintaining and improving IT services up to the expected level through a constant cycle of agreeing, monitoring and reporting to meet the customers requirements and objectives. </a:t>
            </a:r>
          </a:p>
          <a:p>
            <a:r>
              <a:rPr lang="en-US" sz="2000" dirty="0" smtClean="0"/>
              <a:t>Major steps that are followed in implementation of service level management are preparing service catalogue, defining service and operational level agreements and formulating service quality plan.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SERVICE DELIVERY - Financial Management</a:t>
            </a:r>
          </a:p>
          <a:p>
            <a:r>
              <a:rPr lang="en-US" sz="2000" dirty="0" smtClean="0"/>
              <a:t>Its main emphasis is on managing the monetary resources of an IT organization to achieve organizational goals. </a:t>
            </a:r>
          </a:p>
          <a:p>
            <a:r>
              <a:rPr lang="en-US" sz="2000" dirty="0" smtClean="0"/>
              <a:t>It offers cost-effective management of the IT assets and resources used in providing IT services.  </a:t>
            </a:r>
          </a:p>
          <a:p>
            <a:r>
              <a:rPr lang="en-US" sz="2000" dirty="0" smtClean="0"/>
              <a:t>A good financial management process greatly helps IT managers in making decisions for planning and investment.</a:t>
            </a:r>
          </a:p>
          <a:p>
            <a:r>
              <a:rPr lang="en-US" sz="2000" dirty="0" smtClean="0"/>
              <a:t>Usually, financial management activities includes IT cost accounting, budgeting for IT services and activities, project investment appraisal, cost recovery and IT charging and billing activities.</a:t>
            </a:r>
          </a:p>
          <a:p>
            <a:endParaRPr lang="en-US" sz="2000" dirty="0" smtClean="0"/>
          </a:p>
          <a:p>
            <a:pPr>
              <a:buNone/>
            </a:pPr>
            <a:r>
              <a:rPr lang="en-US" sz="2000" b="1" dirty="0" smtClean="0"/>
              <a:t>SERVICE DELIVERY - IT Service Continuity Management</a:t>
            </a:r>
          </a:p>
          <a:p>
            <a:r>
              <a:rPr lang="en-US" sz="2000" dirty="0" smtClean="0"/>
              <a:t>Business organizations are expected to continue to operate and provide services in an uninterrupted fashion. </a:t>
            </a:r>
          </a:p>
          <a:p>
            <a:r>
              <a:rPr lang="en-US" sz="2000" dirty="0" smtClean="0"/>
              <a:t>IT service continuity  management process helps them in this regard and ensures that all IT services are capable of providing value to the customer in an event when normal availability of solutions fail. </a:t>
            </a:r>
          </a:p>
          <a:p>
            <a:endParaRPr 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SERVICE DELIVERY - IT Service Continuity Management</a:t>
            </a:r>
          </a:p>
          <a:p>
            <a:r>
              <a:rPr lang="en-US" sz="2000" dirty="0" smtClean="0"/>
              <a:t>It manages risks and ensures that an IT infrastructure of an organization can  continue to provide services in an unlikely or unexpected event. </a:t>
            </a:r>
          </a:p>
          <a:p>
            <a:r>
              <a:rPr lang="en-US" sz="2000" dirty="0" smtClean="0"/>
              <a:t>Major processes involved in IT service continuity management are collection of service level requirements, proposing contingent solution, formalizing operation level agreement and formalizing contingency plan.</a:t>
            </a:r>
          </a:p>
          <a:p>
            <a:endParaRPr lang="en-US" sz="2000" dirty="0" smtClean="0"/>
          </a:p>
          <a:p>
            <a:pPr>
              <a:buNone/>
            </a:pPr>
            <a:r>
              <a:rPr lang="en-US" sz="2000" b="1" dirty="0" smtClean="0"/>
              <a:t>SERVICE DELIVERY - Capacity Management</a:t>
            </a:r>
          </a:p>
          <a:p>
            <a:r>
              <a:rPr lang="en-US" sz="2000" dirty="0" smtClean="0"/>
              <a:t>Prime objective of capacity management is to ensure that IT capacity meets current and future business requirements of an organization in a cost-effective manner and IT infrastructure of the organization is used in an efficient manner.</a:t>
            </a:r>
          </a:p>
          <a:p>
            <a:r>
              <a:rPr lang="en-US" sz="2000" dirty="0" smtClean="0"/>
              <a:t>Capacity  management involves planning, analyzing, sizing and optimizing capacity to fulfill the demand in a timely manner and at a reasonable cost.</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SERVICE DELIVERY - Availability Management</a:t>
            </a:r>
          </a:p>
          <a:p>
            <a:r>
              <a:rPr lang="en-US" sz="2000" dirty="0" smtClean="0"/>
              <a:t>The goal of availability management is to ensure that all IT services deliver the level of availability that the customer requires consistently and cost-effectively. </a:t>
            </a:r>
          </a:p>
          <a:p>
            <a:r>
              <a:rPr lang="en-US" sz="2000" dirty="0" smtClean="0"/>
              <a:t>It optimizes the capability of the IT infrastructure services and supporting organization to  deliver a cost-effective and sustainable service availability that meets stringent business objectives. </a:t>
            </a:r>
          </a:p>
          <a:p>
            <a:r>
              <a:rPr lang="en-US" sz="2000" dirty="0" smtClean="0"/>
              <a:t>Processes involved in availability management are defining service level requirements, proposing availability solutions and formalizing operational level  agreements.</a:t>
            </a:r>
          </a:p>
          <a:p>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GB" dirty="0" smtClean="0"/>
              <a:t>Topics</a:t>
            </a:r>
            <a:endParaRPr lang="en-GB" dirty="0"/>
          </a:p>
        </p:txBody>
      </p:sp>
      <p:sp>
        <p:nvSpPr>
          <p:cNvPr id="3" name="Content Placeholder 2"/>
          <p:cNvSpPr>
            <a:spLocks noGrp="1"/>
          </p:cNvSpPr>
          <p:nvPr>
            <p:ph idx="1"/>
          </p:nvPr>
        </p:nvSpPr>
        <p:spPr>
          <a:xfrm>
            <a:off x="214282" y="928670"/>
            <a:ext cx="8786874" cy="5715040"/>
          </a:xfrm>
        </p:spPr>
        <p:txBody>
          <a:bodyPr>
            <a:normAutofit/>
          </a:bodyPr>
          <a:lstStyle/>
          <a:p>
            <a:r>
              <a:rPr lang="en-GB" dirty="0" smtClean="0"/>
              <a:t>Introduction</a:t>
            </a:r>
          </a:p>
          <a:p>
            <a:r>
              <a:rPr lang="en-GB" dirty="0" smtClean="0"/>
              <a:t>Challenges in IT Infrastructure Management</a:t>
            </a:r>
          </a:p>
          <a:p>
            <a:r>
              <a:rPr lang="en-GB" dirty="0" smtClean="0"/>
              <a:t>Design Factors for IT Organizations and IT Infrastructures</a:t>
            </a:r>
          </a:p>
          <a:p>
            <a:r>
              <a:rPr lang="en-GB" dirty="0" smtClean="0"/>
              <a:t>IT Systems and Service Management Process</a:t>
            </a:r>
          </a:p>
          <a:p>
            <a:r>
              <a:rPr lang="en-GB" dirty="0" smtClean="0"/>
              <a:t>Information Systems Design Process</a:t>
            </a:r>
          </a:p>
          <a:p>
            <a:r>
              <a:rPr lang="en-GB" dirty="0" smtClean="0"/>
              <a:t>IT Infrastructure Library</a:t>
            </a:r>
          </a:p>
          <a:p>
            <a:endParaRPr lang="en-GB" dirty="0"/>
          </a:p>
        </p:txBody>
      </p:sp>
      <p:sp>
        <p:nvSpPr>
          <p:cNvPr id="5" name="Slide Number Placeholder 4"/>
          <p:cNvSpPr>
            <a:spLocks noGrp="1"/>
          </p:cNvSpPr>
          <p:nvPr>
            <p:ph type="sldNum" sz="quarter" idx="12"/>
          </p:nvPr>
        </p:nvSpPr>
        <p:spPr/>
        <p:txBody>
          <a:bodyPr/>
          <a:lstStyle/>
          <a:p>
            <a:fld id="{ABDB15A2-8A53-4E77-B586-D04D0B92E1B5}" type="slidenum">
              <a:rPr lang="en-GB" smtClean="0"/>
              <a:pPr/>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SERVICE SUPPORT</a:t>
            </a:r>
          </a:p>
          <a:p>
            <a:r>
              <a:rPr lang="en-US" sz="2000" dirty="0" smtClean="0"/>
              <a:t>It talks about a framework that enables effective IT services. </a:t>
            </a:r>
          </a:p>
          <a:p>
            <a:r>
              <a:rPr lang="en-US" sz="2000" dirty="0" smtClean="0"/>
              <a:t>Various management practices involved in service support are discussed here briefly.</a:t>
            </a:r>
          </a:p>
          <a:p>
            <a:endParaRPr lang="en-US" sz="2000" dirty="0" smtClean="0"/>
          </a:p>
          <a:p>
            <a:pPr>
              <a:buNone/>
            </a:pPr>
            <a:r>
              <a:rPr lang="en-US" sz="2000" b="1" dirty="0" smtClean="0"/>
              <a:t>Configuration Management</a:t>
            </a:r>
          </a:p>
          <a:p>
            <a:r>
              <a:rPr lang="en-US" sz="2000" dirty="0" smtClean="0"/>
              <a:t>It deals with identifying and defining configuration items in a system and further monitoring the status of these items, processing requests for change and verifying the completeness and correctness of configuration items.</a:t>
            </a:r>
          </a:p>
          <a:p>
            <a:r>
              <a:rPr lang="en-US" sz="2000" dirty="0" smtClean="0"/>
              <a:t>Configuration management offers a logical  model of the IT infrastructure by identifying, maintaining and verifying the version of all configuration items.</a:t>
            </a:r>
          </a:p>
          <a:p>
            <a:r>
              <a:rPr lang="en-US" sz="2000" dirty="0" smtClean="0"/>
              <a:t>Configuration management is mainly responsible for identifying configuration items, finding relationship among configuration items and planning, designing and managing a Configuration Management Database (CMDB).</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a:buNone/>
            </a:pPr>
            <a:r>
              <a:rPr lang="en-US" sz="2000" b="1" dirty="0" smtClean="0"/>
              <a:t>SERVICE SUPPORT - Incident Management</a:t>
            </a:r>
          </a:p>
          <a:p>
            <a:r>
              <a:rPr lang="en-US" sz="2000" dirty="0" smtClean="0"/>
              <a:t>The goal of incident management is to ensure that restoration of normal service operations is done as quickly as possible with the  least possible impact on either the business or the user and minimum interruption in services, in a cost-effective way. </a:t>
            </a:r>
          </a:p>
          <a:p>
            <a:r>
              <a:rPr lang="en-US" sz="2000" dirty="0" smtClean="0"/>
              <a:t>It helps in  maintaining continuity of the service levels and underlying service desk function.</a:t>
            </a:r>
          </a:p>
          <a:p>
            <a:endParaRPr lang="en-US" sz="2000" dirty="0" smtClean="0"/>
          </a:p>
          <a:p>
            <a:pPr>
              <a:buNone/>
            </a:pPr>
            <a:r>
              <a:rPr lang="en-US" sz="2000" b="1" dirty="0" smtClean="0"/>
              <a:t>SERVICE SUPPORT - Problem Management</a:t>
            </a:r>
          </a:p>
          <a:p>
            <a:r>
              <a:rPr lang="en-US" sz="2000" dirty="0" smtClean="0"/>
              <a:t>It ensures that all possible problems and known errors affecting the IT infrastructure are identified and recorded properly. </a:t>
            </a:r>
          </a:p>
          <a:p>
            <a:r>
              <a:rPr lang="en-US" sz="2000" dirty="0" smtClean="0"/>
              <a:t>It  investigates and resolves the underlying root causes of incidents and prevents similar incidents from happening again. </a:t>
            </a:r>
          </a:p>
          <a:p>
            <a:r>
              <a:rPr lang="en-US" sz="2000" dirty="0" smtClean="0"/>
              <a:t>Problem  management also provides valuable inputs such as recording problems and known errors to other service management processes like incident management, change management and service desk. </a:t>
            </a:r>
          </a:p>
          <a:p>
            <a:r>
              <a:rPr lang="en-US" sz="2000" dirty="0" smtClean="0"/>
              <a:t>The major activities of problem management includes problem control, error  control and report generation.</a:t>
            </a:r>
          </a:p>
          <a:p>
            <a:endParaRPr lang="en-US" sz="20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SERVICE SUPPORT - Change Management</a:t>
            </a:r>
          </a:p>
          <a:p>
            <a:r>
              <a:rPr lang="en-US" sz="2000" dirty="0" smtClean="0"/>
              <a:t>The goal of change management is to ensure standardization of methods and procedures so that it minimizes the impact of any change on service quality. </a:t>
            </a:r>
          </a:p>
          <a:p>
            <a:r>
              <a:rPr lang="en-US" sz="2000" dirty="0" smtClean="0"/>
              <a:t>It offers a way to introduce the required changes to the IT environment with minimal disruption to ongoing  operations. </a:t>
            </a:r>
          </a:p>
          <a:p>
            <a:r>
              <a:rPr lang="en-US" sz="2000" dirty="0" smtClean="0"/>
              <a:t>Change management offers reduced impact of changes, better cost estimation of changes, better information management of  changes and improved personnel productivity.</a:t>
            </a:r>
          </a:p>
          <a:p>
            <a:endParaRPr lang="en-US" sz="2000" dirty="0" smtClean="0"/>
          </a:p>
          <a:p>
            <a:pPr>
              <a:buNone/>
            </a:pPr>
            <a:r>
              <a:rPr lang="en-US" sz="2000" b="1" dirty="0" smtClean="0"/>
              <a:t>SERVICE SUPPORT - Release Management</a:t>
            </a:r>
          </a:p>
          <a:p>
            <a:r>
              <a:rPr lang="en-US" sz="2000" dirty="0" smtClean="0"/>
              <a:t>The objective of release management is to formulate efficient mechanisms of building and releasing new software versions. </a:t>
            </a:r>
          </a:p>
          <a:p>
            <a:r>
              <a:rPr lang="en-US" sz="2000" dirty="0" smtClean="0"/>
              <a:t>Release  management ensures the quality of the production environment by using formal procedures and checks while implementing new versions.  </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Service Management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SERVICE SUPPORT - Release Management</a:t>
            </a:r>
          </a:p>
          <a:p>
            <a:r>
              <a:rPr lang="en-US" sz="2000" dirty="0" smtClean="0"/>
              <a:t>Release management is responsible for activities such as planning, coordination and implementation, designing and implementation of efficient procedures for the distribution and installation of changes to IT systems, management of release of software into the live  environment and its distribution, gathering users' feedback and maintaining Definitive Software Library (DSL) and Configuration  Management Database (CMDB).</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The basic objective of the information system design is to create a customized instance of the IT system architecture from a basic model. </a:t>
            </a:r>
          </a:p>
          <a:p>
            <a:r>
              <a:rPr lang="en-US" sz="2000" dirty="0" smtClean="0"/>
              <a:t>A commonly accepted practice for designing an IT system architecture is to use a model of the business processes as the starting point and then subsequently to refine it using a step-by-step process by following selected computing paradigms, such as custom client-server, internet computing and so on. </a:t>
            </a:r>
          </a:p>
          <a:p>
            <a:r>
              <a:rPr lang="en-US" sz="2000" dirty="0" smtClean="0"/>
              <a:t>This kind of design process is commonly known as business process centric design processes. </a:t>
            </a:r>
          </a:p>
          <a:p>
            <a:r>
              <a:rPr lang="en-US" sz="2000" dirty="0" smtClean="0"/>
              <a:t>This design process has two types of requirements: Functional and Non-Functional. </a:t>
            </a:r>
          </a:p>
          <a:p>
            <a:r>
              <a:rPr lang="en-US" sz="2000" dirty="0" smtClean="0"/>
              <a:t>Functional requirements describe the behaviours (functions and services) of the system that support user goals, tasks or activities. </a:t>
            </a:r>
          </a:p>
          <a:p>
            <a:r>
              <a:rPr lang="en-US" sz="2000" dirty="0" smtClean="0"/>
              <a:t>Non-functional requirements consist of those requirements that specify criterion that can be employed to judge the operation of a system, rather than specific behaviours. </a:t>
            </a:r>
          </a:p>
          <a:p>
            <a:r>
              <a:rPr lang="en-US" sz="2000" dirty="0" smtClean="0"/>
              <a:t>These requirements include those for systems management to include performance, availability and security.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r>
              <a:rPr lang="en-US" sz="2000" dirty="0" smtClean="0"/>
              <a:t>These requirements are often treated as secondary considerations while designing. </a:t>
            </a:r>
          </a:p>
          <a:p>
            <a:r>
              <a:rPr lang="en-US" sz="2000" dirty="0" smtClean="0"/>
              <a:t>It is thought that they influence, but do not overly constrain the design or deployment of the IT solution. </a:t>
            </a:r>
          </a:p>
          <a:p>
            <a:r>
              <a:rPr lang="en-US" sz="2000" dirty="0" smtClean="0"/>
              <a:t>Due to this, the business process may not comprise adequate operational support for systems management.</a:t>
            </a:r>
          </a:p>
          <a:p>
            <a:r>
              <a:rPr lang="en-US" sz="2000" dirty="0" smtClean="0"/>
              <a:t>To have a good design, there is a need to develop views and visualisation techniques to combine the design requirements for business processes and system management involved in those processes.</a:t>
            </a:r>
          </a:p>
          <a:p>
            <a:pPr>
              <a:buNone/>
            </a:pPr>
            <a:endParaRPr lang="en-US" sz="2000" dirty="0" smtClean="0"/>
          </a:p>
          <a:p>
            <a:pPr>
              <a:buNone/>
            </a:pPr>
            <a:r>
              <a:rPr lang="en-US" sz="2000" b="1" dirty="0" smtClean="0"/>
              <a:t>Design Models</a:t>
            </a:r>
          </a:p>
          <a:p>
            <a:r>
              <a:rPr lang="en-US" sz="2000" dirty="0" smtClean="0"/>
              <a:t>Models in IT system design can be represented in many ways. There are three popular and relevant system models discussed below:</a:t>
            </a:r>
          </a:p>
          <a:p>
            <a:r>
              <a:rPr lang="en-US" sz="2000" b="1" dirty="0" smtClean="0"/>
              <a:t>Business processes based model:</a:t>
            </a:r>
            <a:r>
              <a:rPr lang="en-US" sz="2000" dirty="0" smtClean="0"/>
              <a:t> It is a business system model that represents the business processes. These models deal with the representation of processes involved in a business. The main goal behind business process modeling is to analyze the current processes and suggest future improvements. It is usually performed by business analysts and managers who are looking for improvements in process quality and efficiency.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a:buNone/>
            </a:pPr>
            <a:r>
              <a:rPr lang="en-US" sz="2000" b="1" dirty="0" smtClean="0"/>
              <a:t>Design Models</a:t>
            </a:r>
          </a:p>
          <a:p>
            <a:r>
              <a:rPr lang="en-US" sz="2000" dirty="0" smtClean="0"/>
              <a:t>Models in IT system design can be represented in many ways. There are three popular and relevant system models discussed below:</a:t>
            </a:r>
          </a:p>
          <a:p>
            <a:r>
              <a:rPr lang="en-US" sz="2000" b="1" dirty="0" smtClean="0"/>
              <a:t>Management activities based model:</a:t>
            </a:r>
            <a:r>
              <a:rPr lang="en-US" sz="2000" dirty="0" smtClean="0"/>
              <a:t> It is a business system model that represents the management activities which support the business processes.</a:t>
            </a:r>
          </a:p>
          <a:p>
            <a:r>
              <a:rPr lang="en-US" sz="2000" b="1" dirty="0" smtClean="0"/>
              <a:t>Hybrid model:</a:t>
            </a:r>
            <a:r>
              <a:rPr lang="en-US" sz="2000" dirty="0" smtClean="0"/>
              <a:t> It is business system model that combines both business processes and IT management processes.</a:t>
            </a:r>
          </a:p>
          <a:p>
            <a:endParaRPr lang="en-US" sz="2000" dirty="0" smtClean="0"/>
          </a:p>
          <a:p>
            <a:pPr>
              <a:buNone/>
            </a:pPr>
            <a:r>
              <a:rPr lang="en-US" sz="2000" b="1" dirty="0" smtClean="0"/>
              <a:t>System Context Diagram</a:t>
            </a:r>
          </a:p>
          <a:p>
            <a:r>
              <a:rPr lang="en-US" sz="2000" dirty="0" smtClean="0"/>
              <a:t>A system context diagram provides the highest level view of a system and is used to specify details of a system design. </a:t>
            </a:r>
          </a:p>
          <a:p>
            <a:r>
              <a:rPr lang="en-US" sz="2000" dirty="0" smtClean="0"/>
              <a:t>It is used in systems design to represent all external entities that may intersect with a system. </a:t>
            </a:r>
          </a:p>
          <a:p>
            <a:r>
              <a:rPr lang="en-US" sz="2000" dirty="0" smtClean="0"/>
              <a:t>It gives a convenient representation for a system model. </a:t>
            </a:r>
          </a:p>
          <a:p>
            <a:r>
              <a:rPr lang="en-US" sz="2000" dirty="0" smtClean="0"/>
              <a:t>System context diagram is similar to block diagram and normally shows a software-based system as a whole, and its inputs and outputs from/to external factors.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pPr>
              <a:buNone/>
            </a:pPr>
            <a:r>
              <a:rPr lang="en-US" sz="2000" b="1" dirty="0" smtClean="0"/>
              <a:t>System Context Diagram</a:t>
            </a:r>
          </a:p>
          <a:p>
            <a:r>
              <a:rPr lang="en-US" sz="2000" dirty="0" smtClean="0"/>
              <a:t>System context diagrams are also related to data flow diagrams and help in understanding the context in which the system is part of.</a:t>
            </a:r>
          </a:p>
          <a:p>
            <a:r>
              <a:rPr lang="en-US" sz="2000" dirty="0" smtClean="0"/>
              <a:t>System Context Diagrams are typically drawn using labeled boxes to represent each of the external entities and an additional labeled box to represent the system being developed. </a:t>
            </a:r>
          </a:p>
          <a:p>
            <a:r>
              <a:rPr lang="en-US" sz="2000" dirty="0" smtClean="0"/>
              <a:t>The relationship between entities and the developed system is shown using lines.</a:t>
            </a:r>
          </a:p>
          <a:p>
            <a:r>
              <a:rPr lang="en-US" sz="2000" dirty="0" smtClean="0"/>
              <a:t>The main system in system context diagram is kept at its centre with no details of its interior structure and all its interacting systems, environment and activities surrounding it. </a:t>
            </a:r>
          </a:p>
          <a:p>
            <a:r>
              <a:rPr lang="en-US" sz="2000" dirty="0" smtClean="0"/>
              <a:t>The relationships are labeled with a subject-verb-object format, for example, "customer places order". </a:t>
            </a:r>
          </a:p>
          <a:p>
            <a:r>
              <a:rPr lang="en-US" sz="2000" dirty="0" smtClean="0"/>
              <a:t>System context diagrams can also use many other different drawing types such as ovals, stick figures, pictures, clip art or any other representation to convey meaning and represent external entities.</a:t>
            </a:r>
          </a:p>
          <a:p>
            <a:r>
              <a:rPr lang="en-US" sz="2000" dirty="0" smtClean="0"/>
              <a:t>Unified Modeling Language (UML) is a standardized formal visual specification language for object modeling and frequently used for drawing system context diagrams. </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685800"/>
            <a:ext cx="8839200" cy="6019800"/>
          </a:xfrm>
        </p:spPr>
        <p:txBody>
          <a:bodyPr>
            <a:normAutofit lnSpcReduction="10000"/>
          </a:bodyPr>
          <a:lstStyle/>
          <a:p>
            <a:pPr>
              <a:buNone/>
            </a:pPr>
            <a:r>
              <a:rPr lang="en-US" sz="2000" b="1" dirty="0" smtClean="0"/>
              <a:t>System Context Diagram</a:t>
            </a:r>
          </a:p>
          <a:p>
            <a:r>
              <a:rPr lang="en-US" sz="2000" dirty="0" smtClean="0"/>
              <a:t>It is a general-purpose modeling language which includes a graphical notation used to create an abstract model of a system, referred to as a UML model. </a:t>
            </a:r>
          </a:p>
          <a:p>
            <a:r>
              <a:rPr lang="en-US" sz="2000" dirty="0" smtClean="0"/>
              <a:t>UML defines several standard representations for architecture elaboration, to name a few - use-case diagrams, collaboration diagrams, class diagrams, sequence diagrams, component and deployment diagrams. </a:t>
            </a:r>
          </a:p>
          <a:p>
            <a:r>
              <a:rPr lang="en-US" sz="2000" dirty="0" smtClean="0"/>
              <a:t>A system context diagram follows the structure of use-case diagram.</a:t>
            </a:r>
          </a:p>
          <a:p>
            <a:pPr>
              <a:buNone/>
            </a:pPr>
            <a:endParaRPr lang="en-US" sz="2000" dirty="0" smtClean="0"/>
          </a:p>
          <a:p>
            <a:pPr>
              <a:buNone/>
            </a:pPr>
            <a:r>
              <a:rPr lang="en-US" sz="2000" i="1" dirty="0" smtClean="0"/>
              <a:t>Use-Case Diagram</a:t>
            </a:r>
          </a:p>
          <a:p>
            <a:r>
              <a:rPr lang="en-US" sz="2000" dirty="0" smtClean="0"/>
              <a:t>It is used to identify the primary elements and processes that form the system. </a:t>
            </a:r>
          </a:p>
          <a:p>
            <a:r>
              <a:rPr lang="en-US" sz="2000" dirty="0" smtClean="0"/>
              <a:t>The primary elements are called actors and the processes are called use-cases. </a:t>
            </a:r>
          </a:p>
          <a:p>
            <a:r>
              <a:rPr lang="en-US" sz="2000" dirty="0" smtClean="0"/>
              <a:t>The use-case diagram shows which actors interact with each use-case. </a:t>
            </a:r>
          </a:p>
          <a:p>
            <a:r>
              <a:rPr lang="en-US" sz="2000" dirty="0" smtClean="0"/>
              <a:t>It gives a graphical overview of the functionality provided by a system in terms of actors, their goals (depicted as use cases), and the dependencies between those use cases. </a:t>
            </a:r>
          </a:p>
          <a:p>
            <a:r>
              <a:rPr lang="en-US" sz="2000" dirty="0" smtClean="0"/>
              <a:t>When we adopt process view of system management, use-case diagrams becomes a very important tool in explaining the workflow of business processes and activities associated with IT management.</a:t>
            </a:r>
          </a:p>
          <a:p>
            <a:endParaRPr lang="en-US" sz="20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System Context Diagram</a:t>
            </a:r>
          </a:p>
          <a:p>
            <a:pPr>
              <a:buNone/>
            </a:pPr>
            <a:r>
              <a:rPr lang="en-US" sz="2000" i="1" dirty="0" smtClean="0"/>
              <a:t>Business System Context Diagrams</a:t>
            </a:r>
          </a:p>
          <a:p>
            <a:r>
              <a:rPr lang="en-US" sz="2000" dirty="0" smtClean="0"/>
              <a:t>It is used to identify a business system which involves a set of business processes. </a:t>
            </a:r>
          </a:p>
          <a:p>
            <a:r>
              <a:rPr lang="en-US" sz="2000" dirty="0" smtClean="0"/>
              <a:t>These business processes fall into four categories - Self-service, Collaboration, Information aggregation, and extended enterprise. </a:t>
            </a:r>
          </a:p>
          <a:p>
            <a:r>
              <a:rPr lang="en-US" sz="2000" dirty="0" smtClean="0"/>
              <a:t>The below figure shows an example of a business system context diagram.</a:t>
            </a:r>
          </a:p>
          <a:p>
            <a:endParaRPr lang="en-US" sz="2000" dirty="0" smtClean="0"/>
          </a:p>
          <a:p>
            <a:endParaRPr lang="en-US" sz="2000" dirty="0" smtClean="0"/>
          </a:p>
        </p:txBody>
      </p:sp>
      <p:pic>
        <p:nvPicPr>
          <p:cNvPr id="4" name="Picture 3" descr="ExampleOfBusinessSystemContextDiagrams.jpg"/>
          <p:cNvPicPr>
            <a:picLocks noChangeAspect="1"/>
          </p:cNvPicPr>
          <p:nvPr/>
        </p:nvPicPr>
        <p:blipFill>
          <a:blip r:embed="rId2"/>
          <a:stretch>
            <a:fillRect/>
          </a:stretch>
        </p:blipFill>
        <p:spPr>
          <a:xfrm>
            <a:off x="1195387" y="3533775"/>
            <a:ext cx="6753225" cy="32480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Introduction</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IT infrastructure of an organization comprises of equipment, software, hardware or any other components which are needed to deliver IT services to its customers. </a:t>
            </a:r>
          </a:p>
          <a:p>
            <a:r>
              <a:rPr lang="en-US" sz="2000" dirty="0" smtClean="0"/>
              <a:t>It also provides a base on top of which program or project-specific systems and capabilities of an organization are created.</a:t>
            </a:r>
          </a:p>
          <a:p>
            <a:r>
              <a:rPr lang="en-US" sz="2000" dirty="0" smtClean="0"/>
              <a:t>IT infrastructure can be divided into several categories such as:</a:t>
            </a:r>
          </a:p>
          <a:p>
            <a:pPr>
              <a:buNone/>
            </a:pPr>
            <a:r>
              <a:rPr lang="en-US" sz="2000" dirty="0" smtClean="0"/>
              <a:t>	1. Purchased software (e.g., ERP packages, RDBMS, operating systems, e-mail tools, office tools, financial applications, etc.)</a:t>
            </a:r>
          </a:p>
          <a:p>
            <a:pPr>
              <a:buNone/>
            </a:pPr>
            <a:r>
              <a:rPr lang="en-US" sz="2000" dirty="0" smtClean="0"/>
              <a:t>	2. IT infrastructure hardware (e.g., machines, desktops, servers, switches, communication devices, etc.)</a:t>
            </a:r>
          </a:p>
          <a:p>
            <a:pPr>
              <a:buNone/>
            </a:pPr>
            <a:r>
              <a:rPr lang="en-US" sz="2000" dirty="0" smtClean="0"/>
              <a:t>	3. Software development</a:t>
            </a:r>
          </a:p>
          <a:p>
            <a:pPr>
              <a:buNone/>
            </a:pPr>
            <a:r>
              <a:rPr lang="en-US" sz="2000" dirty="0" smtClean="0"/>
              <a:t>	4. Software maintenance (corrective, perfective, adaptive, block changes)</a:t>
            </a:r>
          </a:p>
          <a:p>
            <a:pPr>
              <a:buNone/>
            </a:pPr>
            <a:r>
              <a:rPr lang="en-US" sz="2000" dirty="0" smtClean="0"/>
              <a:t>	5. IT services (e.g., software setup, help desk, computer administration, etc.)</a:t>
            </a:r>
          </a:p>
          <a:p>
            <a:pPr>
              <a:buNone/>
            </a:pPr>
            <a:r>
              <a:rPr lang="en-US" sz="2000" dirty="0" smtClean="0"/>
              <a:t>	6. Human resource (working staff)</a:t>
            </a:r>
          </a:p>
          <a:p>
            <a:pPr>
              <a:buNone/>
            </a:pPr>
            <a:endParaRPr lang="en-US" sz="2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System Context Diagram</a:t>
            </a:r>
          </a:p>
          <a:p>
            <a:pPr>
              <a:buNone/>
            </a:pPr>
            <a:r>
              <a:rPr lang="en-US" sz="2000" i="1" dirty="0" smtClean="0"/>
              <a:t>Business System Context Diagrams</a:t>
            </a:r>
          </a:p>
          <a:p>
            <a:r>
              <a:rPr lang="en-US" sz="2000" dirty="0" smtClean="0"/>
              <a:t>This diagram can be used as a starting point on which more detailed elaboration for the subject business system can be built. </a:t>
            </a:r>
          </a:p>
          <a:p>
            <a:r>
              <a:rPr lang="en-US" sz="2000" dirty="0" smtClean="0"/>
              <a:t>For example, in a business environment, commerce portal can be considered as extended enterprise process, customer account management application can be considered as self-service process, e-mail system can be considered as collaboration process, and market support application can be considered as an information aggregation process. </a:t>
            </a:r>
          </a:p>
          <a:p>
            <a:r>
              <a:rPr lang="en-US" sz="2000" dirty="0" smtClean="0"/>
              <a:t>This business system model comprises of two roles: One for customers and other for customer relationship personnel.</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System Context Diagram</a:t>
            </a:r>
          </a:p>
          <a:p>
            <a:pPr>
              <a:buNone/>
            </a:pPr>
            <a:r>
              <a:rPr lang="en-US" sz="2000" i="1" dirty="0" smtClean="0"/>
              <a:t>IT Management System Context Diagrams</a:t>
            </a:r>
          </a:p>
          <a:p>
            <a:r>
              <a:rPr lang="en-US" sz="2000" dirty="0" smtClean="0"/>
              <a:t>The concept of business system context diagram can be extended to define IT management system context diagram which identifies an IT system that contains a set of IT management processes. </a:t>
            </a:r>
          </a:p>
          <a:p>
            <a:r>
              <a:rPr lang="en-US" sz="2000" dirty="0" smtClean="0"/>
              <a:t>The figure below shows an example of IT management system context diagram where IT management processes are clubbed into eight groups. </a:t>
            </a:r>
          </a:p>
          <a:p>
            <a:r>
              <a:rPr lang="en-US" sz="2000" dirty="0" smtClean="0"/>
              <a:t>Similar to business system context diagram, IT management system context diagram can be used as a starting point based on which an elaboration can be developed for the subject IT management system. </a:t>
            </a:r>
          </a:p>
          <a:p>
            <a:r>
              <a:rPr lang="en-US" sz="2000" dirty="0" smtClean="0"/>
              <a:t>For example, IT management system context diagram can be used to identify the following:</a:t>
            </a:r>
          </a:p>
          <a:p>
            <a:pPr>
              <a:buNone/>
            </a:pPr>
            <a:r>
              <a:rPr lang="en-US" sz="2000" dirty="0" smtClean="0"/>
              <a:t>	- How systems' designs are developed, deployed and operated</a:t>
            </a:r>
          </a:p>
          <a:p>
            <a:pPr>
              <a:buNone/>
            </a:pPr>
            <a:r>
              <a:rPr lang="en-US" sz="2000" dirty="0" smtClean="0"/>
              <a:t>	- How administration of an IT system is done</a:t>
            </a:r>
          </a:p>
          <a:p>
            <a:pPr>
              <a:buNone/>
            </a:pPr>
            <a:r>
              <a:rPr lang="en-US" sz="2000" dirty="0" smtClean="0"/>
              <a:t>	- How customer relationships are set up and sustained</a:t>
            </a:r>
          </a:p>
          <a:p>
            <a:pPr>
              <a:buNone/>
            </a:pPr>
            <a:r>
              <a:rPr lang="en-US" sz="2000" dirty="0" smtClean="0"/>
              <a:t>	- How the availability is maintained.</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System Context Diagram</a:t>
            </a:r>
          </a:p>
          <a:p>
            <a:pPr>
              <a:buNone/>
            </a:pPr>
            <a:r>
              <a:rPr lang="en-US" sz="2000" i="1" dirty="0" smtClean="0"/>
              <a:t>IT Management System Context Diagrams</a:t>
            </a:r>
          </a:p>
          <a:p>
            <a:endParaRPr lang="en-US" sz="2000" dirty="0" smtClean="0"/>
          </a:p>
          <a:p>
            <a:endParaRPr lang="en-US" sz="2000" dirty="0" smtClean="0"/>
          </a:p>
          <a:p>
            <a:endParaRPr lang="en-US" sz="2000" dirty="0" smtClean="0"/>
          </a:p>
        </p:txBody>
      </p:sp>
      <p:pic>
        <p:nvPicPr>
          <p:cNvPr id="4" name="Picture 3" descr="ITManagementSystemContextDiagramam.jpg"/>
          <p:cNvPicPr>
            <a:picLocks noChangeAspect="1"/>
          </p:cNvPicPr>
          <p:nvPr/>
        </p:nvPicPr>
        <p:blipFill>
          <a:blip r:embed="rId2"/>
          <a:stretch>
            <a:fillRect/>
          </a:stretch>
        </p:blipFill>
        <p:spPr>
          <a:xfrm>
            <a:off x="1171575" y="1733550"/>
            <a:ext cx="6800850" cy="504825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System Context Diagram</a:t>
            </a:r>
          </a:p>
          <a:p>
            <a:pPr>
              <a:buNone/>
            </a:pPr>
            <a:r>
              <a:rPr lang="en-US" sz="2000" i="1" dirty="0" smtClean="0"/>
              <a:t>Managed Business System Context Diagram</a:t>
            </a:r>
          </a:p>
          <a:p>
            <a:r>
              <a:rPr lang="en-US" sz="2000" dirty="0" smtClean="0"/>
              <a:t>There is a natural possibility of combining the business and IT management views of the system. </a:t>
            </a:r>
          </a:p>
          <a:p>
            <a:r>
              <a:rPr lang="en-US" sz="2000" dirty="0" smtClean="0"/>
              <a:t>The managed business system model integrates business and management aspects of the system. </a:t>
            </a:r>
          </a:p>
          <a:p>
            <a:r>
              <a:rPr lang="en-US" sz="2000" dirty="0" smtClean="0"/>
              <a:t>Managed business system context diagram is used to represent such business models. </a:t>
            </a:r>
          </a:p>
          <a:p>
            <a:r>
              <a:rPr lang="en-US" sz="2000" dirty="0" smtClean="0"/>
              <a:t>Business aspect is described as the functional view of the solution whereas management aspect is described as the non-functional view of the solution.</a:t>
            </a:r>
          </a:p>
          <a:p>
            <a:r>
              <a:rPr lang="en-US" sz="2000" dirty="0" smtClean="0"/>
              <a:t>The combined process model shown in below figure is a composite view of the two previous models. </a:t>
            </a:r>
          </a:p>
          <a:p>
            <a:r>
              <a:rPr lang="en-US" sz="2000" dirty="0" smtClean="0"/>
              <a:t>It can be observed that the managed business system is divided into a business application domain and a management domain. </a:t>
            </a:r>
          </a:p>
          <a:p>
            <a:r>
              <a:rPr lang="en-US" sz="2000" dirty="0" smtClean="0"/>
              <a:t>In the business and IT management combined process model, there are three types of roles viz. one for customers, one for IT management personnel and other one for customer relationship personnel. </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System Context Diagram</a:t>
            </a:r>
          </a:p>
          <a:p>
            <a:pPr>
              <a:buNone/>
            </a:pPr>
            <a:r>
              <a:rPr lang="en-US" sz="2000" i="1" dirty="0" smtClean="0"/>
              <a:t>Managed Business System Context Diagram</a:t>
            </a:r>
          </a:p>
          <a:p>
            <a:r>
              <a:rPr lang="en-US" sz="2000" dirty="0" smtClean="0"/>
              <a:t>Managed business systems can be very complex with respect to following aspects:</a:t>
            </a:r>
          </a:p>
          <a:p>
            <a:pPr>
              <a:buNone/>
            </a:pPr>
            <a:r>
              <a:rPr lang="en-US" sz="2000" dirty="0" smtClean="0"/>
              <a:t>	-All of the management activities and tasks required to support the operation</a:t>
            </a:r>
          </a:p>
          <a:p>
            <a:pPr>
              <a:buNone/>
            </a:pPr>
            <a:r>
              <a:rPr lang="en-US" sz="2000" dirty="0" smtClean="0"/>
              <a:t>	-Maintenance and management of the necessary business process</a:t>
            </a:r>
          </a:p>
          <a:p>
            <a:pPr>
              <a:buNone/>
            </a:pPr>
            <a:r>
              <a:rPr lang="en-US" sz="2000" dirty="0" smtClean="0"/>
              <a:t>	-Operation, maintenance and management of the IT infrastructure that supports the business process.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US" sz="3200" dirty="0" smtClean="0"/>
              <a:t>       Information System Design Process</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pPr>
              <a:buNone/>
            </a:pPr>
            <a:r>
              <a:rPr lang="en-US" sz="2000" b="1" dirty="0" smtClean="0"/>
              <a:t>System Context Diagram</a:t>
            </a:r>
          </a:p>
          <a:p>
            <a:pPr>
              <a:buNone/>
            </a:pPr>
            <a:r>
              <a:rPr lang="en-US" sz="2000" i="1" dirty="0" smtClean="0"/>
              <a:t>Managed Business System Context </a:t>
            </a:r>
          </a:p>
          <a:p>
            <a:pPr>
              <a:buNone/>
            </a:pPr>
            <a:r>
              <a:rPr lang="en-US" sz="2000" i="1" dirty="0" smtClean="0"/>
              <a:t>Diagram</a:t>
            </a:r>
          </a:p>
          <a:p>
            <a:endParaRPr lang="en-US" sz="2000" dirty="0" smtClean="0"/>
          </a:p>
          <a:p>
            <a:endParaRPr lang="en-US" sz="2000" dirty="0" smtClean="0"/>
          </a:p>
          <a:p>
            <a:endParaRPr lang="en-US" sz="2000" dirty="0" smtClean="0"/>
          </a:p>
        </p:txBody>
      </p:sp>
      <p:pic>
        <p:nvPicPr>
          <p:cNvPr id="4" name="Picture 3" descr="ManagedBusinessSystemContextDiagram.jpg"/>
          <p:cNvPicPr>
            <a:picLocks noChangeAspect="1"/>
          </p:cNvPicPr>
          <p:nvPr/>
        </p:nvPicPr>
        <p:blipFill>
          <a:blip r:embed="rId2"/>
          <a:stretch>
            <a:fillRect/>
          </a:stretch>
        </p:blipFill>
        <p:spPr>
          <a:xfrm>
            <a:off x="3874863" y="1066800"/>
            <a:ext cx="5040537" cy="56388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r>
              <a:rPr lang="en-US" sz="2000" dirty="0" smtClean="0"/>
              <a:t>IT organisations are continuously enforced to deliver better IT services at lower cost. </a:t>
            </a:r>
          </a:p>
          <a:p>
            <a:r>
              <a:rPr lang="en-US" sz="2000" dirty="0" smtClean="0"/>
              <a:t>To provide guidelines to achieve this goal and cope up with the stringent challenges, several management frameworks have been developed; one of the best known frameworks is the Information Technology Infrastructure Library (ITIL). </a:t>
            </a:r>
          </a:p>
          <a:p>
            <a:r>
              <a:rPr lang="en-US" sz="2000" dirty="0" smtClean="0"/>
              <a:t>It is the most widely accepted approach to IT service management worldwide. </a:t>
            </a:r>
          </a:p>
          <a:p>
            <a:r>
              <a:rPr lang="en-US" sz="2000" dirty="0" smtClean="0"/>
              <a:t>It is a customizable framework of best practices developed to promote quality services in the IT sector. </a:t>
            </a:r>
          </a:p>
          <a:p>
            <a:r>
              <a:rPr lang="en-US" sz="2000" dirty="0" smtClean="0"/>
              <a:t>Developed in the late 1980s by the CCTA (now known as OGC) (CCTA - Central Computer and Telecommunications Agency) (OGC - Office of Government Commerce), it became popular worldwide and de facto standard in service management in mid 1990s. </a:t>
            </a:r>
          </a:p>
          <a:p>
            <a:r>
              <a:rPr lang="en-US" sz="2000" dirty="0" smtClean="0"/>
              <a:t>It was originally designed to serve as a set of standards to be followed by service providers to deliver IT services to the British government. </a:t>
            </a:r>
          </a:p>
          <a:p>
            <a:r>
              <a:rPr lang="en-US" sz="2000" dirty="0" smtClean="0"/>
              <a:t>After its inception, public companies have realised the benefits and implemented parts of ITIL in their internal IT departments. </a:t>
            </a:r>
          </a:p>
          <a:p>
            <a:r>
              <a:rPr lang="en-US" sz="2000" dirty="0" smtClean="0"/>
              <a:t>ITIL has now become acceptable to almost everyone as it is a public domain framework with scalable property.</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r>
              <a:rPr lang="en-US" sz="2000" dirty="0" smtClean="0"/>
              <a:t>As an IT service management framework, ITIL provides a systematic approach to manage IT services, from their inception through design, implementation, operation and continual improvement. </a:t>
            </a:r>
          </a:p>
          <a:p>
            <a:r>
              <a:rPr lang="en-US" sz="2000" dirty="0" smtClean="0"/>
              <a:t>The processes identified and described within ITIL are supplier and platform independent and apply to all aspects of IT infrastructure. </a:t>
            </a:r>
          </a:p>
          <a:p>
            <a:r>
              <a:rPr lang="en-US" sz="2000" dirty="0" smtClean="0"/>
              <a:t>ITIL consists of set of concepts, policies and practices used for managing IT infrastructure, development and operations. </a:t>
            </a:r>
          </a:p>
          <a:p>
            <a:r>
              <a:rPr lang="en-US" sz="2000" dirty="0" smtClean="0"/>
              <a:t>It provides a comprehensive description of a number of important IT practices with detailed catalogue, procedures and tasks that an IT organisation can adapt for its need. </a:t>
            </a:r>
          </a:p>
          <a:p>
            <a:r>
              <a:rPr lang="en-US" sz="2000" dirty="0" smtClean="0"/>
              <a:t>It provides business with a customizable framework of best practices to achieve quality service and overcome problems associated with the growth of IT systems. </a:t>
            </a:r>
          </a:p>
          <a:p>
            <a:r>
              <a:rPr lang="en-US" sz="2000" b="1" dirty="0" smtClean="0"/>
              <a:t>ITIL</a:t>
            </a:r>
            <a:r>
              <a:rPr lang="en-US" sz="2000" dirty="0" smtClean="0"/>
              <a:t> is published in a series of books, each of which give details of an IT management topic. ITIL has grown up to three versions by now.</a:t>
            </a:r>
          </a:p>
          <a:p>
            <a:r>
              <a:rPr lang="en-US" sz="2000" b="1" dirty="0" smtClean="0"/>
              <a:t>ITIL version 1</a:t>
            </a:r>
            <a:r>
              <a:rPr lang="en-US" sz="2000" dirty="0" smtClean="0"/>
              <a:t> - It is the initial version of IT infrastructure library which has expanded over 30 volumes. </a:t>
            </a:r>
          </a:p>
          <a:p>
            <a:r>
              <a:rPr lang="en-US" sz="2000" dirty="0" smtClean="0"/>
              <a:t>At the beginning, ITIL version 1 was projected as a set of formal methods, which was later changed and published as set of guidelines.</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914400"/>
            <a:ext cx="8839200" cy="5791200"/>
          </a:xfrm>
        </p:spPr>
        <p:txBody>
          <a:bodyPr>
            <a:normAutofit fontScale="92500" lnSpcReduction="10000"/>
          </a:bodyPr>
          <a:lstStyle/>
          <a:p>
            <a:r>
              <a:rPr lang="en-US" sz="2000" b="1" dirty="0" smtClean="0"/>
              <a:t>ITIL version 2</a:t>
            </a:r>
            <a:r>
              <a:rPr lang="en-US" sz="2000" dirty="0" smtClean="0"/>
              <a:t> - Originally, the ITIL was published as a collection of series of books, each of which covered a particular practice of IT service management. </a:t>
            </a:r>
          </a:p>
          <a:p>
            <a:r>
              <a:rPr lang="en-US" sz="2000" dirty="0" smtClean="0"/>
              <a:t>Number of books in the initial publication of ITIL (ITIL version 1) has grown up to 31 volumes. </a:t>
            </a:r>
          </a:p>
          <a:p>
            <a:r>
              <a:rPr lang="en-US" sz="2000" dirty="0" smtClean="0"/>
              <a:t>To make ITIL more approachable and financially manageable, ITIL version 2 consolidates the volumes of ITIL version 1 into logical sets by grouping the related process guidelines of IT management, applications, and services. </a:t>
            </a:r>
          </a:p>
          <a:p>
            <a:r>
              <a:rPr lang="en-US" sz="2000" dirty="0" smtClean="0"/>
              <a:t>The eight book volumes of ITIL version 2 are grouped into three parts as follows:</a:t>
            </a:r>
          </a:p>
          <a:p>
            <a:pPr>
              <a:buNone/>
            </a:pPr>
            <a:r>
              <a:rPr lang="en-US" sz="2000" dirty="0" smtClean="0"/>
              <a:t>	1. The IT service management set</a:t>
            </a:r>
          </a:p>
          <a:p>
            <a:pPr>
              <a:buNone/>
            </a:pPr>
            <a:r>
              <a:rPr lang="en-US" sz="2000" dirty="0" smtClean="0"/>
              <a:t>	- Service delivery</a:t>
            </a:r>
          </a:p>
          <a:p>
            <a:pPr>
              <a:buNone/>
            </a:pPr>
            <a:r>
              <a:rPr lang="en-US" sz="2000" dirty="0" smtClean="0"/>
              <a:t>	- Service support</a:t>
            </a:r>
          </a:p>
          <a:p>
            <a:endParaRPr lang="en-US" sz="2000" dirty="0" smtClean="0"/>
          </a:p>
          <a:p>
            <a:pPr>
              <a:buNone/>
            </a:pPr>
            <a:r>
              <a:rPr lang="en-US" sz="2000" dirty="0" smtClean="0"/>
              <a:t>	2. Operational guidance set</a:t>
            </a:r>
          </a:p>
          <a:p>
            <a:pPr>
              <a:buNone/>
            </a:pPr>
            <a:r>
              <a:rPr lang="en-US" sz="2000" dirty="0" smtClean="0"/>
              <a:t>	- ICT infrastructure management</a:t>
            </a:r>
          </a:p>
          <a:p>
            <a:pPr>
              <a:buNone/>
            </a:pPr>
            <a:r>
              <a:rPr lang="en-US" sz="2000" dirty="0" smtClean="0"/>
              <a:t>	- Security management</a:t>
            </a:r>
          </a:p>
          <a:p>
            <a:pPr>
              <a:buNone/>
            </a:pPr>
            <a:r>
              <a:rPr lang="en-US" sz="2000" dirty="0" smtClean="0"/>
              <a:t>	- The business perspective</a:t>
            </a:r>
          </a:p>
          <a:p>
            <a:pPr>
              <a:buNone/>
            </a:pPr>
            <a:r>
              <a:rPr lang="en-US" sz="2000" dirty="0" smtClean="0"/>
              <a:t>	- Application management</a:t>
            </a:r>
          </a:p>
          <a:p>
            <a:pPr>
              <a:buNone/>
            </a:pPr>
            <a:r>
              <a:rPr lang="en-US" sz="2000" dirty="0" smtClean="0"/>
              <a:t>	- Software Asset management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The eight book volumes of ITIL version 2 are grouped into three parts as follows:</a:t>
            </a:r>
          </a:p>
          <a:p>
            <a:pPr>
              <a:buNone/>
            </a:pPr>
            <a:r>
              <a:rPr lang="en-US" sz="2000" dirty="0" smtClean="0"/>
              <a:t>	3. Implementation guidelines set</a:t>
            </a:r>
          </a:p>
          <a:p>
            <a:pPr>
              <a:buNone/>
            </a:pPr>
            <a:r>
              <a:rPr lang="en-US" sz="2000" dirty="0" smtClean="0"/>
              <a:t>	- Planning to implement service management</a:t>
            </a:r>
          </a:p>
          <a:p>
            <a:endParaRPr lang="en-US" sz="2000" dirty="0" smtClean="0"/>
          </a:p>
          <a:p>
            <a:pPr>
              <a:buNone/>
            </a:pPr>
            <a:r>
              <a:rPr lang="en-US" sz="2000" dirty="0" smtClean="0"/>
              <a:t>	4. Supplementary set</a:t>
            </a:r>
          </a:p>
          <a:p>
            <a:pPr>
              <a:buNone/>
            </a:pPr>
            <a:r>
              <a:rPr lang="en-US" sz="2000" dirty="0" smtClean="0"/>
              <a:t>	- ITIL small-scale implementation (it has been published later, not part of original eight publications)</a:t>
            </a:r>
          </a:p>
          <a:p>
            <a:pPr>
              <a:buNone/>
            </a:pPr>
            <a:endParaRPr lang="en-US" sz="2000" dirty="0" smtClean="0"/>
          </a:p>
          <a:p>
            <a:pPr>
              <a:buNone/>
            </a:pPr>
            <a:endParaRPr lang="en-US" sz="2000" dirty="0" smtClean="0"/>
          </a:p>
          <a:p>
            <a:pPr>
              <a:buNone/>
            </a:pPr>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Introduction</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IT infrastructure management aims to manage these components for effective utilization in order to provide better services to customers.</a:t>
            </a:r>
          </a:p>
          <a:p>
            <a:r>
              <a:rPr lang="en-US" sz="2000" dirty="0" smtClean="0"/>
              <a:t>Almost all business activities of an organization depend upon the infrastructure.</a:t>
            </a:r>
          </a:p>
          <a:p>
            <a:r>
              <a:rPr lang="en-US" sz="2000" dirty="0" smtClean="0"/>
              <a:t>Hence, its effective management is very essential.</a:t>
            </a:r>
          </a:p>
          <a:p>
            <a:r>
              <a:rPr lang="en-US" sz="2000" dirty="0" smtClean="0"/>
              <a:t>IT infrastructure needs to be developed and managed in an active manner to support the requirements of the organization.</a:t>
            </a:r>
          </a:p>
          <a:p>
            <a:r>
              <a:rPr lang="en-US" sz="2000" dirty="0" smtClean="0"/>
              <a:t>This is usually done by IT department of an organization in consultation with top management.</a:t>
            </a:r>
          </a:p>
          <a:p>
            <a:r>
              <a:rPr lang="en-US" sz="2000" dirty="0" smtClean="0"/>
              <a:t>A good and reliable IT infrastructure is the key to the successful operations and is the foundation of any viable IT organization.</a:t>
            </a:r>
          </a:p>
          <a:p>
            <a:r>
              <a:rPr lang="en-US" sz="2000" dirty="0" smtClean="0"/>
              <a:t>IT infrastructure management creates an infrastructure management environment that reduces IT complicacies.</a:t>
            </a:r>
          </a:p>
          <a:p>
            <a:r>
              <a:rPr lang="en-US" sz="2000" dirty="0" smtClean="0"/>
              <a:t>It automates and supports required performance and service availability levels and resolves problems to ensure the business continuity.</a:t>
            </a:r>
          </a:p>
          <a:p>
            <a:r>
              <a:rPr lang="en-US" sz="2000" dirty="0" smtClean="0"/>
              <a:t>As an organization scales its information technology (IT) infrastructure to support business growth, managing global networks, databases and applications becomes an important task.</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b="1" dirty="0" smtClean="0"/>
              <a:t>ITIL version 3</a:t>
            </a:r>
            <a:r>
              <a:rPr lang="en-US" sz="2000" dirty="0" smtClean="0"/>
              <a:t> - It updates the ITIL version 2 by expanding the scope of ITIL in the domain of service management. </a:t>
            </a:r>
          </a:p>
          <a:p>
            <a:r>
              <a:rPr lang="en-US" sz="2000" dirty="0" smtClean="0"/>
              <a:t>ITIL version 3 comprises of five key volumes which are listed below:</a:t>
            </a:r>
          </a:p>
          <a:p>
            <a:pPr>
              <a:buNone/>
            </a:pPr>
            <a:r>
              <a:rPr lang="en-US" sz="2000" dirty="0" smtClean="0"/>
              <a:t>	</a:t>
            </a:r>
            <a:r>
              <a:rPr lang="en-US" sz="2000" i="1" dirty="0" smtClean="0"/>
              <a:t>Service Strategy</a:t>
            </a:r>
          </a:p>
          <a:p>
            <a:r>
              <a:rPr lang="en-US" sz="2000" dirty="0" smtClean="0"/>
              <a:t>This volume is the main strength of the new ITIL library which focuses on helping IT organisations to improve and develop over the long term. </a:t>
            </a:r>
          </a:p>
          <a:p>
            <a:r>
              <a:rPr lang="en-US" sz="2000" dirty="0" smtClean="0"/>
              <a:t>It introduces the service lifecycle and encourages the development of a business perspective. </a:t>
            </a:r>
          </a:p>
          <a:p>
            <a:r>
              <a:rPr lang="en-US" sz="2000" dirty="0" smtClean="0"/>
              <a:t>This volume guides both the service provider as well as the business customer, through choices that they need to achieve service excellence. </a:t>
            </a:r>
          </a:p>
          <a:p>
            <a:r>
              <a:rPr lang="en-US" sz="2000" dirty="0" smtClean="0"/>
              <a:t>The key topics which are present in this volume include business case development, service assets, service value definition, market analysis and service provider types. </a:t>
            </a:r>
          </a:p>
          <a:p>
            <a:r>
              <a:rPr lang="en-US" sz="2000" dirty="0" smtClean="0"/>
              <a:t>The processes which are included are IT financial management, service portfolio management and demand management.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533400"/>
            <a:ext cx="8839200" cy="6172200"/>
          </a:xfrm>
        </p:spPr>
        <p:txBody>
          <a:bodyPr>
            <a:normAutofit fontScale="92500" lnSpcReduction="10000"/>
          </a:bodyPr>
          <a:lstStyle/>
          <a:p>
            <a:r>
              <a:rPr lang="en-US" sz="2000" b="1" dirty="0" smtClean="0"/>
              <a:t>ITIL version 3</a:t>
            </a:r>
            <a:r>
              <a:rPr lang="en-US" sz="2000" dirty="0" smtClean="0"/>
              <a:t> - ITIL version 3 comprises of five key volumes which are listed below:</a:t>
            </a:r>
          </a:p>
          <a:p>
            <a:pPr>
              <a:buNone/>
            </a:pPr>
            <a:r>
              <a:rPr lang="en-US" sz="2000" dirty="0" smtClean="0"/>
              <a:t>	</a:t>
            </a:r>
            <a:r>
              <a:rPr lang="en-US" sz="2000" i="1" dirty="0" smtClean="0"/>
              <a:t>Service Design</a:t>
            </a:r>
          </a:p>
          <a:p>
            <a:r>
              <a:rPr lang="en-US" sz="2000" dirty="0" smtClean="0"/>
              <a:t>This volume provides good practice guidance on design of IT services and processes to create valuable IT service assets for an organisation within business constraints such as time and money. </a:t>
            </a:r>
          </a:p>
          <a:p>
            <a:r>
              <a:rPr lang="en-US" sz="2000" dirty="0" smtClean="0"/>
              <a:t>It gives a framework for service design which considers the customer's present and future requirements, while firmly maintaining the business view. </a:t>
            </a:r>
          </a:p>
          <a:p>
            <a:r>
              <a:rPr lang="en-US" sz="2000" dirty="0" smtClean="0"/>
              <a:t>Processes which are included in this volume are service level management, capacity management, availability management, IT service continuity management, supplier management, information security management and service catalogue management.</a:t>
            </a:r>
          </a:p>
          <a:p>
            <a:endParaRPr lang="en-US" sz="2000" dirty="0" smtClean="0"/>
          </a:p>
          <a:p>
            <a:pPr>
              <a:buNone/>
            </a:pPr>
            <a:r>
              <a:rPr lang="en-US" sz="2000" dirty="0" smtClean="0"/>
              <a:t>	</a:t>
            </a:r>
            <a:r>
              <a:rPr lang="en-US" sz="2000" i="1" dirty="0" smtClean="0"/>
              <a:t>Service Transition</a:t>
            </a:r>
          </a:p>
          <a:p>
            <a:r>
              <a:rPr lang="en-US" sz="2000" dirty="0" smtClean="0"/>
              <a:t>This ITIL volume provides guidance on managing the many aspects of service changes, preventing undesired consequences while allowing for innovation. </a:t>
            </a:r>
          </a:p>
          <a:p>
            <a:r>
              <a:rPr lang="en-US" sz="2000" dirty="0" smtClean="0"/>
              <a:t>It is essential reading for anyone seeking to deliver IT change with the best possible benefit to the business. </a:t>
            </a:r>
          </a:p>
          <a:p>
            <a:r>
              <a:rPr lang="en-US" sz="2000" dirty="0" smtClean="0"/>
              <a:t>Topics covered in the volume are transition planning and support, service asset and configuration management and change management, release and deployment management and knowledge management. </a:t>
            </a:r>
          </a:p>
          <a:p>
            <a:r>
              <a:rPr lang="en-US" sz="2000" dirty="0" smtClean="0"/>
              <a:t>It also states the key roles and responsibilities of staff involved in service transition.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533400"/>
            <a:ext cx="8839200" cy="6172200"/>
          </a:xfrm>
        </p:spPr>
        <p:txBody>
          <a:bodyPr>
            <a:normAutofit lnSpcReduction="10000"/>
          </a:bodyPr>
          <a:lstStyle/>
          <a:p>
            <a:r>
              <a:rPr lang="en-US" sz="2000" b="1" dirty="0" smtClean="0"/>
              <a:t>ITIL version 3</a:t>
            </a:r>
            <a:r>
              <a:rPr lang="en-US" sz="2000" dirty="0" smtClean="0"/>
              <a:t> - ITIL version 3 comprises of five key volumes which are listed below:</a:t>
            </a:r>
          </a:p>
          <a:p>
            <a:pPr>
              <a:buNone/>
            </a:pPr>
            <a:r>
              <a:rPr lang="en-US" sz="2000" dirty="0" smtClean="0"/>
              <a:t>	</a:t>
            </a:r>
            <a:r>
              <a:rPr lang="en-US" sz="2000" i="1" dirty="0" smtClean="0"/>
              <a:t>Service Operation</a:t>
            </a:r>
          </a:p>
          <a:p>
            <a:r>
              <a:rPr lang="en-US" sz="2000" dirty="0" smtClean="0"/>
              <a:t>This volume introduces delivery and control activities are to support high quality service operations. </a:t>
            </a:r>
          </a:p>
          <a:p>
            <a:r>
              <a:rPr lang="en-US" sz="2000" dirty="0" smtClean="0"/>
              <a:t>It covers best practices for balancing conflicting goals (such as reliability </a:t>
            </a:r>
            <a:r>
              <a:rPr lang="en-US" sz="2000" dirty="0" err="1" smtClean="0"/>
              <a:t>vs</a:t>
            </a:r>
            <a:r>
              <a:rPr lang="en-US" sz="2000" dirty="0" smtClean="0"/>
              <a:t> cost), problem management, event management, incident management, service desk, asset management, technical and application management. </a:t>
            </a:r>
          </a:p>
          <a:p>
            <a:r>
              <a:rPr lang="en-US" sz="2000" dirty="0" smtClean="0"/>
              <a:t>It also defines the key roles and responsibilities for staff involved in service operation.</a:t>
            </a:r>
          </a:p>
          <a:p>
            <a:endParaRPr lang="en-US" sz="2000" dirty="0" smtClean="0"/>
          </a:p>
          <a:p>
            <a:pPr>
              <a:buNone/>
            </a:pPr>
            <a:r>
              <a:rPr lang="en-US" sz="2000" dirty="0" smtClean="0"/>
              <a:t>	</a:t>
            </a:r>
            <a:r>
              <a:rPr lang="en-US" sz="2000" i="1" dirty="0" smtClean="0"/>
              <a:t>Continual Service Improvement</a:t>
            </a:r>
          </a:p>
          <a:p>
            <a:r>
              <a:rPr lang="en-US" sz="2000" dirty="0" smtClean="0"/>
              <a:t>Improvements in service quality enables the business to survive in a competitive environment and helps in achieving the best possible outcomes. </a:t>
            </a:r>
          </a:p>
          <a:p>
            <a:r>
              <a:rPr lang="en-US" sz="2000" dirty="0" smtClean="0"/>
              <a:t>This volume introduces the processes involved in identifying and introducing a cycle of service management improvements. </a:t>
            </a:r>
          </a:p>
          <a:p>
            <a:r>
              <a:rPr lang="en-US" sz="2000" dirty="0" smtClean="0"/>
              <a:t>The goal of continual service improvement is to align and realign IT services to changes in business needs by identifying and implementing improvements to the IT services (such as service quality, process effectiveness, efficiency and cost effectiveness) that support the business processes.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533400"/>
            <a:ext cx="8839200" cy="6172200"/>
          </a:xfrm>
        </p:spPr>
        <p:txBody>
          <a:bodyPr>
            <a:normAutofit/>
          </a:bodyPr>
          <a:lstStyle/>
          <a:p>
            <a:pPr>
              <a:buNone/>
            </a:pPr>
            <a:r>
              <a:rPr lang="en-US" sz="2000" b="1" dirty="0" smtClean="0"/>
              <a:t>Alternatives to ITIL</a:t>
            </a:r>
          </a:p>
          <a:p>
            <a:r>
              <a:rPr lang="en-US" sz="2000" dirty="0" smtClean="0"/>
              <a:t>Although ITIL is the most popular IT service management guideline, it is not the only approach which is available for standardizing IT service operations. </a:t>
            </a:r>
          </a:p>
          <a:p>
            <a:r>
              <a:rPr lang="en-US" sz="2000" dirty="0" smtClean="0"/>
              <a:t>IT service management is a concept and though related to ITIL, it is not completely equivalent to ITIL. </a:t>
            </a:r>
          </a:p>
          <a:p>
            <a:r>
              <a:rPr lang="en-US" sz="2000" dirty="0" smtClean="0"/>
              <a:t>As mentioned in ITIL version 2, only a subsection of it - entitled IT service management - talks about the IT service aspects. </a:t>
            </a:r>
          </a:p>
          <a:p>
            <a:r>
              <a:rPr lang="en-US" sz="2000" dirty="0" smtClean="0"/>
              <a:t>Moreover, ITIL version 3 volumes do not have any separate description on it.</a:t>
            </a:r>
          </a:p>
          <a:p>
            <a:r>
              <a:rPr lang="en-US" sz="2000" dirty="0" smtClean="0"/>
              <a:t>There are some other alternatives to ITIL such as Microsoft Operations Framework and ISO/IEC 20000. </a:t>
            </a:r>
          </a:p>
          <a:p>
            <a:r>
              <a:rPr lang="en-US" sz="2000" dirty="0" smtClean="0"/>
              <a:t>The following discussion provides brief discussion on them.</a:t>
            </a:r>
          </a:p>
          <a:p>
            <a:pPr>
              <a:buNone/>
            </a:pPr>
            <a:endParaRPr lang="en-US" sz="2000" dirty="0" smtClean="0"/>
          </a:p>
          <a:p>
            <a:pPr>
              <a:buNone/>
            </a:pPr>
            <a:r>
              <a:rPr lang="en-US" sz="2000" dirty="0" smtClean="0"/>
              <a:t>	</a:t>
            </a:r>
            <a:r>
              <a:rPr lang="en-US" sz="2000" i="1" dirty="0" smtClean="0"/>
              <a:t>Microsoft Operations Framework </a:t>
            </a:r>
          </a:p>
          <a:p>
            <a:r>
              <a:rPr lang="en-US" sz="2000" dirty="0" smtClean="0"/>
              <a:t>Goal of every business process is to provide better services at lower cost. </a:t>
            </a:r>
          </a:p>
          <a:p>
            <a:r>
              <a:rPr lang="en-US" sz="2000" dirty="0" smtClean="0"/>
              <a:t>The Microsoft Operations Framework (MOF) helps to achieve the same. </a:t>
            </a:r>
          </a:p>
          <a:p>
            <a:r>
              <a:rPr lang="en-US" sz="2000" dirty="0" smtClean="0"/>
              <a:t>It aims to help its customers in achieving operational excellence across the entire IT service lifecycle. </a:t>
            </a:r>
          </a:p>
          <a:p>
            <a:endParaRPr lang="en-US" sz="20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533400"/>
            <a:ext cx="8839200" cy="6172200"/>
          </a:xfrm>
        </p:spPr>
        <p:txBody>
          <a:bodyPr>
            <a:normAutofit lnSpcReduction="10000"/>
          </a:bodyPr>
          <a:lstStyle/>
          <a:p>
            <a:pPr>
              <a:buNone/>
            </a:pPr>
            <a:r>
              <a:rPr lang="en-US" sz="2000" b="1" dirty="0" smtClean="0"/>
              <a:t>Alternatives to ITIL</a:t>
            </a:r>
          </a:p>
          <a:p>
            <a:r>
              <a:rPr lang="en-US" sz="2000" dirty="0" smtClean="0"/>
              <a:t>The following discussion provides brief discussion on them.</a:t>
            </a:r>
          </a:p>
          <a:p>
            <a:pPr>
              <a:buNone/>
            </a:pPr>
            <a:endParaRPr lang="en-US" sz="2000" dirty="0" smtClean="0"/>
          </a:p>
          <a:p>
            <a:pPr>
              <a:buNone/>
            </a:pPr>
            <a:r>
              <a:rPr lang="en-US" sz="2000" dirty="0" smtClean="0"/>
              <a:t>	</a:t>
            </a:r>
            <a:r>
              <a:rPr lang="en-US" sz="2000" i="1" dirty="0" smtClean="0"/>
              <a:t>Microsoft Operations Framework </a:t>
            </a:r>
          </a:p>
          <a:p>
            <a:r>
              <a:rPr lang="en-US" sz="2000" dirty="0" smtClean="0"/>
              <a:t>Originally it was developed to provide IT professionals with knowledge and processes required to align their work in managing Microsoft platforms cost-effectively and with high reliability. </a:t>
            </a:r>
          </a:p>
          <a:p>
            <a:r>
              <a:rPr lang="en-US" sz="2000" dirty="0" smtClean="0"/>
              <a:t>Newer version of MOF (MOF 4.0) offers its customers new ways to cope up with the new challenges in providing better IT services. </a:t>
            </a:r>
          </a:p>
          <a:p>
            <a:r>
              <a:rPr lang="en-US" sz="2000" dirty="0" smtClean="0"/>
              <a:t>It provides practical guidelines for each and every day-to-day activity and helps in maintaining the regulatory requirements for enhancing organizational capabilities.</a:t>
            </a:r>
          </a:p>
          <a:p>
            <a:endParaRPr lang="en-US" sz="2000" dirty="0" smtClean="0"/>
          </a:p>
          <a:p>
            <a:pPr>
              <a:buNone/>
            </a:pPr>
            <a:r>
              <a:rPr lang="en-US" sz="2000" i="1" dirty="0" smtClean="0"/>
              <a:t>	IT Service Lifecycle of MOF</a:t>
            </a:r>
          </a:p>
          <a:p>
            <a:r>
              <a:rPr lang="en-US" sz="2000" dirty="0" smtClean="0"/>
              <a:t>It is comprised of three phases and one manage layer as shown in below figure. </a:t>
            </a:r>
          </a:p>
          <a:p>
            <a:r>
              <a:rPr lang="en-US" sz="2000" dirty="0" smtClean="0"/>
              <a:t>Manage layer operates throughout the cycle of other three phases and works as the foundation of IT service lifecycle and covers the components that apply to all lifecycle phases.</a:t>
            </a:r>
          </a:p>
          <a:p>
            <a:endParaRPr lang="en-US" sz="20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533400"/>
            <a:ext cx="8839200" cy="6172200"/>
          </a:xfrm>
        </p:spPr>
        <p:txBody>
          <a:bodyPr>
            <a:normAutofit/>
          </a:bodyPr>
          <a:lstStyle/>
          <a:p>
            <a:pPr>
              <a:buNone/>
            </a:pPr>
            <a:r>
              <a:rPr lang="en-US" sz="2000" b="1" dirty="0" smtClean="0"/>
              <a:t>Alternatives to ITIL</a:t>
            </a:r>
          </a:p>
          <a:p>
            <a:endParaRPr lang="en-US" sz="2000" dirty="0" smtClean="0"/>
          </a:p>
          <a:p>
            <a:endParaRPr lang="en-US" sz="2000" dirty="0" smtClean="0"/>
          </a:p>
        </p:txBody>
      </p:sp>
      <p:pic>
        <p:nvPicPr>
          <p:cNvPr id="4" name="Picture 2"/>
          <p:cNvPicPr>
            <a:picLocks noChangeAspect="1" noChangeArrowheads="1"/>
          </p:cNvPicPr>
          <p:nvPr/>
        </p:nvPicPr>
        <p:blipFill>
          <a:blip r:embed="rId2"/>
          <a:srcRect/>
          <a:stretch>
            <a:fillRect/>
          </a:stretch>
        </p:blipFill>
        <p:spPr bwMode="auto">
          <a:xfrm>
            <a:off x="1500883" y="1219200"/>
            <a:ext cx="6195317"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533400"/>
            <a:ext cx="8839200" cy="6172200"/>
          </a:xfrm>
        </p:spPr>
        <p:txBody>
          <a:bodyPr>
            <a:normAutofit/>
          </a:bodyPr>
          <a:lstStyle/>
          <a:p>
            <a:pPr>
              <a:buNone/>
            </a:pPr>
            <a:r>
              <a:rPr lang="en-US" sz="2000" b="1" dirty="0" smtClean="0"/>
              <a:t>Alternatives to ITIL</a:t>
            </a:r>
          </a:p>
          <a:p>
            <a:r>
              <a:rPr lang="en-US" sz="2000" dirty="0" smtClean="0"/>
              <a:t>The following discussion provides brief discussion on them.</a:t>
            </a:r>
          </a:p>
          <a:p>
            <a:pPr>
              <a:buNone/>
            </a:pPr>
            <a:endParaRPr lang="en-US" sz="2000" dirty="0" smtClean="0"/>
          </a:p>
          <a:p>
            <a:pPr>
              <a:buNone/>
            </a:pPr>
            <a:r>
              <a:rPr lang="en-US" sz="2000" i="1" dirty="0" smtClean="0"/>
              <a:t>	IT Service Lifecycle of MOF</a:t>
            </a:r>
          </a:p>
          <a:p>
            <a:r>
              <a:rPr lang="en-US" sz="2000" dirty="0" smtClean="0"/>
              <a:t>These three phases and foundation layer are explained below.</a:t>
            </a:r>
          </a:p>
          <a:p>
            <a:pPr>
              <a:buNone/>
            </a:pPr>
            <a:r>
              <a:rPr lang="en-US" sz="2000" dirty="0" smtClean="0"/>
              <a:t>	</a:t>
            </a:r>
            <a:r>
              <a:rPr lang="en-US" sz="2000" i="1" dirty="0" smtClean="0"/>
              <a:t>Plan Phase</a:t>
            </a:r>
          </a:p>
          <a:p>
            <a:r>
              <a:rPr lang="en-US" sz="2000" dirty="0" smtClean="0"/>
              <a:t>The task of this phase is to plan and optimize an IT service strategy so that the set business objectives can be achieved.</a:t>
            </a:r>
          </a:p>
          <a:p>
            <a:pPr>
              <a:buNone/>
            </a:pPr>
            <a:r>
              <a:rPr lang="en-US" sz="2000" dirty="0" smtClean="0"/>
              <a:t>	- </a:t>
            </a:r>
            <a:r>
              <a:rPr lang="en-US" sz="2000" b="1" dirty="0" smtClean="0"/>
              <a:t>Deliver Phase:</a:t>
            </a:r>
            <a:r>
              <a:rPr lang="en-US" sz="2000" dirty="0" smtClean="0"/>
              <a:t> It ensures that IT services are developed and deployed successfully and are ready for operations.</a:t>
            </a:r>
          </a:p>
          <a:p>
            <a:pPr>
              <a:buNone/>
            </a:pPr>
            <a:r>
              <a:rPr lang="en-US" sz="2000" dirty="0" smtClean="0"/>
              <a:t>	- </a:t>
            </a:r>
            <a:r>
              <a:rPr lang="en-US" sz="2000" b="1" dirty="0" smtClean="0"/>
              <a:t>Operate Phase:</a:t>
            </a:r>
            <a:r>
              <a:rPr lang="en-US" sz="2000" dirty="0" smtClean="0"/>
              <a:t> This phase is responsible to ensure that IT services are operated, maintained and supported effectively to meet business objectives and expectations.</a:t>
            </a:r>
          </a:p>
          <a:p>
            <a:pPr>
              <a:buNone/>
            </a:pPr>
            <a:r>
              <a:rPr lang="en-US" sz="2000" dirty="0" smtClean="0"/>
              <a:t>	- </a:t>
            </a:r>
            <a:r>
              <a:rPr lang="en-US" sz="2000" b="1" dirty="0" smtClean="0"/>
              <a:t>Manage Layer:</a:t>
            </a:r>
            <a:r>
              <a:rPr lang="en-US" sz="2000" dirty="0" smtClean="0"/>
              <a:t> This layer is the foundation of the IT service lifecycle and proesses in this layer apply to all phases of the lifecycle. </a:t>
            </a:r>
          </a:p>
          <a:p>
            <a:pPr>
              <a:buNone/>
            </a:pPr>
            <a:r>
              <a:rPr lang="en-US" sz="2000" dirty="0" smtClean="0"/>
              <a:t>	- It is responsible for IT governance, risk management, change management, configuration management, etc.</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IT Infrastructure Library</a:t>
            </a:r>
            <a:endParaRPr lang="en-IN" sz="3600" dirty="0"/>
          </a:p>
        </p:txBody>
      </p:sp>
      <p:sp>
        <p:nvSpPr>
          <p:cNvPr id="3" name="Content Placeholder 2"/>
          <p:cNvSpPr>
            <a:spLocks noGrp="1"/>
          </p:cNvSpPr>
          <p:nvPr>
            <p:ph idx="1"/>
          </p:nvPr>
        </p:nvSpPr>
        <p:spPr>
          <a:xfrm>
            <a:off x="152400" y="533400"/>
            <a:ext cx="8839200" cy="6172200"/>
          </a:xfrm>
        </p:spPr>
        <p:txBody>
          <a:bodyPr>
            <a:normAutofit lnSpcReduction="10000"/>
          </a:bodyPr>
          <a:lstStyle/>
          <a:p>
            <a:pPr>
              <a:buNone/>
            </a:pPr>
            <a:r>
              <a:rPr lang="en-US" sz="2000" b="1" dirty="0" smtClean="0"/>
              <a:t>Alternatives to ITIL</a:t>
            </a:r>
          </a:p>
          <a:p>
            <a:r>
              <a:rPr lang="en-US" sz="2000" dirty="0" smtClean="0"/>
              <a:t>The following discussion provides brief discussion on them.</a:t>
            </a:r>
          </a:p>
          <a:p>
            <a:pPr>
              <a:buNone/>
            </a:pPr>
            <a:r>
              <a:rPr lang="en-US" sz="2000" dirty="0" smtClean="0"/>
              <a:t>	</a:t>
            </a:r>
            <a:r>
              <a:rPr lang="en-US" sz="2000" i="1" dirty="0" smtClean="0"/>
              <a:t>IT Service Lifecycle of MOF - Plan Phase</a:t>
            </a:r>
          </a:p>
          <a:p>
            <a:r>
              <a:rPr lang="en-US" sz="2000" dirty="0" smtClean="0"/>
              <a:t>To align IT services to the business requirement, each phase of the IT service lifecycle contains Service Management Functions (SMFs). </a:t>
            </a:r>
          </a:p>
          <a:p>
            <a:r>
              <a:rPr lang="en-US" sz="2000" dirty="0" smtClean="0"/>
              <a:t>These SMFs define and structure the processes, people, and activities required. </a:t>
            </a:r>
          </a:p>
          <a:p>
            <a:r>
              <a:rPr lang="en-US" sz="2000" dirty="0" smtClean="0"/>
              <a:t>Each SMF has three to six key processes and each process has one to six key activities.</a:t>
            </a:r>
          </a:p>
          <a:p>
            <a:endParaRPr lang="en-US" sz="2000" dirty="0" smtClean="0"/>
          </a:p>
          <a:p>
            <a:pPr>
              <a:buNone/>
            </a:pPr>
            <a:r>
              <a:rPr lang="en-US" sz="2000" dirty="0" smtClean="0"/>
              <a:t>	</a:t>
            </a:r>
            <a:r>
              <a:rPr lang="en-US" sz="2000" i="1" dirty="0" smtClean="0"/>
              <a:t>ISO/IEC 20000</a:t>
            </a:r>
          </a:p>
          <a:p>
            <a:r>
              <a:rPr lang="en-US" sz="2000" dirty="0" smtClean="0"/>
              <a:t>It is the first international standard IT service management which is referred to as combination of service support and service delivery volumes of ITIL version 2. </a:t>
            </a:r>
          </a:p>
          <a:p>
            <a:r>
              <a:rPr lang="en-US" sz="2000" dirty="0" smtClean="0"/>
              <a:t>ISO/IEC 20000 was originally developed to reflect best practices of ITIL. </a:t>
            </a:r>
          </a:p>
          <a:p>
            <a:r>
              <a:rPr lang="en-US" sz="2000" dirty="0" smtClean="0"/>
              <a:t>It equally supports other IT service management frameworks such as Microsoft Operations Framework, components of ISACA's CobIT framework, etc. </a:t>
            </a:r>
          </a:p>
          <a:p>
            <a:r>
              <a:rPr lang="en-US" sz="2000" dirty="0" smtClean="0"/>
              <a:t>ISO/IEC 20000 IT service management standard consists of two parts - the first part contains a specification for IT service management whereas second one defines the code of practice for service management.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eaLnBrk="1" fontAlgn="auto" hangingPunct="1">
              <a:spcAft>
                <a:spcPts val="0"/>
              </a:spcAft>
              <a:defRPr/>
            </a:pPr>
            <a:r>
              <a:rPr lang="en-US" dirty="0" smtClean="0"/>
              <a:t>Reference</a:t>
            </a:r>
            <a:endParaRPr lang="en-IN" dirty="0"/>
          </a:p>
        </p:txBody>
      </p:sp>
      <p:sp>
        <p:nvSpPr>
          <p:cNvPr id="3" name="Content Placeholder 2"/>
          <p:cNvSpPr>
            <a:spLocks noGrp="1"/>
          </p:cNvSpPr>
          <p:nvPr>
            <p:ph idx="1"/>
          </p:nvPr>
        </p:nvSpPr>
        <p:spPr>
          <a:xfrm>
            <a:off x="142844" y="1357298"/>
            <a:ext cx="8858311" cy="5500688"/>
          </a:xfrm>
        </p:spPr>
        <p:txBody>
          <a:bodyPr>
            <a:noAutofit/>
          </a:bodyPr>
          <a:lstStyle/>
          <a:p>
            <a:pPr>
              <a:buFont typeface="Wingdings 2"/>
              <a:buChar char=""/>
              <a:defRPr/>
            </a:pPr>
            <a:r>
              <a:rPr lang="en-US" sz="2000" dirty="0" err="1" smtClean="0"/>
              <a:t>P.Gupta</a:t>
            </a:r>
            <a:r>
              <a:rPr lang="en-US" sz="2000" dirty="0" smtClean="0"/>
              <a:t>, “ IT Infrastructure and Its Management” 2nd Reprint, 2010, Tata McGraw Hill, ISBN: 978-0070699793 	</a:t>
            </a:r>
          </a:p>
          <a:p>
            <a:pPr>
              <a:buFont typeface="Wingdings 2"/>
              <a:buChar char=""/>
              <a:defRPr/>
            </a:pPr>
            <a:endParaRPr lang="en-US" sz="2000" dirty="0" smtClean="0"/>
          </a:p>
          <a:p>
            <a:pPr eaLnBrk="1" fontAlgn="auto" hangingPunct="1">
              <a:spcAft>
                <a:spcPts val="0"/>
              </a:spcAft>
              <a:buNone/>
              <a:defRPr/>
            </a:pPr>
            <a:endParaRPr lang="en-US" sz="2000" dirty="0" smtClean="0"/>
          </a:p>
          <a:p>
            <a:pPr eaLnBrk="1" fontAlgn="auto" hangingPunct="1">
              <a:spcAft>
                <a:spcPts val="0"/>
              </a:spcAft>
              <a:buFont typeface="Wingdings 2"/>
              <a:buChar char=""/>
              <a:defRPr/>
            </a:pPr>
            <a:endParaRPr lang="en-IN" sz="2600" dirty="0" smtClean="0">
              <a:latin typeface="Calibri" pitchFamily="34" charset="0"/>
              <a:cs typeface="Calibri" pitchFamily="34" charset="0"/>
            </a:endParaRPr>
          </a:p>
          <a:p>
            <a:pPr eaLnBrk="1" fontAlgn="auto" hangingPunct="1">
              <a:spcAft>
                <a:spcPts val="0"/>
              </a:spcAft>
              <a:buNone/>
              <a:defRPr/>
            </a:pPr>
            <a:endParaRPr lang="en-US" sz="2400" dirty="0" smtClean="0">
              <a:solidFill>
                <a:schemeClr val="dk1"/>
              </a:solidFill>
            </a:endParaRPr>
          </a:p>
          <a:p>
            <a:pPr lvl="1" eaLnBrk="1" fontAlgn="auto" hangingPunct="1">
              <a:spcAft>
                <a:spcPts val="0"/>
              </a:spcAft>
              <a:buFont typeface="Wingdings 2"/>
              <a:buChar char=""/>
              <a:defRPr/>
            </a:pPr>
            <a:endParaRPr lang="en-IN" sz="2400" dirty="0" smtClean="0"/>
          </a:p>
          <a:p>
            <a:pPr eaLnBrk="1" fontAlgn="auto" hangingPunct="1">
              <a:spcAft>
                <a:spcPts val="0"/>
              </a:spcAft>
              <a:buFont typeface="Wingdings 2" pitchFamily="18" charset="2"/>
              <a:buNone/>
              <a:defRPr/>
            </a:pPr>
            <a:endParaRPr lang="en-US" sz="2400" dirty="0" smtClean="0"/>
          </a:p>
          <a:p>
            <a:pPr eaLnBrk="1" fontAlgn="auto" hangingPunct="1">
              <a:spcAft>
                <a:spcPts val="0"/>
              </a:spcAft>
              <a:buFont typeface="Wingdings 2" pitchFamily="18" charset="2"/>
              <a:buNone/>
              <a:defRPr/>
            </a:pPr>
            <a:endParaRPr lang="en-US" sz="2400" dirty="0" smtClean="0"/>
          </a:p>
          <a:p>
            <a:pPr eaLnBrk="1" fontAlgn="auto" hangingPunct="1">
              <a:spcAft>
                <a:spcPts val="0"/>
              </a:spcAft>
              <a:buFont typeface="Wingdings 2"/>
              <a:buNone/>
              <a:defRPr/>
            </a:pP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Introduction</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Among many other objectives, IT infrastructure management tries to:</a:t>
            </a:r>
          </a:p>
          <a:p>
            <a:pPr>
              <a:buNone/>
            </a:pPr>
            <a:r>
              <a:rPr lang="en-US" sz="2000" dirty="0" smtClean="0"/>
              <a:t>	1. Decrease the duplication of effort and increase organizational production</a:t>
            </a:r>
          </a:p>
          <a:p>
            <a:pPr>
              <a:buNone/>
            </a:pPr>
            <a:r>
              <a:rPr lang="en-US" sz="2000" dirty="0" smtClean="0"/>
              <a:t>	2. Decrease business risk</a:t>
            </a:r>
          </a:p>
          <a:p>
            <a:pPr>
              <a:buNone/>
            </a:pPr>
            <a:r>
              <a:rPr lang="en-US" sz="2000" dirty="0" smtClean="0"/>
              <a:t>	3. Ensure the use of standards</a:t>
            </a:r>
          </a:p>
          <a:p>
            <a:pPr>
              <a:buNone/>
            </a:pPr>
            <a:r>
              <a:rPr lang="en-US" sz="2000" dirty="0" smtClean="0"/>
              <a:t>	4. Ensure minimum downtime</a:t>
            </a:r>
          </a:p>
          <a:p>
            <a:pPr>
              <a:buNone/>
            </a:pPr>
            <a:r>
              <a:rPr lang="en-US" sz="2000" dirty="0" smtClean="0"/>
              <a:t>	5. Improve adaptability necessary for a changeable environment</a:t>
            </a:r>
          </a:p>
          <a:p>
            <a:pPr>
              <a:buNone/>
            </a:pPr>
            <a:r>
              <a:rPr lang="en-US" sz="2000" dirty="0" smtClean="0"/>
              <a:t>	6. Improve the information flow in information system</a:t>
            </a:r>
          </a:p>
          <a:p>
            <a:pPr>
              <a:buNone/>
            </a:pPr>
            <a:r>
              <a:rPr lang="en-US" sz="2000" dirty="0" smtClean="0"/>
              <a:t>	7. Ensure interoperability among </a:t>
            </a:r>
            <a:r>
              <a:rPr lang="en-US" sz="2000" dirty="0" err="1" smtClean="0"/>
              <a:t>organisational</a:t>
            </a:r>
            <a:r>
              <a:rPr lang="en-US" sz="2000" dirty="0" smtClean="0"/>
              <a:t> and external entities</a:t>
            </a:r>
          </a:p>
          <a:p>
            <a:pPr>
              <a:buNone/>
            </a:pPr>
            <a:r>
              <a:rPr lang="en-US" sz="2000" dirty="0" smtClean="0"/>
              <a:t>	8. Maintain effective change management policies and practices</a:t>
            </a:r>
          </a:p>
          <a:p>
            <a:pPr>
              <a:buNone/>
            </a:pPr>
            <a:r>
              <a:rPr lang="en-US" sz="2000" dirty="0" smtClean="0"/>
              <a:t>	9. Reduce operational costs</a:t>
            </a:r>
          </a:p>
          <a:p>
            <a:pPr>
              <a:buNone/>
            </a:pPr>
            <a:r>
              <a:rPr lang="en-US" sz="2000" dirty="0" smtClean="0"/>
              <a:t>	10.Increase service quality</a:t>
            </a:r>
          </a:p>
          <a:p>
            <a:pPr>
              <a:buNone/>
            </a:pPr>
            <a:r>
              <a:rPr lang="en-US" sz="2000" dirty="0" smtClean="0"/>
              <a:t>	11.Increase business planning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648200" y="3124200"/>
            <a:ext cx="4267200" cy="35814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 for Business</a:t>
            </a:r>
          </a:p>
          <a:p>
            <a:pPr algn="ctr"/>
            <a:endParaRPr lang="en-US" dirty="0" smtClean="0">
              <a:solidFill>
                <a:schemeClr val="tx1"/>
              </a:solidFill>
            </a:endParaRPr>
          </a:p>
          <a:p>
            <a:pPr algn="ctr"/>
            <a:r>
              <a:rPr lang="en-US" dirty="0" smtClean="0">
                <a:solidFill>
                  <a:schemeClr val="tx1"/>
                </a:solidFill>
              </a:rPr>
              <a:t>Human Resources</a:t>
            </a:r>
          </a:p>
          <a:p>
            <a:pPr algn="ctr"/>
            <a:endParaRPr lang="en-US" dirty="0" smtClean="0">
              <a:solidFill>
                <a:schemeClr val="tx1"/>
              </a:solidFill>
            </a:endParaRPr>
          </a:p>
          <a:p>
            <a:pPr algn="ctr"/>
            <a:r>
              <a:rPr lang="en-US" dirty="0" smtClean="0">
                <a:solidFill>
                  <a:schemeClr val="tx1"/>
                </a:solidFill>
              </a:rPr>
              <a:t>Shared IT Services</a:t>
            </a:r>
          </a:p>
          <a:p>
            <a:pPr algn="ctr"/>
            <a:endParaRPr lang="en-US" dirty="0" smtClean="0">
              <a:solidFill>
                <a:schemeClr val="tx1"/>
              </a:solidFill>
            </a:endParaRPr>
          </a:p>
          <a:p>
            <a:pPr algn="ctr"/>
            <a:r>
              <a:rPr lang="en-US" dirty="0" smtClean="0">
                <a:solidFill>
                  <a:schemeClr val="tx1"/>
                </a:solidFill>
              </a:rPr>
              <a:t>Physical Components</a:t>
            </a:r>
            <a:endParaRPr lang="en-US" dirty="0">
              <a:solidFill>
                <a:schemeClr val="tx1"/>
              </a:solidFill>
            </a:endParaRPr>
          </a:p>
        </p:txBody>
      </p:sp>
      <p:sp>
        <p:nvSpPr>
          <p:cNvPr id="2" name="Title 1"/>
          <p:cNvSpPr>
            <a:spLocks noGrp="1"/>
          </p:cNvSpPr>
          <p:nvPr>
            <p:ph type="title"/>
          </p:nvPr>
        </p:nvSpPr>
        <p:spPr>
          <a:xfrm>
            <a:off x="457200" y="0"/>
            <a:ext cx="8229600" cy="1143000"/>
          </a:xfrm>
        </p:spPr>
        <p:txBody>
          <a:bodyPr>
            <a:normAutofit/>
          </a:bodyPr>
          <a:lstStyle/>
          <a:p>
            <a:r>
              <a:rPr lang="en-US" sz="3200" dirty="0" smtClean="0"/>
              <a:t>Introduction</a:t>
            </a:r>
            <a:endParaRPr lang="en-IN" sz="3600" dirty="0"/>
          </a:p>
        </p:txBody>
      </p:sp>
      <p:sp>
        <p:nvSpPr>
          <p:cNvPr id="3" name="Content Placeholder 2"/>
          <p:cNvSpPr>
            <a:spLocks noGrp="1"/>
          </p:cNvSpPr>
          <p:nvPr>
            <p:ph idx="1"/>
          </p:nvPr>
        </p:nvSpPr>
        <p:spPr>
          <a:xfrm>
            <a:off x="152400" y="914400"/>
            <a:ext cx="8839200" cy="2514600"/>
          </a:xfrm>
        </p:spPr>
        <p:txBody>
          <a:bodyPr>
            <a:normAutofit/>
          </a:bodyPr>
          <a:lstStyle/>
          <a:p>
            <a:r>
              <a:rPr lang="en-US" sz="2000" dirty="0" smtClean="0"/>
              <a:t>IT skills and managerial practices also play an important role in IT infrastructure management</a:t>
            </a:r>
          </a:p>
          <a:p>
            <a:r>
              <a:rPr lang="en-US" sz="2000" dirty="0" smtClean="0"/>
              <a:t>The below figure presents a view of IT infrastructure highlighting the importance of human element in it.</a:t>
            </a:r>
          </a:p>
          <a:p>
            <a:r>
              <a:rPr lang="en-US" sz="2000" dirty="0" smtClean="0"/>
              <a:t>Three bottom layers of this figure show the IT infrastructure components where bottom-most layer depicts physical shared components such as computers and common technologies.</a:t>
            </a:r>
            <a:endParaRPr lang="en-US" sz="2100" dirty="0" smtClean="0"/>
          </a:p>
        </p:txBody>
      </p:sp>
      <p:cxnSp>
        <p:nvCxnSpPr>
          <p:cNvPr id="7" name="Straight Connector 6"/>
          <p:cNvCxnSpPr/>
          <p:nvPr/>
        </p:nvCxnSpPr>
        <p:spPr>
          <a:xfrm>
            <a:off x="5638800" y="5029200"/>
            <a:ext cx="236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257800" y="56388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876800" y="6172200"/>
            <a:ext cx="3733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Introduction</a:t>
            </a:r>
            <a:endParaRPr lang="en-IN" sz="3600"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The second bottom layer contains the commonly shared services such as database services and connections to internet.</a:t>
            </a:r>
          </a:p>
          <a:p>
            <a:r>
              <a:rPr lang="en-US" sz="2000" dirty="0" smtClean="0"/>
              <a:t>The components of these two layers are changed into IT infrastructure services by human element using its skills, experience and knowledge.</a:t>
            </a:r>
          </a:p>
          <a:p>
            <a:r>
              <a:rPr lang="en-US" sz="2000" dirty="0" smtClean="0"/>
              <a:t>The human element binds IT components into a reliable set of IT infrastructure services which are shared in business processes across the organization.</a:t>
            </a:r>
          </a:p>
          <a:p>
            <a:r>
              <a:rPr lang="en-US" sz="2000" dirty="0" smtClean="0"/>
              <a:t>Good IT infrastructure management can avoid occurrence of IT infrastructure problems and resolve them before they impact business availability.</a:t>
            </a:r>
          </a:p>
          <a:p>
            <a:r>
              <a:rPr lang="en-US" sz="2000" dirty="0" smtClean="0"/>
              <a:t>The management aspect of IT infrastructure is very critical since management practices are developed over time and they are unique for each organization.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Challenges - ITISM</a:t>
            </a:r>
            <a:endParaRPr lang="en-IN" sz="3600" dirty="0"/>
          </a:p>
        </p:txBody>
      </p:sp>
      <p:sp>
        <p:nvSpPr>
          <p:cNvPr id="3" name="Content Placeholder 2"/>
          <p:cNvSpPr>
            <a:spLocks noGrp="1"/>
          </p:cNvSpPr>
          <p:nvPr>
            <p:ph idx="1"/>
          </p:nvPr>
        </p:nvSpPr>
        <p:spPr>
          <a:xfrm>
            <a:off x="152400" y="914400"/>
            <a:ext cx="8839200" cy="5791200"/>
          </a:xfrm>
        </p:spPr>
        <p:txBody>
          <a:bodyPr>
            <a:normAutofit lnSpcReduction="10000"/>
          </a:bodyPr>
          <a:lstStyle/>
          <a:p>
            <a:r>
              <a:rPr lang="en-US" sz="2000" dirty="0" smtClean="0"/>
              <a:t>IT infrastructure consists of resources and capabilities which are built through the interaction between technology and people in the organization.</a:t>
            </a:r>
          </a:p>
          <a:p>
            <a:r>
              <a:rPr lang="en-US" sz="2000" dirty="0" smtClean="0"/>
              <a:t>It consists of elements shared by different levels of users and processes and provides platform to the people to share knowledge.</a:t>
            </a:r>
          </a:p>
          <a:p>
            <a:r>
              <a:rPr lang="en-US" sz="2000" dirty="0" smtClean="0"/>
              <a:t>Though IT infrastructure and its management are very essential for smooth running of an organization, some challenges are faced in management and development of IT infrastructure. </a:t>
            </a:r>
          </a:p>
          <a:p>
            <a:r>
              <a:rPr lang="en-US" sz="2000" dirty="0" smtClean="0"/>
              <a:t>Few important challenges are listed below:</a:t>
            </a:r>
          </a:p>
          <a:p>
            <a:pPr>
              <a:buNone/>
            </a:pPr>
            <a:r>
              <a:rPr lang="en-US" sz="2000" b="1" dirty="0" smtClean="0"/>
              <a:t>	1. Suitability to the organization</a:t>
            </a:r>
          </a:p>
          <a:p>
            <a:r>
              <a:rPr lang="en-US" sz="2000" dirty="0" smtClean="0"/>
              <a:t>IT infrastructure management needs to develop and deploy management activities in such a way that they support operational and strategic goals of the organization.</a:t>
            </a:r>
          </a:p>
          <a:p>
            <a:r>
              <a:rPr lang="en-US" sz="2000" dirty="0" smtClean="0"/>
              <a:t>The management activity consists of two parts: Maintenance of existing systems and development of new infrastructure.</a:t>
            </a:r>
          </a:p>
          <a:p>
            <a:r>
              <a:rPr lang="en-US" sz="2000" dirty="0" smtClean="0"/>
              <a:t>Usually, information system development relies on existing hardware and software resources.</a:t>
            </a:r>
          </a:p>
          <a:p>
            <a:r>
              <a:rPr lang="en-US" sz="2000" dirty="0" smtClean="0"/>
              <a:t>However, vision is required in both business and IT in order to achieve what technology can do and how to make its best possible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9196</TotalTime>
  <Words>4501</Words>
  <Application>Microsoft Office PowerPoint</Application>
  <PresentationFormat>On-screen Show (4:3)</PresentationFormat>
  <Paragraphs>526</Paragraphs>
  <Slides>58</Slides>
  <Notes>2</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 15IT413 – IT INFRASTRUCTURE MANAGEMENT </vt:lpstr>
      <vt:lpstr>DISCLAIMER</vt:lpstr>
      <vt:lpstr>Topics</vt:lpstr>
      <vt:lpstr>Introduction</vt:lpstr>
      <vt:lpstr>Introduction</vt:lpstr>
      <vt:lpstr>Introduction</vt:lpstr>
      <vt:lpstr>Introduction</vt:lpstr>
      <vt:lpstr>Introduction</vt:lpstr>
      <vt:lpstr>Challenges - ITISM</vt:lpstr>
      <vt:lpstr>Challenges - ITISM</vt:lpstr>
      <vt:lpstr>DESIGN ISSUES OF IT ORGANIZATIONS  AND IT INFRASTRUCTURE</vt:lpstr>
      <vt:lpstr>DESIGN ISSUES OF IT ORGANIZATIONS AND IT INFRASTRUCTURE</vt:lpstr>
      <vt:lpstr>DESIGN ISSUES OF IT ORGANIZATIONS  AND IT INFRASTRUCTURE</vt:lpstr>
      <vt:lpstr>DESIGN ISSUES OF IT ORGANIZATIONS  AND IT INFRASTRUCTURE</vt:lpstr>
      <vt:lpstr>DESIGN ISSUES OF IT ORGANIZATIONS  AND IT INFRASTRUCTURE</vt:lpstr>
      <vt:lpstr>DESIGN ISSUES OF IT ORGANIZATIONS  AND IT INFRASTRUCTURE</vt:lpstr>
      <vt:lpstr>IT Systems Management</vt:lpstr>
      <vt:lpstr>IT Systems Management</vt:lpstr>
      <vt:lpstr>IT Systems Management</vt:lpstr>
      <vt:lpstr>IT Systems Management</vt:lpstr>
      <vt:lpstr>IT Systems Management</vt:lpstr>
      <vt:lpstr>IT Service Management Process</vt:lpstr>
      <vt:lpstr>IT Service Management Process</vt:lpstr>
      <vt:lpstr>IT Service Management Process</vt:lpstr>
      <vt:lpstr>IT Service Management Process</vt:lpstr>
      <vt:lpstr>IT Service Management Process</vt:lpstr>
      <vt:lpstr>IT Service Management Process</vt:lpstr>
      <vt:lpstr>IT Service Management Process</vt:lpstr>
      <vt:lpstr>IT Service Management Process</vt:lpstr>
      <vt:lpstr>IT Service Management Process</vt:lpstr>
      <vt:lpstr>IT Service Management Process</vt:lpstr>
      <vt:lpstr>IT Service Management Process</vt:lpstr>
      <vt:lpstr>IT Service Management Process</vt:lpstr>
      <vt:lpstr>        Information System Design Process</vt:lpstr>
      <vt:lpstr>        Information System Design Process</vt:lpstr>
      <vt:lpstr>        Information System Design Process</vt:lpstr>
      <vt:lpstr>        Information System Design Process</vt:lpstr>
      <vt:lpstr>       Information System Design Process</vt:lpstr>
      <vt:lpstr>        Information System Design Process</vt:lpstr>
      <vt:lpstr>        Information System Design Process</vt:lpstr>
      <vt:lpstr>        Information System Design Process</vt:lpstr>
      <vt:lpstr>        Information System Design Process</vt:lpstr>
      <vt:lpstr>        Information System Design Process</vt:lpstr>
      <vt:lpstr>       Information System Design Process</vt:lpstr>
      <vt:lpstr>       Information System Design Process</vt:lpstr>
      <vt:lpstr>IT Infrastructure Library</vt:lpstr>
      <vt:lpstr>IT Infrastructure Library</vt:lpstr>
      <vt:lpstr>IT Infrastructure Library</vt:lpstr>
      <vt:lpstr>IT Infrastructure Library</vt:lpstr>
      <vt:lpstr>IT Infrastructure Library</vt:lpstr>
      <vt:lpstr>IT Infrastructure Library</vt:lpstr>
      <vt:lpstr>IT Infrastructure Library</vt:lpstr>
      <vt:lpstr>IT Infrastructure Library</vt:lpstr>
      <vt:lpstr>IT Infrastructure Library</vt:lpstr>
      <vt:lpstr>IT Infrastructure Library</vt:lpstr>
      <vt:lpstr>IT Infrastructure Library</vt:lpstr>
      <vt:lpstr>IT Infrastructure Library</vt:lpstr>
      <vt:lpstr>Reference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Anila Pushparaja</dc:creator>
  <cp:lastModifiedBy>NEW</cp:lastModifiedBy>
  <cp:revision>323</cp:revision>
  <dcterms:created xsi:type="dcterms:W3CDTF">2017-03-21T16:05:31Z</dcterms:created>
  <dcterms:modified xsi:type="dcterms:W3CDTF">2020-06-25T08:36:18Z</dcterms:modified>
</cp:coreProperties>
</file>