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256" r:id="rId2"/>
    <p:sldId id="357" r:id="rId3"/>
    <p:sldId id="457" r:id="rId4"/>
    <p:sldId id="507" r:id="rId5"/>
    <p:sldId id="508" r:id="rId6"/>
    <p:sldId id="509" r:id="rId7"/>
    <p:sldId id="513" r:id="rId8"/>
    <p:sldId id="510" r:id="rId9"/>
    <p:sldId id="514" r:id="rId10"/>
    <p:sldId id="515" r:id="rId11"/>
    <p:sldId id="516" r:id="rId12"/>
    <p:sldId id="517" r:id="rId13"/>
    <p:sldId id="518" r:id="rId14"/>
    <p:sldId id="520" r:id="rId15"/>
    <p:sldId id="521" r:id="rId16"/>
    <p:sldId id="522" r:id="rId17"/>
    <p:sldId id="523" r:id="rId18"/>
    <p:sldId id="524" r:id="rId19"/>
    <p:sldId id="525" r:id="rId20"/>
    <p:sldId id="526" r:id="rId21"/>
    <p:sldId id="527" r:id="rId22"/>
    <p:sldId id="528" r:id="rId23"/>
    <p:sldId id="529" r:id="rId24"/>
    <p:sldId id="530" r:id="rId25"/>
    <p:sldId id="531" r:id="rId26"/>
    <p:sldId id="532" r:id="rId27"/>
    <p:sldId id="533" r:id="rId28"/>
    <p:sldId id="534" r:id="rId29"/>
    <p:sldId id="535" r:id="rId30"/>
    <p:sldId id="536" r:id="rId31"/>
    <p:sldId id="537" r:id="rId32"/>
    <p:sldId id="538" r:id="rId33"/>
    <p:sldId id="539" r:id="rId34"/>
    <p:sldId id="540" r:id="rId35"/>
    <p:sldId id="458" r:id="rId36"/>
    <p:sldId id="459" r:id="rId37"/>
    <p:sldId id="460" r:id="rId38"/>
    <p:sldId id="461" r:id="rId39"/>
    <p:sldId id="462" r:id="rId40"/>
    <p:sldId id="464" r:id="rId41"/>
    <p:sldId id="465" r:id="rId42"/>
    <p:sldId id="481" r:id="rId43"/>
    <p:sldId id="466" r:id="rId44"/>
    <p:sldId id="467" r:id="rId45"/>
    <p:sldId id="468" r:id="rId46"/>
    <p:sldId id="482" r:id="rId47"/>
    <p:sldId id="469" r:id="rId48"/>
    <p:sldId id="470" r:id="rId49"/>
    <p:sldId id="471" r:id="rId50"/>
    <p:sldId id="484" r:id="rId51"/>
    <p:sldId id="472" r:id="rId52"/>
    <p:sldId id="473" r:id="rId53"/>
    <p:sldId id="485" r:id="rId54"/>
    <p:sldId id="474" r:id="rId55"/>
    <p:sldId id="475" r:id="rId56"/>
    <p:sldId id="486" r:id="rId57"/>
    <p:sldId id="476" r:id="rId58"/>
    <p:sldId id="477" r:id="rId59"/>
    <p:sldId id="487" r:id="rId60"/>
    <p:sldId id="479" r:id="rId61"/>
    <p:sldId id="488" r:id="rId62"/>
    <p:sldId id="483" r:id="rId63"/>
    <p:sldId id="463" r:id="rId64"/>
    <p:sldId id="498" r:id="rId65"/>
    <p:sldId id="499" r:id="rId66"/>
    <p:sldId id="489" r:id="rId67"/>
    <p:sldId id="490" r:id="rId68"/>
    <p:sldId id="500" r:id="rId69"/>
    <p:sldId id="543" r:id="rId70"/>
    <p:sldId id="506" r:id="rId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8793" autoAdjust="0"/>
  </p:normalViewPr>
  <p:slideViewPr>
    <p:cSldViewPr>
      <p:cViewPr varScale="1">
        <p:scale>
          <a:sx n="79" d="100"/>
          <a:sy n="79" d="100"/>
        </p:scale>
        <p:origin x="149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thuselvam M" userId="f4c793f0fd856b23" providerId="LiveId" clId="{48446593-58E4-449A-99BC-5BCD98EBC337}"/>
    <pc:docChg chg="undo custSel modSld">
      <pc:chgData name="Muthuselvam M" userId="f4c793f0fd856b23" providerId="LiveId" clId="{48446593-58E4-449A-99BC-5BCD98EBC337}" dt="2022-11-15T13:12:19.832" v="146" actId="207"/>
      <pc:docMkLst>
        <pc:docMk/>
      </pc:docMkLst>
      <pc:sldChg chg="modSp mod">
        <pc:chgData name="Muthuselvam M" userId="f4c793f0fd856b23" providerId="LiveId" clId="{48446593-58E4-449A-99BC-5BCD98EBC337}" dt="2022-10-25T13:00:18.064" v="29" actId="207"/>
        <pc:sldMkLst>
          <pc:docMk/>
          <pc:sldMk cId="0" sldId="457"/>
        </pc:sldMkLst>
        <pc:spChg chg="mod">
          <ac:chgData name="Muthuselvam M" userId="f4c793f0fd856b23" providerId="LiveId" clId="{48446593-58E4-449A-99BC-5BCD98EBC337}" dt="2022-10-25T13:00:18.064" v="29" actId="207"/>
          <ac:spMkLst>
            <pc:docMk/>
            <pc:sldMk cId="0" sldId="457"/>
            <ac:spMk id="3" creationId="{00000000-0000-0000-0000-000000000000}"/>
          </ac:spMkLst>
        </pc:spChg>
      </pc:sldChg>
      <pc:sldChg chg="modSp mod">
        <pc:chgData name="Muthuselvam M" userId="f4c793f0fd856b23" providerId="LiveId" clId="{48446593-58E4-449A-99BC-5BCD98EBC337}" dt="2022-11-01T13:27:08.437" v="121" actId="207"/>
        <pc:sldMkLst>
          <pc:docMk/>
          <pc:sldMk cId="0" sldId="458"/>
        </pc:sldMkLst>
        <pc:spChg chg="mod">
          <ac:chgData name="Muthuselvam M" userId="f4c793f0fd856b23" providerId="LiveId" clId="{48446593-58E4-449A-99BC-5BCD98EBC337}" dt="2022-11-01T13:27:08.437" v="121" actId="207"/>
          <ac:spMkLst>
            <pc:docMk/>
            <pc:sldMk cId="0" sldId="458"/>
            <ac:spMk id="3" creationId="{00000000-0000-0000-0000-000000000000}"/>
          </ac:spMkLst>
        </pc:spChg>
      </pc:sldChg>
      <pc:sldChg chg="modSp mod">
        <pc:chgData name="Muthuselvam M" userId="f4c793f0fd856b23" providerId="LiveId" clId="{48446593-58E4-449A-99BC-5BCD98EBC337}" dt="2022-11-15T12:58:38.415" v="127" actId="207"/>
        <pc:sldMkLst>
          <pc:docMk/>
          <pc:sldMk cId="0" sldId="459"/>
        </pc:sldMkLst>
        <pc:spChg chg="mod">
          <ac:chgData name="Muthuselvam M" userId="f4c793f0fd856b23" providerId="LiveId" clId="{48446593-58E4-449A-99BC-5BCD98EBC337}" dt="2022-11-15T12:58:38.415" v="127" actId="207"/>
          <ac:spMkLst>
            <pc:docMk/>
            <pc:sldMk cId="0" sldId="459"/>
            <ac:spMk id="3" creationId="{00000000-0000-0000-0000-000000000000}"/>
          </ac:spMkLst>
        </pc:spChg>
      </pc:sldChg>
      <pc:sldChg chg="modSp mod">
        <pc:chgData name="Muthuselvam M" userId="f4c793f0fd856b23" providerId="LiveId" clId="{48446593-58E4-449A-99BC-5BCD98EBC337}" dt="2022-11-15T12:59:29.279" v="129" actId="207"/>
        <pc:sldMkLst>
          <pc:docMk/>
          <pc:sldMk cId="0" sldId="460"/>
        </pc:sldMkLst>
        <pc:spChg chg="mod">
          <ac:chgData name="Muthuselvam M" userId="f4c793f0fd856b23" providerId="LiveId" clId="{48446593-58E4-449A-99BC-5BCD98EBC337}" dt="2022-11-15T12:59:29.279" v="129" actId="207"/>
          <ac:spMkLst>
            <pc:docMk/>
            <pc:sldMk cId="0" sldId="460"/>
            <ac:spMk id="3" creationId="{00000000-0000-0000-0000-000000000000}"/>
          </ac:spMkLst>
        </pc:spChg>
      </pc:sldChg>
      <pc:sldChg chg="modSp mod">
        <pc:chgData name="Muthuselvam M" userId="f4c793f0fd856b23" providerId="LiveId" clId="{48446593-58E4-449A-99BC-5BCD98EBC337}" dt="2022-11-15T13:00:02.119" v="131" actId="207"/>
        <pc:sldMkLst>
          <pc:docMk/>
          <pc:sldMk cId="0" sldId="461"/>
        </pc:sldMkLst>
        <pc:spChg chg="mod">
          <ac:chgData name="Muthuselvam M" userId="f4c793f0fd856b23" providerId="LiveId" clId="{48446593-58E4-449A-99BC-5BCD98EBC337}" dt="2022-11-15T13:00:02.119" v="131" actId="207"/>
          <ac:spMkLst>
            <pc:docMk/>
            <pc:sldMk cId="0" sldId="461"/>
            <ac:spMk id="3" creationId="{00000000-0000-0000-0000-000000000000}"/>
          </ac:spMkLst>
        </pc:spChg>
      </pc:sldChg>
      <pc:sldChg chg="modSp mod">
        <pc:chgData name="Muthuselvam M" userId="f4c793f0fd856b23" providerId="LiveId" clId="{48446593-58E4-449A-99BC-5BCD98EBC337}" dt="2022-11-15T13:05:35.803" v="137" actId="207"/>
        <pc:sldMkLst>
          <pc:docMk/>
          <pc:sldMk cId="0" sldId="462"/>
        </pc:sldMkLst>
        <pc:spChg chg="mod">
          <ac:chgData name="Muthuselvam M" userId="f4c793f0fd856b23" providerId="LiveId" clId="{48446593-58E4-449A-99BC-5BCD98EBC337}" dt="2022-11-15T13:05:35.803" v="137" actId="207"/>
          <ac:spMkLst>
            <pc:docMk/>
            <pc:sldMk cId="0" sldId="462"/>
            <ac:spMk id="3" creationId="{00000000-0000-0000-0000-000000000000}"/>
          </ac:spMkLst>
        </pc:spChg>
      </pc:sldChg>
      <pc:sldChg chg="modSp mod">
        <pc:chgData name="Muthuselvam M" userId="f4c793f0fd856b23" providerId="LiveId" clId="{48446593-58E4-449A-99BC-5BCD98EBC337}" dt="2022-11-15T13:10:58.476" v="141" actId="207"/>
        <pc:sldMkLst>
          <pc:docMk/>
          <pc:sldMk cId="0" sldId="464"/>
        </pc:sldMkLst>
        <pc:spChg chg="mod">
          <ac:chgData name="Muthuselvam M" userId="f4c793f0fd856b23" providerId="LiveId" clId="{48446593-58E4-449A-99BC-5BCD98EBC337}" dt="2022-11-15T13:10:58.476" v="141" actId="207"/>
          <ac:spMkLst>
            <pc:docMk/>
            <pc:sldMk cId="0" sldId="464"/>
            <ac:spMk id="3" creationId="{00000000-0000-0000-0000-000000000000}"/>
          </ac:spMkLst>
        </pc:spChg>
      </pc:sldChg>
      <pc:sldChg chg="modSp mod">
        <pc:chgData name="Muthuselvam M" userId="f4c793f0fd856b23" providerId="LiveId" clId="{48446593-58E4-449A-99BC-5BCD98EBC337}" dt="2022-11-15T13:11:35.537" v="143" actId="207"/>
        <pc:sldMkLst>
          <pc:docMk/>
          <pc:sldMk cId="0" sldId="465"/>
        </pc:sldMkLst>
        <pc:spChg chg="mod">
          <ac:chgData name="Muthuselvam M" userId="f4c793f0fd856b23" providerId="LiveId" clId="{48446593-58E4-449A-99BC-5BCD98EBC337}" dt="2022-11-15T13:11:35.537" v="143" actId="207"/>
          <ac:spMkLst>
            <pc:docMk/>
            <pc:sldMk cId="0" sldId="465"/>
            <ac:spMk id="3" creationId="{00000000-0000-0000-0000-000000000000}"/>
          </ac:spMkLst>
        </pc:spChg>
      </pc:sldChg>
      <pc:sldChg chg="modSp mod">
        <pc:chgData name="Muthuselvam M" userId="f4c793f0fd856b23" providerId="LiveId" clId="{48446593-58E4-449A-99BC-5BCD98EBC337}" dt="2022-11-15T13:12:04.783" v="145" actId="207"/>
        <pc:sldMkLst>
          <pc:docMk/>
          <pc:sldMk cId="0" sldId="466"/>
        </pc:sldMkLst>
        <pc:spChg chg="mod">
          <ac:chgData name="Muthuselvam M" userId="f4c793f0fd856b23" providerId="LiveId" clId="{48446593-58E4-449A-99BC-5BCD98EBC337}" dt="2022-11-15T13:12:04.783" v="145" actId="207"/>
          <ac:spMkLst>
            <pc:docMk/>
            <pc:sldMk cId="0" sldId="466"/>
            <ac:spMk id="3" creationId="{00000000-0000-0000-0000-000000000000}"/>
          </ac:spMkLst>
        </pc:spChg>
      </pc:sldChg>
      <pc:sldChg chg="modSp mod">
        <pc:chgData name="Muthuselvam M" userId="f4c793f0fd856b23" providerId="LiveId" clId="{48446593-58E4-449A-99BC-5BCD98EBC337}" dt="2022-11-15T13:12:19.832" v="146" actId="207"/>
        <pc:sldMkLst>
          <pc:docMk/>
          <pc:sldMk cId="0" sldId="468"/>
        </pc:sldMkLst>
        <pc:spChg chg="mod">
          <ac:chgData name="Muthuselvam M" userId="f4c793f0fd856b23" providerId="LiveId" clId="{48446593-58E4-449A-99BC-5BCD98EBC337}" dt="2022-11-15T13:12:19.832" v="146" actId="207"/>
          <ac:spMkLst>
            <pc:docMk/>
            <pc:sldMk cId="0" sldId="468"/>
            <ac:spMk id="3" creationId="{00000000-0000-0000-0000-000000000000}"/>
          </ac:spMkLst>
        </pc:spChg>
      </pc:sldChg>
      <pc:sldChg chg="modSp mod">
        <pc:chgData name="Muthuselvam M" userId="f4c793f0fd856b23" providerId="LiveId" clId="{48446593-58E4-449A-99BC-5BCD98EBC337}" dt="2022-11-15T13:11:50.802" v="144" actId="207"/>
        <pc:sldMkLst>
          <pc:docMk/>
          <pc:sldMk cId="0" sldId="481"/>
        </pc:sldMkLst>
        <pc:spChg chg="mod">
          <ac:chgData name="Muthuselvam M" userId="f4c793f0fd856b23" providerId="LiveId" clId="{48446593-58E4-449A-99BC-5BCD98EBC337}" dt="2022-11-15T13:11:50.802" v="144" actId="207"/>
          <ac:spMkLst>
            <pc:docMk/>
            <pc:sldMk cId="0" sldId="481"/>
            <ac:spMk id="3" creationId="{00000000-0000-0000-0000-000000000000}"/>
          </ac:spMkLst>
        </pc:spChg>
      </pc:sldChg>
      <pc:sldChg chg="modSp mod">
        <pc:chgData name="Muthuselvam M" userId="f4c793f0fd856b23" providerId="LiveId" clId="{48446593-58E4-449A-99BC-5BCD98EBC337}" dt="2022-10-25T13:02:21.279" v="33" actId="207"/>
        <pc:sldMkLst>
          <pc:docMk/>
          <pc:sldMk cId="0" sldId="507"/>
        </pc:sldMkLst>
        <pc:spChg chg="mod">
          <ac:chgData name="Muthuselvam M" userId="f4c793f0fd856b23" providerId="LiveId" clId="{48446593-58E4-449A-99BC-5BCD98EBC337}" dt="2022-10-25T13:02:21.279" v="33" actId="207"/>
          <ac:spMkLst>
            <pc:docMk/>
            <pc:sldMk cId="0" sldId="507"/>
            <ac:spMk id="3" creationId="{00000000-0000-0000-0000-000000000000}"/>
          </ac:spMkLst>
        </pc:spChg>
      </pc:sldChg>
      <pc:sldChg chg="modSp mod">
        <pc:chgData name="Muthuselvam M" userId="f4c793f0fd856b23" providerId="LiveId" clId="{48446593-58E4-449A-99BC-5BCD98EBC337}" dt="2022-10-25T13:04:36.965" v="37" actId="207"/>
        <pc:sldMkLst>
          <pc:docMk/>
          <pc:sldMk cId="0" sldId="508"/>
        </pc:sldMkLst>
        <pc:spChg chg="mod">
          <ac:chgData name="Muthuselvam M" userId="f4c793f0fd856b23" providerId="LiveId" clId="{48446593-58E4-449A-99BC-5BCD98EBC337}" dt="2022-10-25T13:04:36.965" v="37" actId="207"/>
          <ac:spMkLst>
            <pc:docMk/>
            <pc:sldMk cId="0" sldId="508"/>
            <ac:spMk id="3" creationId="{00000000-0000-0000-0000-000000000000}"/>
          </ac:spMkLst>
        </pc:spChg>
      </pc:sldChg>
      <pc:sldChg chg="modSp mod">
        <pc:chgData name="Muthuselvam M" userId="f4c793f0fd856b23" providerId="LiveId" clId="{48446593-58E4-449A-99BC-5BCD98EBC337}" dt="2022-10-25T13:08:13.472" v="40" actId="207"/>
        <pc:sldMkLst>
          <pc:docMk/>
          <pc:sldMk cId="0" sldId="509"/>
        </pc:sldMkLst>
        <pc:spChg chg="mod">
          <ac:chgData name="Muthuselvam M" userId="f4c793f0fd856b23" providerId="LiveId" clId="{48446593-58E4-449A-99BC-5BCD98EBC337}" dt="2022-10-25T13:08:13.472" v="40" actId="207"/>
          <ac:spMkLst>
            <pc:docMk/>
            <pc:sldMk cId="0" sldId="509"/>
            <ac:spMk id="3" creationId="{00000000-0000-0000-0000-000000000000}"/>
          </ac:spMkLst>
        </pc:spChg>
      </pc:sldChg>
      <pc:sldChg chg="modSp mod">
        <pc:chgData name="Muthuselvam M" userId="f4c793f0fd856b23" providerId="LiveId" clId="{48446593-58E4-449A-99BC-5BCD98EBC337}" dt="2022-10-25T13:11:39.273" v="53" actId="207"/>
        <pc:sldMkLst>
          <pc:docMk/>
          <pc:sldMk cId="0" sldId="510"/>
        </pc:sldMkLst>
        <pc:spChg chg="mod">
          <ac:chgData name="Muthuselvam M" userId="f4c793f0fd856b23" providerId="LiveId" clId="{48446593-58E4-449A-99BC-5BCD98EBC337}" dt="2022-10-25T13:11:39.273" v="53" actId="207"/>
          <ac:spMkLst>
            <pc:docMk/>
            <pc:sldMk cId="0" sldId="510"/>
            <ac:spMk id="3" creationId="{00000000-0000-0000-0000-000000000000}"/>
          </ac:spMkLst>
        </pc:spChg>
      </pc:sldChg>
      <pc:sldChg chg="modSp mod">
        <pc:chgData name="Muthuselvam M" userId="f4c793f0fd856b23" providerId="LiveId" clId="{48446593-58E4-449A-99BC-5BCD98EBC337}" dt="2022-10-25T13:08:55.237" v="43" actId="207"/>
        <pc:sldMkLst>
          <pc:docMk/>
          <pc:sldMk cId="0" sldId="513"/>
        </pc:sldMkLst>
        <pc:spChg chg="mod">
          <ac:chgData name="Muthuselvam M" userId="f4c793f0fd856b23" providerId="LiveId" clId="{48446593-58E4-449A-99BC-5BCD98EBC337}" dt="2022-10-25T13:08:55.237" v="43" actId="207"/>
          <ac:spMkLst>
            <pc:docMk/>
            <pc:sldMk cId="0" sldId="513"/>
            <ac:spMk id="3" creationId="{00000000-0000-0000-0000-000000000000}"/>
          </ac:spMkLst>
        </pc:spChg>
      </pc:sldChg>
      <pc:sldChg chg="modSp mod">
        <pc:chgData name="Muthuselvam M" userId="f4c793f0fd856b23" providerId="LiveId" clId="{48446593-58E4-449A-99BC-5BCD98EBC337}" dt="2022-10-25T13:14:30.904" v="62" actId="207"/>
        <pc:sldMkLst>
          <pc:docMk/>
          <pc:sldMk cId="0" sldId="514"/>
        </pc:sldMkLst>
        <pc:spChg chg="mod">
          <ac:chgData name="Muthuselvam M" userId="f4c793f0fd856b23" providerId="LiveId" clId="{48446593-58E4-449A-99BC-5BCD98EBC337}" dt="2022-10-25T13:14:30.904" v="62" actId="207"/>
          <ac:spMkLst>
            <pc:docMk/>
            <pc:sldMk cId="0" sldId="514"/>
            <ac:spMk id="3" creationId="{00000000-0000-0000-0000-000000000000}"/>
          </ac:spMkLst>
        </pc:spChg>
      </pc:sldChg>
      <pc:sldChg chg="modSp mod">
        <pc:chgData name="Muthuselvam M" userId="f4c793f0fd856b23" providerId="LiveId" clId="{48446593-58E4-449A-99BC-5BCD98EBC337}" dt="2022-10-25T14:26:07.590" v="64" actId="207"/>
        <pc:sldMkLst>
          <pc:docMk/>
          <pc:sldMk cId="0" sldId="515"/>
        </pc:sldMkLst>
        <pc:spChg chg="mod">
          <ac:chgData name="Muthuselvam M" userId="f4c793f0fd856b23" providerId="LiveId" clId="{48446593-58E4-449A-99BC-5BCD98EBC337}" dt="2022-10-25T14:26:07.590" v="64" actId="207"/>
          <ac:spMkLst>
            <pc:docMk/>
            <pc:sldMk cId="0" sldId="515"/>
            <ac:spMk id="3" creationId="{00000000-0000-0000-0000-000000000000}"/>
          </ac:spMkLst>
        </pc:spChg>
      </pc:sldChg>
      <pc:sldChg chg="modSp mod">
        <pc:chgData name="Muthuselvam M" userId="f4c793f0fd856b23" providerId="LiveId" clId="{48446593-58E4-449A-99BC-5BCD98EBC337}" dt="2022-10-25T14:32:31.568" v="65" actId="207"/>
        <pc:sldMkLst>
          <pc:docMk/>
          <pc:sldMk cId="0" sldId="516"/>
        </pc:sldMkLst>
        <pc:spChg chg="mod">
          <ac:chgData name="Muthuselvam M" userId="f4c793f0fd856b23" providerId="LiveId" clId="{48446593-58E4-449A-99BC-5BCD98EBC337}" dt="2022-10-25T14:32:31.568" v="65" actId="207"/>
          <ac:spMkLst>
            <pc:docMk/>
            <pc:sldMk cId="0" sldId="516"/>
            <ac:spMk id="3" creationId="{00000000-0000-0000-0000-000000000000}"/>
          </ac:spMkLst>
        </pc:spChg>
      </pc:sldChg>
      <pc:sldChg chg="modSp mod">
        <pc:chgData name="Muthuselvam M" userId="f4c793f0fd856b23" providerId="LiveId" clId="{48446593-58E4-449A-99BC-5BCD98EBC337}" dt="2022-10-25T14:33:46.231" v="66" actId="207"/>
        <pc:sldMkLst>
          <pc:docMk/>
          <pc:sldMk cId="0" sldId="518"/>
        </pc:sldMkLst>
        <pc:spChg chg="mod">
          <ac:chgData name="Muthuselvam M" userId="f4c793f0fd856b23" providerId="LiveId" clId="{48446593-58E4-449A-99BC-5BCD98EBC337}" dt="2022-10-25T14:33:46.231" v="66" actId="207"/>
          <ac:spMkLst>
            <pc:docMk/>
            <pc:sldMk cId="0" sldId="518"/>
            <ac:spMk id="3" creationId="{00000000-0000-0000-0000-000000000000}"/>
          </ac:spMkLst>
        </pc:spChg>
      </pc:sldChg>
      <pc:sldChg chg="modSp mod">
        <pc:chgData name="Muthuselvam M" userId="f4c793f0fd856b23" providerId="LiveId" clId="{48446593-58E4-449A-99BC-5BCD98EBC337}" dt="2022-11-01T13:13:22.329" v="73" actId="207"/>
        <pc:sldMkLst>
          <pc:docMk/>
          <pc:sldMk cId="0" sldId="530"/>
        </pc:sldMkLst>
        <pc:spChg chg="mod">
          <ac:chgData name="Muthuselvam M" userId="f4c793f0fd856b23" providerId="LiveId" clId="{48446593-58E4-449A-99BC-5BCD98EBC337}" dt="2022-11-01T13:13:22.329" v="73" actId="207"/>
          <ac:spMkLst>
            <pc:docMk/>
            <pc:sldMk cId="0" sldId="530"/>
            <ac:spMk id="3" creationId="{00000000-0000-0000-0000-000000000000}"/>
          </ac:spMkLst>
        </pc:spChg>
      </pc:sldChg>
      <pc:sldChg chg="modSp mod">
        <pc:chgData name="Muthuselvam M" userId="f4c793f0fd856b23" providerId="LiveId" clId="{48446593-58E4-449A-99BC-5BCD98EBC337}" dt="2022-11-01T13:15:46.289" v="83" actId="207"/>
        <pc:sldMkLst>
          <pc:docMk/>
          <pc:sldMk cId="0" sldId="531"/>
        </pc:sldMkLst>
        <pc:spChg chg="mod">
          <ac:chgData name="Muthuselvam M" userId="f4c793f0fd856b23" providerId="LiveId" clId="{48446593-58E4-449A-99BC-5BCD98EBC337}" dt="2022-11-01T13:15:46.289" v="83" actId="207"/>
          <ac:spMkLst>
            <pc:docMk/>
            <pc:sldMk cId="0" sldId="531"/>
            <ac:spMk id="3" creationId="{00000000-0000-0000-0000-000000000000}"/>
          </ac:spMkLst>
        </pc:spChg>
      </pc:sldChg>
      <pc:sldChg chg="modSp mod">
        <pc:chgData name="Muthuselvam M" userId="f4c793f0fd856b23" providerId="LiveId" clId="{48446593-58E4-449A-99BC-5BCD98EBC337}" dt="2022-11-01T13:17:53.004" v="89" actId="207"/>
        <pc:sldMkLst>
          <pc:docMk/>
          <pc:sldMk cId="0" sldId="532"/>
        </pc:sldMkLst>
        <pc:spChg chg="mod">
          <ac:chgData name="Muthuselvam M" userId="f4c793f0fd856b23" providerId="LiveId" clId="{48446593-58E4-449A-99BC-5BCD98EBC337}" dt="2022-11-01T13:17:53.004" v="89" actId="207"/>
          <ac:spMkLst>
            <pc:docMk/>
            <pc:sldMk cId="0" sldId="532"/>
            <ac:spMk id="3" creationId="{00000000-0000-0000-0000-000000000000}"/>
          </ac:spMkLst>
        </pc:spChg>
      </pc:sldChg>
      <pc:sldChg chg="modSp mod">
        <pc:chgData name="Muthuselvam M" userId="f4c793f0fd856b23" providerId="LiveId" clId="{48446593-58E4-449A-99BC-5BCD98EBC337}" dt="2022-11-01T13:20:08.201" v="98" actId="207"/>
        <pc:sldMkLst>
          <pc:docMk/>
          <pc:sldMk cId="0" sldId="535"/>
        </pc:sldMkLst>
        <pc:spChg chg="mod">
          <ac:chgData name="Muthuselvam M" userId="f4c793f0fd856b23" providerId="LiveId" clId="{48446593-58E4-449A-99BC-5BCD98EBC337}" dt="2022-11-01T13:20:08.201" v="98" actId="207"/>
          <ac:spMkLst>
            <pc:docMk/>
            <pc:sldMk cId="0" sldId="535"/>
            <ac:spMk id="3" creationId="{00000000-0000-0000-0000-000000000000}"/>
          </ac:spMkLst>
        </pc:spChg>
      </pc:sldChg>
      <pc:sldChg chg="modSp mod">
        <pc:chgData name="Muthuselvam M" userId="f4c793f0fd856b23" providerId="LiveId" clId="{48446593-58E4-449A-99BC-5BCD98EBC337}" dt="2022-11-01T13:20:45.464" v="101" actId="207"/>
        <pc:sldMkLst>
          <pc:docMk/>
          <pc:sldMk cId="0" sldId="536"/>
        </pc:sldMkLst>
        <pc:spChg chg="mod">
          <ac:chgData name="Muthuselvam M" userId="f4c793f0fd856b23" providerId="LiveId" clId="{48446593-58E4-449A-99BC-5BCD98EBC337}" dt="2022-11-01T13:20:45.464" v="101" actId="207"/>
          <ac:spMkLst>
            <pc:docMk/>
            <pc:sldMk cId="0" sldId="536"/>
            <ac:spMk id="3" creationId="{00000000-0000-0000-0000-000000000000}"/>
          </ac:spMkLst>
        </pc:spChg>
      </pc:sldChg>
      <pc:sldChg chg="modSp mod">
        <pc:chgData name="Muthuselvam M" userId="f4c793f0fd856b23" providerId="LiveId" clId="{48446593-58E4-449A-99BC-5BCD98EBC337}" dt="2022-11-01T13:24:00.942" v="106" actId="207"/>
        <pc:sldMkLst>
          <pc:docMk/>
          <pc:sldMk cId="0" sldId="537"/>
        </pc:sldMkLst>
        <pc:spChg chg="mod">
          <ac:chgData name="Muthuselvam M" userId="f4c793f0fd856b23" providerId="LiveId" clId="{48446593-58E4-449A-99BC-5BCD98EBC337}" dt="2022-11-01T13:24:00.942" v="106" actId="207"/>
          <ac:spMkLst>
            <pc:docMk/>
            <pc:sldMk cId="0" sldId="537"/>
            <ac:spMk id="3" creationId="{00000000-0000-0000-0000-000000000000}"/>
          </ac:spMkLst>
        </pc:spChg>
      </pc:sldChg>
      <pc:sldChg chg="modSp mod">
        <pc:chgData name="Muthuselvam M" userId="f4c793f0fd856b23" providerId="LiveId" clId="{48446593-58E4-449A-99BC-5BCD98EBC337}" dt="2022-11-01T13:24:27.036" v="109" actId="207"/>
        <pc:sldMkLst>
          <pc:docMk/>
          <pc:sldMk cId="0" sldId="538"/>
        </pc:sldMkLst>
        <pc:spChg chg="mod">
          <ac:chgData name="Muthuselvam M" userId="f4c793f0fd856b23" providerId="LiveId" clId="{48446593-58E4-449A-99BC-5BCD98EBC337}" dt="2022-11-01T13:24:27.036" v="109" actId="207"/>
          <ac:spMkLst>
            <pc:docMk/>
            <pc:sldMk cId="0" sldId="538"/>
            <ac:spMk id="3" creationId="{00000000-0000-0000-0000-000000000000}"/>
          </ac:spMkLst>
        </pc:spChg>
      </pc:sldChg>
      <pc:sldChg chg="modSp mod">
        <pc:chgData name="Muthuselvam M" userId="f4c793f0fd856b23" providerId="LiveId" clId="{48446593-58E4-449A-99BC-5BCD98EBC337}" dt="2022-11-01T13:25:06.662" v="112" actId="207"/>
        <pc:sldMkLst>
          <pc:docMk/>
          <pc:sldMk cId="0" sldId="539"/>
        </pc:sldMkLst>
        <pc:spChg chg="mod">
          <ac:chgData name="Muthuselvam M" userId="f4c793f0fd856b23" providerId="LiveId" clId="{48446593-58E4-449A-99BC-5BCD98EBC337}" dt="2022-11-01T13:25:06.662" v="112" actId="207"/>
          <ac:spMkLst>
            <pc:docMk/>
            <pc:sldMk cId="0" sldId="539"/>
            <ac:spMk id="3" creationId="{00000000-0000-0000-0000-000000000000}"/>
          </ac:spMkLst>
        </pc:spChg>
      </pc:sldChg>
      <pc:sldChg chg="modSp mod">
        <pc:chgData name="Muthuselvam M" userId="f4c793f0fd856b23" providerId="LiveId" clId="{48446593-58E4-449A-99BC-5BCD98EBC337}" dt="2022-11-01T13:25:16.607" v="113" actId="207"/>
        <pc:sldMkLst>
          <pc:docMk/>
          <pc:sldMk cId="0" sldId="540"/>
        </pc:sldMkLst>
        <pc:spChg chg="mod">
          <ac:chgData name="Muthuselvam M" userId="f4c793f0fd856b23" providerId="LiveId" clId="{48446593-58E4-449A-99BC-5BCD98EBC337}" dt="2022-11-01T13:25:16.607" v="113" actId="207"/>
          <ac:spMkLst>
            <pc:docMk/>
            <pc:sldMk cId="0" sldId="540"/>
            <ac:spMk id="3" creationId="{00000000-0000-0000-0000-000000000000}"/>
          </ac:spMkLst>
        </pc:spChg>
      </pc:sldChg>
    </pc:docChg>
  </pc:docChgLst>
  <pc:docChgLst>
    <pc:chgData name="Muthuselvam M" userId="f4c793f0fd856b23" providerId="LiveId" clId="{FAAE2CBE-11FD-49EA-84B4-95F9BD16E48D}"/>
    <pc:docChg chg="custSel addSld delSld modSld">
      <pc:chgData name="Muthuselvam M" userId="f4c793f0fd856b23" providerId="LiveId" clId="{FAAE2CBE-11FD-49EA-84B4-95F9BD16E48D}" dt="2023-04-26T13:00:50.300" v="35" actId="5793"/>
      <pc:docMkLst>
        <pc:docMk/>
      </pc:docMkLst>
      <pc:sldChg chg="modSp mod">
        <pc:chgData name="Muthuselvam M" userId="f4c793f0fd856b23" providerId="LiveId" clId="{FAAE2CBE-11FD-49EA-84B4-95F9BD16E48D}" dt="2023-04-26T13:00:50.300" v="35" actId="5793"/>
        <pc:sldMkLst>
          <pc:docMk/>
          <pc:sldMk cId="0" sldId="256"/>
        </pc:sldMkLst>
        <pc:spChg chg="mod">
          <ac:chgData name="Muthuselvam M" userId="f4c793f0fd856b23" providerId="LiveId" clId="{FAAE2CBE-11FD-49EA-84B4-95F9BD16E48D}" dt="2023-04-26T13:00:50.300" v="35" actId="5793"/>
          <ac:spMkLst>
            <pc:docMk/>
            <pc:sldMk cId="0" sldId="256"/>
            <ac:spMk id="2" creationId="{00000000-0000-0000-0000-000000000000}"/>
          </ac:spMkLst>
        </pc:spChg>
      </pc:sldChg>
      <pc:sldChg chg="new del">
        <pc:chgData name="Muthuselvam M" userId="f4c793f0fd856b23" providerId="LiveId" clId="{FAAE2CBE-11FD-49EA-84B4-95F9BD16E48D}" dt="2023-04-24T13:03:24.358" v="1" actId="2696"/>
        <pc:sldMkLst>
          <pc:docMk/>
          <pc:sldMk cId="919947959" sldId="54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0B3843-71DB-4933-96B2-5A286420EAED}" type="datetimeFigureOut">
              <a:rPr lang="en-IN" smtClean="0"/>
              <a:pPr/>
              <a:t>26-04-2023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051410-1A42-4CD9-9C94-19E4466B22C6}" type="slidenum">
              <a:rPr lang="en-IN" smtClean="0"/>
              <a:pPr/>
              <a:t>‹#›</a:t>
            </a:fld>
            <a:endParaRPr lang="en-IN"/>
          </a:p>
        </p:txBody>
      </p:sp>
    </p:spTree>
    <p:extLst>
      <p:ext uri="{BB962C8B-B14F-4D97-AF65-F5344CB8AC3E}">
        <p14:creationId xmlns:p14="http://schemas.microsoft.com/office/powerpoint/2010/main" val="1764658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9A367AF-31F5-40B7-BE09-D0B060B4A053}" type="datetimeFigureOut">
              <a:rPr lang="en-US" smtClean="0"/>
              <a:pPr/>
              <a:t>4/26/2023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9A367AF-31F5-40B7-BE09-D0B060B4A053}" type="datetimeFigureOut">
              <a:rPr lang="en-US" smtClean="0"/>
              <a:pPr/>
              <a:t>4/26/2023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9A367AF-31F5-40B7-BE09-D0B060B4A053}" type="datetimeFigureOut">
              <a:rPr lang="en-US" smtClean="0"/>
              <a:pPr/>
              <a:t>4/26/2023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9A367AF-31F5-40B7-BE09-D0B060B4A053}" type="datetimeFigureOut">
              <a:rPr lang="en-US" smtClean="0"/>
              <a:pPr/>
              <a:t>4/26/2023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A367AF-31F5-40B7-BE09-D0B060B4A053}" type="datetimeFigureOut">
              <a:rPr lang="en-US" smtClean="0"/>
              <a:pPr/>
              <a:t>4/26/2023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9A367AF-31F5-40B7-BE09-D0B060B4A053}" type="datetimeFigureOut">
              <a:rPr lang="en-US" smtClean="0"/>
              <a:pPr/>
              <a:t>4/26/2023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9A367AF-31F5-40B7-BE09-D0B060B4A053}" type="datetimeFigureOut">
              <a:rPr lang="en-US" smtClean="0"/>
              <a:pPr/>
              <a:t>4/26/2023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9A367AF-31F5-40B7-BE09-D0B060B4A053}" type="datetimeFigureOut">
              <a:rPr lang="en-US" smtClean="0"/>
              <a:pPr/>
              <a:t>4/26/2023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A367AF-31F5-40B7-BE09-D0B060B4A053}" type="datetimeFigureOut">
              <a:rPr lang="en-US" smtClean="0"/>
              <a:pPr/>
              <a:t>4/26/2023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A367AF-31F5-40B7-BE09-D0B060B4A053}" type="datetimeFigureOut">
              <a:rPr lang="en-US" smtClean="0"/>
              <a:pPr/>
              <a:t>4/26/2023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A367AF-31F5-40B7-BE09-D0B060B4A053}" type="datetimeFigureOut">
              <a:rPr lang="en-US" smtClean="0"/>
              <a:pPr/>
              <a:t>4/26/2023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A367AF-31F5-40B7-BE09-D0B060B4A053}" type="datetimeFigureOut">
              <a:rPr lang="en-US" smtClean="0"/>
              <a:pPr/>
              <a:t>4/26/2023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C9B245-E05F-45BE-B7A4-197150CC347C}"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slashdot.org/"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 – II	</a:t>
            </a:r>
            <a:endParaRPr lang="en-IN" dirty="0"/>
          </a:p>
        </p:txBody>
      </p:sp>
      <p:sp>
        <p:nvSpPr>
          <p:cNvPr id="3" name="Subtitle 2"/>
          <p:cNvSpPr>
            <a:spLocks noGrp="1"/>
          </p:cNvSpPr>
          <p:nvPr>
            <p:ph type="subTitle" idx="1"/>
          </p:nvPr>
        </p:nvSpPr>
        <p:spPr/>
        <p:txBody>
          <a:bodyPr>
            <a:normAutofit/>
          </a:bodyPr>
          <a:lstStyle/>
          <a:p>
            <a:r>
              <a:rPr lang="en-US" sz="4800" b="1" dirty="0">
                <a:solidFill>
                  <a:schemeClr val="tx1"/>
                </a:solidFill>
              </a:rPr>
              <a:t>Security Management</a:t>
            </a:r>
            <a:endParaRPr lang="en-IN" sz="4800" b="1" dirty="0">
              <a:solidFill>
                <a:schemeClr val="tx1"/>
              </a:solidFill>
            </a:endParaRP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0"/>
            <a:ext cx="8839200" cy="5943600"/>
          </a:xfrm>
        </p:spPr>
        <p:txBody>
          <a:bodyPr>
            <a:normAutofit/>
          </a:bodyPr>
          <a:lstStyle/>
          <a:p>
            <a:pPr algn="just"/>
            <a:r>
              <a:rPr lang="en-US" sz="2100" b="1" dirty="0"/>
              <a:t>Virus</a:t>
            </a:r>
          </a:p>
          <a:p>
            <a:pPr lvl="1" algn="just"/>
            <a:r>
              <a:rPr lang="en-US" sz="1900" b="1" dirty="0"/>
              <a:t>Polymorphic virus </a:t>
            </a:r>
            <a:r>
              <a:rPr lang="en-US" sz="1900" dirty="0"/>
              <a:t>is a virus that changes its signature whenever it infects a new file.</a:t>
            </a:r>
          </a:p>
          <a:p>
            <a:pPr lvl="1" algn="just"/>
            <a:r>
              <a:rPr lang="en-US" sz="1900" dirty="0"/>
              <a:t>Unlike other virus, it consists of a static virus program that gets copied from file to file as it propagates.</a:t>
            </a:r>
          </a:p>
          <a:p>
            <a:pPr lvl="1" algn="just"/>
            <a:r>
              <a:rPr lang="en-US" sz="1900" dirty="0"/>
              <a:t>Such virus is difficult to detect because each copy, whenever it generates, appears different from the other one.</a:t>
            </a:r>
          </a:p>
          <a:p>
            <a:pPr lvl="1" algn="just"/>
            <a:r>
              <a:rPr lang="en-US" sz="1900" dirty="0"/>
              <a:t>It uses encryption algorithm to multiply new copies of the program.</a:t>
            </a:r>
          </a:p>
          <a:p>
            <a:pPr lvl="1" algn="just"/>
            <a:r>
              <a:rPr lang="en-US" sz="1900" dirty="0"/>
              <a:t>For an encrypted virus to execute, it must decrypt the encrypted portion of itself.</a:t>
            </a:r>
          </a:p>
          <a:p>
            <a:pPr lvl="1" algn="just"/>
            <a:endParaRPr lang="en-US" sz="1900" dirty="0"/>
          </a:p>
          <a:p>
            <a:pPr algn="just"/>
            <a:r>
              <a:rPr lang="en-US" sz="2100" b="1" dirty="0"/>
              <a:t>Worms</a:t>
            </a:r>
          </a:p>
          <a:p>
            <a:pPr lvl="1" algn="just"/>
            <a:r>
              <a:rPr lang="en-US" sz="1900" dirty="0"/>
              <a:t>A computer worm is a </a:t>
            </a:r>
            <a:r>
              <a:rPr lang="en-US" sz="1900" dirty="0">
                <a:solidFill>
                  <a:srgbClr val="FF0000"/>
                </a:solidFill>
              </a:rPr>
              <a:t>self-replicating computer program </a:t>
            </a:r>
            <a:r>
              <a:rPr lang="en-US" sz="1900" dirty="0"/>
              <a:t>designed to </a:t>
            </a:r>
            <a:r>
              <a:rPr lang="en-US" sz="1900" dirty="0">
                <a:solidFill>
                  <a:srgbClr val="FF0000"/>
                </a:solidFill>
              </a:rPr>
              <a:t>destroy data.</a:t>
            </a:r>
            <a:r>
              <a:rPr lang="en-US" sz="1900" dirty="0"/>
              <a:t> </a:t>
            </a:r>
          </a:p>
          <a:p>
            <a:pPr lvl="1" algn="just"/>
            <a:r>
              <a:rPr lang="en-US" sz="1900" dirty="0"/>
              <a:t>Worm programs often use network connections to spread from one computer system to another system.</a:t>
            </a:r>
          </a:p>
          <a:p>
            <a:pPr lvl="1" algn="just"/>
            <a:r>
              <a:rPr lang="en-US" sz="1900" dirty="0"/>
              <a:t>Thus, worms attack systems that are linked through communication lines.</a:t>
            </a:r>
          </a:p>
        </p:txBody>
      </p:sp>
      <p:sp>
        <p:nvSpPr>
          <p:cNvPr id="5" name="Title 1"/>
          <p:cNvSpPr>
            <a:spLocks noGrp="1"/>
          </p:cNvSpPr>
          <p:nvPr>
            <p:ph type="title"/>
          </p:nvPr>
        </p:nvSpPr>
        <p:spPr>
          <a:xfrm>
            <a:off x="457200" y="0"/>
            <a:ext cx="8229600" cy="762000"/>
          </a:xfrm>
        </p:spPr>
        <p:txBody>
          <a:bodyPr>
            <a:normAutofit/>
          </a:bodyPr>
          <a:lstStyle/>
          <a:p>
            <a:r>
              <a:rPr lang="en-US" sz="3200" b="1" dirty="0"/>
              <a:t>Computer Security – Malicious Program</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0"/>
            <a:ext cx="8839200" cy="5943600"/>
          </a:xfrm>
        </p:spPr>
        <p:txBody>
          <a:bodyPr>
            <a:normAutofit/>
          </a:bodyPr>
          <a:lstStyle/>
          <a:p>
            <a:pPr algn="just"/>
            <a:r>
              <a:rPr lang="en-US" sz="2100" b="1" dirty="0"/>
              <a:t>Worms</a:t>
            </a:r>
          </a:p>
          <a:p>
            <a:pPr lvl="1" algn="just"/>
            <a:r>
              <a:rPr lang="en-US" sz="1900" dirty="0"/>
              <a:t>Viruses almost always corrupt or devour files on a targeted computer while worms always cause at least some harm to the network like consuming bandwidth. </a:t>
            </a:r>
          </a:p>
          <a:p>
            <a:pPr lvl="1" algn="just"/>
            <a:r>
              <a:rPr lang="en-US" sz="1900" dirty="0"/>
              <a:t>To reproduce themselves, worms make use of the network medium, depending on the type of network and systems.</a:t>
            </a:r>
          </a:p>
          <a:p>
            <a:pPr lvl="1" algn="just"/>
            <a:r>
              <a:rPr lang="en-US" sz="1900" b="1" dirty="0"/>
              <a:t>These are:</a:t>
            </a:r>
          </a:p>
          <a:p>
            <a:pPr lvl="1" algn="just"/>
            <a:r>
              <a:rPr lang="en-US" sz="1900" dirty="0"/>
              <a:t>Remote log in capability, whereby a worm can log into a remote system as a user and then use commands to copy itself from one system to another.</a:t>
            </a:r>
          </a:p>
          <a:p>
            <a:pPr lvl="1" algn="just"/>
            <a:r>
              <a:rPr lang="en-US" sz="1900" dirty="0"/>
              <a:t>Network mail facility, in which a worm can mail a copy of itself to other systems.</a:t>
            </a:r>
          </a:p>
          <a:p>
            <a:pPr lvl="1" algn="just"/>
            <a:r>
              <a:rPr lang="en-US" sz="1900" dirty="0"/>
              <a:t>Remote execution capability, in which a worm can execute a copy of itself on another system. </a:t>
            </a:r>
          </a:p>
          <a:p>
            <a:pPr lvl="1" algn="just"/>
            <a:endParaRPr lang="en-US" sz="1900" dirty="0"/>
          </a:p>
          <a:p>
            <a:pPr algn="just"/>
            <a:r>
              <a:rPr lang="en-US" sz="2100" b="1" dirty="0">
                <a:solidFill>
                  <a:srgbClr val="FF0000"/>
                </a:solidFill>
              </a:rPr>
              <a:t>Trojan Horse</a:t>
            </a:r>
          </a:p>
          <a:p>
            <a:pPr lvl="1" algn="just"/>
            <a:r>
              <a:rPr lang="en-US" sz="1900" dirty="0"/>
              <a:t>The term ‘Trojan Horse’ is from ancient Greek mythology.</a:t>
            </a:r>
          </a:p>
          <a:p>
            <a:pPr lvl="1" algn="just"/>
            <a:r>
              <a:rPr lang="en-US" sz="1900" dirty="0"/>
              <a:t>In the war between Greeks and Troy, the Greek army blocked the city of Troy but were unable to penetrate inside the city.</a:t>
            </a:r>
          </a:p>
        </p:txBody>
      </p:sp>
      <p:sp>
        <p:nvSpPr>
          <p:cNvPr id="5" name="Title 1"/>
          <p:cNvSpPr>
            <a:spLocks noGrp="1"/>
          </p:cNvSpPr>
          <p:nvPr>
            <p:ph type="title"/>
          </p:nvPr>
        </p:nvSpPr>
        <p:spPr>
          <a:xfrm>
            <a:off x="457200" y="0"/>
            <a:ext cx="8229600" cy="762000"/>
          </a:xfrm>
        </p:spPr>
        <p:txBody>
          <a:bodyPr>
            <a:normAutofit/>
          </a:bodyPr>
          <a:lstStyle/>
          <a:p>
            <a:r>
              <a:rPr lang="en-US" sz="3200" b="1" dirty="0"/>
              <a:t>Computer Security – Malicious Program</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0"/>
            <a:ext cx="8839200" cy="5943600"/>
          </a:xfrm>
        </p:spPr>
        <p:txBody>
          <a:bodyPr>
            <a:normAutofit/>
          </a:bodyPr>
          <a:lstStyle/>
          <a:p>
            <a:pPr algn="just"/>
            <a:r>
              <a:rPr lang="en-US" sz="2100" b="1" dirty="0"/>
              <a:t>Trojan Horse</a:t>
            </a:r>
          </a:p>
          <a:p>
            <a:pPr lvl="1" algn="just"/>
            <a:r>
              <a:rPr lang="en-US" sz="1900" dirty="0"/>
              <a:t>Therefore, they decided to cheat their enemies by building a large wooden horse with soldiers hidden secretly inside it and by presenting it as a gift to the citizen of Troy.</a:t>
            </a:r>
          </a:p>
          <a:p>
            <a:pPr lvl="1" algn="just"/>
            <a:r>
              <a:rPr lang="en-US" sz="1900" dirty="0"/>
              <a:t>At night, the warriors came out from the horse and overran the city.</a:t>
            </a:r>
          </a:p>
          <a:p>
            <a:pPr lvl="1" algn="just"/>
            <a:r>
              <a:rPr lang="en-US" sz="1900" dirty="0"/>
              <a:t>In the context of computer terminology, Trojan describes a class of computer threats.</a:t>
            </a:r>
          </a:p>
          <a:p>
            <a:pPr lvl="1" algn="just"/>
            <a:r>
              <a:rPr lang="en-US" sz="1900" dirty="0"/>
              <a:t>Trojan appears to perform a desirable function but, in fact, performs undisclosed, malicious functions.</a:t>
            </a:r>
          </a:p>
          <a:p>
            <a:pPr lvl="1" algn="just"/>
            <a:r>
              <a:rPr lang="en-US" sz="1900" dirty="0"/>
              <a:t>These programs enter into a computer through an e-mail or free programs that are downloaded from the internet.</a:t>
            </a:r>
          </a:p>
          <a:p>
            <a:pPr lvl="1" algn="just"/>
            <a:r>
              <a:rPr lang="en-US" sz="1900" dirty="0"/>
              <a:t>Once they safely pass into the computer, they may lie inactive for months before they are activated or complete control of the computer is given to a hacker.</a:t>
            </a:r>
          </a:p>
          <a:p>
            <a:pPr lvl="1" algn="just"/>
            <a:r>
              <a:rPr lang="en-US" sz="1900" dirty="0"/>
              <a:t>It allows unauthorised access to the host machine, giving them the ability to save their files on the user’s computer or even to watch the user’s screen and to control the computer.</a:t>
            </a:r>
          </a:p>
          <a:p>
            <a:pPr lvl="1" algn="just"/>
            <a:r>
              <a:rPr lang="en-US" sz="1900" dirty="0"/>
              <a:t>It can also includes software which is downloaded free.</a:t>
            </a:r>
          </a:p>
        </p:txBody>
      </p:sp>
      <p:sp>
        <p:nvSpPr>
          <p:cNvPr id="5" name="Title 1"/>
          <p:cNvSpPr>
            <a:spLocks noGrp="1"/>
          </p:cNvSpPr>
          <p:nvPr>
            <p:ph type="title"/>
          </p:nvPr>
        </p:nvSpPr>
        <p:spPr>
          <a:xfrm>
            <a:off x="457200" y="0"/>
            <a:ext cx="8229600" cy="762000"/>
          </a:xfrm>
        </p:spPr>
        <p:txBody>
          <a:bodyPr>
            <a:normAutofit/>
          </a:bodyPr>
          <a:lstStyle/>
          <a:p>
            <a:r>
              <a:rPr lang="en-US" sz="3200" b="1" dirty="0"/>
              <a:t>Computer Security – Malicious Program</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0"/>
            <a:ext cx="8839200" cy="5943600"/>
          </a:xfrm>
        </p:spPr>
        <p:txBody>
          <a:bodyPr>
            <a:normAutofit lnSpcReduction="10000"/>
          </a:bodyPr>
          <a:lstStyle/>
          <a:p>
            <a:pPr algn="just"/>
            <a:r>
              <a:rPr lang="en-US" sz="2100" b="1" dirty="0"/>
              <a:t>Trojan Horse</a:t>
            </a:r>
          </a:p>
          <a:p>
            <a:pPr lvl="1" algn="just"/>
            <a:r>
              <a:rPr lang="en-US" sz="1900" dirty="0"/>
              <a:t>Based on the way Trojan horses violate systems and make damages, they can be classified into seven major groups:</a:t>
            </a:r>
          </a:p>
          <a:p>
            <a:pPr lvl="1" algn="just">
              <a:buNone/>
            </a:pPr>
            <a:r>
              <a:rPr lang="en-US" sz="1900" dirty="0"/>
              <a:t>	1. Remote access Trojans</a:t>
            </a:r>
          </a:p>
          <a:p>
            <a:pPr lvl="1" algn="just">
              <a:buNone/>
            </a:pPr>
            <a:r>
              <a:rPr lang="en-US" sz="1900" dirty="0"/>
              <a:t>	2. Data sending Trojans</a:t>
            </a:r>
          </a:p>
          <a:p>
            <a:pPr lvl="1" algn="just">
              <a:buNone/>
            </a:pPr>
            <a:r>
              <a:rPr lang="en-US" sz="1900" dirty="0"/>
              <a:t>	3. Destructive Trojans</a:t>
            </a:r>
          </a:p>
          <a:p>
            <a:pPr lvl="1" algn="just">
              <a:buNone/>
            </a:pPr>
            <a:r>
              <a:rPr lang="en-US" sz="1900" dirty="0"/>
              <a:t>	4. Proxy Trojans</a:t>
            </a:r>
          </a:p>
          <a:p>
            <a:pPr lvl="1" algn="just">
              <a:buNone/>
            </a:pPr>
            <a:r>
              <a:rPr lang="en-US" sz="1900" dirty="0"/>
              <a:t>	5. FTP Trojans</a:t>
            </a:r>
          </a:p>
          <a:p>
            <a:pPr lvl="1" algn="just">
              <a:buNone/>
            </a:pPr>
            <a:r>
              <a:rPr lang="en-US" sz="1900" dirty="0"/>
              <a:t>	6. Security software disabler Trojans</a:t>
            </a:r>
          </a:p>
          <a:p>
            <a:pPr lvl="1" algn="just">
              <a:buNone/>
            </a:pPr>
            <a:r>
              <a:rPr lang="en-US" sz="1900" dirty="0"/>
              <a:t>	7. Denial-of-Service (DoS) attack Trojans</a:t>
            </a:r>
          </a:p>
          <a:p>
            <a:pPr lvl="1" algn="just">
              <a:buNone/>
            </a:pPr>
            <a:endParaRPr lang="en-US" sz="1900" dirty="0"/>
          </a:p>
          <a:p>
            <a:pPr algn="just"/>
            <a:r>
              <a:rPr lang="en-US" sz="2100" b="1" dirty="0">
                <a:solidFill>
                  <a:srgbClr val="FF0000"/>
                </a:solidFill>
              </a:rPr>
              <a:t>Logic Bomb</a:t>
            </a:r>
          </a:p>
          <a:p>
            <a:pPr lvl="1" algn="just"/>
            <a:r>
              <a:rPr lang="en-US" sz="1900" dirty="0"/>
              <a:t>This is one of the oldest types of programs and it embeds its code into legitimate programs.</a:t>
            </a:r>
          </a:p>
          <a:p>
            <a:pPr lvl="1" algn="just"/>
            <a:r>
              <a:rPr lang="en-US" sz="1900" dirty="0"/>
              <a:t>Like a bomb it explodes all the data when certain conditions are met.</a:t>
            </a:r>
          </a:p>
          <a:p>
            <a:pPr lvl="1" algn="just"/>
            <a:r>
              <a:rPr lang="en-US" sz="1900" dirty="0"/>
              <a:t>This could be either destroying or deletion of certain files on a particular day and at a particular time, and so on. </a:t>
            </a:r>
          </a:p>
          <a:p>
            <a:pPr lvl="1" algn="just"/>
            <a:r>
              <a:rPr lang="en-US" sz="1900" dirty="0"/>
              <a:t>The time bomb is the logic bomb that reacts based on time and date.</a:t>
            </a:r>
          </a:p>
        </p:txBody>
      </p:sp>
      <p:sp>
        <p:nvSpPr>
          <p:cNvPr id="5" name="Title 1"/>
          <p:cNvSpPr>
            <a:spLocks noGrp="1"/>
          </p:cNvSpPr>
          <p:nvPr>
            <p:ph type="title"/>
          </p:nvPr>
        </p:nvSpPr>
        <p:spPr>
          <a:xfrm>
            <a:off x="457200" y="0"/>
            <a:ext cx="8229600" cy="762000"/>
          </a:xfrm>
        </p:spPr>
        <p:txBody>
          <a:bodyPr>
            <a:normAutofit/>
          </a:bodyPr>
          <a:lstStyle/>
          <a:p>
            <a:r>
              <a:rPr lang="en-US" sz="3200" b="1" dirty="0"/>
              <a:t>Computer Security – Malicious Program</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sz="3200" b="1" dirty="0"/>
              <a:t>Computer Security - Antivirus</a:t>
            </a:r>
            <a:endParaRPr lang="en-IN" dirty="0"/>
          </a:p>
        </p:txBody>
      </p:sp>
      <p:sp>
        <p:nvSpPr>
          <p:cNvPr id="3" name="Content Placeholder 2"/>
          <p:cNvSpPr>
            <a:spLocks noGrp="1"/>
          </p:cNvSpPr>
          <p:nvPr>
            <p:ph idx="1"/>
          </p:nvPr>
        </p:nvSpPr>
        <p:spPr>
          <a:xfrm>
            <a:off x="152400" y="762000"/>
            <a:ext cx="8839200" cy="5943600"/>
          </a:xfrm>
        </p:spPr>
        <p:txBody>
          <a:bodyPr>
            <a:normAutofit lnSpcReduction="10000"/>
          </a:bodyPr>
          <a:lstStyle/>
          <a:p>
            <a:pPr algn="just">
              <a:buNone/>
            </a:pPr>
            <a:r>
              <a:rPr lang="en-US" sz="2100" b="1" dirty="0"/>
              <a:t>ANTIVIRUS</a:t>
            </a:r>
          </a:p>
          <a:p>
            <a:pPr algn="just"/>
            <a:r>
              <a:rPr lang="en-US" sz="2100" dirty="0"/>
              <a:t>It is a software utility which mainly prevents and removes computer viruses, including worms and Trojan horses.</a:t>
            </a:r>
          </a:p>
          <a:p>
            <a:pPr algn="just"/>
            <a:r>
              <a:rPr lang="en-US" sz="2100" dirty="0"/>
              <a:t>It scans the hard disk for viruses and tries to remove them, if found.</a:t>
            </a:r>
          </a:p>
          <a:p>
            <a:pPr algn="just"/>
            <a:r>
              <a:rPr lang="en-US" sz="2100" dirty="0"/>
              <a:t>Such a program may also detect and remove spyware, adware and other forms of malware.</a:t>
            </a:r>
          </a:p>
          <a:p>
            <a:pPr algn="just"/>
            <a:r>
              <a:rPr lang="en-US" sz="2100" dirty="0"/>
              <a:t>There exist many varieties of strategies.</a:t>
            </a:r>
          </a:p>
          <a:p>
            <a:pPr algn="just"/>
            <a:r>
              <a:rPr lang="en-US" sz="2100" dirty="0"/>
              <a:t>‘Signatures’ refer to searching for known malicious patterns in executable code.</a:t>
            </a:r>
          </a:p>
          <a:p>
            <a:pPr algn="just"/>
            <a:r>
              <a:rPr lang="en-US" sz="2100" dirty="0"/>
              <a:t>However, signatures can only be updated as new viruses are created; user can be infected during the time taken to create and distribute a signature.</a:t>
            </a:r>
          </a:p>
          <a:p>
            <a:pPr algn="just"/>
            <a:r>
              <a:rPr lang="en-US" sz="2100" dirty="0"/>
              <a:t>In order to counteract such zero-day-viruses, heuristics may be used to guess if the file is truly malicious. </a:t>
            </a:r>
          </a:p>
          <a:p>
            <a:pPr algn="just"/>
            <a:r>
              <a:rPr lang="en-US" sz="2100" dirty="0"/>
              <a:t>Generic signature is the one that searches for known malicious code and uses wild cards to identify variants of a single virus.</a:t>
            </a:r>
          </a:p>
          <a:p>
            <a:pPr algn="just"/>
            <a:r>
              <a:rPr lang="en-US" sz="2100" dirty="0"/>
              <a:t>An antivirus may also take after a program in a sandbox, monitoring for malicious behaviour.</a:t>
            </a:r>
          </a:p>
          <a:p>
            <a:pPr algn="just"/>
            <a:endParaRPr lang="en-US" sz="19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sz="3200" b="1" dirty="0"/>
              <a:t>Computer Security - Antivirus</a:t>
            </a:r>
            <a:endParaRPr lang="en-IN" dirty="0"/>
          </a:p>
        </p:txBody>
      </p:sp>
      <p:sp>
        <p:nvSpPr>
          <p:cNvPr id="3" name="Content Placeholder 2"/>
          <p:cNvSpPr>
            <a:spLocks noGrp="1"/>
          </p:cNvSpPr>
          <p:nvPr>
            <p:ph idx="1"/>
          </p:nvPr>
        </p:nvSpPr>
        <p:spPr>
          <a:xfrm>
            <a:off x="152400" y="762000"/>
            <a:ext cx="8839200" cy="5943600"/>
          </a:xfrm>
        </p:spPr>
        <p:txBody>
          <a:bodyPr>
            <a:normAutofit lnSpcReduction="10000"/>
          </a:bodyPr>
          <a:lstStyle/>
          <a:p>
            <a:pPr algn="just">
              <a:buNone/>
            </a:pPr>
            <a:r>
              <a:rPr lang="en-US" sz="2100" b="1" dirty="0"/>
              <a:t>ANTIVIRUS</a:t>
            </a:r>
          </a:p>
          <a:p>
            <a:pPr algn="just"/>
            <a:r>
              <a:rPr lang="en-US" sz="2100" dirty="0"/>
              <a:t>Success depends on striking a balance between false accept rate and false rejection rate.</a:t>
            </a:r>
          </a:p>
          <a:p>
            <a:pPr algn="just"/>
            <a:r>
              <a:rPr lang="en-US" sz="2100" dirty="0"/>
              <a:t>False accept rate can be as destructive as false rejection rate.</a:t>
            </a:r>
          </a:p>
          <a:p>
            <a:pPr algn="just"/>
            <a:r>
              <a:rPr lang="en-US" sz="2100" dirty="0"/>
              <a:t>One faulty virus signature, generated mistakenly, may remove essential operating system files, leaving a number of personal computers unable to boot.</a:t>
            </a:r>
          </a:p>
          <a:p>
            <a:pPr algn="just"/>
            <a:r>
              <a:rPr lang="en-US" sz="2100" dirty="0"/>
              <a:t>Most antivirus software includes an auto-update feature that enables the program to download profiles of new viruses, so that it can check for the new viruses as soon as they are discovered.</a:t>
            </a:r>
          </a:p>
          <a:p>
            <a:pPr algn="just"/>
            <a:r>
              <a:rPr lang="en-US" sz="2100" dirty="0"/>
              <a:t>The most popular antivirus software available are Norton antivirus and McAfee antivirus programs.</a:t>
            </a:r>
          </a:p>
          <a:p>
            <a:pPr algn="just"/>
            <a:r>
              <a:rPr lang="en-US" sz="2100" dirty="0"/>
              <a:t>Antivirus software has many drawbacks.</a:t>
            </a:r>
          </a:p>
          <a:p>
            <a:pPr algn="just"/>
            <a:r>
              <a:rPr lang="en-US" sz="2100" dirty="0"/>
              <a:t>If it is of the type that scans continuously, antivirus software may cause a significant delay in performance, or it may ask users to choose an option with a decision which the users may not understand.</a:t>
            </a:r>
          </a:p>
          <a:p>
            <a:pPr algn="just"/>
            <a:r>
              <a:rPr lang="en-US" sz="2100" dirty="0"/>
              <a:t>Antivirus software generally works at the highly trusted kernel level of the operating system, creating a possibility of attacks.</a:t>
            </a:r>
            <a:endParaRPr lang="en-US" sz="19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sz="3200" b="1" dirty="0"/>
              <a:t>Computer Security - Antivirus</a:t>
            </a:r>
            <a:endParaRPr lang="en-IN" dirty="0"/>
          </a:p>
        </p:txBody>
      </p:sp>
      <p:sp>
        <p:nvSpPr>
          <p:cNvPr id="3" name="Content Placeholder 2"/>
          <p:cNvSpPr>
            <a:spLocks noGrp="1"/>
          </p:cNvSpPr>
          <p:nvPr>
            <p:ph idx="1"/>
          </p:nvPr>
        </p:nvSpPr>
        <p:spPr>
          <a:xfrm>
            <a:off x="152400" y="762000"/>
            <a:ext cx="8839200" cy="5943600"/>
          </a:xfrm>
        </p:spPr>
        <p:txBody>
          <a:bodyPr>
            <a:normAutofit/>
          </a:bodyPr>
          <a:lstStyle/>
          <a:p>
            <a:pPr algn="just">
              <a:buNone/>
            </a:pPr>
            <a:r>
              <a:rPr lang="en-US" sz="2100" b="1" dirty="0"/>
              <a:t>ANTIVIRUS</a:t>
            </a:r>
          </a:p>
          <a:p>
            <a:pPr algn="just"/>
            <a:r>
              <a:rPr lang="en-US" sz="2100" dirty="0"/>
              <a:t>The effectiveness of antivirus software is a controversial issue.</a:t>
            </a:r>
          </a:p>
          <a:p>
            <a:pPr algn="just"/>
            <a:r>
              <a:rPr lang="en-US" sz="2100" dirty="0"/>
              <a:t>It has been found that the success rate of detecting viruses by major antivirus software has dropped over a one-year period.</a:t>
            </a:r>
          </a:p>
          <a:p>
            <a:pPr algn="just"/>
            <a:r>
              <a:rPr lang="en-US" sz="2100" dirty="0"/>
              <a:t>A </a:t>
            </a:r>
            <a:r>
              <a:rPr lang="en-US" sz="2100" b="1" dirty="0"/>
              <a:t>Virus removal tool </a:t>
            </a:r>
            <a:r>
              <a:rPr lang="en-US" sz="2100" dirty="0"/>
              <a:t>is software that can remove some specific viruses from infected computers.</a:t>
            </a:r>
          </a:p>
          <a:p>
            <a:pPr algn="just"/>
            <a:r>
              <a:rPr lang="en-US" sz="2100" dirty="0"/>
              <a:t>Unlike complete antivirus scanners, it is usually not intended to detect and remove an extensive list of viruses; rather it is designed to remove specific viruses, usually more effectively than normal antivirus software.</a:t>
            </a:r>
          </a:p>
          <a:p>
            <a:pPr algn="just"/>
            <a:r>
              <a:rPr lang="en-US" sz="2100" dirty="0"/>
              <a:t>Example of this type of software include McAfee Stringer and the Microsoft Windows malicious software removal tool which runs automatically by windows update.</a:t>
            </a:r>
            <a:endParaRPr lang="en-US" sz="1900" dirty="0"/>
          </a:p>
        </p:txBody>
      </p:sp>
      <p:pic>
        <p:nvPicPr>
          <p:cNvPr id="4" name="Picture 3" descr="logo.png"/>
          <p:cNvPicPr>
            <a:picLocks noChangeAspect="1"/>
          </p:cNvPicPr>
          <p:nvPr/>
        </p:nvPicPr>
        <p:blipFill>
          <a:blip r:embed="rId2"/>
          <a:stretch>
            <a:fillRect/>
          </a:stretch>
        </p:blipFill>
        <p:spPr>
          <a:xfrm>
            <a:off x="7010400" y="0"/>
            <a:ext cx="1828800" cy="104412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sz="3200" b="1" dirty="0"/>
              <a:t>Computer Security</a:t>
            </a:r>
            <a:endParaRPr lang="en-IN" dirty="0"/>
          </a:p>
        </p:txBody>
      </p:sp>
      <p:sp>
        <p:nvSpPr>
          <p:cNvPr id="3" name="Content Placeholder 2"/>
          <p:cNvSpPr>
            <a:spLocks noGrp="1"/>
          </p:cNvSpPr>
          <p:nvPr>
            <p:ph idx="1"/>
          </p:nvPr>
        </p:nvSpPr>
        <p:spPr>
          <a:xfrm>
            <a:off x="152400" y="762000"/>
            <a:ext cx="8839200" cy="5943600"/>
          </a:xfrm>
        </p:spPr>
        <p:txBody>
          <a:bodyPr>
            <a:normAutofit/>
          </a:bodyPr>
          <a:lstStyle/>
          <a:p>
            <a:pPr algn="just">
              <a:buNone/>
            </a:pPr>
            <a:r>
              <a:rPr lang="en-US" sz="2100" b="1" dirty="0"/>
              <a:t>SECURITY TECHNIQUES FROM HACKERS AND CRACKERS</a:t>
            </a:r>
          </a:p>
          <a:p>
            <a:pPr algn="just"/>
            <a:r>
              <a:rPr lang="en-US" sz="2100" dirty="0"/>
              <a:t>There are some techniques which are used to secure data while transmitting over the internet, to save it from hackers and crackers.</a:t>
            </a:r>
          </a:p>
          <a:p>
            <a:pPr algn="just"/>
            <a:r>
              <a:rPr lang="en-US" sz="2100" dirty="0"/>
              <a:t>Following discussion provides some of these techniques in detail.</a:t>
            </a:r>
          </a:p>
          <a:p>
            <a:pPr algn="just"/>
            <a:r>
              <a:rPr lang="en-US" sz="2100" dirty="0"/>
              <a:t>Overview of these techniques is given below.</a:t>
            </a:r>
            <a:endParaRPr lang="en-US" sz="1900" dirty="0"/>
          </a:p>
        </p:txBody>
      </p:sp>
      <p:pic>
        <p:nvPicPr>
          <p:cNvPr id="3074" name="Picture 2"/>
          <p:cNvPicPr>
            <a:picLocks noChangeAspect="1" noChangeArrowheads="1"/>
          </p:cNvPicPr>
          <p:nvPr/>
        </p:nvPicPr>
        <p:blipFill>
          <a:blip r:embed="rId2"/>
          <a:srcRect/>
          <a:stretch>
            <a:fillRect/>
          </a:stretch>
        </p:blipFill>
        <p:spPr bwMode="auto">
          <a:xfrm>
            <a:off x="442913" y="2667000"/>
            <a:ext cx="8258175" cy="3990975"/>
          </a:xfrm>
          <a:prstGeom prst="rect">
            <a:avLst/>
          </a:prstGeom>
          <a:noFill/>
          <a:ln w="9525">
            <a:noFill/>
            <a:miter lim="800000"/>
            <a:headEnd/>
            <a:tailEnd/>
          </a:ln>
          <a:effectLst/>
        </p:spPr>
      </p:pic>
      <p:pic>
        <p:nvPicPr>
          <p:cNvPr id="5" name="Picture 4" descr="logo.png"/>
          <p:cNvPicPr>
            <a:picLocks noChangeAspect="1"/>
          </p:cNvPicPr>
          <p:nvPr/>
        </p:nvPicPr>
        <p:blipFill>
          <a:blip r:embed="rId3"/>
          <a:stretch>
            <a:fillRect/>
          </a:stretch>
        </p:blipFill>
        <p:spPr>
          <a:xfrm>
            <a:off x="6858000" y="0"/>
            <a:ext cx="1828800" cy="104412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sz="3200" b="1" dirty="0"/>
              <a:t>Computer Security</a:t>
            </a:r>
            <a:endParaRPr lang="en-IN" dirty="0"/>
          </a:p>
        </p:txBody>
      </p:sp>
      <p:sp>
        <p:nvSpPr>
          <p:cNvPr id="3" name="Content Placeholder 2"/>
          <p:cNvSpPr>
            <a:spLocks noGrp="1"/>
          </p:cNvSpPr>
          <p:nvPr>
            <p:ph idx="1"/>
          </p:nvPr>
        </p:nvSpPr>
        <p:spPr>
          <a:xfrm>
            <a:off x="152400" y="533400"/>
            <a:ext cx="8839200" cy="6172200"/>
          </a:xfrm>
        </p:spPr>
        <p:txBody>
          <a:bodyPr>
            <a:normAutofit fontScale="92500" lnSpcReduction="10000"/>
          </a:bodyPr>
          <a:lstStyle/>
          <a:p>
            <a:pPr algn="just">
              <a:buNone/>
            </a:pPr>
            <a:r>
              <a:rPr lang="en-US" sz="2300" b="1" dirty="0"/>
              <a:t>SECURITY TECHNIQUES FROM HACKERS AND CRACKERS</a:t>
            </a:r>
          </a:p>
          <a:p>
            <a:pPr algn="just"/>
            <a:r>
              <a:rPr lang="en-US" sz="2300" b="1" dirty="0"/>
              <a:t>Cryptography</a:t>
            </a:r>
          </a:p>
          <a:p>
            <a:pPr lvl="1" algn="just"/>
            <a:r>
              <a:rPr lang="en-US" sz="2100" dirty="0"/>
              <a:t>When the data is transmitted over the network, it passes a number of intermediate servers before it reaches the destination.</a:t>
            </a:r>
          </a:p>
          <a:p>
            <a:pPr lvl="1" algn="just"/>
            <a:r>
              <a:rPr lang="en-US" sz="2100" dirty="0"/>
              <a:t>This data is stored on servers for months and at any stage, it is vulnerable to interception.</a:t>
            </a:r>
          </a:p>
          <a:p>
            <a:pPr lvl="1" algn="just"/>
            <a:r>
              <a:rPr lang="en-US" sz="2100" dirty="0"/>
              <a:t>Therefore, the best way is the use of cryptography technique.</a:t>
            </a:r>
          </a:p>
          <a:p>
            <a:pPr lvl="1" algn="just"/>
            <a:r>
              <a:rPr lang="en-US" sz="2100" dirty="0"/>
              <a:t>In simple terms, cryptography is the process of altering the original messages to hide their meaning from opponents who might intercept them.</a:t>
            </a:r>
          </a:p>
          <a:p>
            <a:pPr lvl="1" algn="just"/>
            <a:r>
              <a:rPr lang="en-US" sz="2100" dirty="0"/>
              <a:t>Cryptography can be referred to as encryption which is the process of converting plain text into cipher text.</a:t>
            </a:r>
          </a:p>
          <a:p>
            <a:pPr lvl="1" algn="just"/>
            <a:r>
              <a:rPr lang="en-US" sz="2100" dirty="0"/>
              <a:t>The reverse is decryption that converts cipher text to plain text.</a:t>
            </a:r>
          </a:p>
          <a:p>
            <a:pPr lvl="1" algn="just"/>
            <a:r>
              <a:rPr lang="en-US" sz="2100" dirty="0"/>
              <a:t>Cryptography relies upon two basic components: an algorithm and a key.</a:t>
            </a:r>
          </a:p>
          <a:p>
            <a:pPr lvl="1" algn="just"/>
            <a:r>
              <a:rPr lang="en-US" sz="2100" dirty="0"/>
              <a:t>Algorithms are complex mathematical structures and keys are strings of bits.</a:t>
            </a:r>
          </a:p>
          <a:p>
            <a:pPr lvl="1" algn="just"/>
            <a:r>
              <a:rPr lang="en-US" sz="2100" dirty="0"/>
              <a:t>In order to communicate over the internet, two parties must use the same algorithm and key.</a:t>
            </a:r>
          </a:p>
          <a:p>
            <a:pPr lvl="1" algn="just"/>
            <a:r>
              <a:rPr lang="en-US" sz="2100" dirty="0"/>
              <a:t>Communications through the internet, for example e-Commerce or e-mail may not be secure, if there is no encryption.</a:t>
            </a:r>
          </a:p>
          <a:p>
            <a:pPr lvl="1" algn="just"/>
            <a:r>
              <a:rPr lang="en-US" sz="2100" dirty="0"/>
              <a:t>Hackers may be able to read messages or even modify the messages, if cryptography technique is not used.</a:t>
            </a:r>
          </a:p>
          <a:p>
            <a:pPr lvl="1" algn="just"/>
            <a:endParaRPr lang="en-US" sz="1900" dirty="0"/>
          </a:p>
        </p:txBody>
      </p:sp>
      <p:pic>
        <p:nvPicPr>
          <p:cNvPr id="4" name="Picture 3" descr="logo.png"/>
          <p:cNvPicPr>
            <a:picLocks noChangeAspect="1"/>
          </p:cNvPicPr>
          <p:nvPr/>
        </p:nvPicPr>
        <p:blipFill>
          <a:blip r:embed="rId2"/>
          <a:stretch>
            <a:fillRect/>
          </a:stretch>
        </p:blipFill>
        <p:spPr>
          <a:xfrm>
            <a:off x="6781800" y="0"/>
            <a:ext cx="1828800" cy="104412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sz="3200" b="1" dirty="0"/>
              <a:t>Computer Security</a:t>
            </a:r>
            <a:endParaRPr lang="en-IN" dirty="0"/>
          </a:p>
        </p:txBody>
      </p:sp>
      <p:sp>
        <p:nvSpPr>
          <p:cNvPr id="3" name="Content Placeholder 2"/>
          <p:cNvSpPr>
            <a:spLocks noGrp="1"/>
          </p:cNvSpPr>
          <p:nvPr>
            <p:ph idx="1"/>
          </p:nvPr>
        </p:nvSpPr>
        <p:spPr>
          <a:xfrm>
            <a:off x="152400" y="533400"/>
            <a:ext cx="8839200" cy="6172200"/>
          </a:xfrm>
        </p:spPr>
        <p:txBody>
          <a:bodyPr>
            <a:normAutofit fontScale="92500"/>
          </a:bodyPr>
          <a:lstStyle/>
          <a:p>
            <a:pPr algn="just">
              <a:buNone/>
            </a:pPr>
            <a:r>
              <a:rPr lang="en-US" sz="2300" b="1" dirty="0"/>
              <a:t>SECURITY TECHNIQUES FROM HACKERS AND CRACKERS</a:t>
            </a:r>
          </a:p>
          <a:p>
            <a:pPr algn="just"/>
            <a:r>
              <a:rPr lang="en-US" sz="2300" b="1" dirty="0"/>
              <a:t>Cryptography</a:t>
            </a:r>
          </a:p>
          <a:p>
            <a:pPr lvl="1" algn="just"/>
            <a:r>
              <a:rPr lang="en-US" sz="2100" dirty="0"/>
              <a:t>There are several categories of cryptographic algorithms, all based on the number of keys that are used for encryption and decryption algorithm.</a:t>
            </a:r>
          </a:p>
          <a:p>
            <a:pPr lvl="1" algn="just"/>
            <a:r>
              <a:rPr lang="en-US" sz="2100" dirty="0"/>
              <a:t>Some of the algorithms are discussed here:</a:t>
            </a:r>
          </a:p>
          <a:p>
            <a:pPr marL="914400" lvl="1" indent="-457200" algn="just">
              <a:buAutoNum type="arabicPeriod"/>
            </a:pPr>
            <a:r>
              <a:rPr lang="en-US" sz="2100" dirty="0"/>
              <a:t>Secret Key Cryptography (SKC)</a:t>
            </a:r>
          </a:p>
          <a:p>
            <a:pPr marL="914400" lvl="1" indent="-457200" algn="just">
              <a:buAutoNum type="arabicPeriod"/>
            </a:pPr>
            <a:r>
              <a:rPr lang="en-US" sz="2100" dirty="0"/>
              <a:t>Public Key Cryptography (PKC)</a:t>
            </a:r>
          </a:p>
          <a:p>
            <a:pPr marL="914400" lvl="1" indent="-457200" algn="just">
              <a:buAutoNum type="arabicPeriod"/>
            </a:pPr>
            <a:r>
              <a:rPr lang="en-US" sz="2100" dirty="0"/>
              <a:t>Hash Functions (HF)</a:t>
            </a:r>
          </a:p>
          <a:p>
            <a:pPr marL="914400" lvl="1" indent="-457200" algn="just">
              <a:buAutoNum type="arabicPeriod"/>
            </a:pPr>
            <a:r>
              <a:rPr lang="en-US" sz="2100" dirty="0"/>
              <a:t>Digital Signature</a:t>
            </a:r>
          </a:p>
          <a:p>
            <a:pPr marL="914400" lvl="1" indent="-457200" algn="just">
              <a:buAutoNum type="arabicPeriod"/>
            </a:pPr>
            <a:endParaRPr lang="en-US" sz="2100" dirty="0"/>
          </a:p>
          <a:p>
            <a:pPr algn="just"/>
            <a:r>
              <a:rPr lang="en-US" sz="2300" b="1" dirty="0"/>
              <a:t>Secret Key Cryptography</a:t>
            </a:r>
          </a:p>
          <a:p>
            <a:pPr lvl="1" algn="just"/>
            <a:r>
              <a:rPr lang="en-US" sz="2100" dirty="0"/>
              <a:t>A single key is used in SKC for both encryption and decryption of data.</a:t>
            </a:r>
          </a:p>
          <a:p>
            <a:pPr lvl="1" algn="just"/>
            <a:r>
              <a:rPr lang="en-US" sz="2100" dirty="0"/>
              <a:t>In this form of cryptography the key must be known to both the sender and the receiver.</a:t>
            </a:r>
          </a:p>
          <a:p>
            <a:pPr lvl="1" algn="just"/>
            <a:r>
              <a:rPr lang="en-US" sz="2100" dirty="0"/>
              <a:t>If the key is compromised, the security offered by secret key cryptography is violated.</a:t>
            </a:r>
          </a:p>
          <a:p>
            <a:pPr lvl="1" algn="just"/>
            <a:r>
              <a:rPr lang="en-US" sz="2100" dirty="0"/>
              <a:t>SKC assumes that the two communicating parties rely upon each other and are not to disclose the key and to protect it against modification.</a:t>
            </a:r>
            <a:endParaRPr lang="en-US" sz="1900" dirty="0"/>
          </a:p>
        </p:txBody>
      </p:sp>
      <p:pic>
        <p:nvPicPr>
          <p:cNvPr id="4" name="Picture 3" descr="logo.png"/>
          <p:cNvPicPr>
            <a:picLocks noChangeAspect="1"/>
          </p:cNvPicPr>
          <p:nvPr/>
        </p:nvPicPr>
        <p:blipFill>
          <a:blip r:embed="rId2"/>
          <a:stretch>
            <a:fillRect/>
          </a:stretch>
        </p:blipFill>
        <p:spPr>
          <a:xfrm>
            <a:off x="7010400" y="0"/>
            <a:ext cx="1828800" cy="104412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1143000"/>
          </a:xfrm>
        </p:spPr>
        <p:txBody>
          <a:bodyPr/>
          <a:lstStyle/>
          <a:p>
            <a:r>
              <a:rPr lang="en-GB" dirty="0"/>
              <a:t>Topics</a:t>
            </a:r>
          </a:p>
        </p:txBody>
      </p:sp>
      <p:sp>
        <p:nvSpPr>
          <p:cNvPr id="3" name="Content Placeholder 2"/>
          <p:cNvSpPr>
            <a:spLocks noGrp="1"/>
          </p:cNvSpPr>
          <p:nvPr>
            <p:ph idx="1"/>
          </p:nvPr>
        </p:nvSpPr>
        <p:spPr>
          <a:xfrm>
            <a:off x="214282" y="928670"/>
            <a:ext cx="8786874" cy="5715040"/>
          </a:xfrm>
        </p:spPr>
        <p:txBody>
          <a:bodyPr>
            <a:normAutofit/>
          </a:bodyPr>
          <a:lstStyle/>
          <a:p>
            <a:r>
              <a:rPr lang="en-GB" dirty="0"/>
              <a:t>Computer Security</a:t>
            </a:r>
          </a:p>
          <a:p>
            <a:r>
              <a:rPr lang="en-GB" dirty="0"/>
              <a:t>Identity Management</a:t>
            </a:r>
          </a:p>
          <a:p>
            <a:r>
              <a:rPr lang="en-GB" dirty="0"/>
              <a:t>Access Control System</a:t>
            </a:r>
          </a:p>
          <a:p>
            <a:r>
              <a:rPr lang="en-GB" dirty="0"/>
              <a:t>Intrusion Detection</a:t>
            </a:r>
          </a:p>
          <a:p>
            <a:endParaRPr lang="en-GB" dirty="0"/>
          </a:p>
        </p:txBody>
      </p:sp>
      <p:sp>
        <p:nvSpPr>
          <p:cNvPr id="5" name="Slide Number Placeholder 4"/>
          <p:cNvSpPr>
            <a:spLocks noGrp="1"/>
          </p:cNvSpPr>
          <p:nvPr>
            <p:ph type="sldNum" sz="quarter" idx="12"/>
          </p:nvPr>
        </p:nvSpPr>
        <p:spPr/>
        <p:txBody>
          <a:bodyPr/>
          <a:lstStyle/>
          <a:p>
            <a:fld id="{ABDB15A2-8A53-4E77-B586-D04D0B92E1B5}" type="slidenum">
              <a:rPr lang="en-GB" smtClean="0"/>
              <a:pPr/>
              <a:t>2</a:t>
            </a:fld>
            <a:endParaRPr lang="en-GB"/>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sz="3200" b="1" dirty="0"/>
              <a:t>Computer Security</a:t>
            </a:r>
            <a:endParaRPr lang="en-IN" dirty="0"/>
          </a:p>
        </p:txBody>
      </p:sp>
      <p:sp>
        <p:nvSpPr>
          <p:cNvPr id="3" name="Content Placeholder 2"/>
          <p:cNvSpPr>
            <a:spLocks noGrp="1"/>
          </p:cNvSpPr>
          <p:nvPr>
            <p:ph idx="1"/>
          </p:nvPr>
        </p:nvSpPr>
        <p:spPr>
          <a:xfrm>
            <a:off x="152400" y="533400"/>
            <a:ext cx="8839200" cy="6172200"/>
          </a:xfrm>
        </p:spPr>
        <p:txBody>
          <a:bodyPr>
            <a:normAutofit lnSpcReduction="10000"/>
          </a:bodyPr>
          <a:lstStyle/>
          <a:p>
            <a:pPr algn="just">
              <a:buNone/>
            </a:pPr>
            <a:r>
              <a:rPr lang="en-US" sz="2300" b="1" dirty="0"/>
              <a:t>SECURITY TECHNIQUES FROM HACKERS AND CRACKERS</a:t>
            </a:r>
          </a:p>
          <a:p>
            <a:pPr algn="just"/>
            <a:r>
              <a:rPr lang="en-US" sz="2300" b="1" dirty="0"/>
              <a:t>Secret Key Cryptography</a:t>
            </a:r>
          </a:p>
          <a:p>
            <a:pPr lvl="1" algn="just"/>
            <a:r>
              <a:rPr lang="en-US" sz="2100" dirty="0"/>
              <a:t>SKC is categorized as stream ciphers and block ciphers.</a:t>
            </a:r>
          </a:p>
          <a:p>
            <a:pPr lvl="1" algn="just"/>
            <a:r>
              <a:rPr lang="en-US" sz="2100" dirty="0"/>
              <a:t>Stream ciphers operate on a single bit at a time with different key.</a:t>
            </a:r>
          </a:p>
          <a:p>
            <a:pPr lvl="1" algn="just"/>
            <a:r>
              <a:rPr lang="en-US" sz="2100" dirty="0"/>
              <a:t>On the other hand; a block cipher encrypts the data block wise.</a:t>
            </a:r>
          </a:p>
          <a:p>
            <a:pPr lvl="1" algn="just"/>
            <a:r>
              <a:rPr lang="en-US" sz="2100" dirty="0"/>
              <a:t>It encrypts one block at a time, using the same key.</a:t>
            </a:r>
          </a:p>
          <a:p>
            <a:pPr lvl="1" algn="just"/>
            <a:r>
              <a:rPr lang="en-US" sz="2100" dirty="0"/>
              <a:t>In general, a block cipher always generates the same cipher text when using the same key with the same plain text, whereas in a stream cipher, the same plain text encrypts to different cipher text when using the different keys.</a:t>
            </a:r>
          </a:p>
          <a:p>
            <a:pPr lvl="1" algn="just"/>
            <a:r>
              <a:rPr lang="en-US" sz="2100" dirty="0"/>
              <a:t>The below figure shows that the sender uses the key to encrypt the plain text and sends the cipher text to the receiver.</a:t>
            </a:r>
          </a:p>
          <a:p>
            <a:pPr lvl="1" algn="just"/>
            <a:r>
              <a:rPr lang="en-US" sz="2100" dirty="0"/>
              <a:t>In order to decrypt the message, the receiver also applies the same key.</a:t>
            </a:r>
          </a:p>
          <a:p>
            <a:pPr lvl="1" algn="just"/>
            <a:r>
              <a:rPr lang="en-US" sz="2100" dirty="0"/>
              <a:t>As this scheme uses a single key for both encryption and decryption, secret key cryptography is also called symmetric cryptography.</a:t>
            </a:r>
          </a:p>
          <a:p>
            <a:pPr lvl="1" algn="just"/>
            <a:r>
              <a:rPr lang="en-US" sz="2100" dirty="0"/>
              <a:t>A significant disadvantage of symmetric cryptography is the key management necessary to use them securely.</a:t>
            </a:r>
          </a:p>
          <a:p>
            <a:pPr lvl="1" algn="just"/>
            <a:endParaRPr lang="en-US" sz="1900" dirty="0"/>
          </a:p>
        </p:txBody>
      </p:sp>
      <p:pic>
        <p:nvPicPr>
          <p:cNvPr id="4" name="Picture 3" descr="logo.png"/>
          <p:cNvPicPr>
            <a:picLocks noChangeAspect="1"/>
          </p:cNvPicPr>
          <p:nvPr/>
        </p:nvPicPr>
        <p:blipFill>
          <a:blip r:embed="rId2"/>
          <a:stretch>
            <a:fillRect/>
          </a:stretch>
        </p:blipFill>
        <p:spPr>
          <a:xfrm>
            <a:off x="6934200" y="0"/>
            <a:ext cx="1828800" cy="1044124"/>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p:spPr>
        <p:txBody>
          <a:bodyPr>
            <a:normAutofit/>
          </a:bodyPr>
          <a:lstStyle/>
          <a:p>
            <a:r>
              <a:rPr lang="en-US" sz="3200" b="1" dirty="0"/>
              <a:t>Computer Security</a:t>
            </a:r>
            <a:endParaRPr lang="en-IN" dirty="0"/>
          </a:p>
        </p:txBody>
      </p:sp>
      <p:sp>
        <p:nvSpPr>
          <p:cNvPr id="3" name="Content Placeholder 2"/>
          <p:cNvSpPr>
            <a:spLocks noGrp="1"/>
          </p:cNvSpPr>
          <p:nvPr>
            <p:ph idx="1"/>
          </p:nvPr>
        </p:nvSpPr>
        <p:spPr>
          <a:xfrm>
            <a:off x="152400" y="609600"/>
            <a:ext cx="8839200" cy="6172200"/>
          </a:xfrm>
        </p:spPr>
        <p:txBody>
          <a:bodyPr>
            <a:normAutofit/>
          </a:bodyPr>
          <a:lstStyle/>
          <a:p>
            <a:pPr algn="just">
              <a:buNone/>
            </a:pPr>
            <a:r>
              <a:rPr lang="en-US" sz="2300" b="1" dirty="0"/>
              <a:t>SECURITY TECHNIQUES FROM HACKERS AND CRACKERS</a:t>
            </a:r>
          </a:p>
          <a:p>
            <a:pPr algn="just"/>
            <a:r>
              <a:rPr lang="en-US" sz="2300" b="1" dirty="0"/>
              <a:t>Secret Key Cryptography</a:t>
            </a:r>
          </a:p>
          <a:p>
            <a:pPr lvl="1" algn="just">
              <a:buNone/>
            </a:pPr>
            <a:endParaRPr lang="en-US" sz="2100" dirty="0"/>
          </a:p>
          <a:p>
            <a:pPr lvl="1" algn="just">
              <a:buNone/>
            </a:pPr>
            <a:endParaRPr lang="en-US" sz="2100" dirty="0"/>
          </a:p>
          <a:p>
            <a:pPr lvl="1" algn="just">
              <a:buNone/>
            </a:pPr>
            <a:endParaRPr lang="en-US" sz="2100" dirty="0"/>
          </a:p>
          <a:p>
            <a:pPr lvl="1" algn="just">
              <a:buNone/>
            </a:pPr>
            <a:endParaRPr lang="en-US" sz="2100" dirty="0"/>
          </a:p>
          <a:p>
            <a:pPr lvl="1" algn="just">
              <a:buNone/>
            </a:pPr>
            <a:endParaRPr lang="en-US" sz="2100" dirty="0"/>
          </a:p>
          <a:p>
            <a:pPr lvl="1" algn="just">
              <a:buNone/>
            </a:pPr>
            <a:endParaRPr lang="en-US" sz="2100" dirty="0"/>
          </a:p>
          <a:p>
            <a:pPr lvl="1" algn="just">
              <a:buNone/>
            </a:pPr>
            <a:endParaRPr lang="en-US" sz="2100" dirty="0"/>
          </a:p>
          <a:p>
            <a:pPr lvl="1" algn="just">
              <a:buNone/>
            </a:pPr>
            <a:endParaRPr lang="en-US" sz="2100" dirty="0"/>
          </a:p>
          <a:p>
            <a:pPr lvl="1" algn="just">
              <a:buNone/>
            </a:pPr>
            <a:endParaRPr lang="en-US" sz="2100" dirty="0"/>
          </a:p>
          <a:p>
            <a:pPr lvl="1" algn="just"/>
            <a:r>
              <a:rPr lang="en-US" sz="1900" dirty="0"/>
              <a:t>If the two parties are in different locations, they have to rely on a third party to provide the secret key.</a:t>
            </a:r>
          </a:p>
          <a:p>
            <a:pPr lvl="1" algn="just"/>
            <a:r>
              <a:rPr lang="en-US" sz="1900" dirty="0"/>
              <a:t>If anyone intercepts the key in transit, he/she can later read, modify and forge all messages encrypted, using the key.</a:t>
            </a:r>
          </a:p>
        </p:txBody>
      </p:sp>
      <p:pic>
        <p:nvPicPr>
          <p:cNvPr id="4098" name="Picture 2"/>
          <p:cNvPicPr>
            <a:picLocks noChangeAspect="1" noChangeArrowheads="1"/>
          </p:cNvPicPr>
          <p:nvPr/>
        </p:nvPicPr>
        <p:blipFill>
          <a:blip r:embed="rId2"/>
          <a:srcRect/>
          <a:stretch>
            <a:fillRect/>
          </a:stretch>
        </p:blipFill>
        <p:spPr bwMode="auto">
          <a:xfrm>
            <a:off x="1109663" y="1514475"/>
            <a:ext cx="6924675" cy="3286125"/>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sz="3200" b="1" dirty="0"/>
              <a:t>Computer Security</a:t>
            </a:r>
            <a:endParaRPr lang="en-IN" dirty="0"/>
          </a:p>
        </p:txBody>
      </p:sp>
      <p:sp>
        <p:nvSpPr>
          <p:cNvPr id="3" name="Content Placeholder 2"/>
          <p:cNvSpPr>
            <a:spLocks noGrp="1"/>
          </p:cNvSpPr>
          <p:nvPr>
            <p:ph idx="1"/>
          </p:nvPr>
        </p:nvSpPr>
        <p:spPr>
          <a:xfrm>
            <a:off x="152400" y="533400"/>
            <a:ext cx="8839200" cy="6172200"/>
          </a:xfrm>
        </p:spPr>
        <p:txBody>
          <a:bodyPr>
            <a:normAutofit/>
          </a:bodyPr>
          <a:lstStyle/>
          <a:p>
            <a:pPr algn="just">
              <a:buNone/>
            </a:pPr>
            <a:r>
              <a:rPr lang="en-US" sz="2300" b="1" dirty="0"/>
              <a:t>SECURITY TECHNIQUES FROM HACKERS AND CRACKERS</a:t>
            </a:r>
          </a:p>
          <a:p>
            <a:pPr algn="just"/>
            <a:r>
              <a:rPr lang="en-US" sz="2300" b="1" dirty="0"/>
              <a:t>Public Key Cryptography</a:t>
            </a:r>
          </a:p>
          <a:p>
            <a:pPr lvl="1" algn="just"/>
            <a:r>
              <a:rPr lang="en-US" sz="1900" dirty="0"/>
              <a:t>This concept has been introduced to solve the problem found in secret key cryptography.</a:t>
            </a:r>
          </a:p>
          <a:p>
            <a:pPr lvl="1" algn="just"/>
            <a:r>
              <a:rPr lang="en-US" sz="1900" dirty="0"/>
              <a:t>Each person in this technique gets two keys known as the public and the private key.</a:t>
            </a:r>
          </a:p>
          <a:p>
            <a:pPr lvl="1" algn="just"/>
            <a:r>
              <a:rPr lang="en-US" sz="1900" dirty="0"/>
              <a:t>Each person’s public key is publicly known and the private key is kept secret.</a:t>
            </a:r>
          </a:p>
          <a:p>
            <a:pPr lvl="1" algn="just"/>
            <a:r>
              <a:rPr lang="en-US" sz="1900" dirty="0"/>
              <a:t>Hence, the need for the both parties involved in communication to share secret information is eliminated.</a:t>
            </a:r>
          </a:p>
          <a:p>
            <a:pPr lvl="1" algn="just"/>
            <a:r>
              <a:rPr lang="en-US" sz="1900" dirty="0"/>
              <a:t>All communication takes place only with the public key and no communication uses the private key.</a:t>
            </a:r>
          </a:p>
          <a:p>
            <a:pPr lvl="1" algn="just"/>
            <a:r>
              <a:rPr lang="en-US" sz="1900" dirty="0"/>
              <a:t>It is therefore not necessary to trust some communication channels.</a:t>
            </a:r>
          </a:p>
          <a:p>
            <a:pPr lvl="1" algn="just"/>
            <a:r>
              <a:rPr lang="en-US" sz="1900" dirty="0"/>
              <a:t>Anyone can send confidential information by using the public key but the decryption can be done only with the private key which is the sole asset of the intended recipient.</a:t>
            </a:r>
          </a:p>
          <a:p>
            <a:pPr lvl="1" algn="just"/>
            <a:r>
              <a:rPr lang="en-US" sz="1900" dirty="0"/>
              <a:t>Public key cryptography can also be used for the authentication (digital signature) of data.</a:t>
            </a:r>
          </a:p>
          <a:p>
            <a:pPr lvl="1" algn="just"/>
            <a:endParaRPr lang="en-US" sz="2100" dirty="0"/>
          </a:p>
          <a:p>
            <a:pPr lvl="1" algn="just"/>
            <a:endParaRPr lang="en-US" sz="19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sz="3200" b="1" dirty="0"/>
              <a:t>Computer Security</a:t>
            </a:r>
            <a:endParaRPr lang="en-IN" dirty="0"/>
          </a:p>
        </p:txBody>
      </p:sp>
      <p:sp>
        <p:nvSpPr>
          <p:cNvPr id="3" name="Content Placeholder 2"/>
          <p:cNvSpPr>
            <a:spLocks noGrp="1"/>
          </p:cNvSpPr>
          <p:nvPr>
            <p:ph idx="1"/>
          </p:nvPr>
        </p:nvSpPr>
        <p:spPr>
          <a:xfrm>
            <a:off x="152400" y="533400"/>
            <a:ext cx="8839200" cy="6172200"/>
          </a:xfrm>
        </p:spPr>
        <p:txBody>
          <a:bodyPr>
            <a:normAutofit/>
          </a:bodyPr>
          <a:lstStyle/>
          <a:p>
            <a:pPr algn="just">
              <a:buNone/>
            </a:pPr>
            <a:r>
              <a:rPr lang="en-US" sz="2300" b="1" dirty="0"/>
              <a:t>SECURITY TECHNIQUES FROM HACKERS AND CRACKERS</a:t>
            </a:r>
          </a:p>
          <a:p>
            <a:pPr algn="just"/>
            <a:r>
              <a:rPr lang="en-US" sz="2300" b="1" dirty="0"/>
              <a:t>Public Key Cryptography</a:t>
            </a:r>
          </a:p>
          <a:p>
            <a:pPr lvl="1" algn="just"/>
            <a:r>
              <a:rPr lang="en-US" sz="2100" dirty="0"/>
              <a:t>The sender uses the receiver’s public key to encrypt the message and, when the receiver receives the encrypted message, he uses his private key to decrypt the message.</a:t>
            </a:r>
          </a:p>
          <a:p>
            <a:pPr lvl="1" algn="just"/>
            <a:r>
              <a:rPr lang="en-US" sz="2100" dirty="0"/>
              <a:t>The figure below shows the process</a:t>
            </a:r>
          </a:p>
          <a:p>
            <a:pPr lvl="1" algn="just"/>
            <a:endParaRPr lang="en-US" sz="1900" dirty="0"/>
          </a:p>
        </p:txBody>
      </p:sp>
      <p:pic>
        <p:nvPicPr>
          <p:cNvPr id="5122" name="Picture 2"/>
          <p:cNvPicPr>
            <a:picLocks noChangeAspect="1" noChangeArrowheads="1"/>
          </p:cNvPicPr>
          <p:nvPr/>
        </p:nvPicPr>
        <p:blipFill>
          <a:blip r:embed="rId2"/>
          <a:srcRect/>
          <a:stretch>
            <a:fillRect/>
          </a:stretch>
        </p:blipFill>
        <p:spPr bwMode="auto">
          <a:xfrm>
            <a:off x="1814513" y="2886075"/>
            <a:ext cx="6177627" cy="2752725"/>
          </a:xfrm>
          <a:prstGeom prst="rect">
            <a:avLst/>
          </a:prstGeom>
          <a:noFill/>
          <a:ln w="9525">
            <a:noFill/>
            <a:miter lim="800000"/>
            <a:headEnd/>
            <a:tailEnd/>
          </a:ln>
          <a:effectLst/>
        </p:spPr>
      </p:pic>
      <p:pic>
        <p:nvPicPr>
          <p:cNvPr id="5" name="Picture 4" descr="logo.png"/>
          <p:cNvPicPr>
            <a:picLocks noChangeAspect="1"/>
          </p:cNvPicPr>
          <p:nvPr/>
        </p:nvPicPr>
        <p:blipFill>
          <a:blip r:embed="rId3"/>
          <a:stretch>
            <a:fillRect/>
          </a:stretch>
        </p:blipFill>
        <p:spPr>
          <a:xfrm>
            <a:off x="7010400" y="0"/>
            <a:ext cx="1828800" cy="1044124"/>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sz="3200" b="1" dirty="0"/>
              <a:t>Computer Security</a:t>
            </a:r>
            <a:endParaRPr lang="en-IN" dirty="0"/>
          </a:p>
        </p:txBody>
      </p:sp>
      <p:sp>
        <p:nvSpPr>
          <p:cNvPr id="3" name="Content Placeholder 2"/>
          <p:cNvSpPr>
            <a:spLocks noGrp="1"/>
          </p:cNvSpPr>
          <p:nvPr>
            <p:ph idx="1"/>
          </p:nvPr>
        </p:nvSpPr>
        <p:spPr>
          <a:xfrm>
            <a:off x="152400" y="533400"/>
            <a:ext cx="8839200" cy="6172200"/>
          </a:xfrm>
        </p:spPr>
        <p:txBody>
          <a:bodyPr>
            <a:normAutofit/>
          </a:bodyPr>
          <a:lstStyle/>
          <a:p>
            <a:pPr algn="just">
              <a:buNone/>
            </a:pPr>
            <a:r>
              <a:rPr lang="en-US" sz="2300" b="1" dirty="0"/>
              <a:t>SECURITY TECHNIQUES FROM HACKERS AND CRACKERS</a:t>
            </a:r>
          </a:p>
          <a:p>
            <a:pPr algn="just"/>
            <a:r>
              <a:rPr lang="en-US" sz="2300" b="1" dirty="0"/>
              <a:t>Hash Function</a:t>
            </a:r>
          </a:p>
          <a:p>
            <a:pPr lvl="1" algn="just"/>
            <a:r>
              <a:rPr lang="en-US" sz="1900" dirty="0"/>
              <a:t>It is also called message digests and it is a </a:t>
            </a:r>
            <a:r>
              <a:rPr lang="en-US" sz="1900" dirty="0">
                <a:solidFill>
                  <a:srgbClr val="FF0000"/>
                </a:solidFill>
              </a:rPr>
              <a:t>one-way encryption algorithm </a:t>
            </a:r>
            <a:r>
              <a:rPr lang="en-US" sz="1900" dirty="0"/>
              <a:t>that does not use any </a:t>
            </a:r>
            <a:r>
              <a:rPr lang="en-US" sz="1900" dirty="0">
                <a:solidFill>
                  <a:srgbClr val="FF0000"/>
                </a:solidFill>
              </a:rPr>
              <a:t>key to encrypt or decrypt the message</a:t>
            </a:r>
            <a:r>
              <a:rPr lang="en-US" sz="1900" dirty="0"/>
              <a:t>.</a:t>
            </a:r>
          </a:p>
          <a:p>
            <a:pPr lvl="1" algn="just"/>
            <a:r>
              <a:rPr lang="en-US" sz="1900" dirty="0"/>
              <a:t>This technique generates a </a:t>
            </a:r>
            <a:r>
              <a:rPr lang="en-US" sz="1900" dirty="0">
                <a:solidFill>
                  <a:srgbClr val="FF0000"/>
                </a:solidFill>
              </a:rPr>
              <a:t>fixed length hash value based upon the plain text</a:t>
            </a:r>
            <a:r>
              <a:rPr lang="en-US" sz="1900" dirty="0"/>
              <a:t>.</a:t>
            </a:r>
          </a:p>
          <a:p>
            <a:pPr lvl="1" algn="just"/>
            <a:r>
              <a:rPr lang="en-US" sz="1900" dirty="0"/>
              <a:t>The hash function makes it impossible to </a:t>
            </a:r>
            <a:r>
              <a:rPr lang="en-US" sz="1900" dirty="0">
                <a:solidFill>
                  <a:srgbClr val="FF0000"/>
                </a:solidFill>
              </a:rPr>
              <a:t>recover the contents of the plain text.</a:t>
            </a:r>
          </a:p>
          <a:p>
            <a:pPr lvl="1" algn="just"/>
            <a:r>
              <a:rPr lang="en-US" sz="1900" dirty="0"/>
              <a:t>It uses a </a:t>
            </a:r>
            <a:r>
              <a:rPr lang="en-US" sz="1900" dirty="0">
                <a:solidFill>
                  <a:srgbClr val="FF0000"/>
                </a:solidFill>
              </a:rPr>
              <a:t>digital fingerprint of a file’s contents</a:t>
            </a:r>
            <a:r>
              <a:rPr lang="en-US" sz="1900" dirty="0"/>
              <a:t>, in order to ensure that the file has not been changed by an intruder or any type of virus.</a:t>
            </a:r>
          </a:p>
          <a:p>
            <a:pPr lvl="1" algn="just"/>
            <a:endParaRPr lang="en-US" sz="1900" dirty="0"/>
          </a:p>
          <a:p>
            <a:pPr lvl="1" algn="just"/>
            <a:endParaRPr lang="en-US" sz="1900" dirty="0"/>
          </a:p>
          <a:p>
            <a:pPr lvl="1" algn="just"/>
            <a:endParaRPr lang="en-US" sz="1900" dirty="0"/>
          </a:p>
          <a:p>
            <a:pPr lvl="1" algn="just"/>
            <a:endParaRPr lang="en-US" sz="1900" dirty="0"/>
          </a:p>
          <a:p>
            <a:pPr lvl="1" algn="just"/>
            <a:endParaRPr lang="en-US" sz="1900" dirty="0"/>
          </a:p>
          <a:p>
            <a:pPr lvl="1" algn="just"/>
            <a:r>
              <a:rPr lang="en-US" sz="1900" dirty="0"/>
              <a:t>It is also used by many </a:t>
            </a:r>
            <a:r>
              <a:rPr lang="en-US" sz="1900" dirty="0">
                <a:solidFill>
                  <a:srgbClr val="FF0000"/>
                </a:solidFill>
              </a:rPr>
              <a:t>operating systems to  encrypt a password and preserve the integrity of a file</a:t>
            </a:r>
            <a:r>
              <a:rPr lang="en-US" sz="1900" dirty="0"/>
              <a:t>.</a:t>
            </a:r>
          </a:p>
          <a:p>
            <a:pPr lvl="1" algn="just"/>
            <a:r>
              <a:rPr lang="en-US" sz="1900" dirty="0"/>
              <a:t>This process is shown in above figure.</a:t>
            </a:r>
          </a:p>
          <a:p>
            <a:pPr lvl="1" algn="just"/>
            <a:endParaRPr lang="en-US" sz="2100" dirty="0"/>
          </a:p>
          <a:p>
            <a:pPr lvl="1" algn="just"/>
            <a:endParaRPr lang="en-US" sz="1900" dirty="0"/>
          </a:p>
        </p:txBody>
      </p:sp>
      <p:pic>
        <p:nvPicPr>
          <p:cNvPr id="7" name="Picture 6"/>
          <p:cNvPicPr>
            <a:picLocks noChangeAspect="1" noChangeArrowheads="1"/>
          </p:cNvPicPr>
          <p:nvPr/>
        </p:nvPicPr>
        <p:blipFill>
          <a:blip r:embed="rId2"/>
          <a:srcRect/>
          <a:stretch>
            <a:fillRect/>
          </a:stretch>
        </p:blipFill>
        <p:spPr bwMode="auto">
          <a:xfrm>
            <a:off x="1752600" y="3724275"/>
            <a:ext cx="5638800" cy="1228725"/>
          </a:xfrm>
          <a:prstGeom prst="rect">
            <a:avLst/>
          </a:prstGeom>
          <a:noFill/>
          <a:ln w="9525">
            <a:noFill/>
            <a:miter lim="800000"/>
            <a:headEnd/>
            <a:tailEnd/>
          </a:ln>
          <a:effectLst/>
        </p:spPr>
      </p:pic>
      <p:pic>
        <p:nvPicPr>
          <p:cNvPr id="5" name="Picture 4" descr="logo.png"/>
          <p:cNvPicPr>
            <a:picLocks noChangeAspect="1"/>
          </p:cNvPicPr>
          <p:nvPr/>
        </p:nvPicPr>
        <p:blipFill>
          <a:blip r:embed="rId3"/>
          <a:stretch>
            <a:fillRect/>
          </a:stretch>
        </p:blipFill>
        <p:spPr>
          <a:xfrm>
            <a:off x="6858000" y="0"/>
            <a:ext cx="1828800" cy="1044124"/>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sz="3200" b="1" dirty="0"/>
              <a:t>Computer Security</a:t>
            </a:r>
            <a:endParaRPr lang="en-IN" dirty="0"/>
          </a:p>
        </p:txBody>
      </p:sp>
      <p:sp>
        <p:nvSpPr>
          <p:cNvPr id="3" name="Content Placeholder 2"/>
          <p:cNvSpPr>
            <a:spLocks noGrp="1"/>
          </p:cNvSpPr>
          <p:nvPr>
            <p:ph idx="1"/>
          </p:nvPr>
        </p:nvSpPr>
        <p:spPr>
          <a:xfrm>
            <a:off x="152400" y="533400"/>
            <a:ext cx="8839200" cy="6172200"/>
          </a:xfrm>
        </p:spPr>
        <p:txBody>
          <a:bodyPr>
            <a:normAutofit/>
          </a:bodyPr>
          <a:lstStyle/>
          <a:p>
            <a:pPr algn="just">
              <a:buNone/>
            </a:pPr>
            <a:r>
              <a:rPr lang="en-US" sz="2100" b="1" dirty="0"/>
              <a:t>SECURITY TECHNIQUES FROM HACKERS AND CRACKERS</a:t>
            </a:r>
          </a:p>
          <a:p>
            <a:pPr algn="just"/>
            <a:r>
              <a:rPr lang="en-US" sz="2100" b="1" dirty="0"/>
              <a:t>Digital Signature</a:t>
            </a:r>
          </a:p>
          <a:p>
            <a:pPr lvl="1" algn="just"/>
            <a:r>
              <a:rPr lang="en-US" sz="1900" dirty="0"/>
              <a:t>A digital signature is a type of </a:t>
            </a:r>
            <a:r>
              <a:rPr lang="en-US" sz="1900" dirty="0">
                <a:solidFill>
                  <a:srgbClr val="FF0000"/>
                </a:solidFill>
              </a:rPr>
              <a:t>asymmetric cryptography</a:t>
            </a:r>
            <a:r>
              <a:rPr lang="en-US" sz="1900" dirty="0"/>
              <a:t>.</a:t>
            </a:r>
          </a:p>
          <a:p>
            <a:pPr lvl="1" algn="just"/>
            <a:r>
              <a:rPr lang="en-US" sz="1900" dirty="0"/>
              <a:t>It enables the </a:t>
            </a:r>
            <a:r>
              <a:rPr lang="en-US" sz="1900" dirty="0">
                <a:solidFill>
                  <a:srgbClr val="FF0000"/>
                </a:solidFill>
              </a:rPr>
              <a:t>receiver to believe that the one who has sent the message is the claimed person</a:t>
            </a:r>
            <a:r>
              <a:rPr lang="en-US" sz="1900" dirty="0"/>
              <a:t>.</a:t>
            </a:r>
          </a:p>
          <a:p>
            <a:pPr lvl="1" algn="just"/>
            <a:r>
              <a:rPr lang="en-US" sz="1900" dirty="0"/>
              <a:t>In many respects, it is equivalent to </a:t>
            </a:r>
            <a:r>
              <a:rPr lang="en-US" sz="1900" dirty="0">
                <a:solidFill>
                  <a:srgbClr val="FF0000"/>
                </a:solidFill>
              </a:rPr>
              <a:t>traditional handwritten signature.</a:t>
            </a:r>
          </a:p>
          <a:p>
            <a:pPr lvl="1" algn="just"/>
            <a:r>
              <a:rPr lang="en-US" sz="1900" dirty="0"/>
              <a:t>But a digital signature is more difficult to </a:t>
            </a:r>
            <a:r>
              <a:rPr lang="en-US" sz="1900" dirty="0">
                <a:solidFill>
                  <a:srgbClr val="FF0000"/>
                </a:solidFill>
              </a:rPr>
              <a:t>forge than a handwritten signature</a:t>
            </a:r>
            <a:r>
              <a:rPr lang="en-US" sz="1900" dirty="0"/>
              <a:t> since a digital signature is created and verified by </a:t>
            </a:r>
            <a:r>
              <a:rPr lang="en-US" sz="1900" dirty="0">
                <a:solidFill>
                  <a:srgbClr val="FF0000"/>
                </a:solidFill>
              </a:rPr>
              <a:t>cryptography</a:t>
            </a:r>
            <a:r>
              <a:rPr lang="en-US" sz="1900" dirty="0"/>
              <a:t>, a branch of applied mathematics.</a:t>
            </a:r>
          </a:p>
          <a:p>
            <a:pPr lvl="1" algn="just"/>
            <a:r>
              <a:rPr lang="en-US" sz="1900" dirty="0"/>
              <a:t>It transforms the messages into </a:t>
            </a:r>
            <a:r>
              <a:rPr lang="en-US" sz="1900" dirty="0">
                <a:solidFill>
                  <a:srgbClr val="FF0000"/>
                </a:solidFill>
              </a:rPr>
              <a:t>cipher text and back to plain text</a:t>
            </a:r>
            <a:r>
              <a:rPr lang="en-US" sz="1900" dirty="0"/>
              <a:t>.</a:t>
            </a:r>
          </a:p>
          <a:p>
            <a:pPr lvl="1" algn="just"/>
            <a:r>
              <a:rPr lang="en-US" sz="1900" dirty="0"/>
              <a:t>Digital signature uses the </a:t>
            </a:r>
            <a:r>
              <a:rPr lang="en-US" sz="1900" dirty="0">
                <a:solidFill>
                  <a:srgbClr val="FF0000"/>
                </a:solidFill>
              </a:rPr>
              <a:t>public key cryptography technique</a:t>
            </a:r>
            <a:r>
              <a:rPr lang="en-US" sz="1900" dirty="0"/>
              <a:t>.</a:t>
            </a:r>
          </a:p>
          <a:p>
            <a:pPr lvl="1" algn="just"/>
            <a:r>
              <a:rPr lang="en-US" sz="1900" dirty="0"/>
              <a:t>It uses two different keys in an algorithm but these are mathematically related to each other.</a:t>
            </a:r>
          </a:p>
          <a:p>
            <a:pPr lvl="1" algn="just"/>
            <a:r>
              <a:rPr lang="en-US" sz="1900" dirty="0"/>
              <a:t>One is for </a:t>
            </a:r>
            <a:r>
              <a:rPr lang="en-US" sz="1900" dirty="0">
                <a:solidFill>
                  <a:srgbClr val="FF0000"/>
                </a:solidFill>
              </a:rPr>
              <a:t>digital signature creation and another key for verifying</a:t>
            </a:r>
            <a:r>
              <a:rPr lang="en-US" sz="1900" dirty="0"/>
              <a:t> a digital signature.</a:t>
            </a:r>
          </a:p>
          <a:p>
            <a:pPr lvl="1" algn="just"/>
            <a:r>
              <a:rPr lang="en-US" sz="1900" dirty="0"/>
              <a:t>The owner of the </a:t>
            </a:r>
            <a:r>
              <a:rPr lang="en-US" sz="1900" dirty="0">
                <a:solidFill>
                  <a:srgbClr val="FF0000"/>
                </a:solidFill>
              </a:rPr>
              <a:t>digital signature cannot successfully claim </a:t>
            </a:r>
            <a:r>
              <a:rPr lang="en-US" sz="1900" dirty="0"/>
              <a:t>that he has not signed a message.</a:t>
            </a:r>
          </a:p>
          <a:p>
            <a:pPr lvl="1" algn="just"/>
            <a:r>
              <a:rPr lang="en-US" sz="1900" dirty="0"/>
              <a:t>Hence, </a:t>
            </a:r>
            <a:r>
              <a:rPr lang="en-US" sz="1900" dirty="0">
                <a:solidFill>
                  <a:srgbClr val="FF0000"/>
                </a:solidFill>
              </a:rPr>
              <a:t>the digital signature may be used for non-repudiation</a:t>
            </a:r>
            <a:r>
              <a:rPr lang="en-US" sz="1900" dirty="0"/>
              <a:t>.</a:t>
            </a:r>
            <a:endParaRPr lang="en-US" sz="2100" dirty="0"/>
          </a:p>
          <a:p>
            <a:pPr lvl="1" algn="just"/>
            <a:endParaRPr lang="en-US" sz="1900" dirty="0"/>
          </a:p>
        </p:txBody>
      </p:sp>
      <p:pic>
        <p:nvPicPr>
          <p:cNvPr id="4" name="Picture 3" descr="logo.png"/>
          <p:cNvPicPr>
            <a:picLocks noChangeAspect="1"/>
          </p:cNvPicPr>
          <p:nvPr/>
        </p:nvPicPr>
        <p:blipFill>
          <a:blip r:embed="rId2"/>
          <a:stretch>
            <a:fillRect/>
          </a:stretch>
        </p:blipFill>
        <p:spPr>
          <a:xfrm>
            <a:off x="6858000" y="0"/>
            <a:ext cx="1828800" cy="1044124"/>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sz="3200" b="1" dirty="0"/>
              <a:t>Computer Security</a:t>
            </a:r>
            <a:endParaRPr lang="en-IN" dirty="0"/>
          </a:p>
        </p:txBody>
      </p:sp>
      <p:sp>
        <p:nvSpPr>
          <p:cNvPr id="3" name="Content Placeholder 2"/>
          <p:cNvSpPr>
            <a:spLocks noGrp="1"/>
          </p:cNvSpPr>
          <p:nvPr>
            <p:ph idx="1"/>
          </p:nvPr>
        </p:nvSpPr>
        <p:spPr>
          <a:xfrm>
            <a:off x="152400" y="533400"/>
            <a:ext cx="8839200" cy="6172200"/>
          </a:xfrm>
        </p:spPr>
        <p:txBody>
          <a:bodyPr>
            <a:normAutofit/>
          </a:bodyPr>
          <a:lstStyle/>
          <a:p>
            <a:pPr algn="just">
              <a:buNone/>
            </a:pPr>
            <a:r>
              <a:rPr lang="en-US" sz="2100" b="1" dirty="0"/>
              <a:t>SECURITY TECHNIQUES FROM HACKERS AND CRACKERS</a:t>
            </a:r>
          </a:p>
          <a:p>
            <a:pPr algn="just"/>
            <a:r>
              <a:rPr lang="en-US" sz="2100" b="1" dirty="0"/>
              <a:t>Digital Signature</a:t>
            </a:r>
          </a:p>
          <a:p>
            <a:pPr lvl="1" algn="just"/>
            <a:r>
              <a:rPr lang="en-US" sz="1900" dirty="0"/>
              <a:t>The </a:t>
            </a:r>
            <a:r>
              <a:rPr lang="en-US" sz="1900" dirty="0">
                <a:solidFill>
                  <a:srgbClr val="FF0000"/>
                </a:solidFill>
              </a:rPr>
              <a:t>private key in asymmetric cryptosystem for digital signature is known only to the owner</a:t>
            </a:r>
            <a:r>
              <a:rPr lang="en-US" sz="1900" dirty="0"/>
              <a:t>.</a:t>
            </a:r>
          </a:p>
          <a:p>
            <a:pPr lvl="1" algn="just"/>
            <a:r>
              <a:rPr lang="en-US" sz="1900" dirty="0"/>
              <a:t>It is used for creating a digital signature.</a:t>
            </a:r>
          </a:p>
          <a:p>
            <a:pPr lvl="1" algn="just"/>
            <a:r>
              <a:rPr lang="en-US" sz="1900" dirty="0"/>
              <a:t>The </a:t>
            </a:r>
            <a:r>
              <a:rPr lang="en-US" sz="1900" dirty="0">
                <a:solidFill>
                  <a:srgbClr val="FF0000"/>
                </a:solidFill>
              </a:rPr>
              <a:t>public key which is known to public is used for verifying the digital signature</a:t>
            </a:r>
            <a:r>
              <a:rPr lang="en-US" sz="1900" dirty="0"/>
              <a:t>.</a:t>
            </a:r>
          </a:p>
          <a:p>
            <a:pPr lvl="1" algn="just"/>
            <a:r>
              <a:rPr lang="en-US" sz="1900" dirty="0"/>
              <a:t>If more than </a:t>
            </a:r>
            <a:r>
              <a:rPr lang="en-US" sz="1900" dirty="0">
                <a:solidFill>
                  <a:srgbClr val="FF0000"/>
                </a:solidFill>
              </a:rPr>
              <a:t>one person wants to verify the digital signature, the public key is distributed to all of them</a:t>
            </a:r>
            <a:r>
              <a:rPr lang="en-US" sz="1900" dirty="0"/>
              <a:t>.</a:t>
            </a:r>
          </a:p>
          <a:p>
            <a:pPr lvl="1" algn="just"/>
            <a:r>
              <a:rPr lang="en-US" sz="1900" dirty="0"/>
              <a:t>Although the two keys are mathematically related, </a:t>
            </a:r>
            <a:r>
              <a:rPr lang="en-US" sz="1900" dirty="0">
                <a:solidFill>
                  <a:srgbClr val="FF0000"/>
                </a:solidFill>
              </a:rPr>
              <a:t>the asymmetric cryptosystem has been designed in such a way that it is computationally infeasible to derive </a:t>
            </a:r>
            <a:r>
              <a:rPr lang="en-US" sz="1900" dirty="0"/>
              <a:t>the private key from the knowledge of the public key.</a:t>
            </a:r>
          </a:p>
          <a:p>
            <a:pPr lvl="1" algn="just"/>
            <a:r>
              <a:rPr lang="en-US" sz="1900" dirty="0"/>
              <a:t>Hence, it is impossible to discover the </a:t>
            </a:r>
            <a:r>
              <a:rPr lang="en-US" sz="1900" dirty="0">
                <a:solidFill>
                  <a:srgbClr val="FF0000"/>
                </a:solidFill>
              </a:rPr>
              <a:t>owner’s private key and to use it to forge digital signatures</a:t>
            </a:r>
            <a:r>
              <a:rPr lang="en-US" sz="1900" dirty="0"/>
              <a:t>.</a:t>
            </a:r>
          </a:p>
          <a:p>
            <a:pPr lvl="1" algn="just"/>
            <a:r>
              <a:rPr lang="en-US" sz="1900" dirty="0"/>
              <a:t>Digital signature uses hash function both for creating and verifying a digital signature.</a:t>
            </a:r>
          </a:p>
          <a:p>
            <a:pPr lvl="1" algn="just"/>
            <a:r>
              <a:rPr lang="en-US" sz="1900" dirty="0"/>
              <a:t>The use of digital signature </a:t>
            </a:r>
            <a:r>
              <a:rPr lang="en-US" sz="1900" dirty="0">
                <a:solidFill>
                  <a:srgbClr val="FF0000"/>
                </a:solidFill>
              </a:rPr>
              <a:t>involves two processes, one performed by the signer (i.e., digital signature creation) and the other by the receiver, to verify the signature (i.e., digital signature verification)</a:t>
            </a:r>
            <a:endParaRPr lang="en-US" sz="2100" dirty="0">
              <a:solidFill>
                <a:srgbClr val="FF0000"/>
              </a:solidFill>
            </a:endParaRPr>
          </a:p>
          <a:p>
            <a:pPr lvl="1" algn="just"/>
            <a:endParaRPr lang="en-US" sz="1900" dirty="0"/>
          </a:p>
        </p:txBody>
      </p:sp>
      <p:pic>
        <p:nvPicPr>
          <p:cNvPr id="4" name="Picture 3" descr="logo.png"/>
          <p:cNvPicPr>
            <a:picLocks noChangeAspect="1"/>
          </p:cNvPicPr>
          <p:nvPr/>
        </p:nvPicPr>
        <p:blipFill>
          <a:blip r:embed="rId2"/>
          <a:stretch>
            <a:fillRect/>
          </a:stretch>
        </p:blipFill>
        <p:spPr>
          <a:xfrm>
            <a:off x="6781800" y="0"/>
            <a:ext cx="1828800" cy="1044124"/>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sz="3200" b="1" dirty="0"/>
              <a:t>Computer Security</a:t>
            </a:r>
            <a:endParaRPr lang="en-IN" dirty="0"/>
          </a:p>
        </p:txBody>
      </p:sp>
      <p:sp>
        <p:nvSpPr>
          <p:cNvPr id="3" name="Content Placeholder 2"/>
          <p:cNvSpPr>
            <a:spLocks noGrp="1"/>
          </p:cNvSpPr>
          <p:nvPr>
            <p:ph idx="1"/>
          </p:nvPr>
        </p:nvSpPr>
        <p:spPr>
          <a:xfrm>
            <a:off x="152400" y="533400"/>
            <a:ext cx="8839200" cy="6172200"/>
          </a:xfrm>
        </p:spPr>
        <p:txBody>
          <a:bodyPr>
            <a:normAutofit/>
          </a:bodyPr>
          <a:lstStyle/>
          <a:p>
            <a:pPr algn="just">
              <a:buNone/>
            </a:pPr>
            <a:r>
              <a:rPr lang="en-US" sz="2100" b="1" dirty="0"/>
              <a:t>SECURITY TECHNIQUES FROM HACKERS AND CRACKERS</a:t>
            </a:r>
          </a:p>
          <a:p>
            <a:pPr algn="just"/>
            <a:r>
              <a:rPr lang="en-US" sz="2100" b="1" dirty="0"/>
              <a:t>Digital Signature</a:t>
            </a:r>
          </a:p>
          <a:p>
            <a:pPr lvl="1" algn="just"/>
            <a:r>
              <a:rPr lang="en-US" sz="1900" dirty="0"/>
              <a:t>The below two figures shows the major process – Block diagram of digital signature creation</a:t>
            </a:r>
          </a:p>
          <a:p>
            <a:pPr lvl="1" algn="just"/>
            <a:r>
              <a:rPr lang="en-US" sz="1900" b="1" dirty="0"/>
              <a:t>Digital signature creation: </a:t>
            </a:r>
            <a:r>
              <a:rPr lang="en-US" sz="1900" dirty="0"/>
              <a:t>It uses a hash function to both the given message and a private key to create a digital signature.</a:t>
            </a:r>
            <a:endParaRPr lang="en-US" sz="2100" dirty="0"/>
          </a:p>
          <a:p>
            <a:pPr lvl="1" algn="just"/>
            <a:endParaRPr lang="en-US" sz="1900" dirty="0"/>
          </a:p>
        </p:txBody>
      </p:sp>
      <p:pic>
        <p:nvPicPr>
          <p:cNvPr id="7170" name="Picture 2"/>
          <p:cNvPicPr>
            <a:picLocks noChangeAspect="1" noChangeArrowheads="1"/>
          </p:cNvPicPr>
          <p:nvPr/>
        </p:nvPicPr>
        <p:blipFill>
          <a:blip r:embed="rId2"/>
          <a:srcRect/>
          <a:stretch>
            <a:fillRect/>
          </a:stretch>
        </p:blipFill>
        <p:spPr bwMode="auto">
          <a:xfrm>
            <a:off x="1143000" y="2600325"/>
            <a:ext cx="7006172" cy="4029075"/>
          </a:xfrm>
          <a:prstGeom prst="rect">
            <a:avLst/>
          </a:prstGeom>
          <a:noFill/>
          <a:ln w="9525">
            <a:noFill/>
            <a:miter lim="800000"/>
            <a:headEnd/>
            <a:tailEnd/>
          </a:ln>
          <a:effectLst/>
        </p:spPr>
      </p:pic>
      <p:pic>
        <p:nvPicPr>
          <p:cNvPr id="5" name="Picture 4" descr="logo.png"/>
          <p:cNvPicPr>
            <a:picLocks noChangeAspect="1"/>
          </p:cNvPicPr>
          <p:nvPr/>
        </p:nvPicPr>
        <p:blipFill>
          <a:blip r:embed="rId3"/>
          <a:stretch>
            <a:fillRect/>
          </a:stretch>
        </p:blipFill>
        <p:spPr>
          <a:xfrm>
            <a:off x="6553200" y="152400"/>
            <a:ext cx="1828800" cy="1044124"/>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sz="3200" b="1" dirty="0"/>
              <a:t>Computer Security</a:t>
            </a:r>
            <a:endParaRPr lang="en-IN" dirty="0"/>
          </a:p>
        </p:txBody>
      </p:sp>
      <p:sp>
        <p:nvSpPr>
          <p:cNvPr id="3" name="Content Placeholder 2"/>
          <p:cNvSpPr>
            <a:spLocks noGrp="1"/>
          </p:cNvSpPr>
          <p:nvPr>
            <p:ph idx="1"/>
          </p:nvPr>
        </p:nvSpPr>
        <p:spPr>
          <a:xfrm>
            <a:off x="152400" y="533400"/>
            <a:ext cx="8839200" cy="6172200"/>
          </a:xfrm>
        </p:spPr>
        <p:txBody>
          <a:bodyPr>
            <a:normAutofit/>
          </a:bodyPr>
          <a:lstStyle/>
          <a:p>
            <a:pPr algn="just">
              <a:buNone/>
            </a:pPr>
            <a:r>
              <a:rPr lang="en-US" sz="2100" b="1" dirty="0"/>
              <a:t>SECURITY TECHNIQUES FROM HACKERS AND CRACKERS</a:t>
            </a:r>
          </a:p>
          <a:p>
            <a:pPr algn="just"/>
            <a:r>
              <a:rPr lang="en-US" sz="2100" b="1" dirty="0"/>
              <a:t>Digital Signature</a:t>
            </a:r>
          </a:p>
          <a:p>
            <a:pPr lvl="1" algn="just"/>
            <a:r>
              <a:rPr lang="en-US" sz="1900" dirty="0"/>
              <a:t>Block diagram of digital signature verification</a:t>
            </a:r>
          </a:p>
          <a:p>
            <a:pPr lvl="1" algn="just"/>
            <a:r>
              <a:rPr lang="en-US" sz="1900" b="1" dirty="0"/>
              <a:t>Digital signature verification: </a:t>
            </a:r>
            <a:r>
              <a:rPr lang="en-US" sz="1900" dirty="0"/>
              <a:t>A signature verifying algorithm authenticates a message with the help of the public key and the digital signature.</a:t>
            </a:r>
          </a:p>
        </p:txBody>
      </p:sp>
      <p:pic>
        <p:nvPicPr>
          <p:cNvPr id="8194" name="Picture 2"/>
          <p:cNvPicPr>
            <a:picLocks noChangeAspect="1" noChangeArrowheads="1"/>
          </p:cNvPicPr>
          <p:nvPr/>
        </p:nvPicPr>
        <p:blipFill>
          <a:blip r:embed="rId2"/>
          <a:srcRect/>
          <a:stretch>
            <a:fillRect/>
          </a:stretch>
        </p:blipFill>
        <p:spPr bwMode="auto">
          <a:xfrm>
            <a:off x="914400" y="2867025"/>
            <a:ext cx="7728957" cy="3076575"/>
          </a:xfrm>
          <a:prstGeom prst="rect">
            <a:avLst/>
          </a:prstGeom>
          <a:noFill/>
          <a:ln w="9525">
            <a:noFill/>
            <a:miter lim="800000"/>
            <a:headEnd/>
            <a:tailEnd/>
          </a:ln>
          <a:effectLst/>
        </p:spPr>
      </p:pic>
      <p:pic>
        <p:nvPicPr>
          <p:cNvPr id="5" name="Picture 4" descr="logo.png"/>
          <p:cNvPicPr>
            <a:picLocks noChangeAspect="1"/>
          </p:cNvPicPr>
          <p:nvPr/>
        </p:nvPicPr>
        <p:blipFill>
          <a:blip r:embed="rId3"/>
          <a:stretch>
            <a:fillRect/>
          </a:stretch>
        </p:blipFill>
        <p:spPr>
          <a:xfrm>
            <a:off x="6858000" y="0"/>
            <a:ext cx="1828800" cy="1044124"/>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sz="3200" b="1" dirty="0"/>
              <a:t>Computer Security</a:t>
            </a:r>
            <a:endParaRPr lang="en-IN" dirty="0"/>
          </a:p>
        </p:txBody>
      </p:sp>
      <p:sp>
        <p:nvSpPr>
          <p:cNvPr id="3" name="Content Placeholder 2"/>
          <p:cNvSpPr>
            <a:spLocks noGrp="1"/>
          </p:cNvSpPr>
          <p:nvPr>
            <p:ph idx="1"/>
          </p:nvPr>
        </p:nvSpPr>
        <p:spPr>
          <a:xfrm>
            <a:off x="152400" y="533400"/>
            <a:ext cx="8839200" cy="6172200"/>
          </a:xfrm>
        </p:spPr>
        <p:txBody>
          <a:bodyPr>
            <a:normAutofit/>
          </a:bodyPr>
          <a:lstStyle/>
          <a:p>
            <a:pPr algn="just">
              <a:buNone/>
            </a:pPr>
            <a:r>
              <a:rPr lang="en-US" sz="2100" b="1" dirty="0"/>
              <a:t>SECURITY TECHNIQUES FROM HACKERS AND CRACKERS</a:t>
            </a:r>
          </a:p>
          <a:p>
            <a:pPr algn="just"/>
            <a:r>
              <a:rPr lang="en-US" sz="2100" b="1" dirty="0"/>
              <a:t>CAPTCHA</a:t>
            </a:r>
          </a:p>
          <a:p>
            <a:pPr lvl="1" algn="just"/>
            <a:r>
              <a:rPr lang="en-US" sz="1900" dirty="0"/>
              <a:t>It is a computer program that can tell whether its user is a </a:t>
            </a:r>
            <a:r>
              <a:rPr lang="en-US" sz="1900" dirty="0">
                <a:solidFill>
                  <a:srgbClr val="FF0000"/>
                </a:solidFill>
              </a:rPr>
              <a:t>human or a computer</a:t>
            </a:r>
            <a:r>
              <a:rPr lang="en-US" sz="1900" dirty="0"/>
              <a:t>.</a:t>
            </a:r>
          </a:p>
          <a:p>
            <a:pPr lvl="1" algn="just"/>
            <a:r>
              <a:rPr lang="en-US" sz="1900" dirty="0"/>
              <a:t>It is acronym for “</a:t>
            </a:r>
            <a:r>
              <a:rPr lang="en-US" sz="1900" b="1" dirty="0">
                <a:solidFill>
                  <a:srgbClr val="FF0000"/>
                </a:solidFill>
              </a:rPr>
              <a:t>C</a:t>
            </a:r>
            <a:r>
              <a:rPr lang="en-US" sz="1900" dirty="0">
                <a:solidFill>
                  <a:srgbClr val="FF0000"/>
                </a:solidFill>
              </a:rPr>
              <a:t>ompletely </a:t>
            </a:r>
            <a:r>
              <a:rPr lang="en-US" sz="1900" b="1" dirty="0">
                <a:solidFill>
                  <a:srgbClr val="FF0000"/>
                </a:solidFill>
              </a:rPr>
              <a:t>A</a:t>
            </a:r>
            <a:r>
              <a:rPr lang="en-US" sz="1900" dirty="0">
                <a:solidFill>
                  <a:srgbClr val="FF0000"/>
                </a:solidFill>
              </a:rPr>
              <a:t>utomated </a:t>
            </a:r>
            <a:r>
              <a:rPr lang="en-US" sz="1900" b="1" dirty="0">
                <a:solidFill>
                  <a:srgbClr val="FF0000"/>
                </a:solidFill>
              </a:rPr>
              <a:t>P</a:t>
            </a:r>
            <a:r>
              <a:rPr lang="en-US" sz="1900" dirty="0">
                <a:solidFill>
                  <a:srgbClr val="FF0000"/>
                </a:solidFill>
              </a:rPr>
              <a:t>ublic </a:t>
            </a:r>
            <a:r>
              <a:rPr lang="en-US" sz="1900" b="1" dirty="0">
                <a:solidFill>
                  <a:srgbClr val="FF0000"/>
                </a:solidFill>
              </a:rPr>
              <a:t>T</a:t>
            </a:r>
            <a:r>
              <a:rPr lang="en-US" sz="1900" dirty="0">
                <a:solidFill>
                  <a:srgbClr val="FF0000"/>
                </a:solidFill>
              </a:rPr>
              <a:t>uring test to tell </a:t>
            </a:r>
            <a:r>
              <a:rPr lang="en-US" sz="1900" b="1" dirty="0">
                <a:solidFill>
                  <a:srgbClr val="FF0000"/>
                </a:solidFill>
              </a:rPr>
              <a:t>C</a:t>
            </a:r>
            <a:r>
              <a:rPr lang="en-US" sz="1900" dirty="0">
                <a:solidFill>
                  <a:srgbClr val="FF0000"/>
                </a:solidFill>
              </a:rPr>
              <a:t>omputers and </a:t>
            </a:r>
            <a:r>
              <a:rPr lang="en-US" sz="1900" b="1" dirty="0">
                <a:solidFill>
                  <a:srgbClr val="FF0000"/>
                </a:solidFill>
              </a:rPr>
              <a:t>H</a:t>
            </a:r>
            <a:r>
              <a:rPr lang="en-US" sz="1900" dirty="0">
                <a:solidFill>
                  <a:srgbClr val="FF0000"/>
                </a:solidFill>
              </a:rPr>
              <a:t>umans </a:t>
            </a:r>
            <a:r>
              <a:rPr lang="en-US" sz="1900" b="1" dirty="0">
                <a:solidFill>
                  <a:srgbClr val="FF0000"/>
                </a:solidFill>
              </a:rPr>
              <a:t>A</a:t>
            </a:r>
            <a:r>
              <a:rPr lang="en-US" sz="1900" dirty="0">
                <a:solidFill>
                  <a:srgbClr val="FF0000"/>
                </a:solidFill>
              </a:rPr>
              <a:t>part”</a:t>
            </a:r>
            <a:r>
              <a:rPr lang="en-US" sz="1900" dirty="0"/>
              <a:t>.</a:t>
            </a:r>
          </a:p>
          <a:p>
            <a:pPr lvl="1" algn="just"/>
            <a:r>
              <a:rPr lang="en-US" sz="1900" dirty="0"/>
              <a:t>In modern computers, a robot or an automated program generates undesired information in the </a:t>
            </a:r>
            <a:r>
              <a:rPr lang="en-US" sz="1900" dirty="0">
                <a:solidFill>
                  <a:srgbClr val="FF0000"/>
                </a:solidFill>
              </a:rPr>
              <a:t>web pages and websites</a:t>
            </a:r>
            <a:r>
              <a:rPr lang="en-US" sz="1900" dirty="0"/>
              <a:t>. </a:t>
            </a:r>
          </a:p>
          <a:p>
            <a:pPr lvl="1" algn="just"/>
            <a:r>
              <a:rPr lang="en-US" sz="1900" dirty="0"/>
              <a:t>Automated programs are written to generate the spam.</a:t>
            </a:r>
          </a:p>
          <a:p>
            <a:pPr lvl="1" algn="just"/>
            <a:r>
              <a:rPr lang="en-US" sz="1900" dirty="0"/>
              <a:t>In order to </a:t>
            </a:r>
            <a:r>
              <a:rPr lang="en-US" sz="1900" dirty="0">
                <a:solidFill>
                  <a:srgbClr val="FF0000"/>
                </a:solidFill>
              </a:rPr>
              <a:t>prevent abuse generated from robot or any other programs, CAPTCHAs are used</a:t>
            </a:r>
            <a:r>
              <a:rPr lang="en-US" sz="1900" dirty="0"/>
              <a:t>.</a:t>
            </a:r>
          </a:p>
          <a:p>
            <a:pPr lvl="1" algn="just"/>
            <a:r>
              <a:rPr lang="en-US" sz="1900" dirty="0"/>
              <a:t>It uses the </a:t>
            </a:r>
            <a:r>
              <a:rPr lang="en-US" sz="1900" dirty="0">
                <a:solidFill>
                  <a:srgbClr val="FF0000"/>
                </a:solidFill>
              </a:rPr>
              <a:t>simple concept that the computer programs are not intelligent</a:t>
            </a:r>
            <a:r>
              <a:rPr lang="en-US" sz="1900" dirty="0"/>
              <a:t>.</a:t>
            </a:r>
          </a:p>
          <a:p>
            <a:pPr lvl="1" algn="just"/>
            <a:r>
              <a:rPr lang="en-US" sz="1900" dirty="0"/>
              <a:t>It cannot </a:t>
            </a:r>
            <a:r>
              <a:rPr lang="en-US" sz="1900" dirty="0">
                <a:solidFill>
                  <a:srgbClr val="FF0000"/>
                </a:solidFill>
              </a:rPr>
              <a:t>read distorted images or text as well as human</a:t>
            </a:r>
            <a:r>
              <a:rPr lang="en-US" sz="1900" dirty="0"/>
              <a:t> can.</a:t>
            </a:r>
          </a:p>
          <a:p>
            <a:pPr lvl="1" algn="just"/>
            <a:r>
              <a:rPr lang="en-US" sz="1900" dirty="0"/>
              <a:t>Hence, a robot or any </a:t>
            </a:r>
            <a:r>
              <a:rPr lang="en-US" sz="1900" dirty="0">
                <a:solidFill>
                  <a:srgbClr val="FF0000"/>
                </a:solidFill>
              </a:rPr>
              <a:t>automated program cannot navigate websites protected by CAPTCHAs.</a:t>
            </a:r>
          </a:p>
          <a:p>
            <a:pPr lvl="1" algn="just"/>
            <a:r>
              <a:rPr lang="en-US" sz="1900" dirty="0"/>
              <a:t>Most of us have probably seen the </a:t>
            </a:r>
            <a:r>
              <a:rPr lang="en-US" sz="1900" dirty="0">
                <a:solidFill>
                  <a:srgbClr val="FF0000"/>
                </a:solidFill>
              </a:rPr>
              <a:t>CAPTCHAs at the time of filling web registration forms</a:t>
            </a:r>
            <a:r>
              <a:rPr lang="en-US" sz="1900" dirty="0"/>
              <a:t>.</a:t>
            </a:r>
          </a:p>
          <a:p>
            <a:pPr lvl="1" algn="just"/>
            <a:r>
              <a:rPr lang="en-US" sz="1900" dirty="0"/>
              <a:t>It displays </a:t>
            </a:r>
            <a:r>
              <a:rPr lang="en-US" sz="1900" dirty="0">
                <a:solidFill>
                  <a:srgbClr val="FF0000"/>
                </a:solidFill>
              </a:rPr>
              <a:t>colourful images with distorted text at the bottom of web pages</a:t>
            </a:r>
            <a:r>
              <a:rPr lang="en-US" sz="1900" dirty="0"/>
              <a:t>. </a:t>
            </a:r>
          </a:p>
        </p:txBody>
      </p:sp>
      <p:pic>
        <p:nvPicPr>
          <p:cNvPr id="4" name="Picture 3" descr="logo.png"/>
          <p:cNvPicPr>
            <a:picLocks noChangeAspect="1"/>
          </p:cNvPicPr>
          <p:nvPr/>
        </p:nvPicPr>
        <p:blipFill>
          <a:blip r:embed="rId2"/>
          <a:stretch>
            <a:fillRect/>
          </a:stretch>
        </p:blipFill>
        <p:spPr>
          <a:xfrm>
            <a:off x="6705600" y="0"/>
            <a:ext cx="1828800" cy="104412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sz="3200" b="1" dirty="0"/>
              <a:t>Computer Security</a:t>
            </a:r>
            <a:endParaRPr lang="en-IN" dirty="0"/>
          </a:p>
        </p:txBody>
      </p:sp>
      <p:sp>
        <p:nvSpPr>
          <p:cNvPr id="3" name="Content Placeholder 2"/>
          <p:cNvSpPr>
            <a:spLocks noGrp="1"/>
          </p:cNvSpPr>
          <p:nvPr>
            <p:ph idx="1"/>
          </p:nvPr>
        </p:nvSpPr>
        <p:spPr>
          <a:xfrm>
            <a:off x="152400" y="762000"/>
            <a:ext cx="8839200" cy="5943600"/>
          </a:xfrm>
        </p:spPr>
        <p:txBody>
          <a:bodyPr>
            <a:normAutofit/>
          </a:bodyPr>
          <a:lstStyle/>
          <a:p>
            <a:pPr algn="just"/>
            <a:r>
              <a:rPr lang="en-US" sz="2100" dirty="0"/>
              <a:t>It refers to </a:t>
            </a:r>
            <a:r>
              <a:rPr lang="en-US" sz="2100" dirty="0">
                <a:solidFill>
                  <a:srgbClr val="FF0000"/>
                </a:solidFill>
              </a:rPr>
              <a:t>protection </a:t>
            </a:r>
            <a:r>
              <a:rPr lang="en-US" sz="2100" dirty="0"/>
              <a:t>of a </a:t>
            </a:r>
            <a:r>
              <a:rPr lang="en-US" sz="2100" dirty="0">
                <a:solidFill>
                  <a:srgbClr val="FF0000"/>
                </a:solidFill>
              </a:rPr>
              <a:t>computer</a:t>
            </a:r>
            <a:r>
              <a:rPr lang="en-US" sz="2100" dirty="0"/>
              <a:t> and the </a:t>
            </a:r>
            <a:r>
              <a:rPr lang="en-US" sz="2100" dirty="0">
                <a:solidFill>
                  <a:srgbClr val="FF0000"/>
                </a:solidFill>
              </a:rPr>
              <a:t>information stored in it</a:t>
            </a:r>
            <a:r>
              <a:rPr lang="en-US" sz="2100" dirty="0"/>
              <a:t>, from the unauthorised users. </a:t>
            </a:r>
          </a:p>
          <a:p>
            <a:pPr algn="just"/>
            <a:r>
              <a:rPr lang="en-US" sz="2100" dirty="0"/>
              <a:t>It also includes the </a:t>
            </a:r>
            <a:r>
              <a:rPr lang="en-US" sz="2100" dirty="0">
                <a:solidFill>
                  <a:srgbClr val="FF0000"/>
                </a:solidFill>
              </a:rPr>
              <a:t>policies, procedures, hardware and software tools that are necessary to protect the computers</a:t>
            </a:r>
            <a:r>
              <a:rPr lang="en-US" sz="2100" dirty="0"/>
              <a:t> and the information processed, stored and transmitted by the systems.</a:t>
            </a:r>
          </a:p>
          <a:p>
            <a:pPr algn="just"/>
            <a:r>
              <a:rPr lang="en-US" sz="2100" dirty="0"/>
              <a:t>It refers to the measurement of </a:t>
            </a:r>
            <a:r>
              <a:rPr lang="en-US" sz="2100" dirty="0">
                <a:solidFill>
                  <a:srgbClr val="FF0000"/>
                </a:solidFill>
              </a:rPr>
              <a:t>confidentiality, integrity and availability of the information</a:t>
            </a:r>
            <a:r>
              <a:rPr lang="en-US" sz="2100" dirty="0"/>
              <a:t>, by a computer.</a:t>
            </a:r>
          </a:p>
          <a:p>
            <a:pPr algn="just"/>
            <a:r>
              <a:rPr lang="en-US" sz="2100" dirty="0"/>
              <a:t>These aspects are responsible for effective </a:t>
            </a:r>
            <a:r>
              <a:rPr lang="en-US" sz="2100" dirty="0">
                <a:solidFill>
                  <a:srgbClr val="FF0000"/>
                </a:solidFill>
              </a:rPr>
              <a:t>computer security</a:t>
            </a:r>
            <a:r>
              <a:rPr lang="en-US" sz="2100" dirty="0"/>
              <a:t>.</a:t>
            </a:r>
          </a:p>
          <a:p>
            <a:pPr algn="just"/>
            <a:endParaRPr lang="en-US" sz="2100" dirty="0"/>
          </a:p>
          <a:p>
            <a:pPr algn="just">
              <a:buNone/>
            </a:pPr>
            <a:r>
              <a:rPr lang="en-US" sz="2100" b="1" dirty="0"/>
              <a:t>SECURITY THREATS</a:t>
            </a:r>
          </a:p>
          <a:p>
            <a:pPr algn="just"/>
            <a:r>
              <a:rPr lang="en-US" sz="2100" dirty="0"/>
              <a:t>Computer systems are </a:t>
            </a:r>
            <a:r>
              <a:rPr lang="en-US" sz="2100" dirty="0">
                <a:solidFill>
                  <a:srgbClr val="FF0000"/>
                </a:solidFill>
              </a:rPr>
              <a:t>vulnerable</a:t>
            </a:r>
            <a:r>
              <a:rPr lang="en-US" sz="2100" dirty="0"/>
              <a:t> to many kinds of threats that can cause various types of </a:t>
            </a:r>
            <a:r>
              <a:rPr lang="en-US" sz="2100" dirty="0">
                <a:solidFill>
                  <a:srgbClr val="FF0000"/>
                </a:solidFill>
              </a:rPr>
              <a:t>damages </a:t>
            </a:r>
            <a:r>
              <a:rPr lang="en-US" sz="2100" dirty="0"/>
              <a:t>which may result in </a:t>
            </a:r>
            <a:r>
              <a:rPr lang="en-US" sz="2100" dirty="0">
                <a:solidFill>
                  <a:srgbClr val="FF0000"/>
                </a:solidFill>
              </a:rPr>
              <a:t>significant data loss</a:t>
            </a:r>
            <a:r>
              <a:rPr lang="en-US" sz="2100" dirty="0"/>
              <a:t>.</a:t>
            </a:r>
          </a:p>
          <a:p>
            <a:pPr algn="just"/>
            <a:r>
              <a:rPr lang="en-US" sz="2100" dirty="0"/>
              <a:t>This can range from </a:t>
            </a:r>
            <a:r>
              <a:rPr lang="en-US" sz="2100" dirty="0">
                <a:solidFill>
                  <a:srgbClr val="FF0000"/>
                </a:solidFill>
              </a:rPr>
              <a:t>errors that can cause integrity violation of the </a:t>
            </a:r>
            <a:r>
              <a:rPr lang="en-US" sz="2100" dirty="0"/>
              <a:t>database to a </a:t>
            </a:r>
            <a:r>
              <a:rPr lang="en-US" sz="2100" dirty="0">
                <a:solidFill>
                  <a:srgbClr val="FF0000"/>
                </a:solidFill>
              </a:rPr>
              <a:t>natural calamity</a:t>
            </a:r>
            <a:r>
              <a:rPr lang="en-US" sz="2100" dirty="0"/>
              <a:t> which can completely destroy entire computer centers.</a:t>
            </a:r>
          </a:p>
          <a:p>
            <a:pPr algn="just"/>
            <a:r>
              <a:rPr lang="en-US" sz="2100" dirty="0"/>
              <a:t>Some threats affect the</a:t>
            </a:r>
            <a:r>
              <a:rPr lang="en-US" sz="2100" dirty="0">
                <a:solidFill>
                  <a:srgbClr val="FF0000"/>
                </a:solidFill>
              </a:rPr>
              <a:t> confidentiality or integrity of the data</a:t>
            </a:r>
            <a:r>
              <a:rPr lang="en-US" sz="2100" dirty="0"/>
              <a:t>, while the others affect the availability of the system itself.</a:t>
            </a:r>
          </a:p>
        </p:txBody>
      </p:sp>
      <p:pic>
        <p:nvPicPr>
          <p:cNvPr id="4" name="Picture 3" descr="logo.png"/>
          <p:cNvPicPr>
            <a:picLocks noChangeAspect="1"/>
          </p:cNvPicPr>
          <p:nvPr/>
        </p:nvPicPr>
        <p:blipFill>
          <a:blip r:embed="rId2"/>
          <a:stretch>
            <a:fillRect/>
          </a:stretch>
        </p:blipFill>
        <p:spPr>
          <a:xfrm>
            <a:off x="0" y="0"/>
            <a:ext cx="1828800" cy="1044124"/>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sz="3200" b="1" dirty="0"/>
              <a:t>Computer Security</a:t>
            </a:r>
            <a:endParaRPr lang="en-IN" dirty="0"/>
          </a:p>
        </p:txBody>
      </p:sp>
      <p:sp>
        <p:nvSpPr>
          <p:cNvPr id="3" name="Content Placeholder 2"/>
          <p:cNvSpPr>
            <a:spLocks noGrp="1"/>
          </p:cNvSpPr>
          <p:nvPr>
            <p:ph idx="1"/>
          </p:nvPr>
        </p:nvSpPr>
        <p:spPr>
          <a:xfrm>
            <a:off x="152400" y="533400"/>
            <a:ext cx="8839200" cy="6172200"/>
          </a:xfrm>
        </p:spPr>
        <p:txBody>
          <a:bodyPr>
            <a:normAutofit/>
          </a:bodyPr>
          <a:lstStyle/>
          <a:p>
            <a:pPr algn="just">
              <a:buNone/>
            </a:pPr>
            <a:r>
              <a:rPr lang="en-US" sz="2100" b="1" dirty="0"/>
              <a:t>SECURITY TECHNIQUES FROM HACKERS AND CRACKERS</a:t>
            </a:r>
          </a:p>
          <a:p>
            <a:pPr algn="just"/>
            <a:r>
              <a:rPr lang="en-US" sz="2100" b="1" dirty="0"/>
              <a:t>CAPTCHA</a:t>
            </a:r>
          </a:p>
          <a:p>
            <a:pPr lvl="1" algn="just"/>
            <a:r>
              <a:rPr lang="en-US" sz="1900" dirty="0"/>
              <a:t>A CAPTCHA (or Captcha) is a </a:t>
            </a:r>
            <a:r>
              <a:rPr lang="en-US" sz="1900" dirty="0">
                <a:solidFill>
                  <a:srgbClr val="FF0000"/>
                </a:solidFill>
              </a:rPr>
              <a:t>type of test in computing to make sure that the response is not generated by a computer</a:t>
            </a:r>
            <a:r>
              <a:rPr lang="en-US" sz="1900" dirty="0"/>
              <a:t>.</a:t>
            </a:r>
          </a:p>
          <a:p>
            <a:pPr lvl="1" algn="just"/>
            <a:r>
              <a:rPr lang="en-US" sz="1900" dirty="0"/>
              <a:t>A CAPTCHA is a program that </a:t>
            </a:r>
            <a:r>
              <a:rPr lang="en-US" sz="1900" dirty="0">
                <a:solidFill>
                  <a:srgbClr val="FF0000"/>
                </a:solidFill>
              </a:rPr>
              <a:t>generates images that human can understand but a program cannot.</a:t>
            </a:r>
          </a:p>
          <a:p>
            <a:pPr lvl="1" algn="just"/>
            <a:r>
              <a:rPr lang="en-US" sz="1900" dirty="0"/>
              <a:t>It uses these </a:t>
            </a:r>
            <a:r>
              <a:rPr lang="en-US" sz="1900" dirty="0">
                <a:solidFill>
                  <a:srgbClr val="FF0000"/>
                </a:solidFill>
              </a:rPr>
              <a:t>images as the test images and grades them to verify whether the user is a human or a computer</a:t>
            </a:r>
            <a:r>
              <a:rPr lang="en-US" sz="1900" dirty="0"/>
              <a:t>.</a:t>
            </a:r>
          </a:p>
          <a:p>
            <a:pPr lvl="1" algn="just"/>
            <a:r>
              <a:rPr lang="en-US" sz="1900" dirty="0"/>
              <a:t>For example, a human can read distorted text as shown in below figure but current computer programs cannot. </a:t>
            </a:r>
          </a:p>
        </p:txBody>
      </p:sp>
      <p:pic>
        <p:nvPicPr>
          <p:cNvPr id="9218" name="Picture 2"/>
          <p:cNvPicPr>
            <a:picLocks noChangeAspect="1" noChangeArrowheads="1"/>
          </p:cNvPicPr>
          <p:nvPr/>
        </p:nvPicPr>
        <p:blipFill>
          <a:blip r:embed="rId2"/>
          <a:srcRect/>
          <a:stretch>
            <a:fillRect/>
          </a:stretch>
        </p:blipFill>
        <p:spPr bwMode="auto">
          <a:xfrm>
            <a:off x="1524000" y="3907652"/>
            <a:ext cx="7048500" cy="2950348"/>
          </a:xfrm>
          <a:prstGeom prst="rect">
            <a:avLst/>
          </a:prstGeom>
          <a:noFill/>
          <a:ln w="9525">
            <a:noFill/>
            <a:miter lim="800000"/>
            <a:headEnd/>
            <a:tailEnd/>
          </a:ln>
          <a:effectLst/>
        </p:spPr>
      </p:pic>
      <p:pic>
        <p:nvPicPr>
          <p:cNvPr id="5" name="Picture 4" descr="logo.png"/>
          <p:cNvPicPr>
            <a:picLocks noChangeAspect="1"/>
          </p:cNvPicPr>
          <p:nvPr/>
        </p:nvPicPr>
        <p:blipFill>
          <a:blip r:embed="rId3"/>
          <a:stretch>
            <a:fillRect/>
          </a:stretch>
        </p:blipFill>
        <p:spPr>
          <a:xfrm>
            <a:off x="6781800" y="0"/>
            <a:ext cx="1828800" cy="1044124"/>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sz="3200" b="1" dirty="0"/>
              <a:t>Computer Security</a:t>
            </a:r>
            <a:endParaRPr lang="en-IN" dirty="0"/>
          </a:p>
        </p:txBody>
      </p:sp>
      <p:sp>
        <p:nvSpPr>
          <p:cNvPr id="3" name="Content Placeholder 2"/>
          <p:cNvSpPr>
            <a:spLocks noGrp="1"/>
          </p:cNvSpPr>
          <p:nvPr>
            <p:ph idx="1"/>
          </p:nvPr>
        </p:nvSpPr>
        <p:spPr>
          <a:xfrm>
            <a:off x="152400" y="533400"/>
            <a:ext cx="8839200" cy="6172200"/>
          </a:xfrm>
        </p:spPr>
        <p:txBody>
          <a:bodyPr>
            <a:normAutofit lnSpcReduction="10000"/>
          </a:bodyPr>
          <a:lstStyle/>
          <a:p>
            <a:pPr algn="just">
              <a:buNone/>
            </a:pPr>
            <a:r>
              <a:rPr lang="en-US" sz="2100" b="1" dirty="0"/>
              <a:t>SECURITY TECHNIQUES FROM HACKERS AND CRACKERS</a:t>
            </a:r>
          </a:p>
          <a:p>
            <a:pPr algn="just"/>
            <a:r>
              <a:rPr lang="en-US" sz="2100" b="1" dirty="0"/>
              <a:t>CAPTCHA</a:t>
            </a:r>
          </a:p>
          <a:p>
            <a:pPr lvl="1" algn="just"/>
            <a:r>
              <a:rPr lang="en-US" sz="1900" dirty="0"/>
              <a:t>A common type of CAPTCHA </a:t>
            </a:r>
            <a:r>
              <a:rPr lang="en-US" sz="1900" dirty="0">
                <a:solidFill>
                  <a:srgbClr val="FF0000"/>
                </a:solidFill>
              </a:rPr>
              <a:t>requires that the user types the letters or digits from a distorted image that appear on the screen</a:t>
            </a:r>
            <a:r>
              <a:rPr lang="en-US" sz="1900" dirty="0"/>
              <a:t>.</a:t>
            </a:r>
          </a:p>
          <a:p>
            <a:pPr lvl="1" algn="just"/>
            <a:r>
              <a:rPr lang="en-US" sz="1900" dirty="0"/>
              <a:t>This process involves </a:t>
            </a:r>
            <a:r>
              <a:rPr lang="en-US" sz="1900" dirty="0">
                <a:solidFill>
                  <a:srgbClr val="FF0000"/>
                </a:solidFill>
              </a:rPr>
              <a:t>one server which asks the user to complete a simple test which is able to take a decision</a:t>
            </a:r>
            <a:r>
              <a:rPr lang="en-US" sz="1900" dirty="0"/>
              <a:t>.</a:t>
            </a:r>
          </a:p>
          <a:p>
            <a:pPr lvl="1" algn="just"/>
            <a:r>
              <a:rPr lang="en-US" sz="1900" dirty="0"/>
              <a:t>Any user </a:t>
            </a:r>
            <a:r>
              <a:rPr lang="en-US" sz="1900" dirty="0">
                <a:solidFill>
                  <a:srgbClr val="FF0000"/>
                </a:solidFill>
              </a:rPr>
              <a:t>entering a correct solution is assumed to be human</a:t>
            </a:r>
            <a:r>
              <a:rPr lang="en-US" sz="1900" dirty="0"/>
              <a:t>.</a:t>
            </a:r>
          </a:p>
          <a:p>
            <a:pPr lvl="1" algn="just"/>
            <a:r>
              <a:rPr lang="en-US" sz="1900" dirty="0"/>
              <a:t>This looks like a </a:t>
            </a:r>
            <a:r>
              <a:rPr lang="en-US" sz="1900" dirty="0">
                <a:solidFill>
                  <a:srgbClr val="FF0000"/>
                </a:solidFill>
              </a:rPr>
              <a:t>reverse Turing test in contrast to the standard Turing test</a:t>
            </a:r>
            <a:r>
              <a:rPr lang="en-US" sz="1900" dirty="0"/>
              <a:t>.</a:t>
            </a:r>
          </a:p>
          <a:p>
            <a:pPr lvl="1" algn="just"/>
            <a:r>
              <a:rPr lang="en-US" sz="1900" dirty="0"/>
              <a:t>Standard Turing test is typically administered by a human and targeted to a machine whereas the reverse Turing test is administered by a machine and targeted to a human.</a:t>
            </a:r>
          </a:p>
          <a:p>
            <a:pPr lvl="1" algn="just"/>
            <a:r>
              <a:rPr lang="en-US" sz="1900" dirty="0"/>
              <a:t>The following are the various applications of CAPTCHA:</a:t>
            </a:r>
          </a:p>
          <a:p>
            <a:pPr lvl="1" algn="just"/>
            <a:endParaRPr lang="en-US" sz="1900" dirty="0"/>
          </a:p>
          <a:p>
            <a:pPr algn="just"/>
            <a:r>
              <a:rPr lang="en-US" sz="2100" dirty="0">
                <a:solidFill>
                  <a:srgbClr val="FF0000"/>
                </a:solidFill>
              </a:rPr>
              <a:t>Website Registration</a:t>
            </a:r>
          </a:p>
          <a:p>
            <a:pPr lvl="1" algn="just"/>
            <a:r>
              <a:rPr lang="en-US" sz="1900" dirty="0"/>
              <a:t>Protecting website registration is one of the most important applications of CAPTCHA.</a:t>
            </a:r>
          </a:p>
          <a:p>
            <a:pPr lvl="1" algn="just"/>
            <a:r>
              <a:rPr lang="en-US" sz="1900" dirty="0"/>
              <a:t>Most of the server machines which offer free email services suffered from specific type of attacks.</a:t>
            </a:r>
          </a:p>
          <a:p>
            <a:pPr lvl="1" algn="just"/>
            <a:r>
              <a:rPr lang="en-US" sz="1900" dirty="0"/>
              <a:t>One of the most important attacks is the automatic sign up.</a:t>
            </a:r>
          </a:p>
        </p:txBody>
      </p:sp>
      <p:pic>
        <p:nvPicPr>
          <p:cNvPr id="4" name="Picture 3" descr="logo.png"/>
          <p:cNvPicPr>
            <a:picLocks noChangeAspect="1"/>
          </p:cNvPicPr>
          <p:nvPr/>
        </p:nvPicPr>
        <p:blipFill>
          <a:blip r:embed="rId2"/>
          <a:stretch>
            <a:fillRect/>
          </a:stretch>
        </p:blipFill>
        <p:spPr>
          <a:xfrm>
            <a:off x="6629400" y="0"/>
            <a:ext cx="1828800" cy="1044124"/>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sz="3200" b="1" dirty="0"/>
              <a:t>Computer Security</a:t>
            </a:r>
            <a:endParaRPr lang="en-IN" dirty="0"/>
          </a:p>
        </p:txBody>
      </p:sp>
      <p:sp>
        <p:nvSpPr>
          <p:cNvPr id="3" name="Content Placeholder 2"/>
          <p:cNvSpPr>
            <a:spLocks noGrp="1"/>
          </p:cNvSpPr>
          <p:nvPr>
            <p:ph idx="1"/>
          </p:nvPr>
        </p:nvSpPr>
        <p:spPr>
          <a:xfrm>
            <a:off x="152400" y="533400"/>
            <a:ext cx="8839200" cy="6172200"/>
          </a:xfrm>
        </p:spPr>
        <p:txBody>
          <a:bodyPr>
            <a:normAutofit fontScale="92500" lnSpcReduction="20000"/>
          </a:bodyPr>
          <a:lstStyle/>
          <a:p>
            <a:pPr algn="just">
              <a:buNone/>
            </a:pPr>
            <a:r>
              <a:rPr lang="en-US" sz="2300" b="1" dirty="0"/>
              <a:t>SECURITY TECHNIQUES FROM HACKERS AND CRACKERS</a:t>
            </a:r>
          </a:p>
          <a:p>
            <a:pPr algn="just"/>
            <a:r>
              <a:rPr lang="en-US" sz="2300" b="1" dirty="0"/>
              <a:t>CAPTCHA - </a:t>
            </a:r>
            <a:r>
              <a:rPr lang="en-US" sz="2300" dirty="0">
                <a:solidFill>
                  <a:srgbClr val="FF0000"/>
                </a:solidFill>
              </a:rPr>
              <a:t>Website Registration</a:t>
            </a:r>
          </a:p>
          <a:p>
            <a:pPr lvl="1" algn="just"/>
            <a:r>
              <a:rPr lang="en-US" sz="2100" dirty="0"/>
              <a:t>There are automated computer programs which would sign up for thousands of emails every minute.</a:t>
            </a:r>
          </a:p>
          <a:p>
            <a:pPr lvl="1" algn="just"/>
            <a:r>
              <a:rPr lang="en-US" sz="2100" dirty="0"/>
              <a:t>One of the solutions is the use of the CAPTCHA to make sure that only humans are the users and not computer programs.</a:t>
            </a:r>
          </a:p>
          <a:p>
            <a:pPr lvl="1" algn="just"/>
            <a:endParaRPr lang="en-US" sz="1900" dirty="0"/>
          </a:p>
          <a:p>
            <a:pPr algn="just"/>
            <a:r>
              <a:rPr lang="en-US" sz="2300" b="1" dirty="0"/>
              <a:t>CAPTCHA – </a:t>
            </a:r>
            <a:r>
              <a:rPr lang="en-US" sz="2300" dirty="0">
                <a:solidFill>
                  <a:srgbClr val="FF0000"/>
                </a:solidFill>
              </a:rPr>
              <a:t>Preventing Spam</a:t>
            </a:r>
          </a:p>
          <a:p>
            <a:pPr lvl="1" algn="just"/>
            <a:r>
              <a:rPr lang="en-US" sz="2100" dirty="0"/>
              <a:t>Comment spam is an automated program that submits bogus comments for the purpose of raising the search engine ranks of some website.</a:t>
            </a:r>
          </a:p>
          <a:p>
            <a:pPr lvl="1" algn="just"/>
            <a:r>
              <a:rPr lang="en-US" sz="2100" dirty="0"/>
              <a:t>The solution to avoid this type of problem is to make use of CAPTCHA.</a:t>
            </a:r>
          </a:p>
          <a:p>
            <a:pPr lvl="1" algn="just"/>
            <a:r>
              <a:rPr lang="en-US" sz="2100" dirty="0"/>
              <a:t>If we can avoid the user sign up methodology for entering comments, it may help in avoiding bogus comments.</a:t>
            </a:r>
          </a:p>
          <a:p>
            <a:pPr lvl="1" algn="just"/>
            <a:r>
              <a:rPr lang="en-US" sz="2100" dirty="0"/>
              <a:t>It also makes sure that only humans are the users.</a:t>
            </a:r>
          </a:p>
          <a:p>
            <a:pPr lvl="1" algn="just"/>
            <a:endParaRPr lang="en-US" sz="1900" dirty="0"/>
          </a:p>
          <a:p>
            <a:pPr algn="just"/>
            <a:r>
              <a:rPr lang="en-US" sz="2300" b="1" dirty="0"/>
              <a:t>CAPTCHA – </a:t>
            </a:r>
            <a:r>
              <a:rPr lang="en-US" sz="2300" dirty="0">
                <a:solidFill>
                  <a:srgbClr val="FF0000"/>
                </a:solidFill>
              </a:rPr>
              <a:t>E-mail Worms &amp; Spam </a:t>
            </a:r>
          </a:p>
          <a:p>
            <a:pPr lvl="1" algn="just"/>
            <a:r>
              <a:rPr lang="en-US" sz="2100" dirty="0"/>
              <a:t>CAPTCHA can be used to prevent email worms and spam.</a:t>
            </a:r>
          </a:p>
          <a:p>
            <a:pPr lvl="1" algn="just"/>
            <a:r>
              <a:rPr lang="en-US" sz="2100" dirty="0"/>
              <a:t>CAPTCHA is used because it accepts the emails only if it knows that humans are the composers.</a:t>
            </a:r>
          </a:p>
          <a:p>
            <a:pPr lvl="1" algn="just"/>
            <a:r>
              <a:rPr lang="en-US" sz="2100" dirty="0"/>
              <a:t>Otherwise, it simply ignores those mails.</a:t>
            </a:r>
          </a:p>
          <a:p>
            <a:pPr lvl="1" algn="just"/>
            <a:endParaRPr lang="en-US" sz="1900" dirty="0"/>
          </a:p>
        </p:txBody>
      </p:sp>
      <p:pic>
        <p:nvPicPr>
          <p:cNvPr id="4" name="Picture 3" descr="logo.png"/>
          <p:cNvPicPr>
            <a:picLocks noChangeAspect="1"/>
          </p:cNvPicPr>
          <p:nvPr/>
        </p:nvPicPr>
        <p:blipFill>
          <a:blip r:embed="rId2"/>
          <a:stretch>
            <a:fillRect/>
          </a:stretch>
        </p:blipFill>
        <p:spPr>
          <a:xfrm>
            <a:off x="6705600" y="0"/>
            <a:ext cx="1828800" cy="1044124"/>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sz="3200" b="1" dirty="0"/>
              <a:t>Computer Security</a:t>
            </a:r>
            <a:endParaRPr lang="en-IN" dirty="0"/>
          </a:p>
        </p:txBody>
      </p:sp>
      <p:sp>
        <p:nvSpPr>
          <p:cNvPr id="3" name="Content Placeholder 2"/>
          <p:cNvSpPr>
            <a:spLocks noGrp="1"/>
          </p:cNvSpPr>
          <p:nvPr>
            <p:ph idx="1"/>
          </p:nvPr>
        </p:nvSpPr>
        <p:spPr>
          <a:xfrm>
            <a:off x="152400" y="533400"/>
            <a:ext cx="8839200" cy="6172200"/>
          </a:xfrm>
        </p:spPr>
        <p:txBody>
          <a:bodyPr>
            <a:normAutofit fontScale="92500" lnSpcReduction="20000"/>
          </a:bodyPr>
          <a:lstStyle/>
          <a:p>
            <a:pPr algn="just">
              <a:buNone/>
            </a:pPr>
            <a:r>
              <a:rPr lang="en-US" sz="2300" b="1" dirty="0"/>
              <a:t>SECURITY TECHNIQUES FROM HACKERS AND CRACKERS</a:t>
            </a:r>
          </a:p>
          <a:p>
            <a:pPr algn="just"/>
            <a:r>
              <a:rPr lang="en-US" sz="2300" b="1" dirty="0"/>
              <a:t>CAPTCHA – </a:t>
            </a:r>
            <a:r>
              <a:rPr lang="en-US" sz="2300" dirty="0">
                <a:solidFill>
                  <a:srgbClr val="FF0000"/>
                </a:solidFill>
              </a:rPr>
              <a:t>Dictionary Attacks</a:t>
            </a:r>
          </a:p>
          <a:p>
            <a:pPr lvl="1" algn="just"/>
            <a:r>
              <a:rPr lang="en-US" sz="2100" dirty="0"/>
              <a:t>In password system, use of CAPTCHA prevents dictionary attacks.</a:t>
            </a:r>
          </a:p>
          <a:p>
            <a:pPr lvl="1" algn="just"/>
            <a:r>
              <a:rPr lang="en-US" sz="2100" dirty="0"/>
              <a:t>If the CAPTCHA is not successful after a certain number, than a computer is prevented from being able to sign up, by assuming that the user is not a human but some automated program attempting to login. </a:t>
            </a:r>
          </a:p>
          <a:p>
            <a:pPr lvl="1" algn="just"/>
            <a:endParaRPr lang="en-US" sz="1900" dirty="0"/>
          </a:p>
          <a:p>
            <a:pPr algn="just"/>
            <a:r>
              <a:rPr lang="en-US" sz="2300" b="1" dirty="0"/>
              <a:t>CAPTCHA – </a:t>
            </a:r>
            <a:r>
              <a:rPr lang="en-US" sz="2300" dirty="0">
                <a:solidFill>
                  <a:srgbClr val="FF0000"/>
                </a:solidFill>
              </a:rPr>
              <a:t>Search Engine Robots</a:t>
            </a:r>
          </a:p>
          <a:p>
            <a:pPr lvl="1" algn="just"/>
            <a:r>
              <a:rPr lang="en-US" sz="2100" dirty="0"/>
              <a:t>It can enter into a web page and perform abusive actions.</a:t>
            </a:r>
          </a:p>
          <a:p>
            <a:pPr lvl="1" algn="just"/>
            <a:r>
              <a:rPr lang="en-US" sz="2100" dirty="0"/>
              <a:t>We do not want to allow them to access the web pages.</a:t>
            </a:r>
          </a:p>
          <a:p>
            <a:pPr lvl="1" algn="just"/>
            <a:r>
              <a:rPr lang="en-US" sz="2100" dirty="0"/>
              <a:t>For this purpose, there is an HTML tag which prevents search engine robots from reading web pages.</a:t>
            </a:r>
          </a:p>
          <a:p>
            <a:pPr lvl="1" algn="just"/>
            <a:r>
              <a:rPr lang="en-US" sz="2100" dirty="0"/>
              <a:t>However, it does not guarantee that robots cannot read a web page.</a:t>
            </a:r>
          </a:p>
          <a:p>
            <a:pPr lvl="1" algn="just"/>
            <a:r>
              <a:rPr lang="en-US" sz="2100" dirty="0"/>
              <a:t>But the CAPTCHA is more powerful than an HTML tag to guarantee that robots will not enter a website.</a:t>
            </a:r>
          </a:p>
          <a:p>
            <a:pPr lvl="1" algn="just"/>
            <a:endParaRPr lang="en-US" sz="1900" dirty="0"/>
          </a:p>
          <a:p>
            <a:pPr algn="just"/>
            <a:r>
              <a:rPr lang="en-US" sz="2300" b="1" dirty="0"/>
              <a:t>CAPTCHA – </a:t>
            </a:r>
            <a:r>
              <a:rPr lang="en-US" sz="2300" dirty="0">
                <a:solidFill>
                  <a:srgbClr val="FF0000"/>
                </a:solidFill>
              </a:rPr>
              <a:t>Online Polls</a:t>
            </a:r>
            <a:r>
              <a:rPr lang="en-US" sz="2300" dirty="0"/>
              <a:t> </a:t>
            </a:r>
          </a:p>
          <a:p>
            <a:pPr lvl="1" algn="just"/>
            <a:r>
              <a:rPr lang="en-US" sz="2100" dirty="0"/>
              <a:t>In November 1999, </a:t>
            </a:r>
            <a:r>
              <a:rPr lang="en-US" sz="2100" dirty="0">
                <a:hlinkClick r:id="rId2"/>
              </a:rPr>
              <a:t>http://www.slashdot.org</a:t>
            </a:r>
            <a:r>
              <a:rPr lang="en-US" sz="2100" dirty="0"/>
              <a:t> released an online poll, asking for about best graduate school in computer science.</a:t>
            </a:r>
          </a:p>
          <a:p>
            <a:pPr lvl="1" algn="just"/>
            <a:r>
              <a:rPr lang="en-US" sz="2100" dirty="0"/>
              <a:t>In order to prevent single user from voting more than once, IP addresses of voters were recorded.</a:t>
            </a:r>
          </a:p>
        </p:txBody>
      </p:sp>
      <p:pic>
        <p:nvPicPr>
          <p:cNvPr id="4" name="Picture 3" descr="logo.png"/>
          <p:cNvPicPr>
            <a:picLocks noChangeAspect="1"/>
          </p:cNvPicPr>
          <p:nvPr/>
        </p:nvPicPr>
        <p:blipFill>
          <a:blip r:embed="rId3"/>
          <a:stretch>
            <a:fillRect/>
          </a:stretch>
        </p:blipFill>
        <p:spPr>
          <a:xfrm>
            <a:off x="6781800" y="152400"/>
            <a:ext cx="1828800" cy="1044124"/>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sz="3200" b="1" dirty="0"/>
              <a:t>Computer Security</a:t>
            </a:r>
            <a:endParaRPr lang="en-IN" dirty="0"/>
          </a:p>
        </p:txBody>
      </p:sp>
      <p:sp>
        <p:nvSpPr>
          <p:cNvPr id="3" name="Content Placeholder 2"/>
          <p:cNvSpPr>
            <a:spLocks noGrp="1"/>
          </p:cNvSpPr>
          <p:nvPr>
            <p:ph idx="1"/>
          </p:nvPr>
        </p:nvSpPr>
        <p:spPr>
          <a:xfrm>
            <a:off x="152400" y="533400"/>
            <a:ext cx="8839200" cy="6172200"/>
          </a:xfrm>
        </p:spPr>
        <p:txBody>
          <a:bodyPr>
            <a:normAutofit/>
          </a:bodyPr>
          <a:lstStyle/>
          <a:p>
            <a:pPr algn="just">
              <a:buNone/>
            </a:pPr>
            <a:r>
              <a:rPr lang="en-US" sz="2100" b="1" dirty="0"/>
              <a:t>SECURITY TECHNIQUES FROM HACKERS AND CRACKERS</a:t>
            </a:r>
          </a:p>
          <a:p>
            <a:pPr algn="just"/>
            <a:r>
              <a:rPr lang="en-US" sz="2100" b="1" dirty="0"/>
              <a:t>CAPTCHA – </a:t>
            </a:r>
            <a:r>
              <a:rPr lang="en-US" sz="2100" dirty="0">
                <a:solidFill>
                  <a:srgbClr val="FF0000"/>
                </a:solidFill>
              </a:rPr>
              <a:t>Online Polls</a:t>
            </a:r>
            <a:r>
              <a:rPr lang="en-US" sz="2100" dirty="0"/>
              <a:t> </a:t>
            </a:r>
          </a:p>
          <a:p>
            <a:pPr lvl="1" algn="just"/>
            <a:r>
              <a:rPr lang="en-US" sz="1900" dirty="0"/>
              <a:t>However, a Carnegie Mellon student wrote a program that voted for their college rapidly.</a:t>
            </a:r>
          </a:p>
          <a:p>
            <a:pPr lvl="1" algn="just"/>
            <a:r>
              <a:rPr lang="en-US" sz="1900" dirty="0"/>
              <a:t>As a result, the score of CMU went high.</a:t>
            </a:r>
          </a:p>
          <a:p>
            <a:pPr lvl="1" algn="just"/>
            <a:r>
              <a:rPr lang="en-US" sz="1900" dirty="0"/>
              <a:t>In the next day, MIT students wrote their own program and the poll became a contest between two robots.</a:t>
            </a:r>
          </a:p>
          <a:p>
            <a:pPr lvl="1" algn="just"/>
            <a:r>
              <a:rPr lang="en-US" sz="1900" dirty="0"/>
              <a:t>Finally, MIT finished with 21,156 votes, Carnegie Mellon with 21,032 and the remaining schools with less than 1,000 votes.</a:t>
            </a:r>
          </a:p>
          <a:p>
            <a:pPr lvl="1" algn="just"/>
            <a:r>
              <a:rPr lang="en-US" sz="1900" dirty="0"/>
              <a:t>Hence, the result of any online poll cannot be trusted unless it is sure that the entries are made by the human.</a:t>
            </a:r>
          </a:p>
          <a:p>
            <a:pPr lvl="1" algn="just"/>
            <a:r>
              <a:rPr lang="en-US" sz="1900" dirty="0"/>
              <a:t>In this case, CAPTCHA’s use is more recommended to avoid abuse.</a:t>
            </a:r>
          </a:p>
          <a:p>
            <a:pPr lvl="1" algn="just"/>
            <a:endParaRPr lang="en-US" sz="1900" dirty="0"/>
          </a:p>
        </p:txBody>
      </p:sp>
      <p:pic>
        <p:nvPicPr>
          <p:cNvPr id="4" name="Picture 3" descr="logo.png"/>
          <p:cNvPicPr>
            <a:picLocks noChangeAspect="1"/>
          </p:cNvPicPr>
          <p:nvPr/>
        </p:nvPicPr>
        <p:blipFill>
          <a:blip r:embed="rId2"/>
          <a:stretch>
            <a:fillRect/>
          </a:stretch>
        </p:blipFill>
        <p:spPr>
          <a:xfrm>
            <a:off x="6781800" y="0"/>
            <a:ext cx="1828800" cy="1044124"/>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sz="3200" b="1" dirty="0"/>
              <a:t>Identity Management</a:t>
            </a:r>
            <a:endParaRPr lang="en-IN" dirty="0"/>
          </a:p>
        </p:txBody>
      </p:sp>
      <p:sp>
        <p:nvSpPr>
          <p:cNvPr id="3" name="Content Placeholder 2"/>
          <p:cNvSpPr>
            <a:spLocks noGrp="1"/>
          </p:cNvSpPr>
          <p:nvPr>
            <p:ph idx="1"/>
          </p:nvPr>
        </p:nvSpPr>
        <p:spPr>
          <a:xfrm>
            <a:off x="152400" y="762000"/>
            <a:ext cx="8839200" cy="5943600"/>
          </a:xfrm>
        </p:spPr>
        <p:txBody>
          <a:bodyPr>
            <a:normAutofit lnSpcReduction="10000"/>
          </a:bodyPr>
          <a:lstStyle/>
          <a:p>
            <a:pPr algn="just"/>
            <a:r>
              <a:rPr lang="en-US" sz="2100" dirty="0"/>
              <a:t>Identity management is a </a:t>
            </a:r>
            <a:r>
              <a:rPr lang="en-US" sz="2100" dirty="0">
                <a:solidFill>
                  <a:srgbClr val="FF0000"/>
                </a:solidFill>
              </a:rPr>
              <a:t>discipline which encompasses all tasks required to create, manage and delete user identities in computing environment</a:t>
            </a:r>
            <a:r>
              <a:rPr lang="en-US" sz="2100" dirty="0"/>
              <a:t>.</a:t>
            </a:r>
          </a:p>
          <a:p>
            <a:pPr algn="just"/>
            <a:r>
              <a:rPr lang="en-US" sz="2100" dirty="0"/>
              <a:t>It identifies the </a:t>
            </a:r>
            <a:r>
              <a:rPr lang="en-US" sz="2100" dirty="0">
                <a:solidFill>
                  <a:srgbClr val="FF0000"/>
                </a:solidFill>
              </a:rPr>
              <a:t>individuals in a system and restricts their access to the system.</a:t>
            </a:r>
          </a:p>
          <a:p>
            <a:pPr algn="just"/>
            <a:r>
              <a:rPr lang="en-US" sz="2100" dirty="0"/>
              <a:t>The </a:t>
            </a:r>
            <a:r>
              <a:rPr lang="en-US" sz="2100" dirty="0">
                <a:solidFill>
                  <a:srgbClr val="FF0000"/>
                </a:solidFill>
              </a:rPr>
              <a:t>driver licensing system is an example of identity management</a:t>
            </a:r>
            <a:r>
              <a:rPr lang="en-US" sz="2100" dirty="0"/>
              <a:t>.</a:t>
            </a:r>
          </a:p>
          <a:p>
            <a:pPr algn="just"/>
            <a:r>
              <a:rPr lang="en-US" sz="2100" dirty="0"/>
              <a:t>Drivers are identified by their </a:t>
            </a:r>
            <a:r>
              <a:rPr lang="en-US" sz="2100" dirty="0">
                <a:solidFill>
                  <a:srgbClr val="FF0000"/>
                </a:solidFill>
              </a:rPr>
              <a:t>licence numbers and the user specification is linked to the identifying number</a:t>
            </a:r>
            <a:r>
              <a:rPr lang="en-US" sz="2100" dirty="0"/>
              <a:t>.</a:t>
            </a:r>
          </a:p>
          <a:p>
            <a:pPr algn="just"/>
            <a:r>
              <a:rPr lang="en-US" sz="2100" dirty="0"/>
              <a:t>Identity management is used in </a:t>
            </a:r>
            <a:r>
              <a:rPr lang="en-US" sz="2100" dirty="0">
                <a:solidFill>
                  <a:srgbClr val="FF0000"/>
                </a:solidFill>
              </a:rPr>
              <a:t>the computer system to automatise the administrative process</a:t>
            </a:r>
            <a:r>
              <a:rPr lang="en-US" sz="2100" dirty="0"/>
              <a:t>, such as </a:t>
            </a:r>
            <a:r>
              <a:rPr lang="en-US" sz="2100" dirty="0">
                <a:solidFill>
                  <a:srgbClr val="FF0000"/>
                </a:solidFill>
              </a:rPr>
              <a:t>adding or removing access to specific systems, password reset for lost password followed by change of password and enforcing periodic changes of password to increase network security.</a:t>
            </a:r>
          </a:p>
          <a:p>
            <a:pPr algn="just"/>
            <a:r>
              <a:rPr lang="en-US" sz="2100" dirty="0"/>
              <a:t>Enabling the users to </a:t>
            </a:r>
            <a:r>
              <a:rPr lang="en-US" sz="2100" dirty="0">
                <a:solidFill>
                  <a:srgbClr val="FF0000"/>
                </a:solidFill>
              </a:rPr>
              <a:t>reset their own passwords can save significant money and resources because of the fact that large percentage of help desk </a:t>
            </a:r>
            <a:r>
              <a:rPr lang="en-US" sz="2100" dirty="0"/>
              <a:t>calls are password related issues.</a:t>
            </a:r>
          </a:p>
          <a:p>
            <a:pPr algn="just"/>
            <a:r>
              <a:rPr lang="en-US" sz="2100" dirty="0"/>
              <a:t>Another way of thinking about identity management is to imagine an enormous </a:t>
            </a:r>
            <a:r>
              <a:rPr lang="en-US" sz="2100" dirty="0">
                <a:solidFill>
                  <a:srgbClr val="FF0000"/>
                </a:solidFill>
              </a:rPr>
              <a:t>blueprint of an office building.</a:t>
            </a:r>
          </a:p>
          <a:p>
            <a:pPr algn="just"/>
            <a:r>
              <a:rPr lang="en-US" sz="2100" dirty="0"/>
              <a:t>It clearly defines the rooms into which each person working in the building can enter.</a:t>
            </a:r>
            <a:endParaRPr lang="en-US" sz="1900" dirty="0"/>
          </a:p>
          <a:p>
            <a:pPr algn="just"/>
            <a:endParaRPr lang="en-US" sz="21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sz="3200" b="1" dirty="0"/>
              <a:t>Identity Management</a:t>
            </a:r>
            <a:endParaRPr lang="en-IN" dirty="0"/>
          </a:p>
        </p:txBody>
      </p:sp>
      <p:sp>
        <p:nvSpPr>
          <p:cNvPr id="3" name="Content Placeholder 2"/>
          <p:cNvSpPr>
            <a:spLocks noGrp="1"/>
          </p:cNvSpPr>
          <p:nvPr>
            <p:ph idx="1"/>
          </p:nvPr>
        </p:nvSpPr>
        <p:spPr>
          <a:xfrm>
            <a:off x="152400" y="762000"/>
            <a:ext cx="8839200" cy="5943600"/>
          </a:xfrm>
        </p:spPr>
        <p:txBody>
          <a:bodyPr>
            <a:normAutofit lnSpcReduction="10000"/>
          </a:bodyPr>
          <a:lstStyle/>
          <a:p>
            <a:pPr algn="just"/>
            <a:r>
              <a:rPr lang="en-US" sz="2100" dirty="0"/>
              <a:t>It also explains what kind of key each person would need to </a:t>
            </a:r>
            <a:r>
              <a:rPr lang="en-US" sz="2100" dirty="0">
                <a:solidFill>
                  <a:srgbClr val="FF0000"/>
                </a:solidFill>
              </a:rPr>
              <a:t>open the door to get into that room.</a:t>
            </a:r>
          </a:p>
          <a:p>
            <a:pPr algn="just"/>
            <a:r>
              <a:rPr lang="en-US" sz="2100" dirty="0"/>
              <a:t>A computer system is similar to the building and each room represents a file, database or application on that network.</a:t>
            </a:r>
          </a:p>
          <a:p>
            <a:pPr algn="just"/>
            <a:r>
              <a:rPr lang="en-US" sz="2100" dirty="0"/>
              <a:t>The employees working in the system are the users.</a:t>
            </a:r>
          </a:p>
          <a:p>
            <a:pPr algn="just"/>
            <a:r>
              <a:rPr lang="en-US" sz="2100" dirty="0"/>
              <a:t>The keys are the privileges given by the administrator to each person working on the system, such as </a:t>
            </a:r>
            <a:r>
              <a:rPr lang="en-US" sz="2100" dirty="0">
                <a:solidFill>
                  <a:srgbClr val="FF0000"/>
                </a:solidFill>
              </a:rPr>
              <a:t>providing access to a file, database or application.</a:t>
            </a:r>
          </a:p>
          <a:p>
            <a:pPr algn="just"/>
            <a:r>
              <a:rPr lang="en-US" sz="2100" dirty="0"/>
              <a:t>The key distribution also determines what they can do while </a:t>
            </a:r>
            <a:r>
              <a:rPr lang="en-US" sz="2100" dirty="0">
                <a:solidFill>
                  <a:srgbClr val="FF0000"/>
                </a:solidFill>
              </a:rPr>
              <a:t>accessing a specific file or application.</a:t>
            </a:r>
          </a:p>
          <a:p>
            <a:pPr algn="just"/>
            <a:r>
              <a:rPr lang="en-US" sz="2100" dirty="0"/>
              <a:t>Like physical security, identity management is the most </a:t>
            </a:r>
            <a:r>
              <a:rPr lang="en-US" sz="2100" dirty="0">
                <a:solidFill>
                  <a:srgbClr val="FF0000"/>
                </a:solidFill>
              </a:rPr>
              <a:t>essential component of information protection that an organization uses.</a:t>
            </a:r>
          </a:p>
          <a:p>
            <a:pPr algn="just"/>
            <a:r>
              <a:rPr lang="en-US" sz="2100" dirty="0"/>
              <a:t>In the context of online access systems, identity management can be viewed as the following model:</a:t>
            </a:r>
          </a:p>
          <a:p>
            <a:pPr lvl="1" algn="just"/>
            <a:r>
              <a:rPr lang="en-US" sz="1900" b="1" dirty="0">
                <a:solidFill>
                  <a:srgbClr val="FF0000"/>
                </a:solidFill>
              </a:rPr>
              <a:t>The Pure Identity Model:</a:t>
            </a:r>
            <a:r>
              <a:rPr lang="en-US" sz="1900" dirty="0"/>
              <a:t> It deals with the creation, management and deletion of identities.</a:t>
            </a:r>
          </a:p>
          <a:p>
            <a:pPr lvl="1" algn="just"/>
            <a:r>
              <a:rPr lang="en-US" sz="1900" b="1" dirty="0">
                <a:solidFill>
                  <a:srgbClr val="FF0000"/>
                </a:solidFill>
              </a:rPr>
              <a:t>The User Access (log-on) Model:</a:t>
            </a:r>
            <a:r>
              <a:rPr lang="en-US" sz="1900" dirty="0"/>
              <a:t> It allows users to register, log in and log out. For example, a smart card and its associated data are used by a customer to log on to a services.</a:t>
            </a:r>
          </a:p>
          <a:p>
            <a:pPr algn="just"/>
            <a:endParaRPr lang="en-US" sz="21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p:spPr>
        <p:txBody>
          <a:bodyPr>
            <a:normAutofit/>
          </a:bodyPr>
          <a:lstStyle/>
          <a:p>
            <a:r>
              <a:rPr lang="en-US" sz="3200" b="1" dirty="0"/>
              <a:t>Identity Management</a:t>
            </a:r>
            <a:endParaRPr lang="en-IN" dirty="0"/>
          </a:p>
        </p:txBody>
      </p:sp>
      <p:sp>
        <p:nvSpPr>
          <p:cNvPr id="3" name="Content Placeholder 2"/>
          <p:cNvSpPr>
            <a:spLocks noGrp="1"/>
          </p:cNvSpPr>
          <p:nvPr>
            <p:ph idx="1"/>
          </p:nvPr>
        </p:nvSpPr>
        <p:spPr>
          <a:xfrm>
            <a:off x="152400" y="609600"/>
            <a:ext cx="8839200" cy="6248400"/>
          </a:xfrm>
        </p:spPr>
        <p:txBody>
          <a:bodyPr>
            <a:normAutofit/>
          </a:bodyPr>
          <a:lstStyle/>
          <a:p>
            <a:pPr algn="just"/>
            <a:r>
              <a:rPr lang="en-US" sz="2100" dirty="0"/>
              <a:t>In the context of online access systems, identity management can be viewed as the following model:</a:t>
            </a:r>
          </a:p>
          <a:p>
            <a:pPr lvl="1" algn="just"/>
            <a:r>
              <a:rPr lang="en-US" sz="1900" b="1" dirty="0">
                <a:solidFill>
                  <a:srgbClr val="FF0000"/>
                </a:solidFill>
              </a:rPr>
              <a:t>The Service Model:</a:t>
            </a:r>
            <a:r>
              <a:rPr lang="en-US" sz="1900" dirty="0"/>
              <a:t> It deals with the system that delivers online, personalized, on-demand and role-based services to users and their devices.</a:t>
            </a:r>
          </a:p>
          <a:p>
            <a:pPr algn="just"/>
            <a:r>
              <a:rPr lang="en-US" sz="2100" dirty="0"/>
              <a:t>Following discussion provides more insights about these models:</a:t>
            </a:r>
          </a:p>
          <a:p>
            <a:pPr lvl="1" algn="just"/>
            <a:r>
              <a:rPr lang="en-US" sz="1900" b="1" dirty="0">
                <a:solidFill>
                  <a:srgbClr val="FF0000"/>
                </a:solidFill>
              </a:rPr>
              <a:t>The Pure Identity Model:</a:t>
            </a:r>
            <a:r>
              <a:rPr lang="en-US" sz="1900" dirty="0"/>
              <a:t> A general identity model is based on some set of axiomatic principles. For example, each identity in the world is unique and distinctive. </a:t>
            </a:r>
          </a:p>
          <a:p>
            <a:pPr lvl="1" algn="just"/>
            <a:r>
              <a:rPr lang="en-US" sz="1900" dirty="0"/>
              <a:t>Such identities follow a specific relationship to corresponding entities in the world. This type of axiomatic model is considered as a pure identity model. </a:t>
            </a:r>
          </a:p>
          <a:p>
            <a:pPr lvl="1" algn="just"/>
            <a:r>
              <a:rPr lang="en-US" sz="1900" dirty="0"/>
              <a:t>This specifically means that the model is not constrained by the context in which it is applied. </a:t>
            </a:r>
          </a:p>
          <a:p>
            <a:pPr lvl="1" algn="just"/>
            <a:r>
              <a:rPr lang="en-US" sz="1900" dirty="0"/>
              <a:t>In general, in the world, an entity can have any number of identities and each identity may have more than one (multiple) attributes.</a:t>
            </a:r>
          </a:p>
          <a:p>
            <a:pPr lvl="1" algn="just"/>
            <a:endParaRPr lang="en-US" sz="1900" dirty="0"/>
          </a:p>
          <a:p>
            <a:pPr algn="just"/>
            <a:endParaRPr lang="en-US" sz="2100" dirty="0"/>
          </a:p>
        </p:txBody>
      </p:sp>
      <p:pic>
        <p:nvPicPr>
          <p:cNvPr id="4" name="Picture 3" descr="logo.png"/>
          <p:cNvPicPr>
            <a:picLocks noChangeAspect="1"/>
          </p:cNvPicPr>
          <p:nvPr/>
        </p:nvPicPr>
        <p:blipFill>
          <a:blip r:embed="rId2"/>
          <a:stretch>
            <a:fillRect/>
          </a:stretch>
        </p:blipFill>
        <p:spPr>
          <a:xfrm>
            <a:off x="0" y="0"/>
            <a:ext cx="1828800" cy="1044124"/>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p:spPr>
        <p:txBody>
          <a:bodyPr>
            <a:normAutofit/>
          </a:bodyPr>
          <a:lstStyle/>
          <a:p>
            <a:r>
              <a:rPr lang="en-US" sz="3200" b="1" dirty="0"/>
              <a:t>Identity Management</a:t>
            </a:r>
            <a:endParaRPr lang="en-IN" dirty="0"/>
          </a:p>
        </p:txBody>
      </p:sp>
      <p:sp>
        <p:nvSpPr>
          <p:cNvPr id="3" name="Content Placeholder 2"/>
          <p:cNvSpPr>
            <a:spLocks noGrp="1"/>
          </p:cNvSpPr>
          <p:nvPr>
            <p:ph idx="1"/>
          </p:nvPr>
        </p:nvSpPr>
        <p:spPr>
          <a:xfrm>
            <a:off x="152400" y="609600"/>
            <a:ext cx="8839200" cy="6248400"/>
          </a:xfrm>
        </p:spPr>
        <p:txBody>
          <a:bodyPr>
            <a:normAutofit lnSpcReduction="10000"/>
          </a:bodyPr>
          <a:lstStyle/>
          <a:p>
            <a:pPr algn="just"/>
            <a:r>
              <a:rPr lang="en-US" sz="2100" dirty="0"/>
              <a:t>Following discussion provides more insights about these models:</a:t>
            </a:r>
          </a:p>
          <a:p>
            <a:pPr lvl="1" algn="just"/>
            <a:r>
              <a:rPr lang="en-US" sz="1900" b="1" dirty="0">
                <a:solidFill>
                  <a:srgbClr val="FF0000"/>
                </a:solidFill>
              </a:rPr>
              <a:t>The User Access Model:</a:t>
            </a:r>
            <a:r>
              <a:rPr lang="en-US" sz="1900" dirty="0"/>
              <a:t> The user access model in identity management involves the user “log-on” perspective. </a:t>
            </a:r>
          </a:p>
          <a:p>
            <a:pPr lvl="1" algn="just"/>
            <a:r>
              <a:rPr lang="en-US" sz="1900" dirty="0"/>
              <a:t>It protects personal and business information from unauthorized access and is an integrated technology of business policies and processes that allows companies to promote themselves and to control access to the information system. </a:t>
            </a:r>
          </a:p>
          <a:p>
            <a:pPr lvl="1" algn="just"/>
            <a:r>
              <a:rPr lang="en-US" sz="1900" dirty="0"/>
              <a:t>It is a type of access control provided to the user when they are accessing the system resources such as online application, requesting for password or change of password, etc. </a:t>
            </a:r>
          </a:p>
          <a:p>
            <a:pPr lvl="1" algn="just"/>
            <a:r>
              <a:rPr lang="en-US" sz="1900" dirty="0"/>
              <a:t>In the past, organizations have given less importance to user identity control.</a:t>
            </a:r>
          </a:p>
          <a:p>
            <a:pPr lvl="1" algn="just"/>
            <a:r>
              <a:rPr lang="en-US" sz="1900" dirty="0"/>
              <a:t>Later, after many incidents of system attacks such as cracking and phishing, email emphasizes the importance of user access control.</a:t>
            </a:r>
          </a:p>
          <a:p>
            <a:pPr lvl="1" algn="just">
              <a:buNone/>
            </a:pPr>
            <a:endParaRPr lang="en-US" sz="1900" dirty="0"/>
          </a:p>
          <a:p>
            <a:pPr lvl="1" algn="just"/>
            <a:r>
              <a:rPr lang="en-US" sz="1900" b="1" dirty="0">
                <a:solidFill>
                  <a:srgbClr val="FF0000"/>
                </a:solidFill>
              </a:rPr>
              <a:t>The Service Model:</a:t>
            </a:r>
            <a:r>
              <a:rPr lang="en-US" sz="1900" dirty="0"/>
              <a:t> With respect to the organization, the service model deals with development of their systems to provide information services to the world.</a:t>
            </a:r>
          </a:p>
          <a:p>
            <a:pPr lvl="1" algn="just"/>
            <a:r>
              <a:rPr lang="en-US" sz="1900" dirty="0"/>
              <a:t>The application of service model is critical and quite important. One of the most important applications is to provide online services by each organization. </a:t>
            </a:r>
          </a:p>
          <a:p>
            <a:pPr lvl="1" algn="just"/>
            <a:r>
              <a:rPr lang="en-US" sz="1900" dirty="0"/>
              <a:t>Online service includes all resources such as forms, products, equipment, address books, telephone services, internet services, desktop terminals and servers.</a:t>
            </a:r>
            <a:endParaRPr lang="en-US" sz="2100" dirty="0"/>
          </a:p>
        </p:txBody>
      </p:sp>
      <p:pic>
        <p:nvPicPr>
          <p:cNvPr id="4" name="Picture 3" descr="logo.png"/>
          <p:cNvPicPr>
            <a:picLocks noChangeAspect="1"/>
          </p:cNvPicPr>
          <p:nvPr/>
        </p:nvPicPr>
        <p:blipFill>
          <a:blip r:embed="rId2"/>
          <a:stretch>
            <a:fillRect/>
          </a:stretch>
        </p:blipFill>
        <p:spPr>
          <a:xfrm>
            <a:off x="0" y="0"/>
            <a:ext cx="1828800" cy="1044124"/>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p:spPr>
        <p:txBody>
          <a:bodyPr>
            <a:normAutofit/>
          </a:bodyPr>
          <a:lstStyle/>
          <a:p>
            <a:r>
              <a:rPr lang="en-US" sz="3200" b="1" dirty="0"/>
              <a:t>Access Control System</a:t>
            </a:r>
            <a:endParaRPr lang="en-IN" dirty="0"/>
          </a:p>
        </p:txBody>
      </p:sp>
      <p:sp>
        <p:nvSpPr>
          <p:cNvPr id="3" name="Content Placeholder 2"/>
          <p:cNvSpPr>
            <a:spLocks noGrp="1"/>
          </p:cNvSpPr>
          <p:nvPr>
            <p:ph idx="1"/>
          </p:nvPr>
        </p:nvSpPr>
        <p:spPr>
          <a:xfrm>
            <a:off x="152400" y="609600"/>
            <a:ext cx="8839200" cy="6248400"/>
          </a:xfrm>
        </p:spPr>
        <p:txBody>
          <a:bodyPr>
            <a:normAutofit/>
          </a:bodyPr>
          <a:lstStyle/>
          <a:p>
            <a:pPr algn="just"/>
            <a:r>
              <a:rPr lang="en-US" sz="2100" dirty="0"/>
              <a:t>Access management is a collection of mechanisms that </a:t>
            </a:r>
            <a:r>
              <a:rPr lang="en-US" sz="2100" dirty="0">
                <a:solidFill>
                  <a:srgbClr val="FF0000"/>
                </a:solidFill>
              </a:rPr>
              <a:t>work together to create a security architecture to protect the assets of an information system.</a:t>
            </a:r>
          </a:p>
          <a:p>
            <a:pPr algn="just"/>
            <a:r>
              <a:rPr lang="en-US" sz="2100" dirty="0"/>
              <a:t>The main goal of access management is </a:t>
            </a:r>
            <a:r>
              <a:rPr lang="en-US" sz="2100" dirty="0">
                <a:solidFill>
                  <a:srgbClr val="FF0000"/>
                </a:solidFill>
              </a:rPr>
              <a:t>personal accountability</a:t>
            </a:r>
            <a:r>
              <a:rPr lang="en-US" sz="2100" dirty="0"/>
              <a:t>, to prove that someone has performed a computer activity at a specific point of time.</a:t>
            </a:r>
          </a:p>
          <a:p>
            <a:pPr algn="just"/>
            <a:r>
              <a:rPr lang="en-US" sz="2100" dirty="0"/>
              <a:t>Every business model has the need to protect the systems from any </a:t>
            </a:r>
            <a:r>
              <a:rPr lang="en-US" sz="2100" dirty="0">
                <a:solidFill>
                  <a:srgbClr val="FF0000"/>
                </a:solidFill>
              </a:rPr>
              <a:t>unauthorized</a:t>
            </a:r>
            <a:r>
              <a:rPr lang="en-US" sz="2100" dirty="0"/>
              <a:t> disclosure.</a:t>
            </a:r>
          </a:p>
          <a:p>
            <a:pPr algn="just"/>
            <a:r>
              <a:rPr lang="en-US" sz="2100" dirty="0"/>
              <a:t>In order to protect the information, companies define policies that can allow an access to specific type of </a:t>
            </a:r>
            <a:r>
              <a:rPr lang="en-US" sz="2100" dirty="0">
                <a:solidFill>
                  <a:srgbClr val="FF0000"/>
                </a:solidFill>
              </a:rPr>
              <a:t>business or personal information</a:t>
            </a:r>
            <a:r>
              <a:rPr lang="en-US" sz="2100" dirty="0"/>
              <a:t>.</a:t>
            </a:r>
          </a:p>
          <a:p>
            <a:pPr algn="just"/>
            <a:r>
              <a:rPr lang="en-US" sz="2100" dirty="0"/>
              <a:t>Access management is the heart of an information technology-based security system and is needed to meet the major goals of information security – </a:t>
            </a:r>
            <a:r>
              <a:rPr lang="en-US" sz="2100" dirty="0">
                <a:solidFill>
                  <a:srgbClr val="FF0000"/>
                </a:solidFill>
              </a:rPr>
              <a:t>confidentiality and integrity.</a:t>
            </a:r>
          </a:p>
          <a:p>
            <a:pPr algn="just"/>
            <a:r>
              <a:rPr lang="en-US" sz="2100" dirty="0"/>
              <a:t>There are few terminologies that are required to understand the principle of access management.</a:t>
            </a:r>
          </a:p>
          <a:p>
            <a:pPr algn="just"/>
            <a:r>
              <a:rPr lang="en-US" sz="2100" dirty="0"/>
              <a:t>Some of these terminologies are discussed below:</a:t>
            </a:r>
          </a:p>
          <a:p>
            <a:pPr lvl="1" algn="just"/>
            <a:r>
              <a:rPr lang="en-US" sz="1900" b="1" dirty="0">
                <a:solidFill>
                  <a:srgbClr val="FF0000"/>
                </a:solidFill>
              </a:rPr>
              <a:t>Mandatory Access Control (MAC):</a:t>
            </a:r>
            <a:r>
              <a:rPr lang="en-US" sz="1900" dirty="0"/>
              <a:t> The system which uses MAC has to decide who gains access to information, based on the concepts of subjects, objects and labels. MAC is primarily used by the military and the government. Under MAC, all the resource accessibility is controlled by the system administrator.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sz="3200" b="1" dirty="0"/>
              <a:t>Computer Security – Security Threats</a:t>
            </a:r>
            <a:endParaRPr lang="en-IN" dirty="0"/>
          </a:p>
        </p:txBody>
      </p:sp>
      <p:sp>
        <p:nvSpPr>
          <p:cNvPr id="3" name="Content Placeholder 2"/>
          <p:cNvSpPr>
            <a:spLocks noGrp="1"/>
          </p:cNvSpPr>
          <p:nvPr>
            <p:ph idx="1"/>
          </p:nvPr>
        </p:nvSpPr>
        <p:spPr>
          <a:xfrm>
            <a:off x="152400" y="762000"/>
            <a:ext cx="8839200" cy="5943600"/>
          </a:xfrm>
        </p:spPr>
        <p:txBody>
          <a:bodyPr>
            <a:normAutofit fontScale="92500" lnSpcReduction="20000"/>
          </a:bodyPr>
          <a:lstStyle/>
          <a:p>
            <a:pPr algn="just">
              <a:buNone/>
            </a:pPr>
            <a:r>
              <a:rPr lang="en-US" sz="2300" b="1" dirty="0"/>
              <a:t>SECURITY THREATS</a:t>
            </a:r>
          </a:p>
          <a:p>
            <a:pPr algn="just"/>
            <a:r>
              <a:rPr lang="en-US" sz="2300" dirty="0"/>
              <a:t>A threat can occur many ways – it can arise from </a:t>
            </a:r>
            <a:r>
              <a:rPr lang="en-US" sz="2300" dirty="0">
                <a:solidFill>
                  <a:srgbClr val="FF0000"/>
                </a:solidFill>
              </a:rPr>
              <a:t>intentional modification of sensitive information or an accidental error or an act of natural disaster (flood, storm, fire).</a:t>
            </a:r>
          </a:p>
          <a:p>
            <a:pPr algn="just"/>
            <a:r>
              <a:rPr lang="en-US" sz="2300" dirty="0"/>
              <a:t>Some of the commonly occurring threats are discussed below. The figure shows their overview.</a:t>
            </a:r>
          </a:p>
          <a:p>
            <a:pPr algn="just"/>
            <a:endParaRPr lang="en-US" sz="1900" dirty="0"/>
          </a:p>
          <a:p>
            <a:pPr algn="just"/>
            <a:endParaRPr lang="en-US" sz="1900" dirty="0"/>
          </a:p>
          <a:p>
            <a:pPr algn="just"/>
            <a:endParaRPr lang="en-US" sz="1900" dirty="0"/>
          </a:p>
          <a:p>
            <a:pPr algn="just"/>
            <a:endParaRPr lang="en-US" sz="1900" dirty="0"/>
          </a:p>
          <a:p>
            <a:pPr algn="just"/>
            <a:endParaRPr lang="en-US" sz="1900" dirty="0"/>
          </a:p>
          <a:p>
            <a:pPr algn="just"/>
            <a:endParaRPr lang="en-US" sz="1900" dirty="0"/>
          </a:p>
          <a:p>
            <a:pPr algn="just"/>
            <a:r>
              <a:rPr lang="en-US" sz="2300" b="1" dirty="0"/>
              <a:t>Malicious Code and Software</a:t>
            </a:r>
          </a:p>
          <a:p>
            <a:pPr lvl="1" algn="just"/>
            <a:r>
              <a:rPr lang="en-US" sz="2100" dirty="0"/>
              <a:t>Malicious code is a </a:t>
            </a:r>
            <a:r>
              <a:rPr lang="en-US" sz="2100" dirty="0">
                <a:solidFill>
                  <a:srgbClr val="FF0000"/>
                </a:solidFill>
              </a:rPr>
              <a:t>software program</a:t>
            </a:r>
            <a:r>
              <a:rPr lang="en-US" sz="2100" dirty="0"/>
              <a:t> that generates threats to the computers and data stored on it.</a:t>
            </a:r>
          </a:p>
          <a:p>
            <a:pPr lvl="1" algn="just"/>
            <a:r>
              <a:rPr lang="en-US" sz="2100" dirty="0"/>
              <a:t>This code can be in the </a:t>
            </a:r>
            <a:r>
              <a:rPr lang="en-US" sz="2100" dirty="0">
                <a:solidFill>
                  <a:srgbClr val="FF0000"/>
                </a:solidFill>
              </a:rPr>
              <a:t>form of worms, logic bombs, viruses, Trojan horses</a:t>
            </a:r>
            <a:r>
              <a:rPr lang="en-US" sz="2100" dirty="0"/>
              <a:t> and other types of software.</a:t>
            </a:r>
          </a:p>
          <a:p>
            <a:pPr lvl="1" algn="just"/>
            <a:r>
              <a:rPr lang="en-US" sz="2100" dirty="0"/>
              <a:t>Virus is a small </a:t>
            </a:r>
            <a:r>
              <a:rPr lang="en-US" sz="2100" dirty="0">
                <a:solidFill>
                  <a:srgbClr val="FF0000"/>
                </a:solidFill>
              </a:rPr>
              <a:t>segment code which replicates by attaching copies of itself to the exiting executables files.</a:t>
            </a:r>
          </a:p>
          <a:p>
            <a:pPr lvl="1" algn="just"/>
            <a:r>
              <a:rPr lang="en-US" sz="2100" dirty="0"/>
              <a:t>When a user executes the new host program, a new copy of the virus is executed.</a:t>
            </a:r>
          </a:p>
        </p:txBody>
      </p:sp>
      <p:pic>
        <p:nvPicPr>
          <p:cNvPr id="1026" name="Picture 2"/>
          <p:cNvPicPr>
            <a:picLocks noChangeAspect="1" noChangeArrowheads="1"/>
          </p:cNvPicPr>
          <p:nvPr/>
        </p:nvPicPr>
        <p:blipFill>
          <a:blip r:embed="rId2"/>
          <a:srcRect/>
          <a:stretch>
            <a:fillRect/>
          </a:stretch>
        </p:blipFill>
        <p:spPr bwMode="auto">
          <a:xfrm>
            <a:off x="3162300" y="2571750"/>
            <a:ext cx="3848100" cy="1543050"/>
          </a:xfrm>
          <a:prstGeom prst="rect">
            <a:avLst/>
          </a:prstGeom>
          <a:noFill/>
          <a:ln w="9525">
            <a:noFill/>
            <a:miter lim="800000"/>
            <a:headEnd/>
            <a:tailEnd/>
          </a:ln>
          <a:effectLst/>
        </p:spPr>
      </p:pic>
      <p:pic>
        <p:nvPicPr>
          <p:cNvPr id="5" name="Picture 4" descr="logo.png"/>
          <p:cNvPicPr>
            <a:picLocks noChangeAspect="1"/>
          </p:cNvPicPr>
          <p:nvPr/>
        </p:nvPicPr>
        <p:blipFill>
          <a:blip r:embed="rId3"/>
          <a:stretch>
            <a:fillRect/>
          </a:stretch>
        </p:blipFill>
        <p:spPr>
          <a:xfrm>
            <a:off x="0" y="0"/>
            <a:ext cx="1828800" cy="1044124"/>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p:spPr>
        <p:txBody>
          <a:bodyPr>
            <a:normAutofit/>
          </a:bodyPr>
          <a:lstStyle/>
          <a:p>
            <a:r>
              <a:rPr lang="en-US" sz="3200" b="1" dirty="0"/>
              <a:t>Access Control System</a:t>
            </a:r>
            <a:endParaRPr lang="en-IN" dirty="0"/>
          </a:p>
        </p:txBody>
      </p:sp>
      <p:sp>
        <p:nvSpPr>
          <p:cNvPr id="3" name="Content Placeholder 2"/>
          <p:cNvSpPr>
            <a:spLocks noGrp="1"/>
          </p:cNvSpPr>
          <p:nvPr>
            <p:ph idx="1"/>
          </p:nvPr>
        </p:nvSpPr>
        <p:spPr>
          <a:xfrm>
            <a:off x="152400" y="609600"/>
            <a:ext cx="8839200" cy="6248400"/>
          </a:xfrm>
        </p:spPr>
        <p:txBody>
          <a:bodyPr>
            <a:normAutofit fontScale="92500" lnSpcReduction="20000"/>
          </a:bodyPr>
          <a:lstStyle/>
          <a:p>
            <a:pPr algn="just"/>
            <a:r>
              <a:rPr lang="en-US" sz="2300" dirty="0"/>
              <a:t>Some of these terminologies are discussed below:</a:t>
            </a:r>
          </a:p>
          <a:p>
            <a:pPr lvl="1" algn="just"/>
            <a:r>
              <a:rPr lang="en-US" sz="2100" b="1" dirty="0"/>
              <a:t>Mandatory Access Control (MAC):</a:t>
            </a:r>
            <a:r>
              <a:rPr lang="en-US" sz="2100" dirty="0"/>
              <a:t> Actually, MAC deals with the </a:t>
            </a:r>
            <a:r>
              <a:rPr lang="en-US" sz="2100" dirty="0">
                <a:solidFill>
                  <a:srgbClr val="FF0000"/>
                </a:solidFill>
              </a:rPr>
              <a:t>hierarchical approach in providing access to the system resources. </a:t>
            </a:r>
          </a:p>
          <a:p>
            <a:pPr lvl="1" algn="just"/>
            <a:r>
              <a:rPr lang="en-US" sz="2100" dirty="0"/>
              <a:t>As such, all access to resource objects is strictly controlled by the configuration set by the system administrator and the users cannot change the access control under the MAC.</a:t>
            </a:r>
          </a:p>
          <a:p>
            <a:pPr lvl="1" algn="just"/>
            <a:r>
              <a:rPr lang="en-US" sz="2100" dirty="0">
                <a:solidFill>
                  <a:srgbClr val="FF0000"/>
                </a:solidFill>
              </a:rPr>
              <a:t>Subjects:</a:t>
            </a:r>
            <a:r>
              <a:rPr lang="en-US" sz="2100" dirty="0"/>
              <a:t> The People who are granted a clearance to access an object within the information system.</a:t>
            </a:r>
          </a:p>
          <a:p>
            <a:pPr lvl="1" algn="just"/>
            <a:r>
              <a:rPr lang="en-US" sz="2100" dirty="0">
                <a:solidFill>
                  <a:srgbClr val="FF0000"/>
                </a:solidFill>
              </a:rPr>
              <a:t>Objects:</a:t>
            </a:r>
            <a:r>
              <a:rPr lang="en-US" sz="2100" dirty="0"/>
              <a:t> The elements that are being protected from the use or access within the information system.</a:t>
            </a:r>
          </a:p>
          <a:p>
            <a:pPr lvl="1" algn="just"/>
            <a:r>
              <a:rPr lang="en-US" sz="2100" dirty="0">
                <a:solidFill>
                  <a:srgbClr val="FF0000"/>
                </a:solidFill>
              </a:rPr>
              <a:t>Labels</a:t>
            </a:r>
            <a:r>
              <a:rPr lang="en-US" sz="2100" dirty="0"/>
              <a:t>: This is the mechanism that binds objects with the subjects. A subject’s clearance permits access to an object based on the labeled security protection assigned to that object.</a:t>
            </a:r>
          </a:p>
          <a:p>
            <a:pPr lvl="1" algn="just"/>
            <a:r>
              <a:rPr lang="en-US" sz="2100" dirty="0"/>
              <a:t>MAC assigns security labels to all the resource objects on the information system. </a:t>
            </a:r>
          </a:p>
          <a:p>
            <a:pPr lvl="1" algn="just"/>
            <a:r>
              <a:rPr lang="en-US" sz="2100" dirty="0"/>
              <a:t>This contains two components, known as classification and category. </a:t>
            </a:r>
          </a:p>
          <a:p>
            <a:pPr lvl="1" algn="just"/>
            <a:r>
              <a:rPr lang="en-US" sz="2100" dirty="0"/>
              <a:t>Under MAC control, when a user requests for a resource, the operating system checks the user’s classification and categories. </a:t>
            </a:r>
          </a:p>
          <a:p>
            <a:pPr lvl="1" algn="just"/>
            <a:r>
              <a:rPr lang="en-US" sz="2100" dirty="0"/>
              <a:t>It then tries to compare with the properties of the object’s security label. </a:t>
            </a:r>
          </a:p>
          <a:p>
            <a:pPr lvl="1" algn="just"/>
            <a:r>
              <a:rPr lang="en-US" sz="2100" dirty="0"/>
              <a:t>If the reference of the user matches with the MAC security label, it is then assumed that he is valid user and the system allows him to access the resource. </a:t>
            </a:r>
          </a:p>
          <a:p>
            <a:pPr lvl="1" algn="just"/>
            <a:r>
              <a:rPr lang="en-US" sz="2100" dirty="0"/>
              <a:t>It is important to note that both the classification and categories must be matched.</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p:spPr>
        <p:txBody>
          <a:bodyPr>
            <a:normAutofit/>
          </a:bodyPr>
          <a:lstStyle/>
          <a:p>
            <a:r>
              <a:rPr lang="en-US" sz="3200" b="1" dirty="0"/>
              <a:t>Access Control System</a:t>
            </a:r>
            <a:endParaRPr lang="en-IN" dirty="0"/>
          </a:p>
        </p:txBody>
      </p:sp>
      <p:sp>
        <p:nvSpPr>
          <p:cNvPr id="3" name="Content Placeholder 2"/>
          <p:cNvSpPr>
            <a:spLocks noGrp="1"/>
          </p:cNvSpPr>
          <p:nvPr>
            <p:ph idx="1"/>
          </p:nvPr>
        </p:nvSpPr>
        <p:spPr>
          <a:xfrm>
            <a:off x="152400" y="609600"/>
            <a:ext cx="8839200" cy="6248400"/>
          </a:xfrm>
        </p:spPr>
        <p:txBody>
          <a:bodyPr>
            <a:normAutofit fontScale="62500" lnSpcReduction="20000"/>
          </a:bodyPr>
          <a:lstStyle/>
          <a:p>
            <a:pPr algn="just"/>
            <a:r>
              <a:rPr lang="en-US" dirty="0"/>
              <a:t>Some of these terminologies are discussed below:</a:t>
            </a:r>
          </a:p>
          <a:p>
            <a:pPr lvl="1" algn="just"/>
            <a:r>
              <a:rPr lang="en-US" sz="3000" b="1" dirty="0">
                <a:solidFill>
                  <a:srgbClr val="FF0000"/>
                </a:solidFill>
              </a:rPr>
              <a:t>Discretionary Access Control (DAC):</a:t>
            </a:r>
            <a:r>
              <a:rPr lang="en-US" sz="3000" dirty="0">
                <a:solidFill>
                  <a:srgbClr val="FF0000"/>
                </a:solidFill>
              </a:rPr>
              <a:t> The principle of discretionary (flexible) </a:t>
            </a:r>
            <a:r>
              <a:rPr lang="en-US" sz="3000" dirty="0"/>
              <a:t>access control states that the owner is the one who decides who can get an access to the system. </a:t>
            </a:r>
          </a:p>
          <a:p>
            <a:pPr lvl="1" algn="just"/>
            <a:r>
              <a:rPr lang="en-US" sz="3000" dirty="0"/>
              <a:t>Unlike MAC, where access to system resources is under the control of operation system and the administrator, DAC allows each user to control access to their own data. </a:t>
            </a:r>
          </a:p>
          <a:p>
            <a:pPr lvl="1" algn="just"/>
            <a:r>
              <a:rPr lang="en-US" sz="3000" dirty="0"/>
              <a:t>This is how the most corporate systems operate. DAC authority may be delegated to others, who then are responsible for setup of user, revocation, and changes. </a:t>
            </a:r>
          </a:p>
          <a:p>
            <a:pPr lvl="1" algn="just"/>
            <a:r>
              <a:rPr lang="en-US" sz="3000" dirty="0"/>
              <a:t>Most of the common operating systems such as Windows, Unix, Novell’s Netware, etc. rely on DAC principles for access and operation. </a:t>
            </a:r>
          </a:p>
          <a:p>
            <a:pPr lvl="1" algn="just"/>
            <a:r>
              <a:rPr lang="en-US" sz="3000" dirty="0"/>
              <a:t>DAC provides a much more flexible environment than MAC but also increases the risk by providing access to restricted data. </a:t>
            </a:r>
          </a:p>
          <a:p>
            <a:pPr lvl="1" algn="just"/>
            <a:r>
              <a:rPr lang="en-US" sz="3000" dirty="0"/>
              <a:t>DAC is typically the default access control mechanism for most desktop operating systems.</a:t>
            </a:r>
          </a:p>
          <a:p>
            <a:pPr lvl="1" algn="just">
              <a:buNone/>
            </a:pPr>
            <a:endParaRPr lang="en-US" sz="3000" dirty="0"/>
          </a:p>
          <a:p>
            <a:pPr lvl="1" algn="just"/>
            <a:r>
              <a:rPr lang="en-US" sz="3000" b="1" dirty="0">
                <a:solidFill>
                  <a:srgbClr val="FF0000"/>
                </a:solidFill>
              </a:rPr>
              <a:t>Access Control Lists (ACL)</a:t>
            </a:r>
            <a:r>
              <a:rPr lang="en-US" sz="3000" b="1" dirty="0"/>
              <a:t>: </a:t>
            </a:r>
            <a:r>
              <a:rPr lang="en-US" sz="3000" dirty="0"/>
              <a:t>It refers to a list or a file of users who are given the privilege of access to a system or any other resources in a network, such as database, devices and so on. </a:t>
            </a:r>
          </a:p>
          <a:p>
            <a:pPr lvl="1" algn="just"/>
            <a:r>
              <a:rPr lang="en-US" sz="3000" dirty="0"/>
              <a:t>The file contains information such as User ID and an associated privilege for a particular user. </a:t>
            </a:r>
          </a:p>
          <a:p>
            <a:pPr lvl="1" algn="just"/>
            <a:r>
              <a:rPr lang="en-US" sz="3000" dirty="0"/>
              <a:t>The privileges are typically read, write, update, execute, delete or rename. A system uses ACL to reduce the amount of administrative effort.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p:spPr>
        <p:txBody>
          <a:bodyPr>
            <a:normAutofit/>
          </a:bodyPr>
          <a:lstStyle/>
          <a:p>
            <a:r>
              <a:rPr lang="en-US" sz="3200" b="1" dirty="0"/>
              <a:t>Access Control System</a:t>
            </a:r>
            <a:endParaRPr lang="en-IN" dirty="0"/>
          </a:p>
        </p:txBody>
      </p:sp>
      <p:sp>
        <p:nvSpPr>
          <p:cNvPr id="3" name="Content Placeholder 2"/>
          <p:cNvSpPr>
            <a:spLocks noGrp="1"/>
          </p:cNvSpPr>
          <p:nvPr>
            <p:ph idx="1"/>
          </p:nvPr>
        </p:nvSpPr>
        <p:spPr>
          <a:xfrm>
            <a:off x="152400" y="609600"/>
            <a:ext cx="8839200" cy="6248400"/>
          </a:xfrm>
        </p:spPr>
        <p:txBody>
          <a:bodyPr>
            <a:normAutofit/>
          </a:bodyPr>
          <a:lstStyle/>
          <a:p>
            <a:pPr algn="just"/>
            <a:r>
              <a:rPr lang="en-US" sz="2100" dirty="0"/>
              <a:t>Some of these terminologies are discussed below:</a:t>
            </a:r>
          </a:p>
          <a:p>
            <a:pPr lvl="1" algn="just"/>
            <a:r>
              <a:rPr lang="en-US" sz="1900" b="1" dirty="0">
                <a:solidFill>
                  <a:srgbClr val="FF0000"/>
                </a:solidFill>
              </a:rPr>
              <a:t>Rule-Based Access Control (RBAC):</a:t>
            </a:r>
            <a:r>
              <a:rPr lang="en-US" sz="1900" dirty="0">
                <a:solidFill>
                  <a:srgbClr val="FF0000"/>
                </a:solidFill>
              </a:rPr>
              <a:t> It provides access based on a set of rules </a:t>
            </a:r>
            <a:r>
              <a:rPr lang="en-US" sz="1900" dirty="0"/>
              <a:t>defined by a system administrator. </a:t>
            </a:r>
          </a:p>
          <a:p>
            <a:pPr lvl="1" algn="just"/>
            <a:r>
              <a:rPr lang="en-US" sz="1900" dirty="0"/>
              <a:t>In DAC, access properties are stored in ACL associated with each resource object. Similarly in RBAC, the rule has been defined corresponding to the user.</a:t>
            </a:r>
          </a:p>
          <a:p>
            <a:pPr lvl="1" algn="just"/>
            <a:r>
              <a:rPr lang="en-US" sz="1900" dirty="0"/>
              <a:t>It includes details such as who has been given the permission to access the system, for how many hours and what are the privileges given to that user, etc. </a:t>
            </a:r>
          </a:p>
          <a:p>
            <a:pPr lvl="1" algn="just"/>
            <a:r>
              <a:rPr lang="en-US" sz="1900" dirty="0"/>
              <a:t>When a single user or a group of users tries to access a resource, the operating system checks the rules contained in the ACL for that object. </a:t>
            </a:r>
          </a:p>
          <a:p>
            <a:pPr lvl="1" algn="just"/>
            <a:r>
              <a:rPr lang="en-US" sz="1900" dirty="0"/>
              <a:t>One such example of rule-based access control includes assigning a certain number of hours to use the system for a particular account type. </a:t>
            </a:r>
          </a:p>
          <a:p>
            <a:pPr lvl="1" algn="just"/>
            <a:r>
              <a:rPr lang="en-US" sz="1900" dirty="0"/>
              <a:t>Another option may be to give permission to access the system based on user designation. </a:t>
            </a:r>
          </a:p>
          <a:p>
            <a:pPr lvl="1" algn="just"/>
            <a:r>
              <a:rPr lang="en-US" sz="1900" dirty="0"/>
              <a:t>Like MAC, this type of access control cannot be changed by users. All rules and access permissions are defined only by the system administrator. </a:t>
            </a:r>
          </a:p>
          <a:p>
            <a:pPr lvl="1" algn="just">
              <a:buNone/>
            </a:pPr>
            <a:r>
              <a:rPr lang="en-US" sz="1900" dirty="0"/>
              <a:t>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p:spPr>
        <p:txBody>
          <a:bodyPr>
            <a:normAutofit/>
          </a:bodyPr>
          <a:lstStyle/>
          <a:p>
            <a:r>
              <a:rPr lang="en-US" sz="3200" b="1" dirty="0"/>
              <a:t>Access Control System</a:t>
            </a:r>
            <a:endParaRPr lang="en-IN" dirty="0"/>
          </a:p>
        </p:txBody>
      </p:sp>
      <p:sp>
        <p:nvSpPr>
          <p:cNvPr id="3" name="Content Placeholder 2"/>
          <p:cNvSpPr>
            <a:spLocks noGrp="1"/>
          </p:cNvSpPr>
          <p:nvPr>
            <p:ph idx="1"/>
          </p:nvPr>
        </p:nvSpPr>
        <p:spPr>
          <a:xfrm>
            <a:off x="152400" y="609600"/>
            <a:ext cx="8839200" cy="6248400"/>
          </a:xfrm>
        </p:spPr>
        <p:txBody>
          <a:bodyPr>
            <a:normAutofit/>
          </a:bodyPr>
          <a:lstStyle/>
          <a:p>
            <a:pPr algn="just"/>
            <a:r>
              <a:rPr lang="en-US" sz="2100" dirty="0"/>
              <a:t>Some of these terminologies are discussed below:</a:t>
            </a:r>
          </a:p>
          <a:p>
            <a:pPr lvl="1" algn="just"/>
            <a:r>
              <a:rPr lang="en-US" sz="1900" b="1" dirty="0">
                <a:solidFill>
                  <a:srgbClr val="FF0000"/>
                </a:solidFill>
              </a:rPr>
              <a:t>Role-Based Access Control (ROBAC):</a:t>
            </a:r>
            <a:r>
              <a:rPr lang="en-US" sz="1900" dirty="0"/>
              <a:t> Computer based access management can prescribe not only who or what process may have access to a specific system resource, but also the type of access that is permitted. </a:t>
            </a:r>
          </a:p>
          <a:p>
            <a:pPr lvl="1" algn="just"/>
            <a:r>
              <a:rPr lang="en-US" sz="1900" dirty="0"/>
              <a:t>The traditional form of access control systems assigns privileges based on the individual user names (like Ram and Shyam). </a:t>
            </a:r>
          </a:p>
          <a:p>
            <a:pPr lvl="1" algn="just"/>
            <a:r>
              <a:rPr lang="en-US" sz="1900" dirty="0"/>
              <a:t>The addition of user groups has improved the access control methods. </a:t>
            </a:r>
          </a:p>
          <a:p>
            <a:pPr lvl="1" algn="just"/>
            <a:r>
              <a:rPr lang="en-US" sz="1900" dirty="0"/>
              <a:t>The system administrator can now assign privileges to groups (such as development or testing group) and can add users into each of these groups.</a:t>
            </a:r>
          </a:p>
          <a:p>
            <a:pPr lvl="1" algn="just"/>
            <a:r>
              <a:rPr lang="en-US" sz="1900" dirty="0"/>
              <a:t>ROBAC is the next evolutionary step in the access control methods. It enables privileges to be assigned to arbitrary roles which can then be assigned to users.</a:t>
            </a:r>
          </a:p>
          <a:p>
            <a:pPr lvl="1" algn="just"/>
            <a:r>
              <a:rPr lang="en-US" sz="1900" dirty="0"/>
              <a:t>In ROBAC, the access permission is defined based on the roles of the user with respect to the organization. </a:t>
            </a:r>
          </a:p>
          <a:p>
            <a:pPr lvl="1" algn="just"/>
            <a:r>
              <a:rPr lang="en-US" sz="1900" dirty="0"/>
              <a:t>In general, it defines the role based on the process flow, policies and functions of the organization. </a:t>
            </a:r>
          </a:p>
          <a:p>
            <a:pPr lvl="1" algn="just"/>
            <a:r>
              <a:rPr lang="en-US" sz="1900" dirty="0"/>
              <a:t>It should include input from a wide spectrum of users in an organization. Users take the assigned roles (like manager, teller, doctor and nurse).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p:spPr>
        <p:txBody>
          <a:bodyPr>
            <a:normAutofit/>
          </a:bodyPr>
          <a:lstStyle/>
          <a:p>
            <a:r>
              <a:rPr lang="en-US" sz="3200" b="1" dirty="0"/>
              <a:t>Access Control System</a:t>
            </a:r>
            <a:endParaRPr lang="en-IN" dirty="0"/>
          </a:p>
        </p:txBody>
      </p:sp>
      <p:sp>
        <p:nvSpPr>
          <p:cNvPr id="3" name="Content Placeholder 2"/>
          <p:cNvSpPr>
            <a:spLocks noGrp="1"/>
          </p:cNvSpPr>
          <p:nvPr>
            <p:ph idx="1"/>
          </p:nvPr>
        </p:nvSpPr>
        <p:spPr>
          <a:xfrm>
            <a:off x="152400" y="609600"/>
            <a:ext cx="8839200" cy="6248400"/>
          </a:xfrm>
        </p:spPr>
        <p:txBody>
          <a:bodyPr>
            <a:normAutofit/>
          </a:bodyPr>
          <a:lstStyle/>
          <a:p>
            <a:pPr algn="just"/>
            <a:r>
              <a:rPr lang="en-US" sz="2100" dirty="0"/>
              <a:t>Some of these terminologies are discussed below:</a:t>
            </a:r>
          </a:p>
          <a:p>
            <a:pPr lvl="1" algn="just"/>
            <a:r>
              <a:rPr lang="en-US" sz="1900" b="1" dirty="0"/>
              <a:t>Role-Based Access Control (ROBAC):</a:t>
            </a:r>
            <a:r>
              <a:rPr lang="en-US" sz="1900" dirty="0"/>
              <a:t> Access rights are grouped by role name and the use of resources is strictly restricted to an individual’s role. </a:t>
            </a:r>
          </a:p>
          <a:p>
            <a:pPr lvl="1" algn="just"/>
            <a:r>
              <a:rPr lang="en-US" sz="1900" dirty="0"/>
              <a:t>For example, within information technology solutions, the role of an administrator can include creation, insertion, deletion and modification of the privileges of all users or the role of a researcher can be limited to gathering anonymous technical information for studies to improve the whole system. </a:t>
            </a:r>
          </a:p>
          <a:p>
            <a:pPr lvl="1" algn="just"/>
            <a:r>
              <a:rPr lang="en-US" sz="1900" dirty="0"/>
              <a:t>The use of role based access control provides some enhancement in the system security. It also reduces the amount of administrative effort required to add or delete system users.</a:t>
            </a:r>
          </a:p>
          <a:p>
            <a:pPr lvl="1" algn="just">
              <a:buNone/>
            </a:pPr>
            <a:endParaRPr lang="en-US" sz="1900" dirty="0"/>
          </a:p>
          <a:p>
            <a:pPr algn="just"/>
            <a:r>
              <a:rPr lang="en-US" sz="2100" b="1" dirty="0"/>
              <a:t>User Possessions</a:t>
            </a:r>
          </a:p>
          <a:p>
            <a:pPr lvl="1" algn="just"/>
            <a:r>
              <a:rPr lang="en-US" sz="1900" dirty="0"/>
              <a:t>Some techniques developed for access control are solely based on user’s requirement, based on what the user possesses, generally known as tokens.</a:t>
            </a:r>
          </a:p>
          <a:p>
            <a:pPr lvl="1" algn="just"/>
            <a:r>
              <a:rPr lang="en-US" sz="1900" dirty="0"/>
              <a:t>Such tokens are divided into two categories – Memory tokens and Smart tokens.</a:t>
            </a:r>
          </a:p>
          <a:p>
            <a:pPr lvl="1" algn="just"/>
            <a:r>
              <a:rPr lang="en-US" sz="1900" b="1" dirty="0"/>
              <a:t>Memory Tokens:</a:t>
            </a:r>
            <a:r>
              <a:rPr lang="en-US" sz="1900" dirty="0"/>
              <a:t> It is meant for storing information. For data writing and reading, it requires a special reader and writer to and from the tokens.</a:t>
            </a:r>
          </a:p>
          <a:p>
            <a:pPr lvl="1" algn="just"/>
            <a:r>
              <a:rPr lang="en-US" sz="1900" dirty="0"/>
              <a:t>A magnetic strip card is the most common type of memory token.</a:t>
            </a:r>
          </a:p>
          <a:p>
            <a:pPr lvl="1" algn="just">
              <a:buNone/>
            </a:pPr>
            <a:endParaRPr lang="en-US" sz="19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p:spPr>
        <p:txBody>
          <a:bodyPr>
            <a:normAutofit/>
          </a:bodyPr>
          <a:lstStyle/>
          <a:p>
            <a:r>
              <a:rPr lang="en-US" sz="3200" b="1" dirty="0"/>
              <a:t>Access Control System</a:t>
            </a:r>
            <a:endParaRPr lang="en-IN" dirty="0"/>
          </a:p>
        </p:txBody>
      </p:sp>
      <p:sp>
        <p:nvSpPr>
          <p:cNvPr id="3" name="Content Placeholder 2"/>
          <p:cNvSpPr>
            <a:spLocks noGrp="1"/>
          </p:cNvSpPr>
          <p:nvPr>
            <p:ph idx="1"/>
          </p:nvPr>
        </p:nvSpPr>
        <p:spPr>
          <a:xfrm>
            <a:off x="152400" y="609600"/>
            <a:ext cx="8839200" cy="6248400"/>
          </a:xfrm>
        </p:spPr>
        <p:txBody>
          <a:bodyPr>
            <a:normAutofit lnSpcReduction="10000"/>
          </a:bodyPr>
          <a:lstStyle/>
          <a:p>
            <a:pPr algn="just"/>
            <a:r>
              <a:rPr lang="en-US" sz="2100" b="1" dirty="0">
                <a:solidFill>
                  <a:srgbClr val="FF0000"/>
                </a:solidFill>
              </a:rPr>
              <a:t>User Possessions</a:t>
            </a:r>
          </a:p>
          <a:p>
            <a:pPr lvl="1" algn="just"/>
            <a:r>
              <a:rPr lang="en-US" sz="1900" b="1" dirty="0"/>
              <a:t>Memory Tokens:</a:t>
            </a:r>
            <a:r>
              <a:rPr lang="en-US" sz="1900" dirty="0"/>
              <a:t> The surface of the magnetic strip card consists of thin stripes of magnetic material. </a:t>
            </a:r>
          </a:p>
          <a:p>
            <a:pPr lvl="1" algn="just"/>
            <a:r>
              <a:rPr lang="en-US" sz="1900" dirty="0"/>
              <a:t>One of the applications of memory tokens is Automatic Teller Machine (ATM) for authentication to the computer systems. </a:t>
            </a:r>
          </a:p>
          <a:p>
            <a:pPr lvl="1" algn="just"/>
            <a:r>
              <a:rPr lang="en-US" sz="1900" dirty="0"/>
              <a:t>However, this method also has certain limitations. The major drawbacks of the memory tokens are token loss, their manufacturing cost, user dissatisfaction, administration and the loss of PINs itself. </a:t>
            </a:r>
          </a:p>
          <a:p>
            <a:pPr lvl="1" algn="just"/>
            <a:r>
              <a:rPr lang="en-US" sz="1900" dirty="0"/>
              <a:t>Much efforts have been made to increase the security of memory token systems related to the protection of PINs. </a:t>
            </a:r>
          </a:p>
          <a:p>
            <a:pPr lvl="1" algn="just">
              <a:buNone/>
            </a:pPr>
            <a:endParaRPr lang="en-US" sz="2000" dirty="0"/>
          </a:p>
          <a:p>
            <a:pPr lvl="1" algn="just"/>
            <a:r>
              <a:rPr lang="en-US" sz="1900" b="1" dirty="0"/>
              <a:t>Smart Tokens:</a:t>
            </a:r>
            <a:r>
              <a:rPr lang="en-US" sz="1900" dirty="0"/>
              <a:t> They are more powerful than the memory tokens because authentication usually takes place on the card. </a:t>
            </a:r>
          </a:p>
          <a:p>
            <a:pPr lvl="1" algn="just"/>
            <a:r>
              <a:rPr lang="en-US" sz="1900" dirty="0"/>
              <a:t>A smart card is an extension of the memory token, since it includes one or more integrated circuits into the token. </a:t>
            </a:r>
          </a:p>
          <a:p>
            <a:pPr lvl="1" algn="just"/>
            <a:r>
              <a:rPr lang="en-US" sz="1900" dirty="0"/>
              <a:t>It varies depending on the type of usage. In general, type provides stronger security than memory cards. </a:t>
            </a:r>
          </a:p>
          <a:p>
            <a:pPr lvl="1" algn="just"/>
            <a:r>
              <a:rPr lang="en-US" sz="1900" dirty="0"/>
              <a:t>It is another example of authentication based on user possession category. It also requires the user to provide something that only the user knows (PIN or password) for use.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p:spPr>
        <p:txBody>
          <a:bodyPr>
            <a:normAutofit/>
          </a:bodyPr>
          <a:lstStyle/>
          <a:p>
            <a:r>
              <a:rPr lang="en-US" sz="3200" b="1" dirty="0"/>
              <a:t>Access Control System</a:t>
            </a:r>
            <a:endParaRPr lang="en-IN" dirty="0"/>
          </a:p>
        </p:txBody>
      </p:sp>
      <p:sp>
        <p:nvSpPr>
          <p:cNvPr id="3" name="Content Placeholder 2"/>
          <p:cNvSpPr>
            <a:spLocks noGrp="1"/>
          </p:cNvSpPr>
          <p:nvPr>
            <p:ph idx="1"/>
          </p:nvPr>
        </p:nvSpPr>
        <p:spPr>
          <a:xfrm>
            <a:off x="152400" y="609600"/>
            <a:ext cx="8839200" cy="6248400"/>
          </a:xfrm>
        </p:spPr>
        <p:txBody>
          <a:bodyPr>
            <a:normAutofit/>
          </a:bodyPr>
          <a:lstStyle/>
          <a:p>
            <a:pPr algn="just"/>
            <a:r>
              <a:rPr lang="en-US" sz="2100" b="1" dirty="0"/>
              <a:t>User Possessions</a:t>
            </a:r>
          </a:p>
          <a:p>
            <a:pPr lvl="1" algn="just"/>
            <a:r>
              <a:rPr lang="en-US" sz="1900" b="1" dirty="0"/>
              <a:t>Smart Tokens:</a:t>
            </a:r>
            <a:r>
              <a:rPr lang="en-US" sz="1900" dirty="0"/>
              <a:t> It can solve the problem of electronic monitoring. </a:t>
            </a:r>
          </a:p>
          <a:p>
            <a:pPr lvl="1" algn="just"/>
            <a:r>
              <a:rPr lang="en-US" sz="1900" dirty="0"/>
              <a:t>However, like the memory token, it also has the same problem of manufacturing cost, user dissatisfaction and administration of the system. </a:t>
            </a:r>
          </a:p>
          <a:p>
            <a:pPr lvl="1" algn="just"/>
            <a:r>
              <a:rPr lang="en-US" sz="1900" dirty="0"/>
              <a:t>Moreover, smart tokens are costlier than memory tokens and are more complex to handle.</a:t>
            </a:r>
          </a:p>
          <a:p>
            <a:pPr lvl="1" algn="just"/>
            <a:endParaRPr lang="en-US" sz="1900" dirty="0"/>
          </a:p>
          <a:p>
            <a:pPr algn="just"/>
            <a:r>
              <a:rPr lang="en-US" sz="2100" b="1" dirty="0"/>
              <a:t>Biometric Techniques</a:t>
            </a:r>
          </a:p>
          <a:p>
            <a:pPr lvl="1" algn="just"/>
            <a:r>
              <a:rPr lang="en-US" sz="1900" dirty="0"/>
              <a:t>Traditionally, authentication is mainly performed using two kinds of techniques – Possession-based and Knowledge-based. These techniques are briefly described below:</a:t>
            </a:r>
          </a:p>
          <a:p>
            <a:pPr lvl="1" algn="just"/>
            <a:r>
              <a:rPr lang="en-US" sz="1900" b="1" dirty="0"/>
              <a:t>Possession-based:</a:t>
            </a:r>
            <a:r>
              <a:rPr lang="en-US" sz="1900" dirty="0"/>
              <a:t> It is based on some token which the user possesses. Some common examples of possession-based tokens are keys, smart cards, etc. </a:t>
            </a:r>
          </a:p>
          <a:p>
            <a:pPr lvl="1" algn="just"/>
            <a:r>
              <a:rPr lang="en-US" sz="1900" dirty="0"/>
              <a:t>In this type of authentication, security is compromised if the token is lost.</a:t>
            </a:r>
          </a:p>
          <a:p>
            <a:pPr lvl="1" algn="just">
              <a:buNone/>
            </a:pPr>
            <a:endParaRPr lang="en-US" sz="1900" dirty="0"/>
          </a:p>
          <a:p>
            <a:pPr lvl="1" algn="just"/>
            <a:r>
              <a:rPr lang="en-US" sz="1900" b="1" dirty="0"/>
              <a:t>Knowledge-based:</a:t>
            </a:r>
            <a:r>
              <a:rPr lang="en-US" sz="1900" dirty="0"/>
              <a:t> It is based on a token which user knows. Password and PIN are very common examples of knowledge-based tokens. </a:t>
            </a:r>
          </a:p>
          <a:p>
            <a:pPr lvl="1" algn="just"/>
            <a:r>
              <a:rPr lang="en-US" sz="1900" dirty="0"/>
              <a:t>In this case, user has to remember the token to confirm his or her identity.</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p:spPr>
        <p:txBody>
          <a:bodyPr>
            <a:normAutofit/>
          </a:bodyPr>
          <a:lstStyle/>
          <a:p>
            <a:r>
              <a:rPr lang="en-US" sz="3200" b="1" dirty="0"/>
              <a:t>Access Control System</a:t>
            </a:r>
            <a:endParaRPr lang="en-IN" dirty="0"/>
          </a:p>
        </p:txBody>
      </p:sp>
      <p:sp>
        <p:nvSpPr>
          <p:cNvPr id="3" name="Content Placeholder 2"/>
          <p:cNvSpPr>
            <a:spLocks noGrp="1"/>
          </p:cNvSpPr>
          <p:nvPr>
            <p:ph idx="1"/>
          </p:nvPr>
        </p:nvSpPr>
        <p:spPr>
          <a:xfrm>
            <a:off x="152400" y="609600"/>
            <a:ext cx="8839200" cy="6248400"/>
          </a:xfrm>
        </p:spPr>
        <p:txBody>
          <a:bodyPr>
            <a:normAutofit/>
          </a:bodyPr>
          <a:lstStyle/>
          <a:p>
            <a:pPr algn="just"/>
            <a:r>
              <a:rPr lang="en-US" sz="2100" b="1" dirty="0"/>
              <a:t>Biometric Techniques</a:t>
            </a:r>
          </a:p>
          <a:p>
            <a:pPr lvl="1" algn="just"/>
            <a:r>
              <a:rPr lang="en-US" sz="1900" b="1" dirty="0"/>
              <a:t>Knowledge-based:</a:t>
            </a:r>
            <a:r>
              <a:rPr lang="en-US" sz="1900" dirty="0"/>
              <a:t> Even though it appears a better solution than the possession-based method, yet it has some limitations. </a:t>
            </a:r>
          </a:p>
          <a:p>
            <a:pPr lvl="1" algn="just"/>
            <a:r>
              <a:rPr lang="en-US" sz="1900" dirty="0"/>
              <a:t>In order to protect the token, some encryption algorithms have been used. </a:t>
            </a:r>
          </a:p>
          <a:p>
            <a:pPr lvl="1" algn="just"/>
            <a:r>
              <a:rPr lang="en-US" sz="1900" dirty="0"/>
              <a:t>Even if the best possible encrypting algorithm is used, the whole concept is based on a key* (* - It is used in hashing technique to convert plain text to cipher text). </a:t>
            </a:r>
          </a:p>
          <a:p>
            <a:pPr lvl="1" algn="just"/>
            <a:r>
              <a:rPr lang="en-US" sz="1900" dirty="0"/>
              <a:t>If the key is too short, it may be possible to crack it by number of attempts. </a:t>
            </a:r>
          </a:p>
          <a:p>
            <a:pPr lvl="1" algn="just"/>
            <a:r>
              <a:rPr lang="en-US" sz="1900" dirty="0"/>
              <a:t>But if the key is too complicated, it is difficult to remember and the common user may have to keep it written somewhere which is prone to loss or theft.</a:t>
            </a:r>
          </a:p>
          <a:p>
            <a:pPr lvl="1" algn="just"/>
            <a:r>
              <a:rPr lang="en-US" sz="1900" dirty="0"/>
              <a:t>These limitations of traditional authentication systems are generally overcome by biometric-based authentication, where our own body becomes the token or key and can be used for access control. </a:t>
            </a:r>
          </a:p>
          <a:p>
            <a:pPr lvl="1" algn="just"/>
            <a:r>
              <a:rPr lang="en-US" sz="1900" dirty="0"/>
              <a:t>This makes the access control system more difficult to forge, due to the fact that human characteristics and habits vary significantly much from one person to another. </a:t>
            </a:r>
          </a:p>
          <a:p>
            <a:pPr lvl="1" algn="just"/>
            <a:r>
              <a:rPr lang="en-US" sz="1900" dirty="0"/>
              <a:t>It is evident that use of biometrics helps to improve the complexity of the access control system. Because of the reliability and robustness, biometrics has been identified as an important technique for a persons’ authentication.</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p:spPr>
        <p:txBody>
          <a:bodyPr>
            <a:normAutofit/>
          </a:bodyPr>
          <a:lstStyle/>
          <a:p>
            <a:r>
              <a:rPr lang="en-US" sz="3200" b="1" dirty="0"/>
              <a:t>Access Control System</a:t>
            </a:r>
            <a:endParaRPr lang="en-IN" dirty="0"/>
          </a:p>
        </p:txBody>
      </p:sp>
      <p:sp>
        <p:nvSpPr>
          <p:cNvPr id="3" name="Content Placeholder 2"/>
          <p:cNvSpPr>
            <a:spLocks noGrp="1"/>
          </p:cNvSpPr>
          <p:nvPr>
            <p:ph idx="1"/>
          </p:nvPr>
        </p:nvSpPr>
        <p:spPr>
          <a:xfrm>
            <a:off x="152400" y="609600"/>
            <a:ext cx="8839200" cy="6248400"/>
          </a:xfrm>
        </p:spPr>
        <p:txBody>
          <a:bodyPr>
            <a:normAutofit fontScale="92500" lnSpcReduction="10000"/>
          </a:bodyPr>
          <a:lstStyle/>
          <a:p>
            <a:pPr algn="just"/>
            <a:r>
              <a:rPr lang="en-US" sz="2300" b="1" dirty="0"/>
              <a:t>Biometric Techniques</a:t>
            </a:r>
          </a:p>
          <a:p>
            <a:pPr lvl="1" algn="just"/>
            <a:r>
              <a:rPr lang="en-US" sz="2100" dirty="0"/>
              <a:t>Biometric-based authentication system measures and analyses a person’s unique characteristics (which may be physical or behavioral) and uses it for authentication. </a:t>
            </a:r>
          </a:p>
          <a:p>
            <a:pPr lvl="1" algn="just"/>
            <a:r>
              <a:rPr lang="en-US" sz="2100" dirty="0"/>
              <a:t>The particular characteristic which is used for authentication is called biometric trait. </a:t>
            </a:r>
          </a:p>
          <a:p>
            <a:pPr lvl="1" algn="just"/>
            <a:r>
              <a:rPr lang="en-US" sz="2100" dirty="0"/>
              <a:t>Some of the common physiological-based biometric traits include fingerprint, face, hand, iris or retina, while some common behavioral-based biometric traits are speech, signature, gait, key strokes, etc. </a:t>
            </a:r>
          </a:p>
          <a:p>
            <a:pPr lvl="1" algn="just"/>
            <a:r>
              <a:rPr lang="en-US" sz="2100" dirty="0"/>
              <a:t>The main advantage of biometrics over a traditional access systems are:</a:t>
            </a:r>
          </a:p>
          <a:p>
            <a:pPr marL="914400" lvl="1" indent="-457200" algn="just">
              <a:buAutoNum type="arabicPeriod"/>
            </a:pPr>
            <a:r>
              <a:rPr lang="en-US" sz="2100" dirty="0"/>
              <a:t>Biometric traits cannot be forgotten or misplaced and cannot be lost, whereas a traditional access control system which uses passwords can be forgotten and tokens are easily lost or misplaced.</a:t>
            </a:r>
          </a:p>
          <a:p>
            <a:pPr marL="914400" lvl="1" indent="-457200" algn="just">
              <a:buAutoNum type="arabicPeriod"/>
            </a:pPr>
            <a:r>
              <a:rPr lang="en-US" sz="2100" b="1" i="1" dirty="0"/>
              <a:t>Biometric traits are relatively more difficult </a:t>
            </a:r>
            <a:r>
              <a:rPr lang="en-US" sz="2100" i="1" dirty="0"/>
              <a:t>to forge </a:t>
            </a:r>
            <a:r>
              <a:rPr lang="en-US" sz="2100" dirty="0"/>
              <a:t>whereas the password-based systems are easier to crack.</a:t>
            </a:r>
          </a:p>
          <a:p>
            <a:pPr marL="914400" lvl="1" indent="-457200" algn="just">
              <a:buAutoNum type="arabicPeriod"/>
            </a:pPr>
            <a:r>
              <a:rPr lang="en-US" sz="2100" dirty="0"/>
              <a:t>The use of biometric traits in the authentication system requires only the person to be present at the time. The users need not carry any token or remember the password or PINs.</a:t>
            </a:r>
          </a:p>
          <a:p>
            <a:pPr lvl="1" algn="just"/>
            <a:r>
              <a:rPr lang="en-US" sz="2100" dirty="0"/>
              <a:t>Moreover, if any access control system uses both biometric as well as passwords or tokens, it improves the security of existing systems without replacing them.</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p:spPr>
        <p:txBody>
          <a:bodyPr>
            <a:normAutofit/>
          </a:bodyPr>
          <a:lstStyle/>
          <a:p>
            <a:r>
              <a:rPr lang="en-US" sz="3200" b="1" dirty="0"/>
              <a:t>Access Control System</a:t>
            </a:r>
            <a:endParaRPr lang="en-IN" dirty="0"/>
          </a:p>
        </p:txBody>
      </p:sp>
      <p:sp>
        <p:nvSpPr>
          <p:cNvPr id="3" name="Content Placeholder 2"/>
          <p:cNvSpPr>
            <a:spLocks noGrp="1"/>
          </p:cNvSpPr>
          <p:nvPr>
            <p:ph idx="1"/>
          </p:nvPr>
        </p:nvSpPr>
        <p:spPr>
          <a:xfrm>
            <a:off x="152400" y="609600"/>
            <a:ext cx="8839200" cy="6248400"/>
          </a:xfrm>
        </p:spPr>
        <p:txBody>
          <a:bodyPr>
            <a:normAutofit lnSpcReduction="10000"/>
          </a:bodyPr>
          <a:lstStyle/>
          <a:p>
            <a:pPr algn="just"/>
            <a:r>
              <a:rPr lang="en-US" sz="2100" b="1" dirty="0"/>
              <a:t>Biometric Techniques</a:t>
            </a:r>
          </a:p>
          <a:p>
            <a:pPr lvl="1" algn="just"/>
            <a:r>
              <a:rPr lang="en-US" sz="1900" b="1" dirty="0"/>
              <a:t>Physiological Biometrics:</a:t>
            </a:r>
            <a:r>
              <a:rPr lang="en-US" sz="1900" dirty="0"/>
              <a:t> This kind of biometric uses physical traits such as fingerprint, iris, hand, face, etc for authentication. </a:t>
            </a:r>
          </a:p>
          <a:p>
            <a:pPr lvl="1" algn="just"/>
            <a:r>
              <a:rPr lang="en-US" sz="1900" dirty="0"/>
              <a:t>The physical traits are measured, analyzed and digitally stored. For example, a fingerprint technique uses numeric encryption of its ridges, splits, dots, valleys and minutiae(finer) points. </a:t>
            </a:r>
          </a:p>
          <a:p>
            <a:pPr lvl="1" algn="just"/>
            <a:r>
              <a:rPr lang="en-US" sz="1900" dirty="0"/>
              <a:t>The iris is digitally stored using an algorithm in a similar way using its visual features such as the connective tissue, cilia, contraction furrows, crypts, rings and corona. </a:t>
            </a:r>
          </a:p>
          <a:p>
            <a:pPr lvl="1" algn="just"/>
            <a:r>
              <a:rPr lang="en-US" sz="1900" dirty="0"/>
              <a:t>Similar steps are followed for other traits also. Some of the physiological traits are discussed here:</a:t>
            </a:r>
          </a:p>
          <a:p>
            <a:pPr lvl="1" algn="just">
              <a:buNone/>
            </a:pPr>
            <a:r>
              <a:rPr lang="en-US" sz="1900" dirty="0"/>
              <a:t>	</a:t>
            </a:r>
            <a:r>
              <a:rPr lang="en-US" sz="1900" b="1" dirty="0"/>
              <a:t>1. Face Recognition:</a:t>
            </a:r>
            <a:r>
              <a:rPr lang="en-US" sz="1900" dirty="0"/>
              <a:t> Face recognition uses facial features of a human being for authentication. </a:t>
            </a:r>
          </a:p>
          <a:p>
            <a:pPr lvl="1" algn="just">
              <a:buFontTx/>
              <a:buChar char="-"/>
            </a:pPr>
            <a:r>
              <a:rPr lang="en-US" sz="1900" dirty="0"/>
              <a:t>Though the concept of authenticating a person using facial features looks intuitive, facial recognition – as a biometric – converts human recognition process into a computerized and automated process. </a:t>
            </a:r>
          </a:p>
          <a:p>
            <a:pPr lvl="1" algn="just">
              <a:buFontTx/>
              <a:buChar char="-"/>
            </a:pPr>
            <a:r>
              <a:rPr lang="en-US" sz="1900" dirty="0"/>
              <a:t>Common examples of face recognition are access control, surveillance, etc. </a:t>
            </a:r>
          </a:p>
          <a:p>
            <a:pPr lvl="1" algn="just">
              <a:buFontTx/>
              <a:buChar char="-"/>
            </a:pPr>
            <a:r>
              <a:rPr lang="en-US" sz="1900" dirty="0"/>
              <a:t>For example, if public safety authorities want to locate particular individuals such as wanted criminals, suspected terrorists and missing children, facial recognition may have the potential to help them.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0"/>
            <a:ext cx="8839200" cy="5943600"/>
          </a:xfrm>
        </p:spPr>
        <p:txBody>
          <a:bodyPr>
            <a:normAutofit/>
          </a:bodyPr>
          <a:lstStyle/>
          <a:p>
            <a:pPr algn="just"/>
            <a:r>
              <a:rPr lang="en-US" sz="2100" b="1" dirty="0"/>
              <a:t>Malicious Code and Software</a:t>
            </a:r>
          </a:p>
          <a:p>
            <a:pPr lvl="1" algn="just"/>
            <a:r>
              <a:rPr lang="en-US" sz="1900" dirty="0"/>
              <a:t>Worm is a </a:t>
            </a:r>
            <a:r>
              <a:rPr lang="en-US" sz="1900" dirty="0">
                <a:solidFill>
                  <a:srgbClr val="FF0000"/>
                </a:solidFill>
              </a:rPr>
              <a:t>self-replicating program </a:t>
            </a:r>
            <a:r>
              <a:rPr lang="en-US" sz="1900" dirty="0"/>
              <a:t>which is self-contained and does not require a host program.</a:t>
            </a:r>
          </a:p>
          <a:p>
            <a:pPr lvl="1" algn="just"/>
            <a:r>
              <a:rPr lang="en-US" sz="1900" dirty="0"/>
              <a:t>In order to propagate to other host systems, </a:t>
            </a:r>
            <a:r>
              <a:rPr lang="en-US" sz="1900" dirty="0">
                <a:solidFill>
                  <a:srgbClr val="FF0000"/>
                </a:solidFill>
              </a:rPr>
              <a:t>worms commonly utilize network services</a:t>
            </a:r>
            <a:r>
              <a:rPr lang="en-US" sz="1900" dirty="0"/>
              <a:t>.</a:t>
            </a:r>
          </a:p>
          <a:p>
            <a:pPr lvl="1" algn="just"/>
            <a:r>
              <a:rPr lang="en-US" sz="1900" dirty="0"/>
              <a:t>Trojan horse is a program that performs a desired talk but also includes unexpected tasks.</a:t>
            </a:r>
          </a:p>
          <a:p>
            <a:pPr lvl="1" algn="just"/>
            <a:r>
              <a:rPr lang="en-US" sz="1900" dirty="0"/>
              <a:t>Most organizations and institutes use antivirus software and other protective measures, to limit the risk of virus infection.</a:t>
            </a:r>
          </a:p>
          <a:p>
            <a:pPr lvl="1" algn="just">
              <a:buNone/>
            </a:pPr>
            <a:endParaRPr lang="en-US" sz="1900" dirty="0"/>
          </a:p>
          <a:p>
            <a:pPr algn="just"/>
            <a:r>
              <a:rPr lang="en-US" sz="2100" b="1" dirty="0"/>
              <a:t>Hacker and Cracker</a:t>
            </a:r>
          </a:p>
          <a:p>
            <a:pPr lvl="1" algn="just"/>
            <a:r>
              <a:rPr lang="en-US" sz="1900" dirty="0"/>
              <a:t>A hacker is a </a:t>
            </a:r>
            <a:r>
              <a:rPr lang="en-US" sz="1900" dirty="0">
                <a:solidFill>
                  <a:srgbClr val="FF0000"/>
                </a:solidFill>
              </a:rPr>
              <a:t>person who breaks into computers without authorisation.</a:t>
            </a:r>
          </a:p>
          <a:p>
            <a:pPr lvl="1" algn="just"/>
            <a:r>
              <a:rPr lang="en-US" sz="1900" dirty="0"/>
              <a:t>Hackers are actively involved in </a:t>
            </a:r>
            <a:r>
              <a:rPr lang="en-US" sz="1900" dirty="0">
                <a:solidFill>
                  <a:srgbClr val="FF0000"/>
                </a:solidFill>
              </a:rPr>
              <a:t>computer security and are non-professionals or programmers without formal training</a:t>
            </a:r>
            <a:r>
              <a:rPr lang="en-US" sz="1900" dirty="0"/>
              <a:t>.</a:t>
            </a:r>
          </a:p>
          <a:p>
            <a:pPr lvl="1" algn="just"/>
            <a:r>
              <a:rPr lang="en-US" sz="1900" dirty="0"/>
              <a:t>The threat generated from a hacker should be considered in terms of the past and potential future damage.</a:t>
            </a:r>
          </a:p>
        </p:txBody>
      </p:sp>
      <p:sp>
        <p:nvSpPr>
          <p:cNvPr id="6" name="Title 1"/>
          <p:cNvSpPr>
            <a:spLocks noGrp="1"/>
          </p:cNvSpPr>
          <p:nvPr>
            <p:ph type="title"/>
          </p:nvPr>
        </p:nvSpPr>
        <p:spPr>
          <a:xfrm>
            <a:off x="457200" y="0"/>
            <a:ext cx="8229600" cy="762000"/>
          </a:xfrm>
        </p:spPr>
        <p:txBody>
          <a:bodyPr>
            <a:normAutofit/>
          </a:bodyPr>
          <a:lstStyle/>
          <a:p>
            <a:r>
              <a:rPr lang="en-US" sz="3200" b="1" dirty="0"/>
              <a:t>Computer Security – Security Threats</a:t>
            </a:r>
            <a:endParaRPr lang="en-IN"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p:spPr>
        <p:txBody>
          <a:bodyPr>
            <a:normAutofit/>
          </a:bodyPr>
          <a:lstStyle/>
          <a:p>
            <a:r>
              <a:rPr lang="en-US" sz="3200" b="1" dirty="0"/>
              <a:t>Access Control System</a:t>
            </a:r>
            <a:endParaRPr lang="en-IN" dirty="0"/>
          </a:p>
        </p:txBody>
      </p:sp>
      <p:sp>
        <p:nvSpPr>
          <p:cNvPr id="3" name="Content Placeholder 2"/>
          <p:cNvSpPr>
            <a:spLocks noGrp="1"/>
          </p:cNvSpPr>
          <p:nvPr>
            <p:ph idx="1"/>
          </p:nvPr>
        </p:nvSpPr>
        <p:spPr>
          <a:xfrm>
            <a:off x="152400" y="609600"/>
            <a:ext cx="8839200" cy="6248400"/>
          </a:xfrm>
        </p:spPr>
        <p:txBody>
          <a:bodyPr>
            <a:normAutofit/>
          </a:bodyPr>
          <a:lstStyle/>
          <a:p>
            <a:pPr algn="just"/>
            <a:r>
              <a:rPr lang="en-US" sz="2100" b="1" dirty="0"/>
              <a:t>Biometric Techniques</a:t>
            </a:r>
          </a:p>
          <a:p>
            <a:pPr lvl="1" algn="just"/>
            <a:r>
              <a:rPr lang="en-US" sz="1900" b="1" dirty="0"/>
              <a:t>Physiological Biometrics:</a:t>
            </a:r>
            <a:r>
              <a:rPr lang="en-US" sz="1900" dirty="0"/>
              <a:t> Some of the physiological traits are discussed here:</a:t>
            </a:r>
          </a:p>
          <a:p>
            <a:pPr lvl="1" algn="just">
              <a:buNone/>
            </a:pPr>
            <a:r>
              <a:rPr lang="en-US" sz="1900" dirty="0"/>
              <a:t>	</a:t>
            </a:r>
            <a:r>
              <a:rPr lang="en-US" sz="1900" b="1" dirty="0"/>
              <a:t>2. Fingerprint Recognition:</a:t>
            </a:r>
            <a:r>
              <a:rPr lang="en-US" sz="1900" dirty="0"/>
              <a:t> Fingerprints are considered reliable biometric characteristics which can be used for authentication purpose. </a:t>
            </a:r>
          </a:p>
          <a:p>
            <a:pPr lvl="1" algn="just">
              <a:buFontTx/>
              <a:buChar char="-"/>
            </a:pPr>
            <a:r>
              <a:rPr lang="en-US" sz="1900" dirty="0"/>
              <a:t>A fingerprint image consists of ridges and valleys, where ridges exhibit various kinds of discontinuities (minutiae), making a fingerprint capable of capturing the invariant and discriminatory information about an individual.</a:t>
            </a:r>
          </a:p>
          <a:p>
            <a:pPr lvl="1" algn="just">
              <a:buFontTx/>
              <a:buChar char="-"/>
            </a:pPr>
            <a:r>
              <a:rPr lang="en-US" sz="1900" dirty="0"/>
              <a:t>Most common discontinuities which are used in fingerprint recognition are ridge bifurcation (split) and ridge ending. </a:t>
            </a:r>
          </a:p>
          <a:p>
            <a:pPr lvl="1" algn="just">
              <a:buFontTx/>
              <a:buChar char="-"/>
            </a:pPr>
            <a:r>
              <a:rPr lang="en-US" sz="1900" dirty="0"/>
              <a:t>Fingerprint matching process involves determining the similarity value between two fingerprint impression by comparing their ridge structure and/or the spatial distribution of the minutiae points. </a:t>
            </a:r>
          </a:p>
          <a:p>
            <a:pPr lvl="1" algn="just">
              <a:buFontTx/>
              <a:buChar char="-"/>
            </a:pPr>
            <a:r>
              <a:rPr lang="en-US" sz="1900" dirty="0"/>
              <a:t>Fingerprint recognition is based on two basic premises, namely Persistence and Individuality. </a:t>
            </a:r>
          </a:p>
          <a:p>
            <a:pPr lvl="1" algn="just">
              <a:buFontTx/>
              <a:buChar char="-"/>
            </a:pPr>
            <a:r>
              <a:rPr lang="en-US" sz="1900" dirty="0"/>
              <a:t>Persistence tells that the basic characteristics of fingerprints do not change with time while Individuality tells that a fingerprint is unique to an individual.</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p:spPr>
        <p:txBody>
          <a:bodyPr>
            <a:normAutofit/>
          </a:bodyPr>
          <a:lstStyle/>
          <a:p>
            <a:r>
              <a:rPr lang="en-US" sz="3200" b="1" dirty="0"/>
              <a:t>Access Control System</a:t>
            </a:r>
            <a:endParaRPr lang="en-IN" dirty="0"/>
          </a:p>
        </p:txBody>
      </p:sp>
      <p:sp>
        <p:nvSpPr>
          <p:cNvPr id="3" name="Content Placeholder 2"/>
          <p:cNvSpPr>
            <a:spLocks noGrp="1"/>
          </p:cNvSpPr>
          <p:nvPr>
            <p:ph idx="1"/>
          </p:nvPr>
        </p:nvSpPr>
        <p:spPr>
          <a:xfrm>
            <a:off x="152400" y="609600"/>
            <a:ext cx="8839200" cy="6248400"/>
          </a:xfrm>
        </p:spPr>
        <p:txBody>
          <a:bodyPr>
            <a:normAutofit/>
          </a:bodyPr>
          <a:lstStyle/>
          <a:p>
            <a:pPr algn="just"/>
            <a:r>
              <a:rPr lang="en-US" sz="2100" b="1" dirty="0"/>
              <a:t>Biometric Techniques</a:t>
            </a:r>
          </a:p>
          <a:p>
            <a:pPr lvl="1" algn="just"/>
            <a:r>
              <a:rPr lang="en-US" sz="1900" b="1" dirty="0"/>
              <a:t>Physiological Biometrics: </a:t>
            </a:r>
            <a:r>
              <a:rPr lang="en-US" sz="1900" dirty="0"/>
              <a:t>Some of the physiological traits are discussed here:</a:t>
            </a:r>
          </a:p>
          <a:p>
            <a:pPr lvl="1" algn="just">
              <a:buNone/>
            </a:pPr>
            <a:r>
              <a:rPr lang="en-US" sz="1900" b="1" dirty="0"/>
              <a:t>	3. Iris Recognition:</a:t>
            </a:r>
            <a:r>
              <a:rPr lang="en-US" sz="1900" dirty="0"/>
              <a:t> Iris is a textural colored part of the eyeball surrounding the pupil. </a:t>
            </a:r>
          </a:p>
          <a:p>
            <a:pPr lvl="1" algn="just">
              <a:buFontTx/>
              <a:buChar char="-"/>
            </a:pPr>
            <a:r>
              <a:rPr lang="en-US" sz="1900" dirty="0"/>
              <a:t>This textural pattern is considered to be unique for every individual. </a:t>
            </a:r>
          </a:p>
          <a:p>
            <a:pPr lvl="1" algn="just">
              <a:buFontTx/>
              <a:buChar char="-"/>
            </a:pPr>
            <a:r>
              <a:rPr lang="en-US" sz="1900" dirty="0"/>
              <a:t>Iris recognition is a method of biometric authentication which uses high resolution images of the eye and exploits the uniqueness characteristic of the iris pattern for personal authentication. </a:t>
            </a:r>
          </a:p>
          <a:p>
            <a:pPr lvl="1" algn="just">
              <a:buFontTx/>
              <a:buChar char="-"/>
            </a:pPr>
            <a:r>
              <a:rPr lang="en-US" sz="1900" dirty="0"/>
              <a:t>In iris recognition, unique iris patterns are converted into digital templates using mathematical representations. </a:t>
            </a:r>
          </a:p>
          <a:p>
            <a:pPr lvl="1" algn="just">
              <a:buFontTx/>
              <a:buChar char="-"/>
            </a:pPr>
            <a:r>
              <a:rPr lang="en-US" sz="1900" dirty="0"/>
              <a:t>These templates are subsequently used for authentication. Performance of iris recognition is unaffected by glasses or contact lenses. </a:t>
            </a:r>
          </a:p>
          <a:p>
            <a:pPr lvl="1" algn="just">
              <a:buFontTx/>
              <a:buChar char="-"/>
            </a:pPr>
            <a:r>
              <a:rPr lang="en-US" sz="1900" dirty="0"/>
              <a:t>Key advantages of iris recognition are its stability and small number of outliers.</a:t>
            </a:r>
          </a:p>
          <a:p>
            <a:pPr lvl="1" algn="just">
              <a:buNone/>
            </a:pPr>
            <a:r>
              <a:rPr lang="en-US" sz="1900" dirty="0"/>
              <a:t>	</a:t>
            </a:r>
          </a:p>
          <a:p>
            <a:pPr lvl="1" algn="just">
              <a:buNone/>
            </a:pPr>
            <a:r>
              <a:rPr lang="en-US" sz="1900" b="1" dirty="0"/>
              <a:t>	4. Vein Recognition:</a:t>
            </a:r>
            <a:r>
              <a:rPr lang="en-US" sz="1900" dirty="0"/>
              <a:t> Like iris and fingerprint patterns, a person’s vein patterns are also found to be unique. </a:t>
            </a:r>
          </a:p>
          <a:p>
            <a:pPr lvl="1" algn="just">
              <a:buNone/>
            </a:pPr>
            <a:r>
              <a:rPr lang="en-US" sz="1900" dirty="0"/>
              <a:t>- 	It is observed that even twins do not have identical veins and a person’s vein differs between their left and right limbs.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p:spPr>
        <p:txBody>
          <a:bodyPr>
            <a:normAutofit/>
          </a:bodyPr>
          <a:lstStyle/>
          <a:p>
            <a:r>
              <a:rPr lang="en-US" sz="3200" b="1" dirty="0"/>
              <a:t>Access Control System</a:t>
            </a:r>
            <a:endParaRPr lang="en-IN" dirty="0"/>
          </a:p>
        </p:txBody>
      </p:sp>
      <p:sp>
        <p:nvSpPr>
          <p:cNvPr id="3" name="Content Placeholder 2"/>
          <p:cNvSpPr>
            <a:spLocks noGrp="1"/>
          </p:cNvSpPr>
          <p:nvPr>
            <p:ph idx="1"/>
          </p:nvPr>
        </p:nvSpPr>
        <p:spPr>
          <a:xfrm>
            <a:off x="152400" y="609600"/>
            <a:ext cx="8839200" cy="6248400"/>
          </a:xfrm>
        </p:spPr>
        <p:txBody>
          <a:bodyPr>
            <a:normAutofit/>
          </a:bodyPr>
          <a:lstStyle/>
          <a:p>
            <a:pPr algn="just"/>
            <a:r>
              <a:rPr lang="en-US" sz="2100" b="1" dirty="0"/>
              <a:t>Biometric Techniques</a:t>
            </a:r>
          </a:p>
          <a:p>
            <a:pPr lvl="1" algn="just"/>
            <a:r>
              <a:rPr lang="en-US" sz="1900" b="1" dirty="0"/>
              <a:t>Physiological Biometrics: </a:t>
            </a:r>
            <a:r>
              <a:rPr lang="en-US" sz="1900" dirty="0"/>
              <a:t>Some of the physiological traits are discussed here:</a:t>
            </a:r>
          </a:p>
          <a:p>
            <a:pPr lvl="1" algn="just">
              <a:buNone/>
            </a:pPr>
            <a:r>
              <a:rPr lang="en-US" sz="1900" dirty="0"/>
              <a:t>	</a:t>
            </a:r>
            <a:r>
              <a:rPr lang="en-US" sz="1900" b="1" dirty="0"/>
              <a:t>4. Vein Recognition:</a:t>
            </a:r>
            <a:r>
              <a:rPr lang="en-US" sz="1900" dirty="0"/>
              <a:t> To develop a vein recognition system, an infrared camera is usually used to capture the data. </a:t>
            </a:r>
          </a:p>
          <a:p>
            <a:pPr lvl="1" algn="just">
              <a:buFontTx/>
              <a:buChar char="-"/>
            </a:pPr>
            <a:r>
              <a:rPr lang="en-US" sz="1900" dirty="0"/>
              <a:t>To use the system, a person has to put his/her finger, palm or the back of her/his hand on or near the camera. </a:t>
            </a:r>
          </a:p>
          <a:p>
            <a:pPr lvl="1" algn="just">
              <a:buFontTx/>
              <a:buChar char="-"/>
            </a:pPr>
            <a:r>
              <a:rPr lang="en-US" sz="1900" dirty="0"/>
              <a:t>When infrared light passes through the body part, haemoglobin present in the blood absorbs the light, leaving veins to appear black in the picture. </a:t>
            </a:r>
          </a:p>
          <a:p>
            <a:pPr lvl="1" algn="just">
              <a:buFontTx/>
              <a:buChar char="-"/>
            </a:pPr>
            <a:r>
              <a:rPr lang="en-US" sz="1900" dirty="0"/>
              <a:t>As done in other biometric recognition systems, a reference template of the vein image is constructed, based on the shape and location of the vein structure and is used for authentication. </a:t>
            </a:r>
          </a:p>
          <a:p>
            <a:pPr lvl="1" algn="just">
              <a:buFontTx/>
              <a:buChar char="-"/>
            </a:pPr>
            <a:r>
              <a:rPr lang="en-US" sz="1900" dirty="0"/>
              <a:t>Since veins are generally invisible through the skin, vein recognition system are difficult to forge or tamper with. Also, a vein’s shape does not change much as a person grows old. </a:t>
            </a:r>
          </a:p>
          <a:p>
            <a:pPr lvl="1" algn="just">
              <a:buFontTx/>
              <a:buChar char="-"/>
            </a:pPr>
            <a:r>
              <a:rPr lang="en-US" sz="1900" dirty="0"/>
              <a:t>Vein recognition systems can therefore handle ageing problem efficiently.</a:t>
            </a:r>
          </a:p>
          <a:p>
            <a:pPr lvl="1" algn="just">
              <a:buNone/>
            </a:pPr>
            <a:endParaRPr lang="en-US" sz="1900" dirty="0"/>
          </a:p>
        </p:txBody>
      </p:sp>
      <p:pic>
        <p:nvPicPr>
          <p:cNvPr id="4" name="Picture 3" descr="logo.png"/>
          <p:cNvPicPr>
            <a:picLocks noChangeAspect="1"/>
          </p:cNvPicPr>
          <p:nvPr/>
        </p:nvPicPr>
        <p:blipFill>
          <a:blip r:embed="rId2"/>
          <a:stretch>
            <a:fillRect/>
          </a:stretch>
        </p:blipFill>
        <p:spPr>
          <a:xfrm>
            <a:off x="6705600" y="0"/>
            <a:ext cx="1828800" cy="1044124"/>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p:spPr>
        <p:txBody>
          <a:bodyPr>
            <a:normAutofit/>
          </a:bodyPr>
          <a:lstStyle/>
          <a:p>
            <a:r>
              <a:rPr lang="en-US" sz="3200" b="1" dirty="0"/>
              <a:t>Access Control System</a:t>
            </a:r>
            <a:endParaRPr lang="en-IN" dirty="0"/>
          </a:p>
        </p:txBody>
      </p:sp>
      <p:sp>
        <p:nvSpPr>
          <p:cNvPr id="3" name="Content Placeholder 2"/>
          <p:cNvSpPr>
            <a:spLocks noGrp="1"/>
          </p:cNvSpPr>
          <p:nvPr>
            <p:ph idx="1"/>
          </p:nvPr>
        </p:nvSpPr>
        <p:spPr>
          <a:xfrm>
            <a:off x="152400" y="609600"/>
            <a:ext cx="8839200" cy="6248400"/>
          </a:xfrm>
        </p:spPr>
        <p:txBody>
          <a:bodyPr>
            <a:normAutofit/>
          </a:bodyPr>
          <a:lstStyle/>
          <a:p>
            <a:pPr algn="just"/>
            <a:r>
              <a:rPr lang="en-US" sz="2100" b="1" dirty="0"/>
              <a:t>Biometric Techniques</a:t>
            </a:r>
          </a:p>
          <a:p>
            <a:pPr lvl="1" algn="just"/>
            <a:r>
              <a:rPr lang="en-US" sz="1900" b="1" dirty="0"/>
              <a:t>Physiological Biometrics: </a:t>
            </a:r>
            <a:r>
              <a:rPr lang="en-US" sz="1900" dirty="0"/>
              <a:t>Some of the physiological traits are discussed here:</a:t>
            </a:r>
          </a:p>
          <a:p>
            <a:pPr lvl="1" algn="just">
              <a:buNone/>
            </a:pPr>
            <a:r>
              <a:rPr lang="en-US" sz="1900" dirty="0"/>
              <a:t>	</a:t>
            </a:r>
            <a:r>
              <a:rPr lang="en-US" sz="1900" b="1" dirty="0"/>
              <a:t>5. Ear Recognition:</a:t>
            </a:r>
            <a:r>
              <a:rPr lang="en-US" sz="1900" dirty="0"/>
              <a:t> Among the various physiological traits, ear has gained much attention in recent years, as it has been found to be a good and reliable biometrics for human verification and identification. </a:t>
            </a:r>
          </a:p>
          <a:p>
            <a:pPr lvl="1" algn="just">
              <a:buFontTx/>
              <a:buChar char="-"/>
            </a:pPr>
            <a:r>
              <a:rPr lang="en-US" sz="1900" dirty="0"/>
              <a:t>Reason behind the ear biometrics gaining popularity is that ears are found to be remarkably consistent. </a:t>
            </a:r>
          </a:p>
          <a:p>
            <a:pPr lvl="1" algn="just">
              <a:buFontTx/>
              <a:buChar char="-"/>
            </a:pPr>
            <a:r>
              <a:rPr lang="en-US" sz="1900" dirty="0"/>
              <a:t>Unlike faces, they do not change shape with different expressions or age and remain fixed at the middle of the side of the head against a predictable background. </a:t>
            </a:r>
          </a:p>
          <a:p>
            <a:pPr lvl="1" algn="just">
              <a:buFontTx/>
              <a:buChar char="-"/>
            </a:pPr>
            <a:r>
              <a:rPr lang="en-US" sz="1900" dirty="0"/>
              <a:t>Also, ear is smaller in size and more uniform in color. As a result, it is suitable for biometric recognition. </a:t>
            </a:r>
          </a:p>
          <a:p>
            <a:pPr lvl="1" algn="just">
              <a:buFontTx/>
              <a:buChar char="-"/>
            </a:pPr>
            <a:r>
              <a:rPr lang="en-US" sz="1900" dirty="0"/>
              <a:t>Other characteristics are that it is less invasive than iris or fingerprint recognition and is more reliable than voice recognition.</a:t>
            </a:r>
          </a:p>
          <a:p>
            <a:pPr lvl="1" algn="just">
              <a:buNone/>
            </a:pPr>
            <a:endParaRPr lang="en-US" sz="1900" dirty="0"/>
          </a:p>
          <a:p>
            <a:pPr lvl="1" algn="just">
              <a:buNone/>
            </a:pPr>
            <a:r>
              <a:rPr lang="en-US" sz="1900" b="1" dirty="0"/>
              <a:t>6. </a:t>
            </a:r>
            <a:r>
              <a:rPr lang="en-US" sz="1900" b="1" dirty="0">
                <a:solidFill>
                  <a:srgbClr val="FF0000"/>
                </a:solidFill>
              </a:rPr>
              <a:t>ECG (Electrocardiogram):</a:t>
            </a:r>
            <a:r>
              <a:rPr lang="en-US" sz="1900" dirty="0">
                <a:solidFill>
                  <a:srgbClr val="FF0000"/>
                </a:solidFill>
              </a:rPr>
              <a:t> </a:t>
            </a:r>
            <a:r>
              <a:rPr lang="en-US" sz="1900" dirty="0"/>
              <a:t>ECG is a test which is performed to capture the electrical activity of the heart. </a:t>
            </a:r>
          </a:p>
          <a:p>
            <a:pPr lvl="1" algn="just">
              <a:buFontTx/>
              <a:buChar char="-"/>
            </a:pPr>
            <a:r>
              <a:rPr lang="en-US" sz="1900" dirty="0"/>
              <a:t>The heart is a muscular organ which beats in rhythm to pump the blood through the body.</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p:spPr>
        <p:txBody>
          <a:bodyPr>
            <a:normAutofit/>
          </a:bodyPr>
          <a:lstStyle/>
          <a:p>
            <a:r>
              <a:rPr lang="en-US" sz="3200" b="1" dirty="0"/>
              <a:t>Access Control System</a:t>
            </a:r>
            <a:endParaRPr lang="en-IN" dirty="0"/>
          </a:p>
        </p:txBody>
      </p:sp>
      <p:sp>
        <p:nvSpPr>
          <p:cNvPr id="3" name="Content Placeholder 2"/>
          <p:cNvSpPr>
            <a:spLocks noGrp="1"/>
          </p:cNvSpPr>
          <p:nvPr>
            <p:ph idx="1"/>
          </p:nvPr>
        </p:nvSpPr>
        <p:spPr>
          <a:xfrm>
            <a:off x="152400" y="609600"/>
            <a:ext cx="8839200" cy="6248400"/>
          </a:xfrm>
        </p:spPr>
        <p:txBody>
          <a:bodyPr>
            <a:normAutofit/>
          </a:bodyPr>
          <a:lstStyle/>
          <a:p>
            <a:pPr algn="just"/>
            <a:r>
              <a:rPr lang="en-US" sz="2100" b="1" dirty="0"/>
              <a:t>Biometric Techniques</a:t>
            </a:r>
          </a:p>
          <a:p>
            <a:pPr lvl="1" algn="just"/>
            <a:r>
              <a:rPr lang="en-US" sz="1900" b="1" dirty="0"/>
              <a:t>Physiological Biometrics: </a:t>
            </a:r>
            <a:r>
              <a:rPr lang="en-US" sz="1900" dirty="0"/>
              <a:t>Some of the physiological traits are discussed here:</a:t>
            </a:r>
          </a:p>
          <a:p>
            <a:pPr lvl="1" algn="just">
              <a:buNone/>
            </a:pPr>
            <a:r>
              <a:rPr lang="en-US" sz="1900" b="1" dirty="0"/>
              <a:t>	6. ECG (Electrocardiogram): </a:t>
            </a:r>
            <a:r>
              <a:rPr lang="en-US" sz="1900" dirty="0"/>
              <a:t>The signals, which are responsible for heart’s muscle fibres to contract, come from the sinoatrial node. </a:t>
            </a:r>
          </a:p>
          <a:p>
            <a:pPr lvl="1" algn="just">
              <a:buNone/>
            </a:pPr>
            <a:r>
              <a:rPr lang="en-US" sz="1900" dirty="0"/>
              <a:t>-	It is the natural pacemaker of the heart.</a:t>
            </a:r>
          </a:p>
          <a:p>
            <a:pPr lvl="1" algn="just">
              <a:buFontTx/>
              <a:buChar char="-"/>
            </a:pPr>
            <a:r>
              <a:rPr lang="en-US" sz="1900" dirty="0"/>
              <a:t>ECG records the electrical impulses made while the heart is beating and is usually shown on a piece of paper. </a:t>
            </a:r>
          </a:p>
          <a:p>
            <a:pPr lvl="1" algn="just">
              <a:buFontTx/>
              <a:buChar char="-"/>
            </a:pPr>
            <a:r>
              <a:rPr lang="en-US" sz="1900" dirty="0"/>
              <a:t>ECG trace expresses cardiac features that are unique to an individual. </a:t>
            </a:r>
          </a:p>
          <a:p>
            <a:pPr lvl="1" algn="just">
              <a:buFontTx/>
              <a:buChar char="-"/>
            </a:pPr>
            <a:r>
              <a:rPr lang="en-US" sz="1900" dirty="0"/>
              <a:t>The figure below shows an example of ECG trace. </a:t>
            </a:r>
          </a:p>
          <a:p>
            <a:pPr lvl="1" algn="just">
              <a:buFontTx/>
              <a:buChar char="-"/>
            </a:pPr>
            <a:r>
              <a:rPr lang="en-US" sz="1900" dirty="0"/>
              <a:t>To compute the unique features from the ECG trace, data filters are designed based upon the observed noise sources. </a:t>
            </a:r>
          </a:p>
          <a:p>
            <a:pPr lvl="1" algn="just">
              <a:buFontTx/>
              <a:buChar char="-"/>
            </a:pPr>
            <a:r>
              <a:rPr lang="en-US" sz="1900" dirty="0"/>
              <a:t>Fiducial (taken as standard of reference) points are identified on the filtered data and are extracted digitally for each heartbeat. </a:t>
            </a:r>
          </a:p>
          <a:p>
            <a:pPr lvl="1" algn="just">
              <a:buFontTx/>
              <a:buChar char="-"/>
            </a:pPr>
            <a:r>
              <a:rPr lang="en-US" sz="1900" dirty="0"/>
              <a:t>Stable features that characterize the uniqueness of an individual and used for authentication are computed from the fiducial points.</a:t>
            </a:r>
          </a:p>
        </p:txBody>
      </p:sp>
      <p:pic>
        <p:nvPicPr>
          <p:cNvPr id="1026" name="Picture 2"/>
          <p:cNvPicPr>
            <a:picLocks noChangeAspect="1" noChangeArrowheads="1"/>
          </p:cNvPicPr>
          <p:nvPr/>
        </p:nvPicPr>
        <p:blipFill>
          <a:blip r:embed="rId2"/>
          <a:srcRect/>
          <a:stretch>
            <a:fillRect/>
          </a:stretch>
        </p:blipFill>
        <p:spPr bwMode="auto">
          <a:xfrm>
            <a:off x="6019800" y="5562600"/>
            <a:ext cx="2976808" cy="1228725"/>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p:spPr>
        <p:txBody>
          <a:bodyPr>
            <a:normAutofit/>
          </a:bodyPr>
          <a:lstStyle/>
          <a:p>
            <a:r>
              <a:rPr lang="en-US" sz="3200" b="1" dirty="0"/>
              <a:t>Access Control System</a:t>
            </a:r>
            <a:endParaRPr lang="en-IN" dirty="0"/>
          </a:p>
        </p:txBody>
      </p:sp>
      <p:sp>
        <p:nvSpPr>
          <p:cNvPr id="3" name="Content Placeholder 2"/>
          <p:cNvSpPr>
            <a:spLocks noGrp="1"/>
          </p:cNvSpPr>
          <p:nvPr>
            <p:ph idx="1"/>
          </p:nvPr>
        </p:nvSpPr>
        <p:spPr>
          <a:xfrm>
            <a:off x="152400" y="609600"/>
            <a:ext cx="8839200" cy="6248400"/>
          </a:xfrm>
        </p:spPr>
        <p:txBody>
          <a:bodyPr>
            <a:normAutofit fontScale="92500" lnSpcReduction="10000"/>
          </a:bodyPr>
          <a:lstStyle/>
          <a:p>
            <a:pPr algn="just"/>
            <a:r>
              <a:rPr lang="en-US" sz="2300" b="1" dirty="0"/>
              <a:t>Biometric Techniques</a:t>
            </a:r>
          </a:p>
          <a:p>
            <a:pPr lvl="1" algn="just"/>
            <a:r>
              <a:rPr lang="en-US" sz="2100" b="1" dirty="0"/>
              <a:t>Behavioural Biometrics:</a:t>
            </a:r>
            <a:r>
              <a:rPr lang="en-US" sz="2100" dirty="0"/>
              <a:t> It is based on behaviour of an individual. </a:t>
            </a:r>
          </a:p>
          <a:p>
            <a:pPr lvl="1" algn="just"/>
            <a:r>
              <a:rPr lang="en-US" sz="2100" dirty="0"/>
              <a:t>Common examples of behavioural biometrics include speech patterns, signatures, gait and keystrokes. Some of important behavioural traits are discussed below.</a:t>
            </a:r>
          </a:p>
          <a:p>
            <a:pPr lvl="1" algn="just">
              <a:buNone/>
            </a:pPr>
            <a:r>
              <a:rPr lang="en-US" sz="2100" dirty="0"/>
              <a:t>	</a:t>
            </a:r>
            <a:r>
              <a:rPr lang="en-US" sz="2100" b="1" dirty="0"/>
              <a:t>1. Signature Recognition:</a:t>
            </a:r>
            <a:r>
              <a:rPr lang="en-US" sz="2100" dirty="0"/>
              <a:t> Signature has been used for authentication for many years and all of us are familiar with the importance of signing a document. </a:t>
            </a:r>
          </a:p>
          <a:p>
            <a:pPr lvl="1" algn="just">
              <a:buFontTx/>
              <a:buChar char="-"/>
            </a:pPr>
            <a:r>
              <a:rPr lang="en-US" sz="2100" dirty="0"/>
              <a:t>Signature recognition automates the traditional signature-based authentication process. </a:t>
            </a:r>
          </a:p>
          <a:p>
            <a:pPr lvl="1" algn="just">
              <a:buFontTx/>
              <a:buChar char="-"/>
            </a:pPr>
            <a:r>
              <a:rPr lang="en-US" sz="2100" dirty="0"/>
              <a:t>Digital images are captured either by scanning the signature provided on a paper or by directly capturing them using a digital pad. </a:t>
            </a:r>
          </a:p>
          <a:p>
            <a:pPr lvl="1" algn="just">
              <a:buFontTx/>
              <a:buChar char="-"/>
            </a:pPr>
            <a:r>
              <a:rPr lang="en-US" sz="2100" dirty="0"/>
              <a:t>The signature recognition system based on the first type of data acquisition is known as offline system while the system based on latter type of signature acquisition is known as online system. </a:t>
            </a:r>
          </a:p>
          <a:p>
            <a:pPr lvl="1" algn="just">
              <a:buFontTx/>
              <a:buChar char="-"/>
            </a:pPr>
            <a:r>
              <a:rPr lang="en-US" sz="2100" dirty="0"/>
              <a:t>The unique characteristics are extracted from the signature image and are used for authentication. </a:t>
            </a:r>
          </a:p>
          <a:p>
            <a:pPr lvl="1" algn="just">
              <a:buFontTx/>
              <a:buChar char="-"/>
            </a:pPr>
            <a:r>
              <a:rPr lang="en-US" sz="2100" dirty="0"/>
              <a:t>The advantage of online system is that they not only capture the pixel coordinates of the points but also records the signature characteristics such as amount of pressure applied in the pen stroke, time for making stroke, etc. </a:t>
            </a:r>
          </a:p>
          <a:p>
            <a:pPr lvl="1" algn="just">
              <a:buFontTx/>
              <a:buChar char="-"/>
            </a:pPr>
            <a:r>
              <a:rPr lang="en-US" sz="2100" dirty="0"/>
              <a:t>This reduces the risks of forgery that are found in two-dimensional signatures.</a:t>
            </a:r>
          </a:p>
        </p:txBody>
      </p:sp>
      <p:pic>
        <p:nvPicPr>
          <p:cNvPr id="4" name="Picture 3" descr="logo.png"/>
          <p:cNvPicPr>
            <a:picLocks noChangeAspect="1"/>
          </p:cNvPicPr>
          <p:nvPr/>
        </p:nvPicPr>
        <p:blipFill>
          <a:blip r:embed="rId2"/>
          <a:stretch>
            <a:fillRect/>
          </a:stretch>
        </p:blipFill>
        <p:spPr>
          <a:xfrm>
            <a:off x="6705600" y="0"/>
            <a:ext cx="1828800" cy="1044124"/>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sz="3200" b="1" dirty="0"/>
              <a:t>Access Control System</a:t>
            </a:r>
            <a:endParaRPr lang="en-IN" dirty="0"/>
          </a:p>
        </p:txBody>
      </p:sp>
      <p:sp>
        <p:nvSpPr>
          <p:cNvPr id="3" name="Content Placeholder 2"/>
          <p:cNvSpPr>
            <a:spLocks noGrp="1"/>
          </p:cNvSpPr>
          <p:nvPr>
            <p:ph idx="1"/>
          </p:nvPr>
        </p:nvSpPr>
        <p:spPr>
          <a:xfrm>
            <a:off x="152400" y="457200"/>
            <a:ext cx="8839200" cy="6400800"/>
          </a:xfrm>
        </p:spPr>
        <p:txBody>
          <a:bodyPr>
            <a:normAutofit fontScale="70000" lnSpcReduction="20000"/>
          </a:bodyPr>
          <a:lstStyle/>
          <a:p>
            <a:pPr algn="just"/>
            <a:r>
              <a:rPr lang="en-US" sz="3000" b="1" dirty="0"/>
              <a:t>Biometric Techniques</a:t>
            </a:r>
          </a:p>
          <a:p>
            <a:pPr lvl="1" algn="just"/>
            <a:r>
              <a:rPr lang="en-US" sz="2700" b="1" dirty="0"/>
              <a:t>Behavioural Biometrics:</a:t>
            </a:r>
            <a:r>
              <a:rPr lang="en-US" sz="2700" dirty="0"/>
              <a:t> Some of important behavioural traits are discussed below.</a:t>
            </a:r>
          </a:p>
          <a:p>
            <a:pPr lvl="1" algn="just">
              <a:buNone/>
            </a:pPr>
            <a:r>
              <a:rPr lang="en-US" sz="2700" dirty="0"/>
              <a:t>	</a:t>
            </a:r>
            <a:r>
              <a:rPr lang="en-US" sz="2700" b="1" dirty="0"/>
              <a:t>2. Gait Recognition:</a:t>
            </a:r>
            <a:r>
              <a:rPr lang="en-US" sz="2700" dirty="0"/>
              <a:t> Gait refers to the walking style of a person, which is unique for every individual. </a:t>
            </a:r>
          </a:p>
          <a:p>
            <a:pPr lvl="1" algn="just">
              <a:buFontTx/>
              <a:buChar char="-"/>
            </a:pPr>
            <a:r>
              <a:rPr lang="en-US" sz="2700" dirty="0"/>
              <a:t>Gait recognition exploits this information for authentication. </a:t>
            </a:r>
          </a:p>
          <a:p>
            <a:pPr lvl="1" algn="just">
              <a:buFontTx/>
              <a:buChar char="-"/>
            </a:pPr>
            <a:r>
              <a:rPr lang="en-US" sz="2700" dirty="0"/>
              <a:t>Gait recognition is particularly very useful when no other biometric technique – such as fingerprint or face – can be used. </a:t>
            </a:r>
          </a:p>
          <a:p>
            <a:pPr lvl="1" algn="just">
              <a:buFontTx/>
              <a:buChar char="-"/>
            </a:pPr>
            <a:r>
              <a:rPr lang="en-US" sz="2700" dirty="0"/>
              <a:t>For example, when the face is covered with a mask, face recognition fails. </a:t>
            </a:r>
          </a:p>
          <a:p>
            <a:pPr lvl="1" algn="just">
              <a:buFontTx/>
              <a:buChar char="-"/>
            </a:pPr>
            <a:r>
              <a:rPr lang="en-US" sz="2700" dirty="0"/>
              <a:t>Gait has recently been explored as a biometric trait for variety of applications such as security, access control, gender and age discrimination, etc.</a:t>
            </a:r>
          </a:p>
          <a:p>
            <a:pPr lvl="1" algn="just">
              <a:buFontTx/>
              <a:buChar char="-"/>
            </a:pPr>
            <a:endParaRPr lang="en-US" sz="2700" dirty="0"/>
          </a:p>
          <a:p>
            <a:pPr lvl="1" algn="just">
              <a:buNone/>
            </a:pPr>
            <a:r>
              <a:rPr lang="en-US" sz="2700" dirty="0"/>
              <a:t>	</a:t>
            </a:r>
            <a:r>
              <a:rPr lang="en-US" sz="2700" b="1" dirty="0"/>
              <a:t>3. Keystroke Dynamics:</a:t>
            </a:r>
            <a:r>
              <a:rPr lang="en-US" sz="2700" dirty="0"/>
              <a:t> The way in which we type on computer keyboard vary from one person to another and is unique enough to define the identity of a person. </a:t>
            </a:r>
          </a:p>
          <a:p>
            <a:pPr lvl="1" algn="just">
              <a:buFontTx/>
              <a:buChar char="-"/>
            </a:pPr>
            <a:r>
              <a:rPr lang="en-US" sz="2700" dirty="0"/>
              <a:t>In keystroke recognition, a person is asked to type a specific word or group of words for enrolment purpose. </a:t>
            </a:r>
          </a:p>
          <a:p>
            <a:pPr lvl="1" algn="just">
              <a:buFontTx/>
              <a:buChar char="-"/>
            </a:pPr>
            <a:r>
              <a:rPr lang="en-US" sz="2700" dirty="0"/>
              <a:t>It is important that the same phrase should be used in both enrolment and verification phases, else the behavioural characteristics of typing may be significantly changed. </a:t>
            </a:r>
          </a:p>
          <a:p>
            <a:pPr lvl="1" algn="just">
              <a:buFontTx/>
              <a:buChar char="-"/>
            </a:pPr>
            <a:r>
              <a:rPr lang="en-US" sz="2700" dirty="0"/>
              <a:t>The unique behavioural features measured in keystroke recognition include cumulative typing speed, time that elapses between consecutive keystrokes, time that each key is held down, the sequence utilized by the person when attempting to type an uppercase letter.</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p:spPr>
        <p:txBody>
          <a:bodyPr>
            <a:normAutofit/>
          </a:bodyPr>
          <a:lstStyle/>
          <a:p>
            <a:r>
              <a:rPr lang="en-US" sz="3200" b="1" dirty="0"/>
              <a:t>Access Control System</a:t>
            </a:r>
            <a:endParaRPr lang="en-IN" dirty="0"/>
          </a:p>
        </p:txBody>
      </p:sp>
      <p:sp>
        <p:nvSpPr>
          <p:cNvPr id="3" name="Content Placeholder 2"/>
          <p:cNvSpPr>
            <a:spLocks noGrp="1"/>
          </p:cNvSpPr>
          <p:nvPr>
            <p:ph idx="1"/>
          </p:nvPr>
        </p:nvSpPr>
        <p:spPr>
          <a:xfrm>
            <a:off x="152400" y="609600"/>
            <a:ext cx="8839200" cy="6248400"/>
          </a:xfrm>
        </p:spPr>
        <p:txBody>
          <a:bodyPr>
            <a:normAutofit/>
          </a:bodyPr>
          <a:lstStyle/>
          <a:p>
            <a:pPr algn="just"/>
            <a:r>
              <a:rPr lang="en-US" sz="2100" b="1" dirty="0"/>
              <a:t>Biometric Techniques</a:t>
            </a:r>
          </a:p>
          <a:p>
            <a:pPr lvl="1" algn="just"/>
            <a:r>
              <a:rPr lang="en-US" sz="1900" b="1" dirty="0"/>
              <a:t>Behavioural Biometrics:</a:t>
            </a:r>
            <a:r>
              <a:rPr lang="en-US" sz="1900" dirty="0"/>
              <a:t> Some of important behavioural traits are discussed below.</a:t>
            </a:r>
          </a:p>
          <a:p>
            <a:pPr lvl="1" algn="just">
              <a:buNone/>
            </a:pPr>
            <a:r>
              <a:rPr lang="en-US" sz="1900" dirty="0"/>
              <a:t>	</a:t>
            </a:r>
            <a:r>
              <a:rPr lang="en-US" sz="1900" b="1" dirty="0"/>
              <a:t> 3. Keystroke Dynamics: </a:t>
            </a:r>
            <a:r>
              <a:rPr lang="en-US" sz="1900" dirty="0"/>
              <a:t>In comparison to the other biometric technologies, keystroke recognition is considered the easiest since it is easy to implement and administer. </a:t>
            </a:r>
          </a:p>
          <a:p>
            <a:pPr lvl="1" algn="just">
              <a:buNone/>
            </a:pPr>
            <a:r>
              <a:rPr lang="en-US" sz="1900" dirty="0"/>
              <a:t>-	This is because of the fact that keystroke recognition only uses an existing computer and keyboard, and can be made completely a software-based solution. There is no need to install any new hardware for it.</a:t>
            </a:r>
          </a:p>
        </p:txBody>
      </p:sp>
      <p:pic>
        <p:nvPicPr>
          <p:cNvPr id="4" name="Picture 3" descr="logo.png"/>
          <p:cNvPicPr>
            <a:picLocks noChangeAspect="1"/>
          </p:cNvPicPr>
          <p:nvPr/>
        </p:nvPicPr>
        <p:blipFill>
          <a:blip r:embed="rId2"/>
          <a:stretch>
            <a:fillRect/>
          </a:stretch>
        </p:blipFill>
        <p:spPr>
          <a:xfrm>
            <a:off x="6705600" y="0"/>
            <a:ext cx="1828800" cy="1044124"/>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p:spPr>
        <p:txBody>
          <a:bodyPr>
            <a:normAutofit/>
          </a:bodyPr>
          <a:lstStyle/>
          <a:p>
            <a:r>
              <a:rPr lang="en-US" sz="3200" b="1" dirty="0"/>
              <a:t>Access Control System</a:t>
            </a:r>
            <a:endParaRPr lang="en-IN" dirty="0"/>
          </a:p>
        </p:txBody>
      </p:sp>
      <p:sp>
        <p:nvSpPr>
          <p:cNvPr id="3" name="Content Placeholder 2"/>
          <p:cNvSpPr>
            <a:spLocks noGrp="1"/>
          </p:cNvSpPr>
          <p:nvPr>
            <p:ph idx="1"/>
          </p:nvPr>
        </p:nvSpPr>
        <p:spPr>
          <a:xfrm>
            <a:off x="152400" y="609600"/>
            <a:ext cx="8839200" cy="6248400"/>
          </a:xfrm>
        </p:spPr>
        <p:txBody>
          <a:bodyPr>
            <a:normAutofit fontScale="92500"/>
          </a:bodyPr>
          <a:lstStyle/>
          <a:p>
            <a:pPr algn="just"/>
            <a:r>
              <a:rPr lang="en-US" sz="2300" b="1" dirty="0"/>
              <a:t>Biometric Techniques</a:t>
            </a:r>
          </a:p>
          <a:p>
            <a:pPr lvl="1" algn="just"/>
            <a:r>
              <a:rPr lang="en-US" sz="2100" b="1" dirty="0"/>
              <a:t>Multi-biometrics:</a:t>
            </a:r>
            <a:r>
              <a:rPr lang="en-US" sz="2100" dirty="0"/>
              <a:t> In recent years, biometric-based authentication techniques have seen important improvements in reliability and accuracy, with some of the traits offering good performance. </a:t>
            </a:r>
          </a:p>
          <a:p>
            <a:pPr lvl="1" algn="just"/>
            <a:r>
              <a:rPr lang="en-US" sz="2100" dirty="0"/>
              <a:t>However, even the best biometric traits existing today face numerous problems, some of which are inherent to the technology being used.</a:t>
            </a:r>
          </a:p>
          <a:p>
            <a:pPr lvl="1" algn="just"/>
            <a:r>
              <a:rPr lang="en-US" sz="2100" dirty="0"/>
              <a:t>Particularly, biometric authentication systems generally face problems in enrolment due to various reasons such as non-universal biometric traits, susceptibility to spoofing, insufficient accuracy caused by noisy data acquisition, etc.</a:t>
            </a:r>
          </a:p>
          <a:p>
            <a:pPr lvl="1" algn="just"/>
            <a:r>
              <a:rPr lang="en-US" sz="2100" dirty="0"/>
              <a:t>One way to solve these problems is the use of multi-biometrics which makes use of more than one biometric trait for authentication. </a:t>
            </a:r>
          </a:p>
          <a:p>
            <a:pPr lvl="1" algn="just"/>
            <a:r>
              <a:rPr lang="en-US" sz="2100" dirty="0"/>
              <a:t>Multi-biometric system uses multiple sensors for data acquisition, allowing the capture of multiple samples of a single biometric trait (known as multi-sample biometrics) and/or samples of multiple biometric traits (known as multi-source or multimodal biometrics).</a:t>
            </a:r>
          </a:p>
          <a:p>
            <a:pPr lvl="1" algn="just"/>
            <a:r>
              <a:rPr lang="en-US" sz="2100" dirty="0"/>
              <a:t>Multi-biometric approach eliminates enrolment problem and makes the system universally usable by enabling a user – who does not possess a particular biometric trait – to enrol and authenticate using other available traits.</a:t>
            </a:r>
          </a:p>
          <a:p>
            <a:pPr lvl="1" algn="just"/>
            <a:endParaRPr lang="en-US" sz="2100" dirty="0"/>
          </a:p>
          <a:p>
            <a:pPr lvl="1" algn="just">
              <a:buNone/>
            </a:pPr>
            <a:endParaRPr lang="en-US" sz="2100" dirty="0"/>
          </a:p>
        </p:txBody>
      </p:sp>
      <p:pic>
        <p:nvPicPr>
          <p:cNvPr id="4" name="Picture 3" descr="logo.png"/>
          <p:cNvPicPr>
            <a:picLocks noChangeAspect="1"/>
          </p:cNvPicPr>
          <p:nvPr/>
        </p:nvPicPr>
        <p:blipFill>
          <a:blip r:embed="rId2"/>
          <a:stretch>
            <a:fillRect/>
          </a:stretch>
        </p:blipFill>
        <p:spPr>
          <a:xfrm>
            <a:off x="6553200" y="0"/>
            <a:ext cx="1828800" cy="1044124"/>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p:spPr>
        <p:txBody>
          <a:bodyPr>
            <a:normAutofit/>
          </a:bodyPr>
          <a:lstStyle/>
          <a:p>
            <a:r>
              <a:rPr lang="en-US" sz="3200" b="1" dirty="0"/>
              <a:t>Access Control System</a:t>
            </a:r>
            <a:endParaRPr lang="en-IN" dirty="0"/>
          </a:p>
        </p:txBody>
      </p:sp>
      <p:sp>
        <p:nvSpPr>
          <p:cNvPr id="3" name="Content Placeholder 2"/>
          <p:cNvSpPr>
            <a:spLocks noGrp="1"/>
          </p:cNvSpPr>
          <p:nvPr>
            <p:ph idx="1"/>
          </p:nvPr>
        </p:nvSpPr>
        <p:spPr>
          <a:xfrm>
            <a:off x="152400" y="609600"/>
            <a:ext cx="8839200" cy="6248400"/>
          </a:xfrm>
        </p:spPr>
        <p:txBody>
          <a:bodyPr>
            <a:normAutofit/>
          </a:bodyPr>
          <a:lstStyle/>
          <a:p>
            <a:pPr algn="just"/>
            <a:r>
              <a:rPr lang="en-US" sz="2100" b="1" dirty="0"/>
              <a:t>Biometric Techniques</a:t>
            </a:r>
          </a:p>
          <a:p>
            <a:pPr lvl="1" algn="just"/>
            <a:r>
              <a:rPr lang="en-US" sz="1900" b="1" dirty="0"/>
              <a:t>Multi-biometrics:</a:t>
            </a:r>
            <a:r>
              <a:rPr lang="en-US" sz="1900" dirty="0"/>
              <a:t> Multi-biometric systems address the problem of non-universality by providing the facility to use the system by an alternative trait(s) in case when some biometric characteristic is not available with the user or is of poor quality. </a:t>
            </a:r>
          </a:p>
          <a:p>
            <a:pPr lvl="1" algn="just"/>
            <a:r>
              <a:rPr lang="en-US" sz="1900" dirty="0"/>
              <a:t>Multi-biometric systems also provide anti-spoofing measures by making it difficult for an intruder to simultaneously spoof multiple biometric traits.</a:t>
            </a:r>
          </a:p>
          <a:p>
            <a:pPr lvl="1" algn="just">
              <a:buNone/>
            </a:pPr>
            <a:endParaRPr lang="en-US" sz="2100" dirty="0"/>
          </a:p>
        </p:txBody>
      </p:sp>
      <p:pic>
        <p:nvPicPr>
          <p:cNvPr id="4" name="Picture 3" descr="logo.png"/>
          <p:cNvPicPr>
            <a:picLocks noChangeAspect="1"/>
          </p:cNvPicPr>
          <p:nvPr/>
        </p:nvPicPr>
        <p:blipFill>
          <a:blip r:embed="rId2"/>
          <a:stretch>
            <a:fillRect/>
          </a:stretch>
        </p:blipFill>
        <p:spPr>
          <a:xfrm>
            <a:off x="6781800" y="0"/>
            <a:ext cx="1828800" cy="104412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0"/>
            <a:ext cx="8839200" cy="5943600"/>
          </a:xfrm>
        </p:spPr>
        <p:txBody>
          <a:bodyPr>
            <a:normAutofit/>
          </a:bodyPr>
          <a:lstStyle/>
          <a:p>
            <a:pPr algn="just"/>
            <a:r>
              <a:rPr lang="en-US" sz="2100" b="1" dirty="0"/>
              <a:t>Hacker and Cracker</a:t>
            </a:r>
          </a:p>
          <a:p>
            <a:pPr lvl="1" algn="just"/>
            <a:r>
              <a:rPr lang="en-US" sz="1900" dirty="0"/>
              <a:t>Another class of people, called a </a:t>
            </a:r>
            <a:r>
              <a:rPr lang="en-US" sz="1900" dirty="0">
                <a:solidFill>
                  <a:srgbClr val="FF0000"/>
                </a:solidFill>
              </a:rPr>
              <a:t>cracker, also poses security threat</a:t>
            </a:r>
            <a:r>
              <a:rPr lang="en-US" sz="1900" dirty="0"/>
              <a:t>. </a:t>
            </a:r>
          </a:p>
          <a:p>
            <a:pPr lvl="1" algn="just"/>
            <a:r>
              <a:rPr lang="en-US" sz="1900" dirty="0"/>
              <a:t>Cracker is an </a:t>
            </a:r>
            <a:r>
              <a:rPr lang="en-US" sz="1900" dirty="0">
                <a:solidFill>
                  <a:srgbClr val="FF0000"/>
                </a:solidFill>
              </a:rPr>
              <a:t>individual who attempts to access computer systems without authorisation.</a:t>
            </a:r>
          </a:p>
          <a:p>
            <a:pPr lvl="1" algn="just"/>
            <a:r>
              <a:rPr lang="en-US" sz="1900" dirty="0"/>
              <a:t>Cracking refers to </a:t>
            </a:r>
            <a:r>
              <a:rPr lang="en-US" sz="1900" dirty="0">
                <a:solidFill>
                  <a:srgbClr val="FF0000"/>
                </a:solidFill>
              </a:rPr>
              <a:t>modification of software to remove protection methods including serial number, copy protection, trial/demo version, hardware key, date checks</a:t>
            </a:r>
            <a:r>
              <a:rPr lang="en-US" sz="1900" dirty="0"/>
              <a:t>, etc</a:t>
            </a:r>
          </a:p>
        </p:txBody>
      </p:sp>
      <p:sp>
        <p:nvSpPr>
          <p:cNvPr id="5" name="Title 1"/>
          <p:cNvSpPr>
            <a:spLocks noGrp="1"/>
          </p:cNvSpPr>
          <p:nvPr>
            <p:ph type="title"/>
          </p:nvPr>
        </p:nvSpPr>
        <p:spPr>
          <a:xfrm>
            <a:off x="457200" y="0"/>
            <a:ext cx="8229600" cy="762000"/>
          </a:xfrm>
        </p:spPr>
        <p:txBody>
          <a:bodyPr>
            <a:normAutofit/>
          </a:bodyPr>
          <a:lstStyle/>
          <a:p>
            <a:r>
              <a:rPr lang="en-US" sz="3200" b="1" dirty="0"/>
              <a:t>Computer Security – Security Threats</a:t>
            </a:r>
            <a:endParaRPr lang="en-IN" dirty="0"/>
          </a:p>
        </p:txBody>
      </p:sp>
      <p:pic>
        <p:nvPicPr>
          <p:cNvPr id="4" name="Picture 3" descr="logo.png"/>
          <p:cNvPicPr>
            <a:picLocks noChangeAspect="1"/>
          </p:cNvPicPr>
          <p:nvPr/>
        </p:nvPicPr>
        <p:blipFill>
          <a:blip r:embed="rId2"/>
          <a:stretch>
            <a:fillRect/>
          </a:stretch>
        </p:blipFill>
        <p:spPr>
          <a:xfrm>
            <a:off x="7010400" y="304800"/>
            <a:ext cx="1828800" cy="1044124"/>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p:spPr>
        <p:txBody>
          <a:bodyPr>
            <a:normAutofit/>
          </a:bodyPr>
          <a:lstStyle/>
          <a:p>
            <a:r>
              <a:rPr lang="en-US" sz="3200" b="1" dirty="0"/>
              <a:t>Access Control System</a:t>
            </a:r>
            <a:endParaRPr lang="en-IN" dirty="0"/>
          </a:p>
        </p:txBody>
      </p:sp>
      <p:sp>
        <p:nvSpPr>
          <p:cNvPr id="3" name="Content Placeholder 2"/>
          <p:cNvSpPr>
            <a:spLocks noGrp="1"/>
          </p:cNvSpPr>
          <p:nvPr>
            <p:ph idx="1"/>
          </p:nvPr>
        </p:nvSpPr>
        <p:spPr>
          <a:xfrm>
            <a:off x="152400" y="609600"/>
            <a:ext cx="8839200" cy="6248400"/>
          </a:xfrm>
        </p:spPr>
        <p:txBody>
          <a:bodyPr>
            <a:normAutofit/>
          </a:bodyPr>
          <a:lstStyle/>
          <a:p>
            <a:pPr algn="just"/>
            <a:r>
              <a:rPr lang="en-US" sz="2100" b="1" dirty="0"/>
              <a:t>Biometric Applications</a:t>
            </a:r>
          </a:p>
          <a:p>
            <a:pPr lvl="1" algn="just"/>
            <a:r>
              <a:rPr lang="en-US" sz="1900" dirty="0"/>
              <a:t>The primary applications of a biometric systems include governmental applications in the areas of national security, e-governance, national level cards such as Voter ID, PAN, National ID, driving license, social security benefits, etc. Some of the major biometric applications are discussed here:</a:t>
            </a:r>
          </a:p>
          <a:p>
            <a:pPr lvl="1" algn="just"/>
            <a:r>
              <a:rPr lang="en-US" sz="1900" b="1" dirty="0"/>
              <a:t>Authentication Systems:</a:t>
            </a:r>
            <a:r>
              <a:rPr lang="en-US" sz="1900" dirty="0"/>
              <a:t> Biometrics is integrated with large-scale systems used for various purposes such as driver licensing, surveillance, identity cards, health and benefits issuance. </a:t>
            </a:r>
          </a:p>
          <a:p>
            <a:pPr lvl="1" algn="just"/>
            <a:r>
              <a:rPr lang="en-US" sz="1900" dirty="0"/>
              <a:t>There are many applications where there is a requirement of unique identification and biometric serves this purpose well. </a:t>
            </a:r>
          </a:p>
          <a:p>
            <a:pPr lvl="1" algn="just"/>
            <a:r>
              <a:rPr lang="en-US" sz="1900" dirty="0"/>
              <a:t>Transactional verification has also emerged in various public and private sector environments where biometrics-based solutions are helpful.</a:t>
            </a:r>
          </a:p>
          <a:p>
            <a:pPr lvl="1" algn="just">
              <a:buNone/>
            </a:pPr>
            <a:endParaRPr lang="en-US" sz="1900" dirty="0"/>
          </a:p>
          <a:p>
            <a:pPr lvl="1" algn="just"/>
            <a:r>
              <a:rPr lang="en-US" sz="1900" b="1" dirty="0"/>
              <a:t>Network Security:</a:t>
            </a:r>
            <a:r>
              <a:rPr lang="en-US" sz="1900" dirty="0"/>
              <a:t> As increasingly valuable information is made available to people via network, the danger associated with unauthorised access to sensitive data is growing larger. </a:t>
            </a:r>
          </a:p>
          <a:p>
            <a:pPr lvl="1" algn="just"/>
            <a:r>
              <a:rPr lang="en-US" sz="1900" dirty="0"/>
              <a:t>Protecting this information over network using a password is problematic since the password can be easily compromised. In this kind of application, biometric-based security might be a good option.</a:t>
            </a:r>
          </a:p>
          <a:p>
            <a:pPr lvl="1" algn="just"/>
            <a:endParaRPr lang="en-US" sz="19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p:spPr>
        <p:txBody>
          <a:bodyPr>
            <a:normAutofit/>
          </a:bodyPr>
          <a:lstStyle/>
          <a:p>
            <a:r>
              <a:rPr lang="en-US" sz="3200" b="1" dirty="0"/>
              <a:t>Access Control System</a:t>
            </a:r>
            <a:endParaRPr lang="en-IN" dirty="0"/>
          </a:p>
        </p:txBody>
      </p:sp>
      <p:sp>
        <p:nvSpPr>
          <p:cNvPr id="3" name="Content Placeholder 2"/>
          <p:cNvSpPr>
            <a:spLocks noGrp="1"/>
          </p:cNvSpPr>
          <p:nvPr>
            <p:ph idx="1"/>
          </p:nvPr>
        </p:nvSpPr>
        <p:spPr>
          <a:xfrm>
            <a:off x="152400" y="609600"/>
            <a:ext cx="8839200" cy="6248400"/>
          </a:xfrm>
        </p:spPr>
        <p:txBody>
          <a:bodyPr>
            <a:normAutofit/>
          </a:bodyPr>
          <a:lstStyle/>
          <a:p>
            <a:pPr algn="just"/>
            <a:r>
              <a:rPr lang="en-US" sz="2100" b="1" dirty="0"/>
              <a:t>Biometric Applications</a:t>
            </a:r>
          </a:p>
          <a:p>
            <a:pPr lvl="1" algn="just"/>
            <a:r>
              <a:rPr lang="en-US" sz="1900" dirty="0"/>
              <a:t>Some of the major biometric applications are discussed here:</a:t>
            </a:r>
          </a:p>
          <a:p>
            <a:pPr lvl="1" algn="just"/>
            <a:r>
              <a:rPr lang="en-US" sz="1900" b="1" dirty="0"/>
              <a:t>Combating Cybercrimes: </a:t>
            </a:r>
            <a:r>
              <a:rPr lang="en-US" sz="1900" dirty="0"/>
              <a:t>Though information technology’s positive impacts on individuals and businesses are considerable, cybercrime continues to represent one of the greatest threats in the digital world. </a:t>
            </a:r>
          </a:p>
          <a:p>
            <a:pPr lvl="1" algn="just"/>
            <a:r>
              <a:rPr lang="en-US" sz="1900" dirty="0"/>
              <a:t>It is emerging as an international problem and a major concern for anyone who manages or accesses computer systems connected to World Wide Web (WWW).</a:t>
            </a:r>
          </a:p>
          <a:p>
            <a:pPr lvl="1" algn="just"/>
            <a:r>
              <a:rPr lang="en-US" sz="1900" dirty="0"/>
              <a:t>Advances in biometric technology hold promise for solving this problem by offering users greater protection. </a:t>
            </a:r>
          </a:p>
          <a:p>
            <a:pPr lvl="1" algn="just"/>
            <a:r>
              <a:rPr lang="en-US" sz="1900" dirty="0"/>
              <a:t>Use of biometrics and smart cards has curbed the threat of cyber crime up to some extent.</a:t>
            </a:r>
          </a:p>
          <a:p>
            <a:pPr lvl="1" algn="just">
              <a:buNone/>
            </a:pPr>
            <a:endParaRPr lang="en-US" sz="1900" dirty="0"/>
          </a:p>
          <a:p>
            <a:pPr lvl="1" algn="just"/>
            <a:r>
              <a:rPr lang="en-US" sz="1900" b="1" dirty="0"/>
              <a:t>Biometrics Enabled Smart Cards:</a:t>
            </a:r>
            <a:r>
              <a:rPr lang="en-US" sz="1900" dirty="0"/>
              <a:t> Biometrics offers a way for authentication while smart cards can be used for storage, processing, and/or authentication. </a:t>
            </a:r>
          </a:p>
          <a:p>
            <a:pPr lvl="1" algn="just"/>
            <a:r>
              <a:rPr lang="en-US" sz="1900" dirty="0"/>
              <a:t>In certain kinds of applications, these two technologies compete with each other. For example, an organisation may use smart cards based security instead of biometrics for access control or vice versa. </a:t>
            </a:r>
          </a:p>
          <a:p>
            <a:pPr lvl="1" algn="just"/>
            <a:r>
              <a:rPr lang="en-US" sz="1900" dirty="0"/>
              <a:t>In the current scenario, these two technologies are very often used in conjunction to strengthen each other’s capabilities.</a:t>
            </a:r>
          </a:p>
        </p:txBody>
      </p:sp>
      <p:pic>
        <p:nvPicPr>
          <p:cNvPr id="4" name="Picture 3" descr="logo.png"/>
          <p:cNvPicPr>
            <a:picLocks noChangeAspect="1"/>
          </p:cNvPicPr>
          <p:nvPr/>
        </p:nvPicPr>
        <p:blipFill>
          <a:blip r:embed="rId2"/>
          <a:stretch>
            <a:fillRect/>
          </a:stretch>
        </p:blipFill>
        <p:spPr>
          <a:xfrm>
            <a:off x="6858000" y="0"/>
            <a:ext cx="1828800" cy="1044124"/>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p:spPr>
        <p:txBody>
          <a:bodyPr>
            <a:normAutofit/>
          </a:bodyPr>
          <a:lstStyle/>
          <a:p>
            <a:r>
              <a:rPr lang="en-US" sz="3200" b="1" dirty="0"/>
              <a:t>Access Control System</a:t>
            </a:r>
            <a:endParaRPr lang="en-IN" dirty="0"/>
          </a:p>
        </p:txBody>
      </p:sp>
      <p:sp>
        <p:nvSpPr>
          <p:cNvPr id="3" name="Content Placeholder 2"/>
          <p:cNvSpPr>
            <a:spLocks noGrp="1"/>
          </p:cNvSpPr>
          <p:nvPr>
            <p:ph idx="1"/>
          </p:nvPr>
        </p:nvSpPr>
        <p:spPr>
          <a:xfrm>
            <a:off x="152400" y="609600"/>
            <a:ext cx="8839200" cy="6248400"/>
          </a:xfrm>
        </p:spPr>
        <p:txBody>
          <a:bodyPr>
            <a:normAutofit/>
          </a:bodyPr>
          <a:lstStyle/>
          <a:p>
            <a:pPr algn="just"/>
            <a:r>
              <a:rPr lang="en-US" sz="2100" b="1" dirty="0"/>
              <a:t>Biometric Applications</a:t>
            </a:r>
          </a:p>
          <a:p>
            <a:pPr lvl="1" algn="just"/>
            <a:r>
              <a:rPr lang="en-US" sz="1900" dirty="0"/>
              <a:t>Some of the major biometric applications are discussed here:</a:t>
            </a:r>
          </a:p>
          <a:p>
            <a:pPr lvl="1" algn="just"/>
            <a:r>
              <a:rPr lang="en-US" sz="1900" b="1" dirty="0"/>
              <a:t>E-Commerce and Internet:</a:t>
            </a:r>
            <a:r>
              <a:rPr lang="en-US" sz="1900" dirty="0"/>
              <a:t> Biometrics has been proposed as a viable solution for e-commerce and internet security. </a:t>
            </a:r>
          </a:p>
          <a:p>
            <a:pPr lvl="1" algn="just"/>
            <a:r>
              <a:rPr lang="en-US" sz="1900" dirty="0"/>
              <a:t>It ensures that only authorised person can get access to sensitive data or are able to execute transactions. </a:t>
            </a:r>
          </a:p>
          <a:p>
            <a:pPr lvl="1" algn="just"/>
            <a:r>
              <a:rPr lang="en-US" sz="1900" dirty="0"/>
              <a:t>In many cases, effective e-Commerce and internet solutions can be simplified by replacing a password dialog with a biometric interface. </a:t>
            </a:r>
          </a:p>
        </p:txBody>
      </p:sp>
      <p:pic>
        <p:nvPicPr>
          <p:cNvPr id="5" name="Picture 4" descr="logo.png"/>
          <p:cNvPicPr>
            <a:picLocks noChangeAspect="1"/>
          </p:cNvPicPr>
          <p:nvPr/>
        </p:nvPicPr>
        <p:blipFill>
          <a:blip r:embed="rId2"/>
          <a:stretch>
            <a:fillRect/>
          </a:stretch>
        </p:blipFill>
        <p:spPr>
          <a:xfrm>
            <a:off x="6858000" y="0"/>
            <a:ext cx="1828800" cy="1044124"/>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p:spPr>
        <p:txBody>
          <a:bodyPr>
            <a:normAutofit/>
          </a:bodyPr>
          <a:lstStyle/>
          <a:p>
            <a:r>
              <a:rPr lang="en-US" sz="3200" b="1" dirty="0"/>
              <a:t>Intrusion Detection</a:t>
            </a:r>
            <a:endParaRPr lang="en-IN" dirty="0"/>
          </a:p>
        </p:txBody>
      </p:sp>
      <p:sp>
        <p:nvSpPr>
          <p:cNvPr id="3" name="Content Placeholder 2"/>
          <p:cNvSpPr>
            <a:spLocks noGrp="1"/>
          </p:cNvSpPr>
          <p:nvPr>
            <p:ph idx="1"/>
          </p:nvPr>
        </p:nvSpPr>
        <p:spPr>
          <a:xfrm>
            <a:off x="152400" y="609600"/>
            <a:ext cx="8839200" cy="6248400"/>
          </a:xfrm>
        </p:spPr>
        <p:txBody>
          <a:bodyPr>
            <a:normAutofit/>
          </a:bodyPr>
          <a:lstStyle/>
          <a:p>
            <a:pPr algn="just"/>
            <a:r>
              <a:rPr lang="en-US" sz="2100" dirty="0"/>
              <a:t>Intrusion Detection (ID) system tries to detect an intruder breaking into the system or an unauthorised user misusing the system resources.</a:t>
            </a:r>
          </a:p>
          <a:p>
            <a:pPr algn="just"/>
            <a:r>
              <a:rPr lang="en-US" sz="2100" dirty="0"/>
              <a:t>The IDs operate continuously on the system, working in the background and notify only when something considered suspicious or illegal is detected.</a:t>
            </a:r>
          </a:p>
          <a:p>
            <a:pPr algn="just"/>
            <a:r>
              <a:rPr lang="en-US" sz="2100" dirty="0"/>
              <a:t>An ID system collects and analyses information from various areas within a computer or a network to detect a possible security violation which includes both intrusions (outside intruders) and misuse (inside intruders). </a:t>
            </a:r>
          </a:p>
          <a:p>
            <a:pPr algn="just"/>
            <a:r>
              <a:rPr lang="en-US" sz="2100" dirty="0"/>
              <a:t>ID uses sensitivity assessment (sometimes referred to as scanning) which is based on the technology to assess the security of a computer system or network.</a:t>
            </a:r>
          </a:p>
          <a:p>
            <a:pPr algn="just"/>
            <a:r>
              <a:rPr lang="en-US" sz="2100" dirty="0"/>
              <a:t>The goal of an ID system is to identify any malicious programs that can violate the security of a computer system.</a:t>
            </a:r>
          </a:p>
          <a:p>
            <a:pPr algn="just"/>
            <a:r>
              <a:rPr lang="en-US" sz="2100" dirty="0"/>
              <a:t>That means, it identifies malicious behaviour of the system, like unauthorised logins and access to system, resources, host-based attacks such as modifying the user privilege, application attacks, and all types of malicious programs. </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p:spPr>
        <p:txBody>
          <a:bodyPr>
            <a:normAutofit/>
          </a:bodyPr>
          <a:lstStyle/>
          <a:p>
            <a:r>
              <a:rPr lang="en-US" sz="3200" b="1" dirty="0"/>
              <a:t>Intrusion Detection</a:t>
            </a:r>
            <a:endParaRPr lang="en-IN" dirty="0"/>
          </a:p>
        </p:txBody>
      </p:sp>
      <p:sp>
        <p:nvSpPr>
          <p:cNvPr id="3" name="Content Placeholder 2"/>
          <p:cNvSpPr>
            <a:spLocks noGrp="1"/>
          </p:cNvSpPr>
          <p:nvPr>
            <p:ph idx="1"/>
          </p:nvPr>
        </p:nvSpPr>
        <p:spPr>
          <a:xfrm>
            <a:off x="152400" y="609600"/>
            <a:ext cx="8839200" cy="6248400"/>
          </a:xfrm>
        </p:spPr>
        <p:txBody>
          <a:bodyPr>
            <a:normAutofit/>
          </a:bodyPr>
          <a:lstStyle/>
          <a:p>
            <a:pPr algn="just"/>
            <a:r>
              <a:rPr lang="en-US" sz="2100" dirty="0"/>
              <a:t>The functions of intrusion detection are as follows:</a:t>
            </a:r>
          </a:p>
          <a:p>
            <a:pPr lvl="1" algn="just"/>
            <a:r>
              <a:rPr lang="en-US" sz="1900" dirty="0"/>
              <a:t>Monitoring and analysing both user and system activities</a:t>
            </a:r>
          </a:p>
          <a:p>
            <a:pPr lvl="1" algn="just"/>
            <a:r>
              <a:rPr lang="en-US" sz="1900" dirty="0"/>
              <a:t>Analysing system configurations and vulnerabilities</a:t>
            </a:r>
          </a:p>
          <a:p>
            <a:pPr lvl="1" algn="just"/>
            <a:r>
              <a:rPr lang="en-US" sz="1900" dirty="0"/>
              <a:t>Assessing system and file integrity</a:t>
            </a:r>
          </a:p>
          <a:p>
            <a:pPr lvl="1" algn="just"/>
            <a:r>
              <a:rPr lang="en-US" sz="1900" dirty="0"/>
              <a:t>Recognising patterns typical of attacks</a:t>
            </a:r>
          </a:p>
          <a:p>
            <a:pPr lvl="1" algn="just"/>
            <a:r>
              <a:rPr lang="en-US" sz="1900" dirty="0"/>
              <a:t>Analysing abnormal activity patterns</a:t>
            </a:r>
          </a:p>
          <a:p>
            <a:pPr lvl="1" algn="just"/>
            <a:r>
              <a:rPr lang="en-US" sz="1900" dirty="0"/>
              <a:t>Tracking user policy violations</a:t>
            </a:r>
          </a:p>
          <a:p>
            <a:pPr lvl="1" algn="just">
              <a:buNone/>
            </a:pPr>
            <a:endParaRPr lang="en-US" sz="1900" dirty="0"/>
          </a:p>
          <a:p>
            <a:pPr algn="just"/>
            <a:r>
              <a:rPr lang="en-US" sz="2100" dirty="0"/>
              <a:t>An ID is composed of several parts; the most important thing  - </a:t>
            </a:r>
          </a:p>
          <a:p>
            <a:pPr lvl="1" algn="just"/>
            <a:r>
              <a:rPr lang="en-US" sz="1900" dirty="0"/>
              <a:t>(</a:t>
            </a:r>
            <a:r>
              <a:rPr lang="en-US" sz="1900" dirty="0" err="1"/>
              <a:t>i</a:t>
            </a:r>
            <a:r>
              <a:rPr lang="en-US" sz="1900" dirty="0"/>
              <a:t>) Sensors to generate security alerts, </a:t>
            </a:r>
          </a:p>
          <a:p>
            <a:pPr lvl="1" algn="just"/>
            <a:r>
              <a:rPr lang="en-US" sz="1900" dirty="0"/>
              <a:t>(ii) A Console to control the sensor and to monitor events and triggers</a:t>
            </a:r>
          </a:p>
          <a:p>
            <a:pPr lvl="1" algn="just"/>
            <a:r>
              <a:rPr lang="en-US" sz="1900" dirty="0"/>
              <a:t>(iii) A central Engine to use a system of rules to generate alerts from security events received and to list out the records events logged by the sensors in a database. </a:t>
            </a:r>
          </a:p>
          <a:p>
            <a:pPr lvl="1" algn="just"/>
            <a:endParaRPr lang="en-US" sz="1900" dirty="0"/>
          </a:p>
          <a:p>
            <a:pPr algn="just"/>
            <a:r>
              <a:rPr lang="en-US" sz="2100" dirty="0"/>
              <a:t>The ID system follows a two-step process:</a:t>
            </a:r>
          </a:p>
          <a:p>
            <a:pPr lvl="1" algn="just"/>
            <a:r>
              <a:rPr lang="en-US" sz="1900" b="1" dirty="0"/>
              <a:t>Active Component:</a:t>
            </a:r>
            <a:r>
              <a:rPr lang="en-US" sz="1900" dirty="0"/>
              <a:t> This type of mechanism is set in place to reenact known methods of attack and to record system responses.</a:t>
            </a:r>
          </a:p>
          <a:p>
            <a:pPr lvl="1" algn="just"/>
            <a:endParaRPr lang="en-US" sz="1900" dirty="0"/>
          </a:p>
          <a:p>
            <a:pPr lvl="1" algn="just"/>
            <a:endParaRPr lang="en-US" sz="1900" dirty="0"/>
          </a:p>
          <a:p>
            <a:pPr lvl="1" algn="just"/>
            <a:endParaRPr lang="en-US" sz="1900" dirty="0"/>
          </a:p>
        </p:txBody>
      </p:sp>
      <p:pic>
        <p:nvPicPr>
          <p:cNvPr id="4" name="Picture 3" descr="logo.png"/>
          <p:cNvPicPr>
            <a:picLocks noChangeAspect="1"/>
          </p:cNvPicPr>
          <p:nvPr/>
        </p:nvPicPr>
        <p:blipFill>
          <a:blip r:embed="rId2"/>
          <a:stretch>
            <a:fillRect/>
          </a:stretch>
        </p:blipFill>
        <p:spPr>
          <a:xfrm>
            <a:off x="6858000" y="0"/>
            <a:ext cx="1828800" cy="1044124"/>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p:spPr>
        <p:txBody>
          <a:bodyPr>
            <a:normAutofit/>
          </a:bodyPr>
          <a:lstStyle/>
          <a:p>
            <a:r>
              <a:rPr lang="en-US" sz="3200" b="1" dirty="0"/>
              <a:t>Intrusion Detection</a:t>
            </a:r>
            <a:endParaRPr lang="en-IN" dirty="0"/>
          </a:p>
        </p:txBody>
      </p:sp>
      <p:sp>
        <p:nvSpPr>
          <p:cNvPr id="3" name="Content Placeholder 2"/>
          <p:cNvSpPr>
            <a:spLocks noGrp="1"/>
          </p:cNvSpPr>
          <p:nvPr>
            <p:ph idx="1"/>
          </p:nvPr>
        </p:nvSpPr>
        <p:spPr>
          <a:xfrm>
            <a:off x="152400" y="609600"/>
            <a:ext cx="8839200" cy="6248400"/>
          </a:xfrm>
        </p:spPr>
        <p:txBody>
          <a:bodyPr>
            <a:normAutofit/>
          </a:bodyPr>
          <a:lstStyle/>
          <a:p>
            <a:pPr algn="just"/>
            <a:r>
              <a:rPr lang="en-US" sz="2100" dirty="0"/>
              <a:t>The ID system follows a two-step process:</a:t>
            </a:r>
          </a:p>
          <a:p>
            <a:pPr lvl="1" algn="just"/>
            <a:r>
              <a:rPr lang="en-US" sz="1900" b="1" dirty="0"/>
              <a:t>Passive Component:</a:t>
            </a:r>
            <a:r>
              <a:rPr lang="en-US" sz="1900" dirty="0"/>
              <a:t> This type of component includes activities such as inspection of the system’s configuration files and password files, to detect inadvisable settings and passwords. It also inspects the other system files to detect policy violation.</a:t>
            </a:r>
          </a:p>
          <a:p>
            <a:pPr lvl="1" algn="just"/>
            <a:endParaRPr lang="en-US" sz="1900" dirty="0"/>
          </a:p>
          <a:p>
            <a:pPr algn="just">
              <a:buNone/>
            </a:pPr>
            <a:r>
              <a:rPr lang="en-US" sz="2100" b="1" dirty="0"/>
              <a:t>Types of Intrusion Detection Systems</a:t>
            </a:r>
          </a:p>
          <a:p>
            <a:pPr algn="just"/>
            <a:r>
              <a:rPr lang="en-US" sz="2100" dirty="0"/>
              <a:t>There exist following types of intrusion detection systems. </a:t>
            </a:r>
          </a:p>
          <a:p>
            <a:pPr algn="just"/>
            <a:r>
              <a:rPr lang="en-US" sz="2100" dirty="0"/>
              <a:t>Each has a distinct approach to monitor and secure data, and has distinct advantages and disadvantages.</a:t>
            </a:r>
          </a:p>
          <a:p>
            <a:pPr algn="just"/>
            <a:r>
              <a:rPr lang="en-US" sz="2100" dirty="0"/>
              <a:t>Host-based Intrusion Detection System</a:t>
            </a:r>
          </a:p>
          <a:p>
            <a:pPr lvl="1" algn="just"/>
            <a:r>
              <a:rPr lang="en-US" sz="1900" dirty="0"/>
              <a:t>It identifies intrusions by analysing system calls, application logs, file system modifications and other host activities.</a:t>
            </a:r>
          </a:p>
          <a:p>
            <a:pPr lvl="1" algn="just">
              <a:buNone/>
            </a:pPr>
            <a:endParaRPr lang="en-US" sz="1900" dirty="0"/>
          </a:p>
          <a:p>
            <a:pPr algn="just"/>
            <a:r>
              <a:rPr lang="en-US" sz="2100" dirty="0"/>
              <a:t>Protocol-based Intrusion Detection System</a:t>
            </a:r>
          </a:p>
          <a:p>
            <a:pPr lvl="1" algn="just"/>
            <a:r>
              <a:rPr lang="en-US" sz="1900" dirty="0"/>
              <a:t>It monitors and analyses the communication protocol which is used in between connected devices. It sits at the front end of a server.</a:t>
            </a:r>
          </a:p>
          <a:p>
            <a:pPr lvl="1" algn="just"/>
            <a:endParaRPr lang="en-US" sz="1900" dirty="0"/>
          </a:p>
          <a:p>
            <a:pPr lvl="1" algn="just"/>
            <a:endParaRPr lang="en-US" sz="19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p:spPr>
        <p:txBody>
          <a:bodyPr>
            <a:normAutofit/>
          </a:bodyPr>
          <a:lstStyle/>
          <a:p>
            <a:r>
              <a:rPr lang="en-US" sz="3200" b="1" dirty="0"/>
              <a:t>Intrusion Detection</a:t>
            </a:r>
            <a:endParaRPr lang="en-IN" dirty="0"/>
          </a:p>
        </p:txBody>
      </p:sp>
      <p:sp>
        <p:nvSpPr>
          <p:cNvPr id="3" name="Content Placeholder 2"/>
          <p:cNvSpPr>
            <a:spLocks noGrp="1"/>
          </p:cNvSpPr>
          <p:nvPr>
            <p:ph idx="1"/>
          </p:nvPr>
        </p:nvSpPr>
        <p:spPr>
          <a:xfrm>
            <a:off x="152400" y="609600"/>
            <a:ext cx="8839200" cy="6248400"/>
          </a:xfrm>
        </p:spPr>
        <p:txBody>
          <a:bodyPr>
            <a:normAutofit lnSpcReduction="10000"/>
          </a:bodyPr>
          <a:lstStyle/>
          <a:p>
            <a:pPr algn="just"/>
            <a:r>
              <a:rPr lang="en-US" sz="2100" dirty="0"/>
              <a:t>Hybrid Intrusion Detection System</a:t>
            </a:r>
          </a:p>
          <a:p>
            <a:pPr lvl="1" algn="just"/>
            <a:r>
              <a:rPr lang="en-US" sz="1900" dirty="0"/>
              <a:t>It is a combination of two or more approaches. The network information has to combine with the host agent information to form a comprehensive view of the network.</a:t>
            </a:r>
          </a:p>
          <a:p>
            <a:pPr lvl="1" algn="just"/>
            <a:endParaRPr lang="en-US" sz="1900" dirty="0"/>
          </a:p>
          <a:p>
            <a:pPr algn="just"/>
            <a:r>
              <a:rPr lang="en-US" sz="2100" dirty="0"/>
              <a:t>Network Intrusion Detection System</a:t>
            </a:r>
          </a:p>
          <a:p>
            <a:pPr lvl="1" algn="just"/>
            <a:r>
              <a:rPr lang="en-US" sz="1900" dirty="0"/>
              <a:t>It gains access to network traffic by connecting to a hub or network tap. By examining network traffic and monitoring multiple hosts, it detects the existence of any intrusions.</a:t>
            </a:r>
          </a:p>
          <a:p>
            <a:pPr lvl="1" algn="just"/>
            <a:endParaRPr lang="en-US" sz="1900" dirty="0"/>
          </a:p>
          <a:p>
            <a:pPr algn="just"/>
            <a:r>
              <a:rPr lang="en-US" sz="2100" dirty="0"/>
              <a:t>Application Protocol-based Intrusion Detection System</a:t>
            </a:r>
          </a:p>
          <a:p>
            <a:pPr lvl="1" algn="just"/>
            <a:r>
              <a:rPr lang="en-US" sz="1900" dirty="0"/>
              <a:t>It deals with the application-specific intrusions. It includes functions such as monitoring and analysing the application specific protocols. For example, in a web server, this could monitor the SQL-specific protocols which is specifically designed for the middleware/business-login, as it transacts with the database.</a:t>
            </a:r>
          </a:p>
          <a:p>
            <a:pPr lvl="1" algn="just"/>
            <a:endParaRPr lang="en-US" sz="1900" dirty="0"/>
          </a:p>
          <a:p>
            <a:pPr algn="just"/>
            <a:r>
              <a:rPr lang="en-US" sz="2100" dirty="0"/>
              <a:t>There are many ways to categorize intrusion detection systems, depending on the type and location of the sensors and the methodology used by the engine to generate alerts. </a:t>
            </a:r>
            <a:endParaRPr lang="en-US" sz="1900" dirty="0"/>
          </a:p>
        </p:txBody>
      </p:sp>
      <p:pic>
        <p:nvPicPr>
          <p:cNvPr id="4" name="Picture 3" descr="logo.png"/>
          <p:cNvPicPr>
            <a:picLocks noChangeAspect="1"/>
          </p:cNvPicPr>
          <p:nvPr/>
        </p:nvPicPr>
        <p:blipFill>
          <a:blip r:embed="rId2"/>
          <a:stretch>
            <a:fillRect/>
          </a:stretch>
        </p:blipFill>
        <p:spPr>
          <a:xfrm>
            <a:off x="6858000" y="0"/>
            <a:ext cx="1828800" cy="1044124"/>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p:spPr>
        <p:txBody>
          <a:bodyPr>
            <a:normAutofit/>
          </a:bodyPr>
          <a:lstStyle/>
          <a:p>
            <a:r>
              <a:rPr lang="en-US" sz="3200" b="1" dirty="0"/>
              <a:t>Intrusion Detection</a:t>
            </a:r>
            <a:endParaRPr lang="en-IN" dirty="0"/>
          </a:p>
        </p:txBody>
      </p:sp>
      <p:sp>
        <p:nvSpPr>
          <p:cNvPr id="3" name="Content Placeholder 2"/>
          <p:cNvSpPr>
            <a:spLocks noGrp="1"/>
          </p:cNvSpPr>
          <p:nvPr>
            <p:ph idx="1"/>
          </p:nvPr>
        </p:nvSpPr>
        <p:spPr>
          <a:xfrm>
            <a:off x="152400" y="609600"/>
            <a:ext cx="8839200" cy="6248400"/>
          </a:xfrm>
        </p:spPr>
        <p:txBody>
          <a:bodyPr>
            <a:normAutofit/>
          </a:bodyPr>
          <a:lstStyle/>
          <a:p>
            <a:pPr algn="just"/>
            <a:r>
              <a:rPr lang="en-US" sz="2100" dirty="0"/>
              <a:t>The following are the examples of such type of an intrusion detection systems.</a:t>
            </a:r>
          </a:p>
          <a:p>
            <a:pPr algn="just"/>
            <a:r>
              <a:rPr lang="en-US" sz="2100" dirty="0"/>
              <a:t>Misuse Detection vs. Anomaly Detection</a:t>
            </a:r>
          </a:p>
          <a:p>
            <a:pPr lvl="1" algn="just"/>
            <a:r>
              <a:rPr lang="en-US" sz="1900" dirty="0"/>
              <a:t>Misuse detection is a two step process. It first gathers the intrusion information. </a:t>
            </a:r>
          </a:p>
          <a:p>
            <a:pPr lvl="1" algn="just"/>
            <a:r>
              <a:rPr lang="en-US" sz="1900" dirty="0"/>
              <a:t>Then it analyses the information by comparing it to large databases or attacked signatures, since it uses the packet information. </a:t>
            </a:r>
          </a:p>
          <a:p>
            <a:pPr lvl="1" algn="just"/>
            <a:r>
              <a:rPr lang="en-US" sz="1900" dirty="0"/>
              <a:t>Essentially, the intrusion detection system looks for a specific attack that has already been documented.</a:t>
            </a:r>
          </a:p>
          <a:p>
            <a:pPr lvl="1" algn="just"/>
            <a:r>
              <a:rPr lang="en-US" sz="1900" dirty="0"/>
              <a:t>In anomaly detection, the system administrator defines the types of anomalies, such as the normal or baseline, typical packet size, state of the network’s traffic load, protocol and breakdown.</a:t>
            </a:r>
          </a:p>
          <a:p>
            <a:pPr lvl="1" algn="just"/>
            <a:r>
              <a:rPr lang="en-US" sz="1900" dirty="0"/>
              <a:t>The anomaly (variance) detector monitors network segments to compare their current states to the normal baseline to identify the anomalies. </a:t>
            </a:r>
          </a:p>
          <a:p>
            <a:pPr lvl="1" algn="just">
              <a:buNone/>
            </a:pPr>
            <a:endParaRPr lang="en-US" sz="2100" dirty="0"/>
          </a:p>
          <a:p>
            <a:pPr algn="just"/>
            <a:r>
              <a:rPr lang="en-US" sz="2100" dirty="0"/>
              <a:t>Network-based vs. Host-based Systems</a:t>
            </a:r>
          </a:p>
          <a:p>
            <a:pPr lvl="1" algn="just"/>
            <a:r>
              <a:rPr lang="en-US" sz="1900" dirty="0"/>
              <a:t>In a network-based system, the packet that passes through a network is analysed. Firewall is used to detect the malicious packets by defining filtering rules.</a:t>
            </a:r>
          </a:p>
          <a:p>
            <a:pPr algn="just"/>
            <a:endParaRPr lang="en-US" sz="2100" dirty="0"/>
          </a:p>
        </p:txBody>
      </p:sp>
      <p:pic>
        <p:nvPicPr>
          <p:cNvPr id="4" name="Picture 3" descr="logo.png"/>
          <p:cNvPicPr>
            <a:picLocks noChangeAspect="1"/>
          </p:cNvPicPr>
          <p:nvPr/>
        </p:nvPicPr>
        <p:blipFill>
          <a:blip r:embed="rId2"/>
          <a:stretch>
            <a:fillRect/>
          </a:stretch>
        </p:blipFill>
        <p:spPr>
          <a:xfrm>
            <a:off x="6858000" y="0"/>
            <a:ext cx="1828800" cy="1044124"/>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p:spPr>
        <p:txBody>
          <a:bodyPr>
            <a:normAutofit/>
          </a:bodyPr>
          <a:lstStyle/>
          <a:p>
            <a:r>
              <a:rPr lang="en-US" sz="3200" b="1" dirty="0"/>
              <a:t>Intrusion Detection</a:t>
            </a:r>
            <a:endParaRPr lang="en-IN" dirty="0"/>
          </a:p>
        </p:txBody>
      </p:sp>
      <p:sp>
        <p:nvSpPr>
          <p:cNvPr id="3" name="Content Placeholder 2"/>
          <p:cNvSpPr>
            <a:spLocks noGrp="1"/>
          </p:cNvSpPr>
          <p:nvPr>
            <p:ph idx="1"/>
          </p:nvPr>
        </p:nvSpPr>
        <p:spPr>
          <a:xfrm>
            <a:off x="152400" y="609600"/>
            <a:ext cx="8839200" cy="6248400"/>
          </a:xfrm>
        </p:spPr>
        <p:txBody>
          <a:bodyPr>
            <a:normAutofit/>
          </a:bodyPr>
          <a:lstStyle/>
          <a:p>
            <a:pPr algn="just"/>
            <a:r>
              <a:rPr lang="en-US" sz="2100" dirty="0"/>
              <a:t>The following are the examples of such type of an intrusion detection systems.</a:t>
            </a:r>
          </a:p>
          <a:p>
            <a:pPr algn="just"/>
            <a:r>
              <a:rPr lang="en-US" sz="2100" dirty="0"/>
              <a:t>Network-based vs. Host-based Systems</a:t>
            </a:r>
          </a:p>
          <a:p>
            <a:pPr lvl="1" algn="just"/>
            <a:r>
              <a:rPr lang="en-US" sz="1900" dirty="0"/>
              <a:t>In a host-based system, the intrusion detection system examines the activity on each individual computer or host.</a:t>
            </a:r>
          </a:p>
          <a:p>
            <a:pPr algn="just"/>
            <a:endParaRPr lang="en-US" sz="2100" dirty="0"/>
          </a:p>
          <a:p>
            <a:pPr algn="just"/>
            <a:r>
              <a:rPr lang="en-US" sz="2100" dirty="0"/>
              <a:t>Passive System vs. Reactive System</a:t>
            </a:r>
          </a:p>
          <a:p>
            <a:pPr lvl="1" algn="just"/>
            <a:r>
              <a:rPr lang="en-US" sz="1900" dirty="0"/>
              <a:t>In a passive system, the IDs identify a potential security breach and give an alert signal. It also logs the information into a log file.</a:t>
            </a:r>
          </a:p>
          <a:p>
            <a:pPr lvl="1" algn="just"/>
            <a:r>
              <a:rPr lang="en-US" sz="1900" dirty="0"/>
              <a:t>The reactive detection system responds to the suspicious activity by logging off a user or by reprogramming the firewall to block network traffic from the suspected malicious source.</a:t>
            </a:r>
          </a:p>
          <a:p>
            <a:pPr algn="just"/>
            <a:endParaRPr lang="en-US" sz="2100" dirty="0"/>
          </a:p>
          <a:p>
            <a:pPr algn="just"/>
            <a:r>
              <a:rPr lang="en-US" sz="2100" dirty="0"/>
              <a:t>In many simple intrusion detection systems, the implementation of all three components is combined in a single device or appliance.</a:t>
            </a:r>
          </a:p>
          <a:p>
            <a:pPr algn="just"/>
            <a:endParaRPr lang="en-US" sz="2100" dirty="0"/>
          </a:p>
        </p:txBody>
      </p:sp>
      <p:pic>
        <p:nvPicPr>
          <p:cNvPr id="4" name="Picture 3" descr="logo.png"/>
          <p:cNvPicPr>
            <a:picLocks noChangeAspect="1"/>
          </p:cNvPicPr>
          <p:nvPr/>
        </p:nvPicPr>
        <p:blipFill>
          <a:blip r:embed="rId2"/>
          <a:stretch>
            <a:fillRect/>
          </a:stretch>
        </p:blipFill>
        <p:spPr>
          <a:xfrm>
            <a:off x="6858000" y="0"/>
            <a:ext cx="1828800" cy="1044124"/>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z="3200" dirty="0"/>
              <a:t>References</a:t>
            </a:r>
            <a:endParaRPr lang="en-IN" sz="3200" dirty="0"/>
          </a:p>
        </p:txBody>
      </p:sp>
      <p:sp>
        <p:nvSpPr>
          <p:cNvPr id="3" name="Content Placeholder 2"/>
          <p:cNvSpPr>
            <a:spLocks noGrp="1"/>
          </p:cNvSpPr>
          <p:nvPr>
            <p:ph idx="1"/>
          </p:nvPr>
        </p:nvSpPr>
        <p:spPr/>
        <p:txBody>
          <a:bodyPr>
            <a:normAutofit/>
          </a:bodyPr>
          <a:lstStyle/>
          <a:p>
            <a:r>
              <a:rPr lang="en-IN" sz="2000" dirty="0" err="1"/>
              <a:t>P.Gupta</a:t>
            </a:r>
            <a:r>
              <a:rPr lang="en-IN" sz="2000" dirty="0"/>
              <a:t>, “IT Infrastructure and Its Management”, 2</a:t>
            </a:r>
            <a:r>
              <a:rPr lang="en-IN" sz="2000" baseline="30000" dirty="0"/>
              <a:t>nd</a:t>
            </a:r>
            <a:r>
              <a:rPr lang="en-IN" sz="2000" dirty="0"/>
              <a:t> Reprint, 2010, Tata McGraw Hill, ISBN: 978-0070699793</a:t>
            </a:r>
          </a:p>
          <a:p>
            <a:endParaRPr lang="en-IN" sz="2000" dirty="0"/>
          </a:p>
          <a:p>
            <a:endParaRPr lang="en-IN" sz="2000" dirty="0"/>
          </a:p>
        </p:txBody>
      </p:sp>
      <p:pic>
        <p:nvPicPr>
          <p:cNvPr id="4" name="Picture 3" descr="logo.png"/>
          <p:cNvPicPr>
            <a:picLocks noChangeAspect="1"/>
          </p:cNvPicPr>
          <p:nvPr/>
        </p:nvPicPr>
        <p:blipFill>
          <a:blip r:embed="rId2"/>
          <a:stretch>
            <a:fillRect/>
          </a:stretch>
        </p:blipFill>
        <p:spPr>
          <a:xfrm>
            <a:off x="6858000" y="0"/>
            <a:ext cx="1828800" cy="1044124"/>
          </a:xfrm>
          <a:prstGeom prst="rect">
            <a:avLst/>
          </a:prstGeom>
        </p:spPr>
      </p:pic>
    </p:spTree>
    <p:extLst>
      <p:ext uri="{BB962C8B-B14F-4D97-AF65-F5344CB8AC3E}">
        <p14:creationId xmlns:p14="http://schemas.microsoft.com/office/powerpoint/2010/main" val="4154743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sz="3200" b="1" dirty="0"/>
              <a:t>Computer Security</a:t>
            </a:r>
            <a:endParaRPr lang="en-IN" dirty="0"/>
          </a:p>
        </p:txBody>
      </p:sp>
      <p:sp>
        <p:nvSpPr>
          <p:cNvPr id="3" name="Content Placeholder 2"/>
          <p:cNvSpPr>
            <a:spLocks noGrp="1"/>
          </p:cNvSpPr>
          <p:nvPr>
            <p:ph idx="1"/>
          </p:nvPr>
        </p:nvSpPr>
        <p:spPr>
          <a:xfrm>
            <a:off x="152400" y="762000"/>
            <a:ext cx="8839200" cy="5943600"/>
          </a:xfrm>
        </p:spPr>
        <p:txBody>
          <a:bodyPr>
            <a:normAutofit/>
          </a:bodyPr>
          <a:lstStyle/>
          <a:p>
            <a:pPr algn="just">
              <a:buNone/>
            </a:pPr>
            <a:r>
              <a:rPr lang="en-US" sz="2100" b="1" dirty="0"/>
              <a:t>MALICIOUS PROGRAM</a:t>
            </a:r>
          </a:p>
          <a:p>
            <a:pPr algn="just"/>
            <a:r>
              <a:rPr lang="en-US" sz="2100" dirty="0"/>
              <a:t>Any computer program or code that is designed to do </a:t>
            </a:r>
            <a:r>
              <a:rPr lang="en-US" sz="2100" dirty="0">
                <a:solidFill>
                  <a:srgbClr val="FF0000"/>
                </a:solidFill>
              </a:rPr>
              <a:t>harm</a:t>
            </a:r>
            <a:r>
              <a:rPr lang="en-US" sz="2100" dirty="0"/>
              <a:t>, can be termed a malicious program.</a:t>
            </a:r>
          </a:p>
          <a:p>
            <a:pPr algn="just"/>
            <a:r>
              <a:rPr lang="en-US" sz="2100" dirty="0"/>
              <a:t>It does this by </a:t>
            </a:r>
            <a:r>
              <a:rPr lang="en-US" sz="2100" dirty="0">
                <a:solidFill>
                  <a:srgbClr val="FF0000"/>
                </a:solidFill>
              </a:rPr>
              <a:t>destroying, consuming valuable resources, exposing, creating or installing vulnerabilities</a:t>
            </a:r>
            <a:r>
              <a:rPr lang="en-US" sz="2100" dirty="0"/>
              <a:t> in a computer system.</a:t>
            </a:r>
          </a:p>
          <a:p>
            <a:pPr algn="just"/>
            <a:r>
              <a:rPr lang="en-US" sz="2100" dirty="0"/>
              <a:t>These malicious programs are often called </a:t>
            </a:r>
            <a:r>
              <a:rPr lang="en-US" sz="2100" dirty="0">
                <a:solidFill>
                  <a:srgbClr val="FF0000"/>
                </a:solidFill>
              </a:rPr>
              <a:t>virus, worms, Trojan horse, logic bomb, spyware</a:t>
            </a:r>
            <a:r>
              <a:rPr lang="en-US" sz="2100" dirty="0"/>
              <a:t> and so on.</a:t>
            </a:r>
          </a:p>
          <a:p>
            <a:pPr lvl="1" algn="just"/>
            <a:endParaRPr lang="en-US" sz="1900" dirty="0"/>
          </a:p>
        </p:txBody>
      </p:sp>
      <p:pic>
        <p:nvPicPr>
          <p:cNvPr id="4" name="Picture 2"/>
          <p:cNvPicPr>
            <a:picLocks noChangeAspect="1" noChangeArrowheads="1"/>
          </p:cNvPicPr>
          <p:nvPr/>
        </p:nvPicPr>
        <p:blipFill>
          <a:blip r:embed="rId2"/>
          <a:srcRect/>
          <a:stretch>
            <a:fillRect/>
          </a:stretch>
        </p:blipFill>
        <p:spPr bwMode="auto">
          <a:xfrm>
            <a:off x="2271713" y="3581400"/>
            <a:ext cx="4600575" cy="2619375"/>
          </a:xfrm>
          <a:prstGeom prst="rect">
            <a:avLst/>
          </a:prstGeom>
          <a:noFill/>
          <a:ln w="9525">
            <a:noFill/>
            <a:miter lim="800000"/>
            <a:headEnd/>
            <a:tailEnd/>
          </a:ln>
          <a:effec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2819400"/>
            <a:ext cx="7498080" cy="1143000"/>
          </a:xfrm>
        </p:spPr>
        <p:txBody>
          <a:bodyPr/>
          <a:lstStyle/>
          <a:p>
            <a:r>
              <a:rPr lang="en-US" dirty="0"/>
              <a:t>THANK YOU</a:t>
            </a:r>
          </a:p>
        </p:txBody>
      </p:sp>
      <p:pic>
        <p:nvPicPr>
          <p:cNvPr id="3" name="Picture 2" descr="logo.png"/>
          <p:cNvPicPr>
            <a:picLocks noChangeAspect="1"/>
          </p:cNvPicPr>
          <p:nvPr/>
        </p:nvPicPr>
        <p:blipFill>
          <a:blip r:embed="rId2"/>
          <a:stretch>
            <a:fillRect/>
          </a:stretch>
        </p:blipFill>
        <p:spPr>
          <a:xfrm>
            <a:off x="6858000" y="0"/>
            <a:ext cx="1828800" cy="104412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0"/>
            <a:ext cx="8839200" cy="5943600"/>
          </a:xfrm>
        </p:spPr>
        <p:txBody>
          <a:bodyPr>
            <a:normAutofit/>
          </a:bodyPr>
          <a:lstStyle/>
          <a:p>
            <a:pPr algn="just"/>
            <a:r>
              <a:rPr lang="en-US" sz="2100" b="1" dirty="0"/>
              <a:t>Virus</a:t>
            </a:r>
          </a:p>
          <a:p>
            <a:pPr lvl="1" algn="just"/>
            <a:r>
              <a:rPr lang="en-US" sz="1900" dirty="0"/>
              <a:t>It is a computer program that can </a:t>
            </a:r>
            <a:r>
              <a:rPr lang="en-US" sz="1900" dirty="0">
                <a:solidFill>
                  <a:srgbClr val="FF0000"/>
                </a:solidFill>
              </a:rPr>
              <a:t>copy itself and infect a computer without the permission or knowledge of the owner.</a:t>
            </a:r>
          </a:p>
          <a:p>
            <a:pPr lvl="1" algn="just"/>
            <a:r>
              <a:rPr lang="en-US" sz="1900" dirty="0"/>
              <a:t>It executes when an </a:t>
            </a:r>
            <a:r>
              <a:rPr lang="en-US" sz="1900" dirty="0">
                <a:solidFill>
                  <a:srgbClr val="FF0000"/>
                </a:solidFill>
              </a:rPr>
              <a:t>infected program is executed</a:t>
            </a:r>
            <a:r>
              <a:rPr lang="en-US" sz="1900" dirty="0"/>
              <a:t>. </a:t>
            </a:r>
          </a:p>
          <a:p>
            <a:pPr lvl="1" algn="just"/>
            <a:r>
              <a:rPr lang="en-US" sz="1900" dirty="0"/>
              <a:t>On MS-DOS system, these files usually have the extensions </a:t>
            </a:r>
            <a:r>
              <a:rPr lang="en-US" sz="1900" dirty="0">
                <a:solidFill>
                  <a:srgbClr val="FF0000"/>
                </a:solidFill>
              </a:rPr>
              <a:t>.EXE, .COM or .BAT.</a:t>
            </a:r>
          </a:p>
          <a:p>
            <a:pPr lvl="1" algn="just"/>
            <a:r>
              <a:rPr lang="en-US" sz="1900" dirty="0"/>
              <a:t>Virus attaches into the program from an</a:t>
            </a:r>
            <a:r>
              <a:rPr lang="en-US" sz="1900" dirty="0">
                <a:solidFill>
                  <a:srgbClr val="FF0000"/>
                </a:solidFill>
              </a:rPr>
              <a:t> external software source and easily hides in healthy software.</a:t>
            </a:r>
          </a:p>
          <a:p>
            <a:pPr lvl="1" algn="just"/>
            <a:r>
              <a:rPr lang="en-US" sz="1900" dirty="0"/>
              <a:t>They become </a:t>
            </a:r>
            <a:r>
              <a:rPr lang="en-US" sz="1900" dirty="0">
                <a:solidFill>
                  <a:srgbClr val="FF0000"/>
                </a:solidFill>
              </a:rPr>
              <a:t>destructive </a:t>
            </a:r>
            <a:r>
              <a:rPr lang="en-US" sz="1900" dirty="0"/>
              <a:t>as soon as they enter a system or they wait until </a:t>
            </a:r>
            <a:r>
              <a:rPr lang="en-US" sz="1900" dirty="0">
                <a:solidFill>
                  <a:srgbClr val="FF0000"/>
                </a:solidFill>
              </a:rPr>
              <a:t>activated by a trigger</a:t>
            </a:r>
            <a:r>
              <a:rPr lang="en-US" sz="1900" dirty="0"/>
              <a:t>.</a:t>
            </a:r>
          </a:p>
          <a:p>
            <a:pPr lvl="1" algn="just"/>
            <a:r>
              <a:rPr lang="en-US" sz="1900" dirty="0"/>
              <a:t>Virus has the </a:t>
            </a:r>
            <a:r>
              <a:rPr lang="en-US" sz="1900" dirty="0">
                <a:solidFill>
                  <a:srgbClr val="FF0000"/>
                </a:solidFill>
              </a:rPr>
              <a:t>ability to infect different parts of the computer system</a:t>
            </a:r>
            <a:r>
              <a:rPr lang="en-US" sz="1900" dirty="0"/>
              <a:t>.</a:t>
            </a:r>
          </a:p>
          <a:p>
            <a:pPr lvl="1" algn="just"/>
            <a:r>
              <a:rPr lang="en-US" sz="1900" dirty="0"/>
              <a:t>There are different types of viruses and some of them are mentioned here.</a:t>
            </a:r>
          </a:p>
          <a:p>
            <a:pPr lvl="1" algn="just"/>
            <a:r>
              <a:rPr lang="en-US" sz="1900" b="1" dirty="0"/>
              <a:t>Boot sector virus</a:t>
            </a:r>
            <a:r>
              <a:rPr lang="en-US" sz="1900" dirty="0"/>
              <a:t> infects the </a:t>
            </a:r>
            <a:r>
              <a:rPr lang="en-US" sz="1900" dirty="0">
                <a:solidFill>
                  <a:srgbClr val="FF0000"/>
                </a:solidFill>
              </a:rPr>
              <a:t>Master Boot Record (MBR), boot sector on hard disks, floppy disks</a:t>
            </a:r>
            <a:r>
              <a:rPr lang="en-US" sz="1900" dirty="0"/>
              <a:t> as well as other bootable media, such as </a:t>
            </a:r>
            <a:r>
              <a:rPr lang="en-US" sz="1900" dirty="0">
                <a:solidFill>
                  <a:srgbClr val="FF0000"/>
                </a:solidFill>
              </a:rPr>
              <a:t>CD’s and DVD’s</a:t>
            </a:r>
            <a:r>
              <a:rPr lang="en-US" sz="1900" dirty="0"/>
              <a:t>, on a computer system.</a:t>
            </a:r>
          </a:p>
          <a:p>
            <a:pPr lvl="1" algn="just"/>
            <a:r>
              <a:rPr lang="en-US" sz="1900" dirty="0"/>
              <a:t>This type of virus</a:t>
            </a:r>
            <a:r>
              <a:rPr lang="en-US" sz="1900" dirty="0">
                <a:solidFill>
                  <a:srgbClr val="FF0000"/>
                </a:solidFill>
              </a:rPr>
              <a:t> first moves or overwrites the original boot code with the infected one </a:t>
            </a:r>
            <a:r>
              <a:rPr lang="en-US" sz="1900" dirty="0"/>
              <a:t>and then moves the original boot sector information to another sector on the disk.</a:t>
            </a:r>
          </a:p>
        </p:txBody>
      </p:sp>
      <p:sp>
        <p:nvSpPr>
          <p:cNvPr id="7" name="Title 1"/>
          <p:cNvSpPr>
            <a:spLocks noGrp="1"/>
          </p:cNvSpPr>
          <p:nvPr>
            <p:ph type="title"/>
          </p:nvPr>
        </p:nvSpPr>
        <p:spPr>
          <a:xfrm>
            <a:off x="457200" y="0"/>
            <a:ext cx="8229600" cy="762000"/>
          </a:xfrm>
        </p:spPr>
        <p:txBody>
          <a:bodyPr>
            <a:normAutofit/>
          </a:bodyPr>
          <a:lstStyle/>
          <a:p>
            <a:r>
              <a:rPr lang="en-US" sz="3200" b="1" dirty="0"/>
              <a:t>Computer Security – Malicious Program</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0"/>
            <a:ext cx="8839200" cy="5943600"/>
          </a:xfrm>
        </p:spPr>
        <p:txBody>
          <a:bodyPr>
            <a:normAutofit lnSpcReduction="10000"/>
          </a:bodyPr>
          <a:lstStyle/>
          <a:p>
            <a:pPr algn="just"/>
            <a:r>
              <a:rPr lang="en-US" sz="2100" b="1" dirty="0"/>
              <a:t>Virus</a:t>
            </a:r>
          </a:p>
          <a:p>
            <a:pPr lvl="1" algn="just"/>
            <a:r>
              <a:rPr lang="en-US" sz="1900" dirty="0"/>
              <a:t>It then marks that </a:t>
            </a:r>
            <a:r>
              <a:rPr lang="en-US" sz="1900" dirty="0">
                <a:solidFill>
                  <a:srgbClr val="FF0000"/>
                </a:solidFill>
              </a:rPr>
              <a:t>sector as a bad spot on the disk</a:t>
            </a:r>
            <a:r>
              <a:rPr lang="en-US" sz="1900" dirty="0"/>
              <a:t>.</a:t>
            </a:r>
          </a:p>
          <a:p>
            <a:pPr lvl="1" algn="just"/>
            <a:r>
              <a:rPr lang="en-US" sz="1900" dirty="0"/>
              <a:t>Once the </a:t>
            </a:r>
            <a:r>
              <a:rPr lang="en-US" sz="1900" dirty="0">
                <a:solidFill>
                  <a:srgbClr val="FF0000"/>
                </a:solidFill>
              </a:rPr>
              <a:t>infected boot code successfully boots, this type of virus stays in the memory</a:t>
            </a:r>
            <a:r>
              <a:rPr lang="en-US" sz="1900" dirty="0"/>
              <a:t>.</a:t>
            </a:r>
          </a:p>
          <a:p>
            <a:pPr lvl="1" algn="just"/>
            <a:r>
              <a:rPr lang="en-US" sz="1900" dirty="0"/>
              <a:t>It infects </a:t>
            </a:r>
            <a:r>
              <a:rPr lang="en-US" sz="1900" dirty="0">
                <a:solidFill>
                  <a:srgbClr val="FF0000"/>
                </a:solidFill>
              </a:rPr>
              <a:t>floppies and other media,</a:t>
            </a:r>
            <a:r>
              <a:rPr lang="en-US" sz="1900" dirty="0"/>
              <a:t> when they are written to by any infected computer.</a:t>
            </a:r>
          </a:p>
          <a:p>
            <a:pPr lvl="1" algn="just"/>
            <a:r>
              <a:rPr lang="en-US" sz="1900" dirty="0"/>
              <a:t>This type of virus is very </a:t>
            </a:r>
            <a:r>
              <a:rPr lang="en-US" sz="1900" dirty="0">
                <a:solidFill>
                  <a:srgbClr val="FF0000"/>
                </a:solidFill>
              </a:rPr>
              <a:t>difficult to detect since the boot sector is the first program that is loaded when a computer starts.</a:t>
            </a:r>
          </a:p>
          <a:p>
            <a:pPr lvl="1" algn="just"/>
            <a:r>
              <a:rPr lang="en-US" sz="1900" dirty="0"/>
              <a:t>In effect, the </a:t>
            </a:r>
            <a:r>
              <a:rPr lang="en-US" sz="1900" dirty="0">
                <a:solidFill>
                  <a:srgbClr val="FF0000"/>
                </a:solidFill>
              </a:rPr>
              <a:t>virus takes full control of the infected computer</a:t>
            </a:r>
            <a:r>
              <a:rPr lang="en-US" sz="1900" dirty="0"/>
              <a:t>.</a:t>
            </a:r>
          </a:p>
          <a:p>
            <a:pPr lvl="1" algn="just"/>
            <a:r>
              <a:rPr lang="en-US" sz="1900" dirty="0"/>
              <a:t>Another type of computer virus is</a:t>
            </a:r>
            <a:r>
              <a:rPr lang="en-US" sz="1900" dirty="0">
                <a:solidFill>
                  <a:srgbClr val="FF0000"/>
                </a:solidFill>
              </a:rPr>
              <a:t> </a:t>
            </a:r>
            <a:r>
              <a:rPr lang="en-US" sz="1900" b="1" dirty="0">
                <a:solidFill>
                  <a:srgbClr val="FF0000"/>
                </a:solidFill>
              </a:rPr>
              <a:t>File infecting virus </a:t>
            </a:r>
            <a:r>
              <a:rPr lang="en-US" sz="1900" dirty="0">
                <a:solidFill>
                  <a:srgbClr val="FF0000"/>
                </a:solidFill>
              </a:rPr>
              <a:t>which infects executable files on a system.</a:t>
            </a:r>
          </a:p>
          <a:p>
            <a:pPr lvl="1" algn="just"/>
            <a:r>
              <a:rPr lang="en-US" sz="1900" dirty="0"/>
              <a:t>This type of virus usually </a:t>
            </a:r>
            <a:r>
              <a:rPr lang="en-US" sz="1900" dirty="0">
                <a:solidFill>
                  <a:srgbClr val="FF0000"/>
                </a:solidFill>
              </a:rPr>
              <a:t>resides inside the memory and infects most of the executable files on a system</a:t>
            </a:r>
            <a:r>
              <a:rPr lang="en-US" sz="1900" dirty="0"/>
              <a:t>.</a:t>
            </a:r>
          </a:p>
          <a:p>
            <a:pPr lvl="1" algn="just"/>
            <a:r>
              <a:rPr lang="en-US" sz="1900" dirty="0"/>
              <a:t>The virus replicates by </a:t>
            </a:r>
            <a:r>
              <a:rPr lang="en-US" sz="1900" dirty="0">
                <a:solidFill>
                  <a:srgbClr val="FF0000"/>
                </a:solidFill>
              </a:rPr>
              <a:t>attaching a copy of itself to an uninfected executable program.</a:t>
            </a:r>
          </a:p>
          <a:p>
            <a:pPr lvl="1" algn="just"/>
            <a:r>
              <a:rPr lang="en-US" sz="1900" dirty="0"/>
              <a:t>It then modifies the host program and subsequently, when the program is executed, it executes simultaneously.</a:t>
            </a:r>
          </a:p>
          <a:p>
            <a:pPr lvl="1" algn="just"/>
            <a:r>
              <a:rPr lang="en-US" sz="1900" dirty="0"/>
              <a:t>This type of virus </a:t>
            </a:r>
            <a:r>
              <a:rPr lang="en-US" sz="1900" dirty="0">
                <a:solidFill>
                  <a:srgbClr val="FF0000"/>
                </a:solidFill>
              </a:rPr>
              <a:t>targets a large range of operating systems such as UNIX, DOS, Macintosh and Windows.</a:t>
            </a:r>
          </a:p>
        </p:txBody>
      </p:sp>
      <p:sp>
        <p:nvSpPr>
          <p:cNvPr id="5" name="Title 1"/>
          <p:cNvSpPr>
            <a:spLocks noGrp="1"/>
          </p:cNvSpPr>
          <p:nvPr>
            <p:ph type="title"/>
          </p:nvPr>
        </p:nvSpPr>
        <p:spPr>
          <a:xfrm>
            <a:off x="457200" y="0"/>
            <a:ext cx="8229600" cy="762000"/>
          </a:xfrm>
        </p:spPr>
        <p:txBody>
          <a:bodyPr>
            <a:normAutofit/>
          </a:bodyPr>
          <a:lstStyle/>
          <a:p>
            <a:r>
              <a:rPr lang="en-US" sz="3200" b="1" dirty="0"/>
              <a:t>Computer Security – Malicious Program</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20259</TotalTime>
  <Words>10348</Words>
  <Application>Microsoft Office PowerPoint</Application>
  <PresentationFormat>On-screen Show (4:3)</PresentationFormat>
  <Paragraphs>701</Paragraphs>
  <Slides>70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70</vt:i4>
      </vt:variant>
    </vt:vector>
  </HeadingPairs>
  <TitlesOfParts>
    <vt:vector size="73" baseType="lpstr">
      <vt:lpstr>Arial</vt:lpstr>
      <vt:lpstr>Calibri</vt:lpstr>
      <vt:lpstr>Office Theme</vt:lpstr>
      <vt:lpstr>UNIT – II </vt:lpstr>
      <vt:lpstr>Topics</vt:lpstr>
      <vt:lpstr>Computer Security</vt:lpstr>
      <vt:lpstr>Computer Security – Security Threats</vt:lpstr>
      <vt:lpstr>Computer Security – Security Threats</vt:lpstr>
      <vt:lpstr>Computer Security – Security Threats</vt:lpstr>
      <vt:lpstr>Computer Security</vt:lpstr>
      <vt:lpstr>Computer Security – Malicious Program</vt:lpstr>
      <vt:lpstr>Computer Security – Malicious Program</vt:lpstr>
      <vt:lpstr>Computer Security – Malicious Program</vt:lpstr>
      <vt:lpstr>Computer Security – Malicious Program</vt:lpstr>
      <vt:lpstr>Computer Security – Malicious Program</vt:lpstr>
      <vt:lpstr>Computer Security – Malicious Program</vt:lpstr>
      <vt:lpstr>Computer Security - Antivirus</vt:lpstr>
      <vt:lpstr>Computer Security - Antivirus</vt:lpstr>
      <vt:lpstr>Computer Security - Antivirus</vt:lpstr>
      <vt:lpstr>Computer Security</vt:lpstr>
      <vt:lpstr>Computer Security</vt:lpstr>
      <vt:lpstr>Computer Security</vt:lpstr>
      <vt:lpstr>Computer Security</vt:lpstr>
      <vt:lpstr>Computer Security</vt:lpstr>
      <vt:lpstr>Computer Security</vt:lpstr>
      <vt:lpstr>Computer Security</vt:lpstr>
      <vt:lpstr>Computer Security</vt:lpstr>
      <vt:lpstr>Computer Security</vt:lpstr>
      <vt:lpstr>Computer Security</vt:lpstr>
      <vt:lpstr>Computer Security</vt:lpstr>
      <vt:lpstr>Computer Security</vt:lpstr>
      <vt:lpstr>Computer Security</vt:lpstr>
      <vt:lpstr>Computer Security</vt:lpstr>
      <vt:lpstr>Computer Security</vt:lpstr>
      <vt:lpstr>Computer Security</vt:lpstr>
      <vt:lpstr>Computer Security</vt:lpstr>
      <vt:lpstr>Computer Security</vt:lpstr>
      <vt:lpstr>Identity Management</vt:lpstr>
      <vt:lpstr>Identity Management</vt:lpstr>
      <vt:lpstr>Identity Management</vt:lpstr>
      <vt:lpstr>Identity Management</vt:lpstr>
      <vt:lpstr>Access Control System</vt:lpstr>
      <vt:lpstr>Access Control System</vt:lpstr>
      <vt:lpstr>Access Control System</vt:lpstr>
      <vt:lpstr>Access Control System</vt:lpstr>
      <vt:lpstr>Access Control System</vt:lpstr>
      <vt:lpstr>Access Control System</vt:lpstr>
      <vt:lpstr>Access Control System</vt:lpstr>
      <vt:lpstr>Access Control System</vt:lpstr>
      <vt:lpstr>Access Control System</vt:lpstr>
      <vt:lpstr>Access Control System</vt:lpstr>
      <vt:lpstr>Access Control System</vt:lpstr>
      <vt:lpstr>Access Control System</vt:lpstr>
      <vt:lpstr>Access Control System</vt:lpstr>
      <vt:lpstr>Access Control System</vt:lpstr>
      <vt:lpstr>Access Control System</vt:lpstr>
      <vt:lpstr>Access Control System</vt:lpstr>
      <vt:lpstr>Access Control System</vt:lpstr>
      <vt:lpstr>Access Control System</vt:lpstr>
      <vt:lpstr>Access Control System</vt:lpstr>
      <vt:lpstr>Access Control System</vt:lpstr>
      <vt:lpstr>Access Control System</vt:lpstr>
      <vt:lpstr>Access Control System</vt:lpstr>
      <vt:lpstr>Access Control System</vt:lpstr>
      <vt:lpstr>Access Control System</vt:lpstr>
      <vt:lpstr>Intrusion Detection</vt:lpstr>
      <vt:lpstr>Intrusion Detection</vt:lpstr>
      <vt:lpstr>Intrusion Detection</vt:lpstr>
      <vt:lpstr>Intrusion Detection</vt:lpstr>
      <vt:lpstr>Intrusion Detection</vt:lpstr>
      <vt:lpstr>Intrusion Detection</vt:lpstr>
      <vt:lpstr>References</vt:lpstr>
      <vt:lpstr>THANK YOU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IV</dc:title>
  <dc:creator>Anila Pushparaja</dc:creator>
  <cp:lastModifiedBy>Muthuselvam M</cp:lastModifiedBy>
  <cp:revision>377</cp:revision>
  <dcterms:created xsi:type="dcterms:W3CDTF">2017-03-21T16:05:31Z</dcterms:created>
  <dcterms:modified xsi:type="dcterms:W3CDTF">2023-04-26T13:01:00Z</dcterms:modified>
</cp:coreProperties>
</file>