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af181f0f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af181f0f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af181f0f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af181f0f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af181f0f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af181f0f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af181f0f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af181f0f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af181f0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af181f0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6af181f0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6af181f0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6af181f0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6af181f0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af181f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6af181f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af181f0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af181f0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6af181f0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6af181f0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af181f0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af181f0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6af181f0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6af181f0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af181f0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6af181f0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af181f0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af181f0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56f683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56f683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56f6831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56f6831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56f6831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56f6831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56f6831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56f6831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56f6831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56f6831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6f683178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56f683178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56f68317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56f68317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af181f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af181f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56f68317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56f68317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56f683178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56f683178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af181f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af181f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6af181f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6af181f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6af181f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6af181f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6af181f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6af181f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af181f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6af181f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6af181f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6af181f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6af181f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6af181f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6af181f0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6af181f0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af181f0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af181f0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af181f0f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af181f0f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af181f0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af181f0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af181f0f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af181f0f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af181f0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af181f0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af181f0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af181f0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OOPD Project </a:t>
            </a:r>
            <a:endParaRPr/>
          </a:p>
          <a:p>
            <a:pPr indent="0" lvl="0" marL="0" rtl="0" algn="l">
              <a:spcBef>
                <a:spcPts val="0"/>
              </a:spcBef>
              <a:spcAft>
                <a:spcPts val="0"/>
              </a:spcAft>
              <a:buNone/>
            </a:pPr>
            <a:r>
              <a:rPr lang="en"/>
              <a:t>Food Ordering App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22</a:t>
            </a:r>
            <a:endParaRPr/>
          </a:p>
        </p:txBody>
      </p:sp>
      <p:sp>
        <p:nvSpPr>
          <p:cNvPr id="88" name="Google Shape;88;p13"/>
          <p:cNvSpPr txBox="1"/>
          <p:nvPr/>
        </p:nvSpPr>
        <p:spPr>
          <a:xfrm>
            <a:off x="5165825" y="3726525"/>
            <a:ext cx="370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Ankur Gupta 			(MT21113)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Jahnvi Kadia 			(MT21123)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Mona Singh 			(MT21053)</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Nandha Shivam Niteshkumar (MT21128)</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727950" y="572075"/>
            <a:ext cx="7688100" cy="6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2"/>
          <p:cNvSpPr txBox="1"/>
          <p:nvPr>
            <p:ph idx="1" type="subTitle"/>
          </p:nvPr>
        </p:nvSpPr>
        <p:spPr>
          <a:xfrm>
            <a:off x="727952" y="1335813"/>
            <a:ext cx="7688100" cy="54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It is used for the validation of the fields that is given to the user as the input during registration. For example,</a:t>
            </a:r>
            <a:endParaRPr/>
          </a:p>
          <a:p>
            <a:pPr indent="0" lvl="0" marL="0" rtl="0" algn="l">
              <a:spcBef>
                <a:spcPts val="0"/>
              </a:spcBef>
              <a:spcAft>
                <a:spcPts val="0"/>
              </a:spcAft>
              <a:buNone/>
            </a:pPr>
            <a:r>
              <a:rPr lang="en"/>
              <a:t>validation for password and email id is shown below.</a:t>
            </a:r>
            <a:endParaRPr/>
          </a:p>
        </p:txBody>
      </p:sp>
      <p:pic>
        <p:nvPicPr>
          <p:cNvPr id="148" name="Google Shape;148;p22"/>
          <p:cNvPicPr preferRelativeResize="0"/>
          <p:nvPr/>
        </p:nvPicPr>
        <p:blipFill>
          <a:blip r:embed="rId3">
            <a:alphaModFix/>
          </a:blip>
          <a:stretch>
            <a:fillRect/>
          </a:stretch>
        </p:blipFill>
        <p:spPr>
          <a:xfrm>
            <a:off x="1132400" y="3417200"/>
            <a:ext cx="7203450" cy="1357925"/>
          </a:xfrm>
          <a:prstGeom prst="rect">
            <a:avLst/>
          </a:prstGeom>
          <a:noFill/>
          <a:ln>
            <a:noFill/>
          </a:ln>
        </p:spPr>
      </p:pic>
      <p:pic>
        <p:nvPicPr>
          <p:cNvPr id="149" name="Google Shape;149;p22"/>
          <p:cNvPicPr preferRelativeResize="0"/>
          <p:nvPr/>
        </p:nvPicPr>
        <p:blipFill>
          <a:blip r:embed="rId4">
            <a:alphaModFix/>
          </a:blip>
          <a:stretch>
            <a:fillRect/>
          </a:stretch>
        </p:blipFill>
        <p:spPr>
          <a:xfrm>
            <a:off x="1132400" y="1984950"/>
            <a:ext cx="7203451" cy="117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727950" y="804025"/>
            <a:ext cx="7688100" cy="31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3"/>
          <p:cNvSpPr txBox="1"/>
          <p:nvPr>
            <p:ph idx="1" type="subTitle"/>
          </p:nvPr>
        </p:nvSpPr>
        <p:spPr>
          <a:xfrm>
            <a:off x="727952" y="14675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Checking if the username is already registered or not.</a:t>
            </a:r>
            <a:endParaRPr b="1" sz="1800"/>
          </a:p>
        </p:txBody>
      </p:sp>
      <p:pic>
        <p:nvPicPr>
          <p:cNvPr id="156" name="Google Shape;156;p23"/>
          <p:cNvPicPr preferRelativeResize="0"/>
          <p:nvPr/>
        </p:nvPicPr>
        <p:blipFill>
          <a:blip r:embed="rId3">
            <a:alphaModFix/>
          </a:blip>
          <a:stretch>
            <a:fillRect/>
          </a:stretch>
        </p:blipFill>
        <p:spPr>
          <a:xfrm>
            <a:off x="1339350" y="2120175"/>
            <a:ext cx="6113633" cy="283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ctrTitle"/>
          </p:nvPr>
        </p:nvSpPr>
        <p:spPr>
          <a:xfrm>
            <a:off x="729625" y="681200"/>
            <a:ext cx="7688100" cy="6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24"/>
          <p:cNvSpPr txBox="1"/>
          <p:nvPr>
            <p:ph idx="1" type="subTitle"/>
          </p:nvPr>
        </p:nvSpPr>
        <p:spPr>
          <a:xfrm>
            <a:off x="729627" y="1522075"/>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When </a:t>
            </a:r>
            <a:r>
              <a:rPr b="1" lang="en"/>
              <a:t>username </a:t>
            </a:r>
            <a:r>
              <a:rPr lang="en"/>
              <a:t>or </a:t>
            </a:r>
            <a:r>
              <a:rPr b="1" lang="en"/>
              <a:t>password </a:t>
            </a:r>
            <a:r>
              <a:rPr lang="en"/>
              <a:t>is wrongly given or when that user is not </a:t>
            </a:r>
            <a:r>
              <a:rPr lang="en"/>
              <a:t>registered</a:t>
            </a:r>
            <a:r>
              <a:rPr lang="en"/>
              <a:t>  it will display something like this</a:t>
            </a:r>
            <a:endParaRPr/>
          </a:p>
        </p:txBody>
      </p:sp>
      <p:pic>
        <p:nvPicPr>
          <p:cNvPr id="163" name="Google Shape;163;p24"/>
          <p:cNvPicPr preferRelativeResize="0"/>
          <p:nvPr/>
        </p:nvPicPr>
        <p:blipFill>
          <a:blip r:embed="rId3">
            <a:alphaModFix/>
          </a:blip>
          <a:stretch>
            <a:fillRect/>
          </a:stretch>
        </p:blipFill>
        <p:spPr>
          <a:xfrm>
            <a:off x="2171600" y="2131500"/>
            <a:ext cx="3219450" cy="1095375"/>
          </a:xfrm>
          <a:prstGeom prst="rect">
            <a:avLst/>
          </a:prstGeom>
          <a:noFill/>
          <a:ln>
            <a:noFill/>
          </a:ln>
        </p:spPr>
      </p:pic>
      <p:pic>
        <p:nvPicPr>
          <p:cNvPr id="164" name="Google Shape;164;p24"/>
          <p:cNvPicPr preferRelativeResize="0"/>
          <p:nvPr/>
        </p:nvPicPr>
        <p:blipFill>
          <a:blip r:embed="rId4">
            <a:alphaModFix/>
          </a:blip>
          <a:stretch>
            <a:fillRect/>
          </a:stretch>
        </p:blipFill>
        <p:spPr>
          <a:xfrm>
            <a:off x="2171600" y="3693050"/>
            <a:ext cx="3219450" cy="117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ctrTitle"/>
          </p:nvPr>
        </p:nvSpPr>
        <p:spPr>
          <a:xfrm>
            <a:off x="729625" y="776725"/>
            <a:ext cx="7688100" cy="38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5"/>
          <p:cNvSpPr txBox="1"/>
          <p:nvPr>
            <p:ph idx="1" type="subTitle"/>
          </p:nvPr>
        </p:nvSpPr>
        <p:spPr>
          <a:xfrm>
            <a:off x="579552" y="17267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 username is already </a:t>
            </a:r>
            <a:r>
              <a:rPr lang="en"/>
              <a:t>registered</a:t>
            </a:r>
            <a:r>
              <a:rPr lang="en"/>
              <a:t> it will be displayed like this</a:t>
            </a:r>
            <a:endParaRPr/>
          </a:p>
        </p:txBody>
      </p:sp>
      <p:pic>
        <p:nvPicPr>
          <p:cNvPr id="171" name="Google Shape;171;p25"/>
          <p:cNvPicPr preferRelativeResize="0"/>
          <p:nvPr/>
        </p:nvPicPr>
        <p:blipFill>
          <a:blip r:embed="rId3">
            <a:alphaModFix/>
          </a:blip>
          <a:stretch>
            <a:fillRect/>
          </a:stretch>
        </p:blipFill>
        <p:spPr>
          <a:xfrm>
            <a:off x="2553625" y="2458925"/>
            <a:ext cx="2743825" cy="1006450"/>
          </a:xfrm>
          <a:prstGeom prst="rect">
            <a:avLst/>
          </a:prstGeom>
          <a:noFill/>
          <a:ln>
            <a:noFill/>
          </a:ln>
        </p:spPr>
      </p:pic>
      <p:pic>
        <p:nvPicPr>
          <p:cNvPr id="172" name="Google Shape;172;p25"/>
          <p:cNvPicPr preferRelativeResize="0"/>
          <p:nvPr/>
        </p:nvPicPr>
        <p:blipFill>
          <a:blip r:embed="rId4">
            <a:alphaModFix/>
          </a:blip>
          <a:stretch>
            <a:fillRect/>
          </a:stretch>
        </p:blipFill>
        <p:spPr>
          <a:xfrm>
            <a:off x="2280750" y="3972500"/>
            <a:ext cx="3590925" cy="28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OOPD Concepts Used</a:t>
            </a:r>
            <a:endParaRPr/>
          </a:p>
        </p:txBody>
      </p:sp>
      <p:sp>
        <p:nvSpPr>
          <p:cNvPr id="178" name="Google Shape;178;p26"/>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ctrTitle"/>
          </p:nvPr>
        </p:nvSpPr>
        <p:spPr>
          <a:xfrm>
            <a:off x="729625" y="662325"/>
            <a:ext cx="7688100" cy="4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7"/>
          <p:cNvSpPr txBox="1"/>
          <p:nvPr>
            <p:ph idx="1" type="subTitle"/>
          </p:nvPr>
        </p:nvSpPr>
        <p:spPr>
          <a:xfrm>
            <a:off x="784202" y="13377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Encapsulation</a:t>
            </a:r>
            <a:r>
              <a:rPr lang="en"/>
              <a:t> is been used in the following code.</a:t>
            </a:r>
            <a:endParaRPr/>
          </a:p>
        </p:txBody>
      </p:sp>
      <p:pic>
        <p:nvPicPr>
          <p:cNvPr id="185" name="Google Shape;185;p27"/>
          <p:cNvPicPr preferRelativeResize="0"/>
          <p:nvPr/>
        </p:nvPicPr>
        <p:blipFill>
          <a:blip r:embed="rId3">
            <a:alphaModFix/>
          </a:blip>
          <a:stretch>
            <a:fillRect/>
          </a:stretch>
        </p:blipFill>
        <p:spPr>
          <a:xfrm>
            <a:off x="1657650" y="1878900"/>
            <a:ext cx="5528551" cy="3004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2 : </a:t>
            </a:r>
            <a:r>
              <a:rPr lang="en"/>
              <a:t>Order Module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Restaurant Class : Overview</a:t>
            </a:r>
            <a:endParaRPr/>
          </a:p>
        </p:txBody>
      </p:sp>
      <p:sp>
        <p:nvSpPr>
          <p:cNvPr id="196" name="Google Shape;19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have make a restaurant class which have the following attributes: </a:t>
            </a:r>
            <a:endParaRPr/>
          </a:p>
          <a:p>
            <a:pPr indent="-311150" lvl="0" marL="457200" rtl="0" algn="l">
              <a:spcBef>
                <a:spcPts val="1200"/>
              </a:spcBef>
              <a:spcAft>
                <a:spcPts val="0"/>
              </a:spcAft>
              <a:buSzPts val="1300"/>
              <a:buChar char="●"/>
            </a:pPr>
            <a:r>
              <a:rPr lang="en"/>
              <a:t>RestaurantId : int</a:t>
            </a:r>
            <a:endParaRPr/>
          </a:p>
          <a:p>
            <a:pPr indent="-311150" lvl="0" marL="457200" rtl="0" algn="l">
              <a:spcBef>
                <a:spcPts val="0"/>
              </a:spcBef>
              <a:spcAft>
                <a:spcPts val="0"/>
              </a:spcAft>
              <a:buSzPts val="1300"/>
              <a:buChar char="●"/>
            </a:pPr>
            <a:r>
              <a:rPr lang="en"/>
              <a:t>RestaurantName : String</a:t>
            </a:r>
            <a:endParaRPr/>
          </a:p>
          <a:p>
            <a:pPr indent="-311150" lvl="0" marL="457200" rtl="0" algn="l">
              <a:spcBef>
                <a:spcPts val="0"/>
              </a:spcBef>
              <a:spcAft>
                <a:spcPts val="0"/>
              </a:spcAft>
              <a:buSzPts val="1300"/>
              <a:buChar char="●"/>
            </a:pPr>
            <a:r>
              <a:rPr lang="en"/>
              <a:t>State : String </a:t>
            </a:r>
            <a:endParaRPr/>
          </a:p>
          <a:p>
            <a:pPr indent="0" lvl="0" marL="0" rtl="0" algn="l">
              <a:spcBef>
                <a:spcPts val="1200"/>
              </a:spcBef>
              <a:spcAft>
                <a:spcPts val="0"/>
              </a:spcAft>
              <a:buNone/>
            </a:pPr>
            <a:r>
              <a:rPr lang="en"/>
              <a:t>Restaurant class have the following functionality:</a:t>
            </a:r>
            <a:endParaRPr/>
          </a:p>
          <a:p>
            <a:pPr indent="-311150" lvl="0" marL="457200" rtl="0" algn="l">
              <a:spcBef>
                <a:spcPts val="1200"/>
              </a:spcBef>
              <a:spcAft>
                <a:spcPts val="0"/>
              </a:spcAft>
              <a:buSzPts val="1300"/>
              <a:buChar char="●"/>
            </a:pPr>
            <a:r>
              <a:rPr lang="en"/>
              <a:t>Getter and Setter functions of the above data members</a:t>
            </a:r>
            <a:endParaRPr/>
          </a:p>
          <a:p>
            <a:pPr indent="-311150" lvl="0" marL="457200" rtl="0" algn="l">
              <a:spcBef>
                <a:spcPts val="0"/>
              </a:spcBef>
              <a:spcAft>
                <a:spcPts val="0"/>
              </a:spcAft>
              <a:buSzPts val="1300"/>
              <a:buChar char="●"/>
            </a:pPr>
            <a:r>
              <a:rPr lang="en"/>
              <a:t>ViewRestaurant(String) : int : To view all the nearby restaurants for users particular state. It will fetch the state of </a:t>
            </a:r>
            <a:r>
              <a:rPr lang="en"/>
              <a:t>the</a:t>
            </a:r>
            <a:r>
              <a:rPr lang="en"/>
              <a:t> user and will display all the restaurants nearby user’s location.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Item Class : Overview</a:t>
            </a:r>
            <a:endParaRPr/>
          </a:p>
        </p:txBody>
      </p:sp>
      <p:sp>
        <p:nvSpPr>
          <p:cNvPr id="202" name="Google Shape;202;p30"/>
          <p:cNvSpPr txBox="1"/>
          <p:nvPr>
            <p:ph idx="1" type="body"/>
          </p:nvPr>
        </p:nvSpPr>
        <p:spPr>
          <a:xfrm>
            <a:off x="546700" y="2078875"/>
            <a:ext cx="7871400" cy="2707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Item is class used to display the menus of the all restaurants nearby the user. We have extended the item class from </a:t>
            </a:r>
            <a:r>
              <a:rPr lang="en"/>
              <a:t>restaurant</a:t>
            </a:r>
            <a:r>
              <a:rPr lang="en"/>
              <a:t> to save the corresponding restaurant id and name. Item class have the </a:t>
            </a:r>
            <a:r>
              <a:rPr lang="en"/>
              <a:t>following</a:t>
            </a:r>
            <a:r>
              <a:rPr lang="en"/>
              <a:t> data members:</a:t>
            </a:r>
            <a:endParaRPr/>
          </a:p>
          <a:p>
            <a:pPr indent="-304958" lvl="0" marL="457200" rtl="0" algn="l">
              <a:spcBef>
                <a:spcPts val="1200"/>
              </a:spcBef>
              <a:spcAft>
                <a:spcPts val="0"/>
              </a:spcAft>
              <a:buSzPct val="100000"/>
              <a:buChar char="●"/>
            </a:pPr>
            <a:r>
              <a:rPr lang="en"/>
              <a:t> Item_id  : int</a:t>
            </a:r>
            <a:endParaRPr/>
          </a:p>
          <a:p>
            <a:pPr indent="-304958" lvl="0" marL="457200" rtl="0" algn="l">
              <a:spcBef>
                <a:spcPts val="0"/>
              </a:spcBef>
              <a:spcAft>
                <a:spcPts val="0"/>
              </a:spcAft>
              <a:buSzPct val="100000"/>
              <a:buChar char="●"/>
            </a:pPr>
            <a:r>
              <a:rPr lang="en"/>
              <a:t> Item_name : String;</a:t>
            </a:r>
            <a:endParaRPr/>
          </a:p>
          <a:p>
            <a:pPr indent="-304958" lvl="0" marL="457200" rtl="0" algn="l">
              <a:spcBef>
                <a:spcPts val="0"/>
              </a:spcBef>
              <a:spcAft>
                <a:spcPts val="0"/>
              </a:spcAft>
              <a:buSzPct val="100000"/>
              <a:buChar char="●"/>
            </a:pPr>
            <a:r>
              <a:rPr lang="en"/>
              <a:t> Price : int ; </a:t>
            </a:r>
            <a:endParaRPr/>
          </a:p>
          <a:p>
            <a:pPr indent="-304958" lvl="0" marL="457200" rtl="0" algn="l">
              <a:spcBef>
                <a:spcPts val="0"/>
              </a:spcBef>
              <a:spcAft>
                <a:spcPts val="0"/>
              </a:spcAft>
              <a:buSzPct val="100000"/>
              <a:buChar char="●"/>
            </a:pPr>
            <a:r>
              <a:rPr lang="en"/>
              <a:t>Quantity : int</a:t>
            </a:r>
            <a:endParaRPr/>
          </a:p>
          <a:p>
            <a:pPr indent="0" lvl="0" marL="0" rtl="0" algn="l">
              <a:spcBef>
                <a:spcPts val="1200"/>
              </a:spcBef>
              <a:spcAft>
                <a:spcPts val="0"/>
              </a:spcAft>
              <a:buNone/>
            </a:pPr>
            <a:r>
              <a:rPr lang="en"/>
              <a:t>Item class have the following functionality :</a:t>
            </a:r>
            <a:endParaRPr/>
          </a:p>
          <a:p>
            <a:pPr indent="-304958" lvl="0" marL="457200" rtl="0" algn="l">
              <a:spcBef>
                <a:spcPts val="1200"/>
              </a:spcBef>
              <a:spcAft>
                <a:spcPts val="0"/>
              </a:spcAft>
              <a:buSzPct val="100000"/>
              <a:buChar char="●"/>
            </a:pPr>
            <a:r>
              <a:rPr lang="en"/>
              <a:t> ViewItems(int restaurant_id): View the menu of the corresponding restaurant id</a:t>
            </a:r>
            <a:endParaRPr/>
          </a:p>
          <a:p>
            <a:pPr indent="-304958" lvl="0" marL="457200" rtl="0" algn="l">
              <a:spcBef>
                <a:spcPts val="0"/>
              </a:spcBef>
              <a:spcAft>
                <a:spcPts val="0"/>
              </a:spcAft>
              <a:buSzPct val="100000"/>
              <a:buChar char="●"/>
            </a:pPr>
            <a:r>
              <a:rPr lang="en"/>
              <a:t>Getter and setter functions of all above classes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Cart Functionality:</a:t>
            </a:r>
            <a:endParaRPr/>
          </a:p>
        </p:txBody>
      </p:sp>
      <p:sp>
        <p:nvSpPr>
          <p:cNvPr id="208" name="Google Shape;208;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Before placing the items in cart user will be shown the Estimated Time of Arrival from User’s Location to the </a:t>
            </a:r>
            <a:r>
              <a:rPr lang="en"/>
              <a:t>restaurant</a:t>
            </a:r>
            <a:r>
              <a:rPr lang="en"/>
              <a:t> menu</a:t>
            </a:r>
            <a:endParaRPr/>
          </a:p>
          <a:p>
            <a:pPr indent="-311150" lvl="0" marL="457200" rtl="0" algn="l">
              <a:spcBef>
                <a:spcPts val="0"/>
              </a:spcBef>
              <a:spcAft>
                <a:spcPts val="0"/>
              </a:spcAft>
              <a:buSzPts val="1300"/>
              <a:buAutoNum type="arabicPeriod"/>
            </a:pPr>
            <a:r>
              <a:rPr lang="en"/>
              <a:t>After that user have an option to choose from the following options: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09" name="Google Shape;209;p31"/>
          <p:cNvPicPr preferRelativeResize="0"/>
          <p:nvPr/>
        </p:nvPicPr>
        <p:blipFill>
          <a:blip r:embed="rId3">
            <a:alphaModFix/>
          </a:blip>
          <a:stretch>
            <a:fillRect/>
          </a:stretch>
        </p:blipFill>
        <p:spPr>
          <a:xfrm>
            <a:off x="1344375" y="2914350"/>
            <a:ext cx="3999949" cy="130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1: Authentication</a:t>
            </a:r>
            <a:endParaRPr/>
          </a:p>
        </p:txBody>
      </p:sp>
      <p:sp>
        <p:nvSpPr>
          <p:cNvPr id="94" name="Google Shape;94;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Cart Implementation</a:t>
            </a:r>
            <a:endParaRPr/>
          </a:p>
        </p:txBody>
      </p:sp>
      <p:sp>
        <p:nvSpPr>
          <p:cNvPr id="215" name="Google Shape;21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Cart have the following data members: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have the following cart methods :</a:t>
            </a:r>
            <a:endParaRPr/>
          </a:p>
          <a:p>
            <a:pPr indent="-292576" lvl="0" marL="457200" rtl="0" algn="l">
              <a:spcBef>
                <a:spcPts val="1200"/>
              </a:spcBef>
              <a:spcAft>
                <a:spcPts val="0"/>
              </a:spcAft>
              <a:buSzPct val="100000"/>
              <a:buChar char="●"/>
            </a:pPr>
            <a:r>
              <a:rPr lang="en"/>
              <a:t>addToCart(String username,int rest_ID,int item_ID,int q , int price) - To add a particular element in the cart.</a:t>
            </a:r>
            <a:endParaRPr/>
          </a:p>
          <a:p>
            <a:pPr indent="-292576" lvl="0" marL="457200" rtl="0" algn="l">
              <a:spcBef>
                <a:spcPts val="0"/>
              </a:spcBef>
              <a:spcAft>
                <a:spcPts val="0"/>
              </a:spcAft>
              <a:buSzPct val="100000"/>
              <a:buChar char="●"/>
            </a:pPr>
            <a:r>
              <a:rPr lang="en"/>
              <a:t>displayCart(String, int)</a:t>
            </a:r>
            <a:endParaRPr/>
          </a:p>
          <a:p>
            <a:pPr indent="-292576" lvl="0" marL="457200" rtl="0" algn="l">
              <a:spcBef>
                <a:spcPts val="0"/>
              </a:spcBef>
              <a:spcAft>
                <a:spcPts val="0"/>
              </a:spcAft>
              <a:buSzPct val="100000"/>
              <a:buChar char="●"/>
            </a:pPr>
            <a:r>
              <a:rPr lang="en"/>
              <a:t>delete_item(String, int, int)</a:t>
            </a:r>
            <a:endParaRPr/>
          </a:p>
          <a:p>
            <a:pPr indent="-292576" lvl="0" marL="457200" rtl="0" algn="l">
              <a:spcBef>
                <a:spcPts val="0"/>
              </a:spcBef>
              <a:spcAft>
                <a:spcPts val="0"/>
              </a:spcAft>
              <a:buSzPct val="100000"/>
              <a:buChar char="●"/>
            </a:pPr>
            <a:r>
              <a:rPr lang="en"/>
              <a:t>delete_cart_all_items(String, int)</a:t>
            </a:r>
            <a:endParaRPr/>
          </a:p>
        </p:txBody>
      </p:sp>
      <p:pic>
        <p:nvPicPr>
          <p:cNvPr id="216" name="Google Shape;216;p32"/>
          <p:cNvPicPr preferRelativeResize="0"/>
          <p:nvPr/>
        </p:nvPicPr>
        <p:blipFill>
          <a:blip r:embed="rId3">
            <a:alphaModFix/>
          </a:blip>
          <a:stretch>
            <a:fillRect/>
          </a:stretch>
        </p:blipFill>
        <p:spPr>
          <a:xfrm>
            <a:off x="881850" y="2511925"/>
            <a:ext cx="4436374" cy="87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OOPD Concepts Used: </a:t>
            </a:r>
            <a:endParaRPr/>
          </a:p>
        </p:txBody>
      </p:sp>
      <p:sp>
        <p:nvSpPr>
          <p:cNvPr id="222" name="Google Shape;222;p33"/>
          <p:cNvSpPr txBox="1"/>
          <p:nvPr>
            <p:ph idx="1" type="body"/>
          </p:nvPr>
        </p:nvSpPr>
        <p:spPr>
          <a:xfrm>
            <a:off x="653250" y="2155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Encapsulation: </a:t>
            </a:r>
            <a:r>
              <a:rPr lang="en" sz="1100"/>
              <a:t>All the classes including Restaurant, Items and Cart are properly Encapsulated to hide data members. We have made getters and setters functions for each class in Restaurant.</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b="1" sz="1100"/>
          </a:p>
          <a:p>
            <a:pPr indent="0" lvl="0" marL="0" rtl="0" algn="l">
              <a:spcBef>
                <a:spcPts val="1200"/>
              </a:spcBef>
              <a:spcAft>
                <a:spcPts val="0"/>
              </a:spcAft>
              <a:buNone/>
            </a:pPr>
            <a:r>
              <a:rPr b="1" lang="en" sz="1100"/>
              <a:t> Inheritance:  </a:t>
            </a:r>
            <a:r>
              <a:rPr lang="en" sz="1100"/>
              <a:t>We have inherited Restaurant Class in the corresponding item class to store the item’s corresponding </a:t>
            </a:r>
            <a:r>
              <a:rPr lang="en" sz="1100"/>
              <a:t>restaurant</a:t>
            </a:r>
            <a:r>
              <a:rPr lang="en" sz="1100"/>
              <a:t> information.</a:t>
            </a:r>
            <a:endParaRPr sz="1100"/>
          </a:p>
          <a:p>
            <a:pPr indent="0" lvl="0" marL="0" rtl="0" algn="l">
              <a:spcBef>
                <a:spcPts val="1200"/>
              </a:spcBef>
              <a:spcAft>
                <a:spcPts val="0"/>
              </a:spcAft>
              <a:buNone/>
            </a:pPr>
            <a:r>
              <a:t/>
            </a:r>
            <a:endParaRPr b="1" sz="1100"/>
          </a:p>
          <a:p>
            <a:pPr indent="0" lvl="0" marL="0" rtl="0" algn="l">
              <a:spcBef>
                <a:spcPts val="1200"/>
              </a:spcBef>
              <a:spcAft>
                <a:spcPts val="1200"/>
              </a:spcAft>
              <a:buNone/>
            </a:pPr>
            <a:r>
              <a:t/>
            </a:r>
            <a:endParaRPr b="1" sz="1100"/>
          </a:p>
        </p:txBody>
      </p:sp>
      <p:pic>
        <p:nvPicPr>
          <p:cNvPr id="223" name="Google Shape;223;p33"/>
          <p:cNvPicPr preferRelativeResize="0"/>
          <p:nvPr/>
        </p:nvPicPr>
        <p:blipFill>
          <a:blip r:embed="rId3">
            <a:alphaModFix/>
          </a:blip>
          <a:stretch>
            <a:fillRect/>
          </a:stretch>
        </p:blipFill>
        <p:spPr>
          <a:xfrm>
            <a:off x="874500" y="2646525"/>
            <a:ext cx="1714000" cy="783550"/>
          </a:xfrm>
          <a:prstGeom prst="rect">
            <a:avLst/>
          </a:prstGeom>
          <a:noFill/>
          <a:ln>
            <a:noFill/>
          </a:ln>
        </p:spPr>
      </p:pic>
      <p:pic>
        <p:nvPicPr>
          <p:cNvPr id="224" name="Google Shape;224;p33"/>
          <p:cNvPicPr preferRelativeResize="0"/>
          <p:nvPr/>
        </p:nvPicPr>
        <p:blipFill>
          <a:blip r:embed="rId4">
            <a:alphaModFix/>
          </a:blip>
          <a:stretch>
            <a:fillRect/>
          </a:stretch>
        </p:blipFill>
        <p:spPr>
          <a:xfrm>
            <a:off x="729450" y="4017375"/>
            <a:ext cx="2863200" cy="398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3: Payment </a:t>
            </a:r>
            <a:r>
              <a:rPr lang="en"/>
              <a:t>Module</a:t>
            </a:r>
            <a:endParaRPr/>
          </a:p>
        </p:txBody>
      </p:sp>
      <p:sp>
        <p:nvSpPr>
          <p:cNvPr id="230" name="Google Shape;230;p3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Payment</a:t>
            </a:r>
            <a:endParaRPr/>
          </a:p>
        </p:txBody>
      </p:sp>
      <p:sp>
        <p:nvSpPr>
          <p:cNvPr id="236" name="Google Shape;236;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After the user </a:t>
            </a:r>
            <a:r>
              <a:rPr lang="en"/>
              <a:t>places an order and proceeds for payment, the base bill is calculated.</a:t>
            </a:r>
            <a:endParaRPr/>
          </a:p>
          <a:p>
            <a:pPr indent="-311150" lvl="0" marL="457200" rtl="0" algn="l">
              <a:spcBef>
                <a:spcPts val="0"/>
              </a:spcBef>
              <a:spcAft>
                <a:spcPts val="0"/>
              </a:spcAft>
              <a:buSzPts val="1300"/>
              <a:buChar char="●"/>
            </a:pPr>
            <a:r>
              <a:rPr lang="en"/>
              <a:t>If base bill &lt; 100 , Order is not placed</a:t>
            </a:r>
            <a:endParaRPr/>
          </a:p>
          <a:p>
            <a:pPr indent="-311150" lvl="0" marL="457200" rtl="0" algn="l">
              <a:spcBef>
                <a:spcPts val="0"/>
              </a:spcBef>
              <a:spcAft>
                <a:spcPts val="0"/>
              </a:spcAft>
              <a:buSzPts val="1300"/>
              <a:buChar char="●"/>
            </a:pPr>
            <a:r>
              <a:rPr lang="en"/>
              <a:t>Else, The order is placed</a:t>
            </a:r>
            <a:endParaRPr/>
          </a:p>
          <a:p>
            <a:pPr indent="-311150" lvl="0" marL="457200" rtl="0" algn="l">
              <a:spcBef>
                <a:spcPts val="0"/>
              </a:spcBef>
              <a:spcAft>
                <a:spcPts val="0"/>
              </a:spcAft>
              <a:buSzPts val="1300"/>
              <a:buChar char="●"/>
            </a:pPr>
            <a:r>
              <a:rPr lang="en"/>
              <a:t>The delivery charge is calculated using the location of the user and the selected restaurant.</a:t>
            </a:r>
            <a:endParaRPr/>
          </a:p>
          <a:p>
            <a:pPr indent="-311150" lvl="0" marL="457200" rtl="0" algn="l">
              <a:spcBef>
                <a:spcPts val="0"/>
              </a:spcBef>
              <a:spcAft>
                <a:spcPts val="0"/>
              </a:spcAft>
              <a:buSzPts val="1300"/>
              <a:buChar char="●"/>
            </a:pPr>
            <a:r>
              <a:rPr lang="en"/>
              <a:t>Each  user has  two promo codes:- SAVE50 and SAVE20 and which can be used once</a:t>
            </a:r>
            <a:endParaRPr/>
          </a:p>
          <a:p>
            <a:pPr indent="-311150" lvl="0" marL="457200" rtl="0" algn="l">
              <a:spcBef>
                <a:spcPts val="0"/>
              </a:spcBef>
              <a:spcAft>
                <a:spcPts val="0"/>
              </a:spcAft>
              <a:buSzPts val="1300"/>
              <a:buChar char="●"/>
            </a:pPr>
            <a:r>
              <a:rPr lang="en"/>
              <a:t>Before proceeding for the payment, the user is asked if they want to apply any promo code</a:t>
            </a:r>
            <a:endParaRPr/>
          </a:p>
          <a:p>
            <a:pPr indent="-311150" lvl="0" marL="457200" rtl="0" algn="l">
              <a:spcBef>
                <a:spcPts val="0"/>
              </a:spcBef>
              <a:spcAft>
                <a:spcPts val="0"/>
              </a:spcAft>
              <a:buSzPts val="1300"/>
              <a:buChar char="●"/>
            </a:pPr>
            <a:r>
              <a:rPr lang="en"/>
              <a:t>If promo code is applied, the price is discounted </a:t>
            </a:r>
            <a:endParaRPr/>
          </a:p>
          <a:p>
            <a:pPr indent="-311150" lvl="0" marL="457200" rtl="0" algn="l">
              <a:spcBef>
                <a:spcPts val="0"/>
              </a:spcBef>
              <a:spcAft>
                <a:spcPts val="0"/>
              </a:spcAft>
              <a:buSzPts val="1300"/>
              <a:buChar char="●"/>
            </a:pPr>
            <a:r>
              <a:rPr lang="en"/>
              <a:t>After this the user proceeds for the payment mode</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a:t>
            </a:r>
            <a:endParaRPr/>
          </a:p>
        </p:txBody>
      </p:sp>
      <p:sp>
        <p:nvSpPr>
          <p:cNvPr id="242" name="Google Shape;242;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36"/>
          <p:cNvPicPr preferRelativeResize="0"/>
          <p:nvPr/>
        </p:nvPicPr>
        <p:blipFill>
          <a:blip r:embed="rId3">
            <a:alphaModFix/>
          </a:blip>
          <a:stretch>
            <a:fillRect/>
          </a:stretch>
        </p:blipFill>
        <p:spPr>
          <a:xfrm>
            <a:off x="3856375" y="0"/>
            <a:ext cx="5287625"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Payment Mode</a:t>
            </a:r>
            <a:endParaRPr/>
          </a:p>
        </p:txBody>
      </p:sp>
      <p:sp>
        <p:nvSpPr>
          <p:cNvPr id="249" name="Google Shape;249;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Different payment Modes implemented</a:t>
            </a:r>
            <a:endParaRPr/>
          </a:p>
          <a:p>
            <a:pPr indent="-311150" lvl="0" marL="457200" rtl="0" algn="l">
              <a:spcBef>
                <a:spcPts val="1200"/>
              </a:spcBef>
              <a:spcAft>
                <a:spcPts val="0"/>
              </a:spcAft>
              <a:buSzPts val="1300"/>
              <a:buChar char="●"/>
            </a:pPr>
            <a:r>
              <a:rPr lang="en"/>
              <a:t>Credit Card</a:t>
            </a:r>
            <a:endParaRPr/>
          </a:p>
          <a:p>
            <a:pPr indent="-311150" lvl="0" marL="457200" rtl="0" algn="l">
              <a:spcBef>
                <a:spcPts val="0"/>
              </a:spcBef>
              <a:spcAft>
                <a:spcPts val="0"/>
              </a:spcAft>
              <a:buSzPts val="1300"/>
              <a:buChar char="●"/>
            </a:pPr>
            <a:r>
              <a:rPr lang="en"/>
              <a:t>Debit Card</a:t>
            </a:r>
            <a:endParaRPr/>
          </a:p>
          <a:p>
            <a:pPr indent="-311150" lvl="0" marL="457200" rtl="0" algn="l">
              <a:spcBef>
                <a:spcPts val="0"/>
              </a:spcBef>
              <a:spcAft>
                <a:spcPts val="0"/>
              </a:spcAft>
              <a:buSzPts val="1300"/>
              <a:buChar char="●"/>
            </a:pPr>
            <a:r>
              <a:rPr lang="en"/>
              <a:t>UPI</a:t>
            </a:r>
            <a:endParaRPr/>
          </a:p>
          <a:p>
            <a:pPr indent="-311150" lvl="0" marL="457200" rtl="0" algn="l">
              <a:spcBef>
                <a:spcPts val="0"/>
              </a:spcBef>
              <a:spcAft>
                <a:spcPts val="0"/>
              </a:spcAft>
              <a:buSzPts val="1300"/>
              <a:buChar char="●"/>
            </a:pPr>
            <a:r>
              <a:rPr lang="en"/>
              <a:t>NetBanking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5" name="Google Shape;255;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user is asked to select the mode of payment</a:t>
            </a:r>
            <a:endParaRPr/>
          </a:p>
          <a:p>
            <a:pPr indent="-311150" lvl="0" marL="457200" rtl="0" algn="l">
              <a:spcBef>
                <a:spcPts val="0"/>
              </a:spcBef>
              <a:spcAft>
                <a:spcPts val="0"/>
              </a:spcAft>
              <a:buSzPts val="1300"/>
              <a:buChar char="●"/>
            </a:pPr>
            <a:r>
              <a:rPr lang="en"/>
              <a:t>If the details of the selected </a:t>
            </a:r>
            <a:r>
              <a:rPr lang="en"/>
              <a:t>mode</a:t>
            </a:r>
            <a:r>
              <a:rPr lang="en"/>
              <a:t> of payment are not stored in the system, It asks the user to first enter the details, and then proceeds with the payment.</a:t>
            </a:r>
            <a:endParaRPr/>
          </a:p>
          <a:p>
            <a:pPr indent="-311150" lvl="0" marL="457200" rtl="0" algn="l">
              <a:spcBef>
                <a:spcPts val="0"/>
              </a:spcBef>
              <a:spcAft>
                <a:spcPts val="0"/>
              </a:spcAft>
              <a:buSzPts val="1300"/>
              <a:buChar char="●"/>
            </a:pPr>
            <a:r>
              <a:rPr lang="en"/>
              <a:t>After the payment is done, a </a:t>
            </a:r>
            <a:r>
              <a:rPr lang="en"/>
              <a:t>payment</a:t>
            </a:r>
            <a:r>
              <a:rPr lang="en"/>
              <a:t> record is generated and the order record is updated with </a:t>
            </a:r>
            <a:r>
              <a:rPr lang="en"/>
              <a:t>status</a:t>
            </a:r>
            <a:r>
              <a:rPr lang="en"/>
              <a:t> as “Order Confirmed”.</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a:t>
            </a:r>
            <a:endParaRPr/>
          </a:p>
        </p:txBody>
      </p:sp>
      <p:sp>
        <p:nvSpPr>
          <p:cNvPr id="261" name="Google Shape;261;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39"/>
          <p:cNvPicPr preferRelativeResize="0"/>
          <p:nvPr/>
        </p:nvPicPr>
        <p:blipFill>
          <a:blip r:embed="rId3">
            <a:alphaModFix/>
          </a:blip>
          <a:stretch>
            <a:fillRect/>
          </a:stretch>
        </p:blipFill>
        <p:spPr>
          <a:xfrm>
            <a:off x="3866793" y="0"/>
            <a:ext cx="5277214"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Inheritence</a:t>
            </a:r>
            <a:endParaRPr/>
          </a:p>
        </p:txBody>
      </p:sp>
      <p:sp>
        <p:nvSpPr>
          <p:cNvPr id="268" name="Google Shape;268;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4" name="Google Shape;274;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41"/>
          <p:cNvPicPr preferRelativeResize="0"/>
          <p:nvPr/>
        </p:nvPicPr>
        <p:blipFill>
          <a:blip r:embed="rId3">
            <a:alphaModFix/>
          </a:blip>
          <a:stretch>
            <a:fillRect/>
          </a:stretch>
        </p:blipFill>
        <p:spPr>
          <a:xfrm>
            <a:off x="0" y="501325"/>
            <a:ext cx="9144000" cy="4551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Registration</a:t>
            </a:r>
            <a:endParaRPr sz="4000"/>
          </a:p>
        </p:txBody>
      </p:sp>
      <p:sp>
        <p:nvSpPr>
          <p:cNvPr id="100" name="Google Shape;100;p1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Abstraction </a:t>
            </a:r>
            <a:endParaRPr/>
          </a:p>
        </p:txBody>
      </p:sp>
      <p:sp>
        <p:nvSpPr>
          <p:cNvPr id="281" name="Google Shape;281;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42"/>
          <p:cNvPicPr preferRelativeResize="0"/>
          <p:nvPr/>
        </p:nvPicPr>
        <p:blipFill>
          <a:blip r:embed="rId3">
            <a:alphaModFix/>
          </a:blip>
          <a:stretch>
            <a:fillRect/>
          </a:stretch>
        </p:blipFill>
        <p:spPr>
          <a:xfrm>
            <a:off x="2658150" y="2199775"/>
            <a:ext cx="4781550" cy="2019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Polymorphism - Method overriding</a:t>
            </a:r>
            <a:endParaRPr/>
          </a:p>
        </p:txBody>
      </p:sp>
      <p:sp>
        <p:nvSpPr>
          <p:cNvPr id="288" name="Google Shape;288;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43"/>
          <p:cNvPicPr preferRelativeResize="0"/>
          <p:nvPr/>
        </p:nvPicPr>
        <p:blipFill>
          <a:blip r:embed="rId3">
            <a:alphaModFix/>
          </a:blip>
          <a:stretch>
            <a:fillRect/>
          </a:stretch>
        </p:blipFill>
        <p:spPr>
          <a:xfrm>
            <a:off x="4481750" y="3796975"/>
            <a:ext cx="4362450" cy="1105900"/>
          </a:xfrm>
          <a:prstGeom prst="rect">
            <a:avLst/>
          </a:prstGeom>
          <a:noFill/>
          <a:ln>
            <a:noFill/>
          </a:ln>
        </p:spPr>
      </p:pic>
      <p:pic>
        <p:nvPicPr>
          <p:cNvPr id="290" name="Google Shape;290;p43"/>
          <p:cNvPicPr preferRelativeResize="0"/>
          <p:nvPr/>
        </p:nvPicPr>
        <p:blipFill>
          <a:blip r:embed="rId4">
            <a:alphaModFix/>
          </a:blip>
          <a:stretch>
            <a:fillRect/>
          </a:stretch>
        </p:blipFill>
        <p:spPr>
          <a:xfrm>
            <a:off x="950763" y="2078875"/>
            <a:ext cx="4238625" cy="144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Tracking Module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 Distance</a:t>
            </a:r>
            <a:endParaRPr/>
          </a:p>
        </p:txBody>
      </p:sp>
      <p:sp>
        <p:nvSpPr>
          <p:cNvPr id="301" name="Google Shape;301;p45"/>
          <p:cNvSpPr txBox="1"/>
          <p:nvPr>
            <p:ph idx="1" type="body"/>
          </p:nvPr>
        </p:nvSpPr>
        <p:spPr>
          <a:xfrm>
            <a:off x="690500" y="1853850"/>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CalculateEstimatedDeliveryDistance function calculates the distance between user’s address and restaurants address.</a:t>
            </a:r>
            <a:endParaRPr/>
          </a:p>
          <a:p>
            <a:pPr indent="-311150" lvl="0" marL="457200" rtl="0" algn="l">
              <a:spcBef>
                <a:spcPts val="0"/>
              </a:spcBef>
              <a:spcAft>
                <a:spcPts val="0"/>
              </a:spcAft>
              <a:buSzPts val="1300"/>
              <a:buChar char="●"/>
            </a:pPr>
            <a:r>
              <a:rPr lang="en"/>
              <a:t>First We are fetching Longitude and latitude coordinates of User and restaurants from the database(We already saved it while singnup).</a:t>
            </a:r>
            <a:endParaRPr/>
          </a:p>
          <a:p>
            <a:pPr indent="-311150" lvl="0" marL="457200" rtl="0" algn="l">
              <a:spcBef>
                <a:spcPts val="0"/>
              </a:spcBef>
              <a:spcAft>
                <a:spcPts val="0"/>
              </a:spcAft>
              <a:buSzPts val="1300"/>
              <a:buChar char="●"/>
            </a:pPr>
            <a:r>
              <a:rPr lang="en"/>
              <a:t>Now using toRadians() method we are converting all coordinates into radian.</a:t>
            </a:r>
            <a:endParaRPr/>
          </a:p>
          <a:p>
            <a:pPr indent="-311150" lvl="0" marL="457200" rtl="0" algn="l">
              <a:spcBef>
                <a:spcPts val="0"/>
              </a:spcBef>
              <a:spcAft>
                <a:spcPts val="0"/>
              </a:spcAft>
              <a:buSzPts val="1300"/>
              <a:buChar char="●"/>
            </a:pPr>
            <a:r>
              <a:rPr lang="en"/>
              <a:t>Calculating the distance by the Haversine Formula between two points as shown in the code  snippet.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2" name="Google Shape;302;p45"/>
          <p:cNvPicPr preferRelativeResize="0"/>
          <p:nvPr/>
        </p:nvPicPr>
        <p:blipFill>
          <a:blip r:embed="rId3">
            <a:alphaModFix/>
          </a:blip>
          <a:stretch>
            <a:fillRect/>
          </a:stretch>
        </p:blipFill>
        <p:spPr>
          <a:xfrm>
            <a:off x="1353863" y="3456700"/>
            <a:ext cx="5781675" cy="1581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 Estimated Time of arrival </a:t>
            </a:r>
            <a:endParaRPr/>
          </a:p>
        </p:txBody>
      </p:sp>
      <p:sp>
        <p:nvSpPr>
          <p:cNvPr id="308" name="Google Shape;308;p46"/>
          <p:cNvSpPr txBox="1"/>
          <p:nvPr>
            <p:ph idx="1" type="body"/>
          </p:nvPr>
        </p:nvSpPr>
        <p:spPr>
          <a:xfrm>
            <a:off x="729450" y="2078875"/>
            <a:ext cx="7688700" cy="295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CalculateEstimatedDeliveryTime() method calculates the ETA.</a:t>
            </a:r>
            <a:endParaRPr/>
          </a:p>
          <a:p>
            <a:pPr indent="-311150" lvl="0" marL="457200" rtl="0" algn="l">
              <a:spcBef>
                <a:spcPts val="0"/>
              </a:spcBef>
              <a:spcAft>
                <a:spcPts val="0"/>
              </a:spcAft>
              <a:buSzPts val="1300"/>
              <a:buChar char="●"/>
            </a:pPr>
            <a:r>
              <a:rPr lang="en"/>
              <a:t>Now depending on the distance we are calculating the ETA for example if distance is &lt;=3 KM then ETA would be dist*10  lke wise depending on the distance our ETA will vary it can be seen in the following snippet.</a:t>
            </a:r>
            <a:endParaRPr/>
          </a:p>
          <a:p>
            <a:pPr indent="0" lvl="0" marL="0" rtl="0" algn="l">
              <a:spcBef>
                <a:spcPts val="1200"/>
              </a:spcBef>
              <a:spcAft>
                <a:spcPts val="1200"/>
              </a:spcAft>
              <a:buNone/>
            </a:pPr>
            <a:r>
              <a:t/>
            </a:r>
            <a:endParaRPr/>
          </a:p>
        </p:txBody>
      </p:sp>
      <p:pic>
        <p:nvPicPr>
          <p:cNvPr id="309" name="Google Shape;309;p46"/>
          <p:cNvPicPr preferRelativeResize="0"/>
          <p:nvPr/>
        </p:nvPicPr>
        <p:blipFill>
          <a:blip r:embed="rId3">
            <a:alphaModFix/>
          </a:blip>
          <a:stretch>
            <a:fillRect/>
          </a:stretch>
        </p:blipFill>
        <p:spPr>
          <a:xfrm>
            <a:off x="2918125" y="3028675"/>
            <a:ext cx="3768450" cy="2005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 Order</a:t>
            </a:r>
            <a:endParaRPr/>
          </a:p>
        </p:txBody>
      </p:sp>
      <p:sp>
        <p:nvSpPr>
          <p:cNvPr id="315" name="Google Shape;315;p47"/>
          <p:cNvSpPr txBox="1"/>
          <p:nvPr>
            <p:ph idx="1" type="body"/>
          </p:nvPr>
        </p:nvSpPr>
        <p:spPr>
          <a:xfrm>
            <a:off x="659300" y="179832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After successful payment of the order by user distance and ETA will be displayed on to the screen of the user.</a:t>
            </a:r>
            <a:endParaRPr/>
          </a:p>
          <a:p>
            <a:pPr indent="-311150" lvl="0" marL="457200" rtl="0" algn="l">
              <a:spcBef>
                <a:spcPts val="0"/>
              </a:spcBef>
              <a:spcAft>
                <a:spcPts val="0"/>
              </a:spcAft>
              <a:buSzPts val="1300"/>
              <a:buChar char="●"/>
            </a:pPr>
            <a:r>
              <a:rPr lang="en"/>
              <a:t>Now for demonstration purpose we are randomly generating delivered time of a order.</a:t>
            </a:r>
            <a:endParaRPr/>
          </a:p>
          <a:p>
            <a:pPr indent="-311150" lvl="0" marL="457200" rtl="0" algn="l">
              <a:spcBef>
                <a:spcPts val="0"/>
              </a:spcBef>
              <a:spcAft>
                <a:spcPts val="0"/>
              </a:spcAft>
              <a:buSzPts val="1300"/>
              <a:buChar char="●"/>
            </a:pPr>
            <a:r>
              <a:rPr lang="en"/>
              <a:t>Now if delivered time = ETA then after 10 second timer we are marking order as it has been delivered and asks for the rating as we can see in the below </a:t>
            </a:r>
            <a:r>
              <a:rPr lang="en"/>
              <a:t>snippet</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6" name="Google Shape;316;p47"/>
          <p:cNvPicPr preferRelativeResize="0"/>
          <p:nvPr/>
        </p:nvPicPr>
        <p:blipFill>
          <a:blip r:embed="rId3">
            <a:alphaModFix/>
          </a:blip>
          <a:stretch>
            <a:fillRect/>
          </a:stretch>
        </p:blipFill>
        <p:spPr>
          <a:xfrm>
            <a:off x="154200" y="3230700"/>
            <a:ext cx="8839200" cy="98364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 Order Cont.</a:t>
            </a:r>
            <a:endParaRPr/>
          </a:p>
        </p:txBody>
      </p:sp>
      <p:sp>
        <p:nvSpPr>
          <p:cNvPr id="322" name="Google Shape;322;p48"/>
          <p:cNvSpPr txBox="1"/>
          <p:nvPr>
            <p:ph idx="1" type="body"/>
          </p:nvPr>
        </p:nvSpPr>
        <p:spPr>
          <a:xfrm>
            <a:off x="536938" y="17437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Now if delivered time does not meet ETA then we are giving user option to cancel the order and notifying user that order is taking longer then usual If user wants to still receive order then we will mark the order as it has been late delivered and asks for rating this can be done using the below snippet.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23" name="Google Shape;323;p48"/>
          <p:cNvPicPr preferRelativeResize="0"/>
          <p:nvPr/>
        </p:nvPicPr>
        <p:blipFill>
          <a:blip r:embed="rId3">
            <a:alphaModFix/>
          </a:blip>
          <a:stretch>
            <a:fillRect/>
          </a:stretch>
        </p:blipFill>
        <p:spPr>
          <a:xfrm>
            <a:off x="703775" y="2849925"/>
            <a:ext cx="7964625" cy="2293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Ratings </a:t>
            </a:r>
            <a:endParaRPr/>
          </a:p>
        </p:txBody>
      </p:sp>
      <p:sp>
        <p:nvSpPr>
          <p:cNvPr id="329" name="Google Shape;329;p49"/>
          <p:cNvSpPr txBox="1"/>
          <p:nvPr>
            <p:ph idx="1" type="body"/>
          </p:nvPr>
        </p:nvSpPr>
        <p:spPr>
          <a:xfrm>
            <a:off x="727650" y="17749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the user receives the order in time or late we are asking user to rate food of that particular restaurant and rate the app as well.</a:t>
            </a:r>
            <a:endParaRPr/>
          </a:p>
          <a:p>
            <a:pPr indent="-311150" lvl="0" marL="457200" rtl="0" algn="l">
              <a:spcBef>
                <a:spcPts val="0"/>
              </a:spcBef>
              <a:spcAft>
                <a:spcPts val="0"/>
              </a:spcAft>
              <a:buSzPts val="1300"/>
              <a:buChar char="●"/>
            </a:pPr>
            <a:r>
              <a:rPr lang="en"/>
              <a:t>All users ratings can be seen in the admin panel of the SQL under rating table.</a:t>
            </a:r>
            <a:endParaRPr/>
          </a:p>
          <a:p>
            <a:pPr indent="-311150" lvl="0" marL="457200" rtl="0" algn="l">
              <a:spcBef>
                <a:spcPts val="0"/>
              </a:spcBef>
              <a:spcAft>
                <a:spcPts val="0"/>
              </a:spcAft>
              <a:buSzPts val="1300"/>
              <a:buChar char="●"/>
            </a:pPr>
            <a:r>
              <a:rPr lang="en"/>
              <a:t>Using</a:t>
            </a:r>
            <a:r>
              <a:rPr lang="en"/>
              <a:t> UserRating() method we are </a:t>
            </a:r>
            <a:r>
              <a:rPr lang="en"/>
              <a:t>inserting</a:t>
            </a:r>
            <a:r>
              <a:rPr lang="en"/>
              <a:t> rating of the food and app into database.</a:t>
            </a:r>
            <a:endParaRPr/>
          </a:p>
          <a:p>
            <a:pPr indent="0" lvl="0" marL="0" rtl="0" algn="l">
              <a:spcBef>
                <a:spcPts val="1200"/>
              </a:spcBef>
              <a:spcAft>
                <a:spcPts val="1200"/>
              </a:spcAft>
              <a:buNone/>
            </a:pPr>
            <a:r>
              <a:t/>
            </a:r>
            <a:endParaRPr/>
          </a:p>
        </p:txBody>
      </p:sp>
      <p:pic>
        <p:nvPicPr>
          <p:cNvPr id="330" name="Google Shape;330;p49"/>
          <p:cNvPicPr preferRelativeResize="0"/>
          <p:nvPr/>
        </p:nvPicPr>
        <p:blipFill>
          <a:blip r:embed="rId3">
            <a:alphaModFix/>
          </a:blip>
          <a:stretch>
            <a:fillRect/>
          </a:stretch>
        </p:blipFill>
        <p:spPr>
          <a:xfrm>
            <a:off x="813375" y="2785950"/>
            <a:ext cx="6777175" cy="2357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OOPD Concept Used in this module</a:t>
            </a:r>
            <a:endParaRPr/>
          </a:p>
        </p:txBody>
      </p:sp>
      <p:sp>
        <p:nvSpPr>
          <p:cNvPr id="336" name="Google Shape;336;p5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Inheritance</a:t>
            </a:r>
            <a:r>
              <a:rPr b="1" lang="en"/>
              <a:t>: </a:t>
            </a:r>
            <a:r>
              <a:rPr lang="en"/>
              <a:t> In rating we are inheriting restaurant class in which we are </a:t>
            </a:r>
            <a:r>
              <a:rPr lang="en"/>
              <a:t>properties</a:t>
            </a:r>
            <a:r>
              <a:rPr lang="en"/>
              <a:t> of the restaurant class into Ratings class.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b="1" u="sng"/>
          </a:p>
          <a:p>
            <a:pPr indent="0" lvl="0" marL="0" rtl="0" algn="l">
              <a:spcBef>
                <a:spcPts val="1200"/>
              </a:spcBef>
              <a:spcAft>
                <a:spcPts val="0"/>
              </a:spcAft>
              <a:buNone/>
            </a:pPr>
            <a:r>
              <a:rPr b="1" lang="en" u="sng"/>
              <a:t>Encapsulation: </a:t>
            </a:r>
            <a:r>
              <a:rPr lang="en"/>
              <a:t>In the rating class we are implementing encapsulation by making attribute ratings and app_rating as private and making getter and setter methods to set and get the values of attribute respectively.</a:t>
            </a:r>
            <a:endParaRPr/>
          </a:p>
          <a:p>
            <a:pPr indent="0" lvl="0" marL="0" rtl="0" algn="l">
              <a:spcBef>
                <a:spcPts val="1200"/>
              </a:spcBef>
              <a:spcAft>
                <a:spcPts val="1200"/>
              </a:spcAft>
              <a:buNone/>
            </a:pPr>
            <a:r>
              <a:rPr lang="en"/>
              <a:t> </a:t>
            </a:r>
            <a:endParaRPr/>
          </a:p>
        </p:txBody>
      </p:sp>
      <p:pic>
        <p:nvPicPr>
          <p:cNvPr id="337" name="Google Shape;337;p50"/>
          <p:cNvPicPr preferRelativeResize="0"/>
          <p:nvPr/>
        </p:nvPicPr>
        <p:blipFill rotWithShape="1">
          <a:blip r:embed="rId3">
            <a:alphaModFix/>
          </a:blip>
          <a:srcRect b="0" l="0" r="0" t="0"/>
          <a:stretch/>
        </p:blipFill>
        <p:spPr>
          <a:xfrm>
            <a:off x="800950" y="2695575"/>
            <a:ext cx="3829050" cy="466725"/>
          </a:xfrm>
          <a:prstGeom prst="rect">
            <a:avLst/>
          </a:prstGeom>
          <a:noFill/>
          <a:ln>
            <a:noFill/>
          </a:ln>
        </p:spPr>
      </p:pic>
      <p:pic>
        <p:nvPicPr>
          <p:cNvPr id="338" name="Google Shape;338;p50"/>
          <p:cNvPicPr preferRelativeResize="0"/>
          <p:nvPr/>
        </p:nvPicPr>
        <p:blipFill>
          <a:blip r:embed="rId4">
            <a:alphaModFix/>
          </a:blip>
          <a:stretch>
            <a:fillRect/>
          </a:stretch>
        </p:blipFill>
        <p:spPr>
          <a:xfrm>
            <a:off x="729450" y="4271525"/>
            <a:ext cx="2667000" cy="60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4" name="Google Shape;344;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51"/>
          <p:cNvPicPr preferRelativeResize="0"/>
          <p:nvPr/>
        </p:nvPicPr>
        <p:blipFill>
          <a:blip r:embed="rId3">
            <a:alphaModFix/>
          </a:blip>
          <a:stretch>
            <a:fillRect/>
          </a:stretch>
        </p:blipFill>
        <p:spPr>
          <a:xfrm>
            <a:off x="-369700" y="0"/>
            <a:ext cx="975477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798200" y="621050"/>
            <a:ext cx="76881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6" name="Google Shape;106;p16"/>
          <p:cNvSpPr txBox="1"/>
          <p:nvPr>
            <p:ph idx="1" type="subTitle"/>
          </p:nvPr>
        </p:nvSpPr>
        <p:spPr>
          <a:xfrm>
            <a:off x="727952" y="14125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used for the registration of the user.</a:t>
            </a:r>
            <a:endParaRPr/>
          </a:p>
        </p:txBody>
      </p:sp>
      <p:pic>
        <p:nvPicPr>
          <p:cNvPr id="107" name="Google Shape;107;p16"/>
          <p:cNvPicPr preferRelativeResize="0"/>
          <p:nvPr/>
        </p:nvPicPr>
        <p:blipFill>
          <a:blip r:embed="rId3">
            <a:alphaModFix/>
          </a:blip>
          <a:stretch>
            <a:fillRect/>
          </a:stretch>
        </p:blipFill>
        <p:spPr>
          <a:xfrm>
            <a:off x="1140575" y="1953750"/>
            <a:ext cx="7003349" cy="2884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727950" y="681225"/>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17"/>
          <p:cNvSpPr txBox="1"/>
          <p:nvPr>
            <p:ph idx="1" type="subTitle"/>
          </p:nvPr>
        </p:nvSpPr>
        <p:spPr>
          <a:xfrm>
            <a:off x="727952" y="141292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Output</a:t>
            </a:r>
            <a:r>
              <a:rPr lang="en"/>
              <a:t> of the registered user can be </a:t>
            </a:r>
            <a:r>
              <a:rPr lang="en"/>
              <a:t>viewed</a:t>
            </a:r>
            <a:r>
              <a:rPr lang="en"/>
              <a:t> as:</a:t>
            </a:r>
            <a:endParaRPr/>
          </a:p>
        </p:txBody>
      </p:sp>
      <p:pic>
        <p:nvPicPr>
          <p:cNvPr id="114" name="Google Shape;114;p17"/>
          <p:cNvPicPr preferRelativeResize="0"/>
          <p:nvPr/>
        </p:nvPicPr>
        <p:blipFill>
          <a:blip r:embed="rId3">
            <a:alphaModFix/>
          </a:blip>
          <a:stretch>
            <a:fillRect/>
          </a:stretch>
        </p:blipFill>
        <p:spPr>
          <a:xfrm>
            <a:off x="1216575" y="2144625"/>
            <a:ext cx="5438775" cy="257175"/>
          </a:xfrm>
          <a:prstGeom prst="rect">
            <a:avLst/>
          </a:prstGeom>
          <a:noFill/>
          <a:ln>
            <a:noFill/>
          </a:ln>
        </p:spPr>
      </p:pic>
      <p:pic>
        <p:nvPicPr>
          <p:cNvPr id="115" name="Google Shape;115;p17"/>
          <p:cNvPicPr preferRelativeResize="0"/>
          <p:nvPr/>
        </p:nvPicPr>
        <p:blipFill>
          <a:blip r:embed="rId4">
            <a:alphaModFix/>
          </a:blip>
          <a:stretch>
            <a:fillRect/>
          </a:stretch>
        </p:blipFill>
        <p:spPr>
          <a:xfrm>
            <a:off x="304800" y="2943000"/>
            <a:ext cx="8839199" cy="479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Login</a:t>
            </a:r>
            <a:endParaRPr sz="4000"/>
          </a:p>
        </p:txBody>
      </p:sp>
      <p:sp>
        <p:nvSpPr>
          <p:cNvPr id="121" name="Google Shape;121;p1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ctrTitle"/>
          </p:nvPr>
        </p:nvSpPr>
        <p:spPr>
          <a:xfrm>
            <a:off x="727950" y="763075"/>
            <a:ext cx="7688100" cy="9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7" name="Google Shape;127;p19"/>
          <p:cNvSpPr txBox="1"/>
          <p:nvPr>
            <p:ph idx="1" type="subTitle"/>
          </p:nvPr>
        </p:nvSpPr>
        <p:spPr>
          <a:xfrm>
            <a:off x="727952" y="203055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Login is done using username and password. It is logged in only when both the entities are</a:t>
            </a:r>
            <a:endParaRPr/>
          </a:p>
          <a:p>
            <a:pPr indent="0" lvl="0" marL="0" rtl="0" algn="l">
              <a:spcBef>
                <a:spcPts val="0"/>
              </a:spcBef>
              <a:spcAft>
                <a:spcPts val="0"/>
              </a:spcAft>
              <a:buNone/>
            </a:pPr>
            <a:r>
              <a:rPr lang="en"/>
              <a:t>Rightly given. </a:t>
            </a:r>
            <a:endParaRPr/>
          </a:p>
        </p:txBody>
      </p:sp>
      <p:pic>
        <p:nvPicPr>
          <p:cNvPr id="128" name="Google Shape;128;p19"/>
          <p:cNvPicPr preferRelativeResize="0"/>
          <p:nvPr/>
        </p:nvPicPr>
        <p:blipFill>
          <a:blip r:embed="rId3">
            <a:alphaModFix/>
          </a:blip>
          <a:stretch>
            <a:fillRect/>
          </a:stretch>
        </p:blipFill>
        <p:spPr>
          <a:xfrm>
            <a:off x="3140250" y="2721825"/>
            <a:ext cx="2066925" cy="135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ctrTitle"/>
          </p:nvPr>
        </p:nvSpPr>
        <p:spPr>
          <a:xfrm>
            <a:off x="727950" y="566075"/>
            <a:ext cx="76881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0"/>
          <p:cNvSpPr txBox="1"/>
          <p:nvPr>
            <p:ph idx="1" type="subTitle"/>
          </p:nvPr>
        </p:nvSpPr>
        <p:spPr>
          <a:xfrm>
            <a:off x="727952" y="16326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used for </a:t>
            </a:r>
            <a:r>
              <a:rPr lang="en"/>
              <a:t>logging</a:t>
            </a:r>
            <a:r>
              <a:rPr lang="en"/>
              <a:t> the user who has already been registered. </a:t>
            </a:r>
            <a:endParaRPr/>
          </a:p>
        </p:txBody>
      </p:sp>
      <p:pic>
        <p:nvPicPr>
          <p:cNvPr id="135" name="Google Shape;135;p20"/>
          <p:cNvPicPr preferRelativeResize="0"/>
          <p:nvPr/>
        </p:nvPicPr>
        <p:blipFill>
          <a:blip r:embed="rId3">
            <a:alphaModFix/>
          </a:blip>
          <a:stretch>
            <a:fillRect/>
          </a:stretch>
        </p:blipFill>
        <p:spPr>
          <a:xfrm>
            <a:off x="1257525" y="2008700"/>
            <a:ext cx="5708280" cy="2829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Validation</a:t>
            </a:r>
            <a:endParaRPr sz="4000"/>
          </a:p>
        </p:txBody>
      </p:sp>
      <p:sp>
        <p:nvSpPr>
          <p:cNvPr id="141" name="Google Shape;141;p21"/>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