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59" r:id="rId6"/>
    <p:sldId id="262" r:id="rId7"/>
    <p:sldId id="263" r:id="rId8"/>
    <p:sldId id="264" r:id="rId9"/>
    <p:sldId id="265" r:id="rId10"/>
    <p:sldId id="270" r:id="rId11"/>
    <p:sldId id="266" r:id="rId12"/>
    <p:sldId id="267" r:id="rId13"/>
    <p:sldId id="26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3T13:44:36.522"/>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E4BF-4CF6-B19F-26C8-514DC209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F5C0FE-05DC-41FB-1E34-52D656D00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97FC4-23B6-2FE8-3EE3-40F94AE398DD}"/>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B717A9EE-6389-67F5-DF29-09F4AF216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074B2-5FF0-D800-62A0-432B4F09DD8D}"/>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342936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5CAD-EB26-CAE1-C737-29F8D50E5F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3248CD-BDD0-CF40-B38D-C8C037938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482CD-380F-8195-73BC-26738808F8F0}"/>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33E5F3CC-506C-2B40-6B94-7C0F495B5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4CBCF-71A3-F461-E312-F99FC7188128}"/>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79822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EFD6E-D633-FCF2-3333-CC2CFFAE7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93B61D-9E27-51DE-62DC-438FBB3FFC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0B137-AFFB-F768-8820-9DDB88D938C6}"/>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A2B346A2-131B-1E14-1D34-73AF980E7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7F630-9F98-943A-ADEA-D6C647B6E949}"/>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197165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A88E-6538-2F9A-D4C8-F6D16D95F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2217D-CA74-EFE9-4412-C4B248DEF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6BE12-BA4C-4C7C-4381-93AFF715D46D}"/>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7ADE79D7-E0D1-47AA-8B7B-3C67CC43E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2C5F0-53C6-38A4-73A4-C5D27861C61A}"/>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202783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F82-CCF0-A41E-03CE-292D89122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447A8-BD08-66A4-83DE-D54A4337A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41F5F-B0B2-D244-40D8-FAC714C99992}"/>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901FEB26-474D-3CEB-5D89-497CAA31F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B3D21-CADB-B408-5617-760C2104641A}"/>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20917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B580-055B-7E21-E31F-DF2D10232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5B972-9693-FCD3-37DD-BF11CDC1E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E516F4-174D-B4BD-58C6-5EC48B648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3D10CE-F393-4054-A107-8259311F886E}"/>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6" name="Footer Placeholder 5">
            <a:extLst>
              <a:ext uri="{FF2B5EF4-FFF2-40B4-BE49-F238E27FC236}">
                <a16:creationId xmlns:a16="http://schemas.microsoft.com/office/drawing/2014/main" id="{EC5DD8B3-C126-819B-AEA6-4F423CCD2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BAA53-41AD-1D5B-450A-17B3E09A6E9F}"/>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364014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42D2-AD45-C392-4022-079E77F1B3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54B01-C0C0-9AAD-66D2-2400ECF0A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A50D5-AFA3-73E9-0009-8BAE0193CB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C8723F-7FBA-21C2-2BF7-6171CC4A7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38306-0D63-C43D-A604-300154ADD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7319B2-0A23-EAB5-DA8D-440661929E5A}"/>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8" name="Footer Placeholder 7">
            <a:extLst>
              <a:ext uri="{FF2B5EF4-FFF2-40B4-BE49-F238E27FC236}">
                <a16:creationId xmlns:a16="http://schemas.microsoft.com/office/drawing/2014/main" id="{D6A08F5D-C613-197C-AFC6-2D0F0A699D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2BBA6F-7D3D-A7C9-BBA9-A82BA21345C1}"/>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417269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6BA9-A1F1-A2F8-19EB-BDC9F7F80D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40EE53-7608-C6DC-D732-C5B0627545FA}"/>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4" name="Footer Placeholder 3">
            <a:extLst>
              <a:ext uri="{FF2B5EF4-FFF2-40B4-BE49-F238E27FC236}">
                <a16:creationId xmlns:a16="http://schemas.microsoft.com/office/drawing/2014/main" id="{1F3233DD-D68D-39BD-364C-671B2B5A6E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CF1865-4F3F-96D1-43BD-9E54B997DB59}"/>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242882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D4574-8073-7792-0E13-ED491693CED8}"/>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3" name="Footer Placeholder 2">
            <a:extLst>
              <a:ext uri="{FF2B5EF4-FFF2-40B4-BE49-F238E27FC236}">
                <a16:creationId xmlns:a16="http://schemas.microsoft.com/office/drawing/2014/main" id="{3A84B79E-FB7C-A619-28C8-B852BFB70D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471432-0F25-5C31-4FD3-DCF0252E3800}"/>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39820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1472-5E65-29A6-B422-14556D6A4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7E1F28-1803-A488-8033-3CAE4B1B1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7503B1-1852-000E-3D78-DAF45F8B0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574E5-F8A1-753D-C18A-3C6F5DFB9340}"/>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6" name="Footer Placeholder 5">
            <a:extLst>
              <a:ext uri="{FF2B5EF4-FFF2-40B4-BE49-F238E27FC236}">
                <a16:creationId xmlns:a16="http://schemas.microsoft.com/office/drawing/2014/main" id="{E02D1239-30C6-7535-7EBD-18F793F94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61DE0-BA9D-8BEA-39F1-8B23BE634AE7}"/>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12850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480-A824-4C20-E674-29B99A324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4E6D57-E5BB-6DA2-318F-CE7E904D2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7CD038-2BAA-FCB4-A9B6-0C88EA5D2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99F2C-2570-D5FD-1E96-C43AFD802A6B}"/>
              </a:ext>
            </a:extLst>
          </p:cNvPr>
          <p:cNvSpPr>
            <a:spLocks noGrp="1"/>
          </p:cNvSpPr>
          <p:nvPr>
            <p:ph type="dt" sz="half" idx="10"/>
          </p:nvPr>
        </p:nvSpPr>
        <p:spPr/>
        <p:txBody>
          <a:bodyPr/>
          <a:lstStyle/>
          <a:p>
            <a:fld id="{93A9F0A5-7C18-42EA-BFB3-7F068424E064}" type="datetimeFigureOut">
              <a:rPr lang="en-IN" smtClean="0"/>
              <a:t>06-10-2025</a:t>
            </a:fld>
            <a:endParaRPr lang="en-IN"/>
          </a:p>
        </p:txBody>
      </p:sp>
      <p:sp>
        <p:nvSpPr>
          <p:cNvPr id="6" name="Footer Placeholder 5">
            <a:extLst>
              <a:ext uri="{FF2B5EF4-FFF2-40B4-BE49-F238E27FC236}">
                <a16:creationId xmlns:a16="http://schemas.microsoft.com/office/drawing/2014/main" id="{C2F26987-FFA8-E50F-7C81-7FDECC6AA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299C1-C0AE-153B-6499-0C90B5FCDD9E}"/>
              </a:ext>
            </a:extLst>
          </p:cNvPr>
          <p:cNvSpPr>
            <a:spLocks noGrp="1"/>
          </p:cNvSpPr>
          <p:nvPr>
            <p:ph type="sldNum" sz="quarter" idx="12"/>
          </p:nvPr>
        </p:nvSpPr>
        <p:spPr/>
        <p:txBody>
          <a:bodyPr/>
          <a:lstStyle/>
          <a:p>
            <a:fld id="{1F2E19C8-D896-4A2C-B3F8-0D2EC6DD24B6}" type="slidenum">
              <a:rPr lang="en-IN" smtClean="0"/>
              <a:t>‹#›</a:t>
            </a:fld>
            <a:endParaRPr lang="en-IN"/>
          </a:p>
        </p:txBody>
      </p:sp>
    </p:spTree>
    <p:extLst>
      <p:ext uri="{BB962C8B-B14F-4D97-AF65-F5344CB8AC3E}">
        <p14:creationId xmlns:p14="http://schemas.microsoft.com/office/powerpoint/2010/main" val="60745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B3161-5AFE-DA96-6DA7-693729B11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66F2A9-B037-D834-C97F-7F94688F4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FA45-D6F7-2AC0-EF80-55FF491C4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9F0A5-7C18-42EA-BFB3-7F068424E064}" type="datetimeFigureOut">
              <a:rPr lang="en-IN" smtClean="0"/>
              <a:t>06-10-2025</a:t>
            </a:fld>
            <a:endParaRPr lang="en-IN"/>
          </a:p>
        </p:txBody>
      </p:sp>
      <p:sp>
        <p:nvSpPr>
          <p:cNvPr id="5" name="Footer Placeholder 4">
            <a:extLst>
              <a:ext uri="{FF2B5EF4-FFF2-40B4-BE49-F238E27FC236}">
                <a16:creationId xmlns:a16="http://schemas.microsoft.com/office/drawing/2014/main" id="{13CF7E51-B3A9-233F-D7D3-0FCD110EA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BE2B24-4949-C07F-1256-FB21E7FC1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E19C8-D896-4A2C-B3F8-0D2EC6DD24B6}" type="slidenum">
              <a:rPr lang="en-IN" smtClean="0"/>
              <a:t>‹#›</a:t>
            </a:fld>
            <a:endParaRPr lang="en-IN"/>
          </a:p>
        </p:txBody>
      </p:sp>
    </p:spTree>
    <p:extLst>
      <p:ext uri="{BB962C8B-B14F-4D97-AF65-F5344CB8AC3E}">
        <p14:creationId xmlns:p14="http://schemas.microsoft.com/office/powerpoint/2010/main" val="2615650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4EC7-2600-DDCF-7266-5716B65EE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94EF5-352C-7229-417B-2568DAE253F7}"/>
              </a:ext>
            </a:extLst>
          </p:cNvPr>
          <p:cNvSpPr>
            <a:spLocks noGrp="1"/>
          </p:cNvSpPr>
          <p:nvPr>
            <p:ph type="ctrTitle"/>
          </p:nvPr>
        </p:nvSpPr>
        <p:spPr>
          <a:xfrm>
            <a:off x="2713703" y="747252"/>
            <a:ext cx="6703589" cy="3077496"/>
          </a:xfrm>
        </p:spPr>
        <p:txBody>
          <a:bodyPr>
            <a:noAutofit/>
          </a:bodyPr>
          <a:lstStyle/>
          <a:p>
            <a:r>
              <a:rPr lang="en-US" sz="4000" b="1" dirty="0"/>
              <a:t>Insights in Consumer Goods Domain</a:t>
            </a:r>
            <a:br>
              <a:rPr lang="en-US" sz="4000" b="1" dirty="0"/>
            </a:br>
            <a:br>
              <a:rPr lang="en-US" sz="4000" b="1" dirty="0"/>
            </a:br>
            <a:endParaRPr lang="en-IN" sz="4000" dirty="0"/>
          </a:p>
        </p:txBody>
      </p:sp>
      <p:pic>
        <p:nvPicPr>
          <p:cNvPr id="5" name="Picture 4">
            <a:extLst>
              <a:ext uri="{FF2B5EF4-FFF2-40B4-BE49-F238E27FC236}">
                <a16:creationId xmlns:a16="http://schemas.microsoft.com/office/drawing/2014/main" id="{ECCA31DE-998B-76AC-767D-4776BDC6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74" y="580104"/>
            <a:ext cx="1694929" cy="1658619"/>
          </a:xfrm>
          <a:prstGeom prst="rect">
            <a:avLst/>
          </a:prstGeom>
        </p:spPr>
      </p:pic>
      <p:pic>
        <p:nvPicPr>
          <p:cNvPr id="7" name="Picture 6">
            <a:extLst>
              <a:ext uri="{FF2B5EF4-FFF2-40B4-BE49-F238E27FC236}">
                <a16:creationId xmlns:a16="http://schemas.microsoft.com/office/drawing/2014/main" id="{1969E8F5-1DF0-5617-7FD0-74D21A412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92" y="3824748"/>
            <a:ext cx="1771816" cy="1757125"/>
          </a:xfrm>
          <a:prstGeom prst="rect">
            <a:avLst/>
          </a:prstGeom>
        </p:spPr>
      </p:pic>
      <p:sp>
        <p:nvSpPr>
          <p:cNvPr id="8" name="TextBox 7">
            <a:extLst>
              <a:ext uri="{FF2B5EF4-FFF2-40B4-BE49-F238E27FC236}">
                <a16:creationId xmlns:a16="http://schemas.microsoft.com/office/drawing/2014/main" id="{FE6C39EB-0A45-6767-7E82-57B038A9EAA9}"/>
              </a:ext>
            </a:extLst>
          </p:cNvPr>
          <p:cNvSpPr txBox="1"/>
          <p:nvPr/>
        </p:nvSpPr>
        <p:spPr>
          <a:xfrm>
            <a:off x="9417292" y="5702710"/>
            <a:ext cx="1771817" cy="707886"/>
          </a:xfrm>
          <a:prstGeom prst="rect">
            <a:avLst/>
          </a:prstGeom>
          <a:noFill/>
        </p:spPr>
        <p:txBody>
          <a:bodyPr wrap="square" rtlCol="0">
            <a:spAutoFit/>
          </a:bodyPr>
          <a:lstStyle/>
          <a:p>
            <a:r>
              <a:rPr lang="en-US" sz="2000" dirty="0"/>
              <a:t>Presented by-</a:t>
            </a:r>
          </a:p>
          <a:p>
            <a:r>
              <a:rPr lang="en-US" sz="2000" dirty="0"/>
              <a:t>Ankur Katiyar</a:t>
            </a:r>
            <a:endParaRPr lang="en-IN" sz="2000" dirty="0"/>
          </a:p>
        </p:txBody>
      </p:sp>
    </p:spTree>
    <p:extLst>
      <p:ext uri="{BB962C8B-B14F-4D97-AF65-F5344CB8AC3E}">
        <p14:creationId xmlns:p14="http://schemas.microsoft.com/office/powerpoint/2010/main" val="1918300802"/>
      </p:ext>
    </p:extLst>
  </p:cSld>
  <p:clrMapOvr>
    <a:masterClrMapping/>
  </p:clrMapOvr>
  <mc:AlternateContent xmlns:mc="http://schemas.openxmlformats.org/markup-compatibility/2006" xmlns:p14="http://schemas.microsoft.com/office/powerpoint/2010/main">
    <mc:Choice Requires="p14">
      <p:transition spd="slow" p14:dur="2000" advTm="2775"/>
    </mc:Choice>
    <mc:Fallback xmlns="">
      <p:transition spd="slow" advTm="27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a:stretch>
        </a:blipFill>
        <a:effectLst/>
      </p:bgPr>
    </p:bg>
    <p:spTree>
      <p:nvGrpSpPr>
        <p:cNvPr id="1" name="">
          <a:extLst>
            <a:ext uri="{FF2B5EF4-FFF2-40B4-BE49-F238E27FC236}">
              <a16:creationId xmlns:a16="http://schemas.microsoft.com/office/drawing/2014/main" id="{7C4B9DA9-E4CA-A324-B4E4-902BAC4A2412}"/>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CA6CA3-BDAB-CCEF-F43F-13A212643D6C}"/>
              </a:ext>
            </a:extLst>
          </p:cNvPr>
          <p:cNvCxnSpPr>
            <a:cxnSpLocks/>
          </p:cNvCxnSpPr>
          <p:nvPr/>
        </p:nvCxnSpPr>
        <p:spPr>
          <a:xfrm flipV="1">
            <a:off x="5958346" y="3033960"/>
            <a:ext cx="137654" cy="609600"/>
          </a:xfrm>
          <a:prstGeom prst="line">
            <a:avLst/>
          </a:prstGeom>
          <a:ln w="25400">
            <a:solidFill>
              <a:schemeClr val="accent2"/>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2074385-D520-678F-0FD6-1BD555B8E4CF}"/>
                  </a:ext>
                </a:extLst>
              </p14:cNvPr>
              <p14:cNvContentPartPr/>
              <p14:nvPr/>
            </p14:nvContentPartPr>
            <p14:xfrm>
              <a:off x="-698063" y="1936668"/>
              <a:ext cx="360" cy="360"/>
            </p14:xfrm>
          </p:contentPart>
        </mc:Choice>
        <mc:Fallback xmlns="">
          <p:pic>
            <p:nvPicPr>
              <p:cNvPr id="6" name="Ink 5">
                <a:extLst>
                  <a:ext uri="{FF2B5EF4-FFF2-40B4-BE49-F238E27FC236}">
                    <a16:creationId xmlns:a16="http://schemas.microsoft.com/office/drawing/2014/main" id="{12074385-D520-678F-0FD6-1BD555B8E4CF}"/>
                  </a:ext>
                </a:extLst>
              </p:cNvPr>
              <p:cNvPicPr/>
              <p:nvPr/>
            </p:nvPicPr>
            <p:blipFill>
              <a:blip r:embed="rId4"/>
              <a:stretch>
                <a:fillRect/>
              </a:stretch>
            </p:blipFill>
            <p:spPr>
              <a:xfrm>
                <a:off x="-704183" y="1930548"/>
                <a:ext cx="12600" cy="12600"/>
              </a:xfrm>
              <a:prstGeom prst="rect">
                <a:avLst/>
              </a:prstGeom>
            </p:spPr>
          </p:pic>
        </mc:Fallback>
      </mc:AlternateContent>
      <p:cxnSp>
        <p:nvCxnSpPr>
          <p:cNvPr id="11" name="Straight Connector 10">
            <a:extLst>
              <a:ext uri="{FF2B5EF4-FFF2-40B4-BE49-F238E27FC236}">
                <a16:creationId xmlns:a16="http://schemas.microsoft.com/office/drawing/2014/main" id="{0915C1F0-81D7-143B-88F7-C3F572084206}"/>
              </a:ext>
            </a:extLst>
          </p:cNvPr>
          <p:cNvCxnSpPr>
            <a:cxnSpLocks/>
          </p:cNvCxnSpPr>
          <p:nvPr/>
        </p:nvCxnSpPr>
        <p:spPr>
          <a:xfrm flipH="1">
            <a:off x="5966419" y="2140886"/>
            <a:ext cx="98322" cy="452283"/>
          </a:xfrm>
          <a:prstGeom prst="line">
            <a:avLst/>
          </a:prstGeom>
          <a:ln w="25400"/>
        </p:spPr>
        <p:style>
          <a:lnRef idx="3">
            <a:schemeClr val="accent3"/>
          </a:lnRef>
          <a:fillRef idx="0">
            <a:schemeClr val="accent3"/>
          </a:fillRef>
          <a:effectRef idx="2">
            <a:schemeClr val="accent3"/>
          </a:effectRef>
          <a:fontRef idx="minor">
            <a:schemeClr val="tx1"/>
          </a:fontRef>
        </p:style>
      </p:cxnSp>
      <p:sp>
        <p:nvSpPr>
          <p:cNvPr id="22" name="Oval 21">
            <a:extLst>
              <a:ext uri="{FF2B5EF4-FFF2-40B4-BE49-F238E27FC236}">
                <a16:creationId xmlns:a16="http://schemas.microsoft.com/office/drawing/2014/main" id="{8564623D-FDAC-112E-E6C0-64AD75585328}"/>
              </a:ext>
            </a:extLst>
          </p:cNvPr>
          <p:cNvSpPr/>
          <p:nvPr/>
        </p:nvSpPr>
        <p:spPr>
          <a:xfrm>
            <a:off x="10245214" y="645861"/>
            <a:ext cx="373626" cy="344129"/>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FFDCF666-06C8-5B3B-A906-FDC9AFD243FE}"/>
              </a:ext>
            </a:extLst>
          </p:cNvPr>
          <p:cNvSpPr txBox="1"/>
          <p:nvPr/>
        </p:nvSpPr>
        <p:spPr>
          <a:xfrm>
            <a:off x="2100104" y="4514631"/>
            <a:ext cx="1798655" cy="338554"/>
          </a:xfrm>
          <a:prstGeom prst="rect">
            <a:avLst/>
          </a:prstGeom>
          <a:noFill/>
        </p:spPr>
        <p:txBody>
          <a:bodyPr wrap="square" rtlCol="0">
            <a:spAutoFit/>
          </a:bodyPr>
          <a:lstStyle/>
          <a:p>
            <a:pPr algn="ctr"/>
            <a:r>
              <a:rPr lang="en-US" sz="1600" dirty="0"/>
              <a:t>FY 2020</a:t>
            </a:r>
            <a:endParaRPr lang="en-IN" sz="1600" dirty="0"/>
          </a:p>
        </p:txBody>
      </p:sp>
      <p:sp>
        <p:nvSpPr>
          <p:cNvPr id="39" name="TextBox 38">
            <a:extLst>
              <a:ext uri="{FF2B5EF4-FFF2-40B4-BE49-F238E27FC236}">
                <a16:creationId xmlns:a16="http://schemas.microsoft.com/office/drawing/2014/main" id="{2ACB47F9-102F-10A7-EB07-EE459A39159C}"/>
              </a:ext>
            </a:extLst>
          </p:cNvPr>
          <p:cNvSpPr txBox="1"/>
          <p:nvPr/>
        </p:nvSpPr>
        <p:spPr>
          <a:xfrm>
            <a:off x="7566409" y="4514631"/>
            <a:ext cx="1708220" cy="338554"/>
          </a:xfrm>
          <a:prstGeom prst="rect">
            <a:avLst/>
          </a:prstGeom>
          <a:noFill/>
        </p:spPr>
        <p:txBody>
          <a:bodyPr wrap="square" rtlCol="0">
            <a:spAutoFit/>
          </a:bodyPr>
          <a:lstStyle/>
          <a:p>
            <a:pPr algn="ctr"/>
            <a:r>
              <a:rPr lang="en-US" sz="1600" dirty="0"/>
              <a:t>FY 2021</a:t>
            </a:r>
            <a:endParaRPr lang="en-IN" sz="1600" dirty="0"/>
          </a:p>
        </p:txBody>
      </p:sp>
      <p:sp>
        <p:nvSpPr>
          <p:cNvPr id="40" name="TextBox 39">
            <a:extLst>
              <a:ext uri="{FF2B5EF4-FFF2-40B4-BE49-F238E27FC236}">
                <a16:creationId xmlns:a16="http://schemas.microsoft.com/office/drawing/2014/main" id="{402DF1A9-60C0-66D4-7ED8-3CFEEE887662}"/>
              </a:ext>
            </a:extLst>
          </p:cNvPr>
          <p:cNvSpPr txBox="1"/>
          <p:nvPr/>
        </p:nvSpPr>
        <p:spPr>
          <a:xfrm>
            <a:off x="1055077" y="5301067"/>
            <a:ext cx="6033217" cy="646331"/>
          </a:xfrm>
          <a:prstGeom prst="rect">
            <a:avLst/>
          </a:prstGeom>
          <a:noFill/>
        </p:spPr>
        <p:txBody>
          <a:bodyPr wrap="square" rtlCol="0">
            <a:spAutoFit/>
          </a:bodyPr>
          <a:lstStyle/>
          <a:p>
            <a:r>
              <a:rPr lang="en-US" dirty="0"/>
              <a:t>Insights-</a:t>
            </a:r>
          </a:p>
          <a:p>
            <a:r>
              <a:rPr lang="en-US" dirty="0"/>
              <a:t>Low gross sales are due to COVID-19 and Global Chip Shortage.</a:t>
            </a:r>
            <a:endParaRPr lang="en-IN" dirty="0"/>
          </a:p>
        </p:txBody>
      </p:sp>
      <p:pic>
        <p:nvPicPr>
          <p:cNvPr id="4" name="Picture 3">
            <a:extLst>
              <a:ext uri="{FF2B5EF4-FFF2-40B4-BE49-F238E27FC236}">
                <a16:creationId xmlns:a16="http://schemas.microsoft.com/office/drawing/2014/main" id="{A5B64396-9ECC-42F0-7993-045765D50C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043" y="530949"/>
            <a:ext cx="10431913" cy="3983682"/>
          </a:xfrm>
          <a:prstGeom prst="rect">
            <a:avLst/>
          </a:prstGeom>
          <a:blipFill dpi="0" rotWithShape="1">
            <a:blip r:embed="rId6"/>
            <a:srcRect/>
            <a:tile tx="0" ty="0" sx="100000" sy="100000" flip="none" algn="tl"/>
          </a:blipFill>
        </p:spPr>
      </p:pic>
      <p:cxnSp>
        <p:nvCxnSpPr>
          <p:cNvPr id="15" name="Straight Connector 14">
            <a:extLst>
              <a:ext uri="{FF2B5EF4-FFF2-40B4-BE49-F238E27FC236}">
                <a16:creationId xmlns:a16="http://schemas.microsoft.com/office/drawing/2014/main" id="{B564DE16-F23A-1699-412B-CEE2040E0CBC}"/>
              </a:ext>
            </a:extLst>
          </p:cNvPr>
          <p:cNvCxnSpPr>
            <a:cxnSpLocks/>
          </p:cNvCxnSpPr>
          <p:nvPr/>
        </p:nvCxnSpPr>
        <p:spPr>
          <a:xfrm flipV="1">
            <a:off x="5958346" y="2723103"/>
            <a:ext cx="137654" cy="542611"/>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1BD0FC5E-7791-4F1C-3F81-E865F2BC1761}"/>
              </a:ext>
            </a:extLst>
          </p:cNvPr>
          <p:cNvCxnSpPr/>
          <p:nvPr/>
        </p:nvCxnSpPr>
        <p:spPr>
          <a:xfrm flipV="1">
            <a:off x="6096000" y="1936668"/>
            <a:ext cx="113881" cy="786435"/>
          </a:xfrm>
          <a:prstGeom prst="line">
            <a:avLst/>
          </a:prstGeom>
        </p:spPr>
        <p:style>
          <a:lnRef idx="3">
            <a:schemeClr val="accent3"/>
          </a:lnRef>
          <a:fillRef idx="0">
            <a:schemeClr val="accent3"/>
          </a:fillRef>
          <a:effectRef idx="2">
            <a:schemeClr val="accent3"/>
          </a:effectRef>
          <a:fontRef idx="minor">
            <a:schemeClr val="tx1"/>
          </a:fontRef>
        </p:style>
      </p:cxnSp>
      <p:sp>
        <p:nvSpPr>
          <p:cNvPr id="21" name="Oval 20">
            <a:extLst>
              <a:ext uri="{FF2B5EF4-FFF2-40B4-BE49-F238E27FC236}">
                <a16:creationId xmlns:a16="http://schemas.microsoft.com/office/drawing/2014/main" id="{742F5CFC-09BD-241B-466E-6F3FB6E24D83}"/>
              </a:ext>
            </a:extLst>
          </p:cNvPr>
          <p:cNvSpPr/>
          <p:nvPr/>
        </p:nvSpPr>
        <p:spPr>
          <a:xfrm>
            <a:off x="6641960" y="530949"/>
            <a:ext cx="834014" cy="584418"/>
          </a:xfrm>
          <a:prstGeom prst="ellipse">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38EC6906-E112-4CB3-9492-F6D26A0C3211}"/>
              </a:ext>
            </a:extLst>
          </p:cNvPr>
          <p:cNvSpPr/>
          <p:nvPr/>
        </p:nvSpPr>
        <p:spPr>
          <a:xfrm>
            <a:off x="3496827" y="3429000"/>
            <a:ext cx="663192" cy="418763"/>
          </a:xfrm>
          <a:prstGeom prst="ellipse">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BDBC19D6-BAAC-2528-AF00-8FB62EC59BD2}"/>
              </a:ext>
            </a:extLst>
          </p:cNvPr>
          <p:cNvSpPr txBox="1"/>
          <p:nvPr/>
        </p:nvSpPr>
        <p:spPr>
          <a:xfrm>
            <a:off x="1788607" y="3429000"/>
            <a:ext cx="2204752" cy="338554"/>
          </a:xfrm>
          <a:prstGeom prst="rect">
            <a:avLst/>
          </a:prstGeom>
          <a:noFill/>
        </p:spPr>
        <p:txBody>
          <a:bodyPr wrap="square" rtlCol="0">
            <a:spAutoFit/>
          </a:bodyPr>
          <a:lstStyle/>
          <a:p>
            <a:r>
              <a:rPr lang="en-US" sz="1600" dirty="0"/>
              <a:t>Lowest Gross sales</a:t>
            </a:r>
            <a:endParaRPr lang="en-IN" sz="1600" dirty="0"/>
          </a:p>
        </p:txBody>
      </p:sp>
      <p:sp>
        <p:nvSpPr>
          <p:cNvPr id="25" name="TextBox 24">
            <a:extLst>
              <a:ext uri="{FF2B5EF4-FFF2-40B4-BE49-F238E27FC236}">
                <a16:creationId xmlns:a16="http://schemas.microsoft.com/office/drawing/2014/main" id="{3DE34560-898C-1035-2D25-80D78654D936}"/>
              </a:ext>
            </a:extLst>
          </p:cNvPr>
          <p:cNvSpPr txBox="1"/>
          <p:nvPr/>
        </p:nvSpPr>
        <p:spPr>
          <a:xfrm>
            <a:off x="4762919" y="624539"/>
            <a:ext cx="1808702" cy="338554"/>
          </a:xfrm>
          <a:prstGeom prst="rect">
            <a:avLst/>
          </a:prstGeom>
          <a:noFill/>
        </p:spPr>
        <p:txBody>
          <a:bodyPr wrap="square" rtlCol="0">
            <a:spAutoFit/>
          </a:bodyPr>
          <a:lstStyle/>
          <a:p>
            <a:r>
              <a:rPr lang="en-US" sz="1600" dirty="0"/>
              <a:t>Highest Gross sales</a:t>
            </a:r>
            <a:endParaRPr lang="en-IN" sz="1600" dirty="0"/>
          </a:p>
        </p:txBody>
      </p:sp>
      <p:sp>
        <p:nvSpPr>
          <p:cNvPr id="26" name="TextBox 25">
            <a:extLst>
              <a:ext uri="{FF2B5EF4-FFF2-40B4-BE49-F238E27FC236}">
                <a16:creationId xmlns:a16="http://schemas.microsoft.com/office/drawing/2014/main" id="{1A6E5F9C-6C1F-B93C-7D76-D4F257DBC65A}"/>
              </a:ext>
            </a:extLst>
          </p:cNvPr>
          <p:cNvSpPr txBox="1"/>
          <p:nvPr/>
        </p:nvSpPr>
        <p:spPr>
          <a:xfrm>
            <a:off x="1055077" y="4840055"/>
            <a:ext cx="5295481" cy="369332"/>
          </a:xfrm>
          <a:prstGeom prst="rect">
            <a:avLst/>
          </a:prstGeom>
          <a:noFill/>
        </p:spPr>
        <p:txBody>
          <a:bodyPr wrap="square" rtlCol="0">
            <a:spAutoFit/>
          </a:bodyPr>
          <a:lstStyle/>
          <a:p>
            <a:r>
              <a:rPr lang="en-US" dirty="0"/>
              <a:t>Note- Fiscal Year for </a:t>
            </a:r>
            <a:r>
              <a:rPr lang="en-US" dirty="0" err="1"/>
              <a:t>AtliQ</a:t>
            </a:r>
            <a:r>
              <a:rPr lang="en-US" dirty="0"/>
              <a:t>- September to August</a:t>
            </a:r>
            <a:endParaRPr lang="en-IN" dirty="0"/>
          </a:p>
        </p:txBody>
      </p:sp>
    </p:spTree>
    <p:extLst>
      <p:ext uri="{BB962C8B-B14F-4D97-AF65-F5344CB8AC3E}">
        <p14:creationId xmlns:p14="http://schemas.microsoft.com/office/powerpoint/2010/main" val="1122857700"/>
      </p:ext>
    </p:extLst>
  </p:cSld>
  <p:clrMapOvr>
    <a:masterClrMapping/>
  </p:clrMapOvr>
  <mc:AlternateContent xmlns:mc="http://schemas.openxmlformats.org/markup-compatibility/2006" xmlns:p14="http://schemas.microsoft.com/office/powerpoint/2010/main">
    <mc:Choice Requires="p14">
      <p:transition spd="slow" p14:dur="2000" advTm="1678"/>
    </mc:Choice>
    <mc:Fallback xmlns="">
      <p:transition spd="slow" advTm="16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3AFDE-59F8-7EF8-EC96-63CC4531F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2D83B-E372-B065-CCEC-FE81CEA65CA9}"/>
              </a:ext>
            </a:extLst>
          </p:cNvPr>
          <p:cNvSpPr>
            <a:spLocks noGrp="1"/>
          </p:cNvSpPr>
          <p:nvPr>
            <p:ph type="ctrTitle"/>
          </p:nvPr>
        </p:nvSpPr>
        <p:spPr>
          <a:xfrm>
            <a:off x="963562" y="422787"/>
            <a:ext cx="10215716" cy="1002890"/>
          </a:xfrm>
        </p:spPr>
        <p:txBody>
          <a:bodyPr>
            <a:noAutofit/>
          </a:bodyPr>
          <a:lstStyle/>
          <a:p>
            <a:pPr algn="l"/>
            <a:br>
              <a:rPr lang="en-IN" sz="2000" dirty="0">
                <a:latin typeface="+mn-lt"/>
              </a:rPr>
            </a:br>
            <a:r>
              <a:rPr lang="en-US" sz="2000" dirty="0">
                <a:latin typeface="+mn-lt"/>
              </a:rPr>
              <a:t>8. In which quarter of 2020, got the maximum </a:t>
            </a:r>
            <a:r>
              <a:rPr lang="en-US" sz="2000" dirty="0" err="1">
                <a:latin typeface="+mn-lt"/>
              </a:rPr>
              <a:t>total_sold_quantity</a:t>
            </a:r>
            <a:r>
              <a:rPr lang="en-US" sz="2000" dirty="0">
                <a:latin typeface="+mn-lt"/>
              </a:rPr>
              <a:t>? The final output contains these fields sorted by the </a:t>
            </a:r>
            <a:r>
              <a:rPr lang="en-US" sz="2000" dirty="0" err="1">
                <a:latin typeface="+mn-lt"/>
              </a:rPr>
              <a:t>total_sold_quantity</a:t>
            </a:r>
            <a:r>
              <a:rPr lang="en-US" sz="2000" dirty="0">
                <a:latin typeface="+mn-lt"/>
              </a:rPr>
              <a:t>, Quarter </a:t>
            </a:r>
            <a:r>
              <a:rPr lang="en-US" sz="2000" dirty="0" err="1">
                <a:latin typeface="+mn-lt"/>
              </a:rPr>
              <a:t>total_sold_quantity</a:t>
            </a:r>
            <a:r>
              <a:rPr lang="en-US" sz="2000" dirty="0">
                <a:latin typeface="+mn-lt"/>
              </a:rPr>
              <a:t> </a:t>
            </a:r>
            <a:endParaRPr lang="en-IN" sz="2000" dirty="0">
              <a:latin typeface="+mn-lt"/>
            </a:endParaRPr>
          </a:p>
        </p:txBody>
      </p:sp>
      <p:pic>
        <p:nvPicPr>
          <p:cNvPr id="5" name="Picture 4">
            <a:extLst>
              <a:ext uri="{FF2B5EF4-FFF2-40B4-BE49-F238E27FC236}">
                <a16:creationId xmlns:a16="http://schemas.microsoft.com/office/drawing/2014/main" id="{8BAF566D-F436-E385-6E68-EE661F0A4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362" y="1612220"/>
            <a:ext cx="4149843" cy="2428838"/>
          </a:xfrm>
          <a:prstGeom prst="rect">
            <a:avLst/>
          </a:prstGeom>
        </p:spPr>
      </p:pic>
      <p:pic>
        <p:nvPicPr>
          <p:cNvPr id="7" name="Picture 6">
            <a:extLst>
              <a:ext uri="{FF2B5EF4-FFF2-40B4-BE49-F238E27FC236}">
                <a16:creationId xmlns:a16="http://schemas.microsoft.com/office/drawing/2014/main" id="{1D1945F6-DA44-F9A6-A55B-3E1E69BCC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566" y="1612220"/>
            <a:ext cx="3715268" cy="3572374"/>
          </a:xfrm>
          <a:prstGeom prst="rect">
            <a:avLst/>
          </a:prstGeom>
        </p:spPr>
      </p:pic>
      <p:sp>
        <p:nvSpPr>
          <p:cNvPr id="8" name="Arrow: Right 7">
            <a:extLst>
              <a:ext uri="{FF2B5EF4-FFF2-40B4-BE49-F238E27FC236}">
                <a16:creationId xmlns:a16="http://schemas.microsoft.com/office/drawing/2014/main" id="{4A697808-D7E8-E994-34A5-EEFDACB6AAB6}"/>
              </a:ext>
            </a:extLst>
          </p:cNvPr>
          <p:cNvSpPr/>
          <p:nvPr/>
        </p:nvSpPr>
        <p:spPr>
          <a:xfrm>
            <a:off x="5582216" y="2668032"/>
            <a:ext cx="978408" cy="48463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4D1657B-E39A-2C3A-6358-208EA5900B9C}"/>
              </a:ext>
            </a:extLst>
          </p:cNvPr>
          <p:cNvSpPr txBox="1"/>
          <p:nvPr/>
        </p:nvSpPr>
        <p:spPr>
          <a:xfrm>
            <a:off x="1034980" y="5245780"/>
            <a:ext cx="10144300" cy="923330"/>
          </a:xfrm>
          <a:prstGeom prst="rect">
            <a:avLst/>
          </a:prstGeom>
          <a:noFill/>
        </p:spPr>
        <p:txBody>
          <a:bodyPr wrap="square" rtlCol="0">
            <a:spAutoFit/>
          </a:bodyPr>
          <a:lstStyle/>
          <a:p>
            <a:r>
              <a:rPr lang="en-US" dirty="0"/>
              <a:t>Insight-</a:t>
            </a:r>
          </a:p>
          <a:p>
            <a:r>
              <a:rPr lang="en-US" dirty="0"/>
              <a:t>Q1 has the maximum total sold quantity  of 7M in 2020, followed by Q2 while Q3 has the minimum total sold quantity.</a:t>
            </a:r>
            <a:endParaRPr lang="en-IN" dirty="0"/>
          </a:p>
        </p:txBody>
      </p:sp>
    </p:spTree>
    <p:extLst>
      <p:ext uri="{BB962C8B-B14F-4D97-AF65-F5344CB8AC3E}">
        <p14:creationId xmlns:p14="http://schemas.microsoft.com/office/powerpoint/2010/main" val="3807259899"/>
      </p:ext>
    </p:extLst>
  </p:cSld>
  <p:clrMapOvr>
    <a:masterClrMapping/>
  </p:clrMapOvr>
  <mc:AlternateContent xmlns:mc="http://schemas.openxmlformats.org/markup-compatibility/2006" xmlns:p14="http://schemas.microsoft.com/office/powerpoint/2010/main">
    <mc:Choice Requires="p14">
      <p:transition spd="slow" p14:dur="2000" advTm="627"/>
    </mc:Choice>
    <mc:Fallback xmlns="">
      <p:transition spd="slow" advTm="6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33D6B-0DD0-D7CD-53D0-D9AEC1DBA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944DA-8B53-1DC6-9D8F-D9C604243E3A}"/>
              </a:ext>
            </a:extLst>
          </p:cNvPr>
          <p:cNvSpPr>
            <a:spLocks noGrp="1"/>
          </p:cNvSpPr>
          <p:nvPr>
            <p:ph type="ctrTitle"/>
          </p:nvPr>
        </p:nvSpPr>
        <p:spPr>
          <a:xfrm>
            <a:off x="963561" y="373626"/>
            <a:ext cx="10392697" cy="1858297"/>
          </a:xfrm>
        </p:spPr>
        <p:txBody>
          <a:bodyPr>
            <a:noAutofit/>
          </a:bodyPr>
          <a:lstStyle/>
          <a:p>
            <a:pPr algn="l"/>
            <a:br>
              <a:rPr lang="en-IN" sz="2000" dirty="0">
                <a:latin typeface="+mn-lt"/>
              </a:rPr>
            </a:br>
            <a:r>
              <a:rPr lang="en-US" sz="2000" dirty="0">
                <a:latin typeface="+mn-lt"/>
              </a:rPr>
              <a:t>9. Which channel helped to bring more gross sales in the fiscal year 2021 and the percentage of contribution? The final output contains these fields, </a:t>
            </a:r>
            <a:br>
              <a:rPr lang="en-US" sz="2000" dirty="0">
                <a:latin typeface="+mn-lt"/>
              </a:rPr>
            </a:br>
            <a:r>
              <a:rPr lang="en-US" sz="2000" dirty="0">
                <a:latin typeface="+mn-lt"/>
              </a:rPr>
              <a:t>channel </a:t>
            </a:r>
            <a:br>
              <a:rPr lang="en-US" sz="2000" dirty="0">
                <a:latin typeface="+mn-lt"/>
              </a:rPr>
            </a:br>
            <a:r>
              <a:rPr lang="en-US" sz="2000" dirty="0" err="1">
                <a:latin typeface="+mn-lt"/>
              </a:rPr>
              <a:t>gross_sales_mln</a:t>
            </a:r>
            <a:r>
              <a:rPr lang="en-US" sz="2000" dirty="0">
                <a:latin typeface="+mn-lt"/>
              </a:rPr>
              <a:t> </a:t>
            </a:r>
            <a:br>
              <a:rPr lang="en-US" sz="2000" dirty="0">
                <a:latin typeface="+mn-lt"/>
              </a:rPr>
            </a:br>
            <a:r>
              <a:rPr lang="en-US" sz="2000" dirty="0">
                <a:latin typeface="+mn-lt"/>
              </a:rPr>
              <a:t>percentage </a:t>
            </a:r>
            <a:endParaRPr lang="en-IN" sz="2000" dirty="0">
              <a:latin typeface="+mn-lt"/>
            </a:endParaRPr>
          </a:p>
        </p:txBody>
      </p:sp>
      <p:pic>
        <p:nvPicPr>
          <p:cNvPr id="5" name="Picture 4">
            <a:extLst>
              <a:ext uri="{FF2B5EF4-FFF2-40B4-BE49-F238E27FC236}">
                <a16:creationId xmlns:a16="http://schemas.microsoft.com/office/drawing/2014/main" id="{2E79965C-FE2E-CB89-4DB2-98AE3721F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21" y="2310790"/>
            <a:ext cx="5011079" cy="1651609"/>
          </a:xfrm>
          <a:prstGeom prst="rect">
            <a:avLst/>
          </a:prstGeom>
        </p:spPr>
      </p:pic>
      <p:pic>
        <p:nvPicPr>
          <p:cNvPr id="7" name="Picture 6">
            <a:extLst>
              <a:ext uri="{FF2B5EF4-FFF2-40B4-BE49-F238E27FC236}">
                <a16:creationId xmlns:a16="http://schemas.microsoft.com/office/drawing/2014/main" id="{63A31074-5540-7390-D698-51CB77FE0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610" y="1698118"/>
            <a:ext cx="4525006" cy="2876951"/>
          </a:xfrm>
          <a:prstGeom prst="rect">
            <a:avLst/>
          </a:prstGeom>
        </p:spPr>
      </p:pic>
      <p:sp>
        <p:nvSpPr>
          <p:cNvPr id="4" name="TextBox 3">
            <a:extLst>
              <a:ext uri="{FF2B5EF4-FFF2-40B4-BE49-F238E27FC236}">
                <a16:creationId xmlns:a16="http://schemas.microsoft.com/office/drawing/2014/main" id="{D2C1374E-43BE-AA6B-B48D-EA8C3AE6643D}"/>
              </a:ext>
            </a:extLst>
          </p:cNvPr>
          <p:cNvSpPr txBox="1"/>
          <p:nvPr/>
        </p:nvSpPr>
        <p:spPr>
          <a:xfrm>
            <a:off x="1219200" y="4975123"/>
            <a:ext cx="7729360" cy="646331"/>
          </a:xfrm>
          <a:prstGeom prst="rect">
            <a:avLst/>
          </a:prstGeom>
          <a:noFill/>
        </p:spPr>
        <p:txBody>
          <a:bodyPr wrap="none" rtlCol="0">
            <a:spAutoFit/>
          </a:bodyPr>
          <a:lstStyle/>
          <a:p>
            <a:r>
              <a:rPr lang="en-US" dirty="0"/>
              <a:t>Insight-</a:t>
            </a:r>
          </a:p>
          <a:p>
            <a:r>
              <a:rPr lang="en-US" dirty="0"/>
              <a:t>Retailer has the highest market share followed by Direct and Distributor Channel.</a:t>
            </a:r>
            <a:endParaRPr lang="en-IN" dirty="0"/>
          </a:p>
        </p:txBody>
      </p:sp>
    </p:spTree>
    <p:extLst>
      <p:ext uri="{BB962C8B-B14F-4D97-AF65-F5344CB8AC3E}">
        <p14:creationId xmlns:p14="http://schemas.microsoft.com/office/powerpoint/2010/main" val="3964362502"/>
      </p:ext>
    </p:extLst>
  </p:cSld>
  <p:clrMapOvr>
    <a:masterClrMapping/>
  </p:clrMapOvr>
  <mc:AlternateContent xmlns:mc="http://schemas.openxmlformats.org/markup-compatibility/2006" xmlns:p14="http://schemas.microsoft.com/office/powerpoint/2010/main">
    <mc:Choice Requires="p14">
      <p:transition spd="slow" p14:dur="2000" advTm="413"/>
    </mc:Choice>
    <mc:Fallback xmlns="">
      <p:transition spd="slow" advTm="41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7768-F0E0-484B-4A5D-FC4106183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47299-E63B-D9FA-BE62-B3F6DAD8132F}"/>
              </a:ext>
            </a:extLst>
          </p:cNvPr>
          <p:cNvSpPr>
            <a:spLocks noGrp="1"/>
          </p:cNvSpPr>
          <p:nvPr>
            <p:ph type="ctrTitle"/>
          </p:nvPr>
        </p:nvSpPr>
        <p:spPr>
          <a:xfrm>
            <a:off x="963561" y="373626"/>
            <a:ext cx="10392697" cy="1545441"/>
          </a:xfrm>
        </p:spPr>
        <p:txBody>
          <a:bodyPr>
            <a:noAutofit/>
          </a:bodyPr>
          <a:lstStyle/>
          <a:p>
            <a:pPr algn="l"/>
            <a:br>
              <a:rPr lang="en-IN" sz="2000" dirty="0">
                <a:latin typeface="+mn-lt"/>
              </a:rPr>
            </a:br>
            <a:r>
              <a:rPr lang="en-US" sz="2000" dirty="0">
                <a:latin typeface="+mn-lt"/>
              </a:rPr>
              <a:t>10. Get the Top 3 products in each division that have a high </a:t>
            </a:r>
            <a:r>
              <a:rPr lang="en-US" sz="2000" dirty="0" err="1">
                <a:latin typeface="+mn-lt"/>
              </a:rPr>
              <a:t>total_sold_quantity</a:t>
            </a:r>
            <a:r>
              <a:rPr lang="en-US" sz="2000" dirty="0">
                <a:latin typeface="+mn-lt"/>
              </a:rPr>
              <a:t> in the </a:t>
            </a:r>
            <a:r>
              <a:rPr lang="en-US" sz="2000" dirty="0" err="1">
                <a:latin typeface="+mn-lt"/>
              </a:rPr>
              <a:t>fiscal_year</a:t>
            </a:r>
            <a:r>
              <a:rPr lang="en-US" sz="2000" dirty="0">
                <a:latin typeface="+mn-lt"/>
              </a:rPr>
              <a:t> 2021? The final output contains these fields,</a:t>
            </a:r>
            <a:br>
              <a:rPr lang="en-US" sz="2000" dirty="0">
                <a:latin typeface="+mn-lt"/>
              </a:rPr>
            </a:br>
            <a:r>
              <a:rPr lang="en-US" sz="2000" dirty="0">
                <a:latin typeface="+mn-lt"/>
              </a:rPr>
              <a:t> division</a:t>
            </a:r>
            <a:br>
              <a:rPr lang="en-US" sz="2000" dirty="0">
                <a:latin typeface="+mn-lt"/>
              </a:rPr>
            </a:br>
            <a:r>
              <a:rPr lang="en-US" sz="2000" dirty="0">
                <a:latin typeface="+mn-lt"/>
              </a:rPr>
              <a:t> </a:t>
            </a:r>
            <a:r>
              <a:rPr lang="en-US" sz="2000" dirty="0" err="1">
                <a:latin typeface="+mn-lt"/>
              </a:rPr>
              <a:t>product_code</a:t>
            </a:r>
            <a:r>
              <a:rPr lang="en-US" sz="2000" dirty="0">
                <a:latin typeface="+mn-lt"/>
              </a:rPr>
              <a:t> </a:t>
            </a:r>
            <a:endParaRPr lang="en-IN" sz="2000" dirty="0">
              <a:latin typeface="+mn-lt"/>
            </a:endParaRPr>
          </a:p>
        </p:txBody>
      </p:sp>
      <p:pic>
        <p:nvPicPr>
          <p:cNvPr id="4" name="Picture 3">
            <a:extLst>
              <a:ext uri="{FF2B5EF4-FFF2-40B4-BE49-F238E27FC236}">
                <a16:creationId xmlns:a16="http://schemas.microsoft.com/office/drawing/2014/main" id="{EFA09A46-D26D-255C-41F5-7C13609FC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80" y="1919077"/>
            <a:ext cx="7392432" cy="3019846"/>
          </a:xfrm>
          <a:prstGeom prst="rect">
            <a:avLst/>
          </a:prstGeom>
        </p:spPr>
      </p:pic>
      <p:cxnSp>
        <p:nvCxnSpPr>
          <p:cNvPr id="6" name="Straight Connector 5">
            <a:extLst>
              <a:ext uri="{FF2B5EF4-FFF2-40B4-BE49-F238E27FC236}">
                <a16:creationId xmlns:a16="http://schemas.microsoft.com/office/drawing/2014/main" id="{0913A8B9-38F7-1BE2-D401-9B9EC51B0435}"/>
              </a:ext>
            </a:extLst>
          </p:cNvPr>
          <p:cNvCxnSpPr>
            <a:cxnSpLocks/>
          </p:cNvCxnSpPr>
          <p:nvPr/>
        </p:nvCxnSpPr>
        <p:spPr>
          <a:xfrm>
            <a:off x="875071" y="3057832"/>
            <a:ext cx="7777316" cy="0"/>
          </a:xfrm>
          <a:prstGeom prst="line">
            <a:avLst/>
          </a:prstGeom>
          <a:scene3d>
            <a:camera prst="orthographicFront"/>
            <a:lightRig rig="threePt" dir="t"/>
          </a:scene3d>
          <a:sp3d>
            <a:bevelT w="63500"/>
          </a:sp3d>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EB0814B-CE7D-9CA3-3FD7-794033CE791E}"/>
              </a:ext>
            </a:extLst>
          </p:cNvPr>
          <p:cNvCxnSpPr>
            <a:cxnSpLocks/>
          </p:cNvCxnSpPr>
          <p:nvPr/>
        </p:nvCxnSpPr>
        <p:spPr>
          <a:xfrm>
            <a:off x="875071" y="3903406"/>
            <a:ext cx="7777316" cy="0"/>
          </a:xfrm>
          <a:prstGeom prst="line">
            <a:avLst/>
          </a:prstGeom>
          <a:scene3d>
            <a:camera prst="orthographicFront"/>
            <a:lightRig rig="threePt" dir="t"/>
          </a:scene3d>
          <a:sp3d>
            <a:bevelT w="63500"/>
          </a:sp3d>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727419-1759-528A-11EE-2A7AB45A4809}"/>
              </a:ext>
            </a:extLst>
          </p:cNvPr>
          <p:cNvSpPr txBox="1"/>
          <p:nvPr/>
        </p:nvSpPr>
        <p:spPr>
          <a:xfrm>
            <a:off x="1091380" y="5240593"/>
            <a:ext cx="10082387" cy="923330"/>
          </a:xfrm>
          <a:prstGeom prst="rect">
            <a:avLst/>
          </a:prstGeom>
          <a:noFill/>
        </p:spPr>
        <p:txBody>
          <a:bodyPr wrap="square" rtlCol="0">
            <a:spAutoFit/>
          </a:bodyPr>
          <a:lstStyle/>
          <a:p>
            <a:r>
              <a:rPr lang="en-US"/>
              <a:t>Insights-</a:t>
            </a:r>
          </a:p>
          <a:p>
            <a:r>
              <a:rPr lang="en-US"/>
              <a:t>AQ </a:t>
            </a:r>
            <a:r>
              <a:rPr lang="en-US" dirty="0"/>
              <a:t>Pen Drive 2 in 1 in N &amp; S division ,AQ Gamers </a:t>
            </a:r>
            <a:r>
              <a:rPr lang="en-US" dirty="0" err="1"/>
              <a:t>Ms</a:t>
            </a:r>
            <a:r>
              <a:rPr lang="en-US" dirty="0"/>
              <a:t> in P &amp; A division and AQ Digit in PC division are the top selling products in their division. </a:t>
            </a:r>
            <a:endParaRPr lang="en-IN" dirty="0"/>
          </a:p>
        </p:txBody>
      </p:sp>
    </p:spTree>
    <p:extLst>
      <p:ext uri="{BB962C8B-B14F-4D97-AF65-F5344CB8AC3E}">
        <p14:creationId xmlns:p14="http://schemas.microsoft.com/office/powerpoint/2010/main" val="2953480136"/>
      </p:ext>
    </p:extLst>
  </p:cSld>
  <p:clrMapOvr>
    <a:masterClrMapping/>
  </p:clrMapOvr>
  <mc:AlternateContent xmlns:mc="http://schemas.openxmlformats.org/markup-compatibility/2006" xmlns:p14="http://schemas.microsoft.com/office/powerpoint/2010/main">
    <mc:Choice Requires="p14">
      <p:transition spd="slow" p14:dur="2000" advTm="465"/>
    </mc:Choice>
    <mc:Fallback xmlns="">
      <p:transition spd="slow" advTm="4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A4D1E-FF15-DF56-E490-9AAF08FED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75C5F-8DD1-2450-3975-A71519D1D36A}"/>
              </a:ext>
            </a:extLst>
          </p:cNvPr>
          <p:cNvSpPr>
            <a:spLocks noGrp="1"/>
          </p:cNvSpPr>
          <p:nvPr>
            <p:ph type="ctrTitle"/>
          </p:nvPr>
        </p:nvSpPr>
        <p:spPr>
          <a:xfrm>
            <a:off x="3382297" y="1396181"/>
            <a:ext cx="5427406" cy="2359742"/>
          </a:xfrm>
        </p:spPr>
        <p:txBody>
          <a:bodyPr>
            <a:noAutofit/>
          </a:bodyPr>
          <a:lstStyle/>
          <a:p>
            <a:r>
              <a:rPr lang="en-US" sz="7200" dirty="0">
                <a:latin typeface="+mn-lt"/>
              </a:rPr>
              <a:t>Thank You</a:t>
            </a:r>
            <a:endParaRPr lang="en-IN" sz="7200" dirty="0">
              <a:latin typeface="+mn-lt"/>
            </a:endParaRPr>
          </a:p>
        </p:txBody>
      </p:sp>
    </p:spTree>
    <p:extLst>
      <p:ext uri="{BB962C8B-B14F-4D97-AF65-F5344CB8AC3E}">
        <p14:creationId xmlns:p14="http://schemas.microsoft.com/office/powerpoint/2010/main" val="4289767604"/>
      </p:ext>
    </p:extLst>
  </p:cSld>
  <p:clrMapOvr>
    <a:masterClrMapping/>
  </p:clrMapOvr>
  <mc:AlternateContent xmlns:mc="http://schemas.openxmlformats.org/markup-compatibility/2006" xmlns:p14="http://schemas.microsoft.com/office/powerpoint/2010/main">
    <mc:Choice Requires="p14">
      <p:transition spd="slow" p14:dur="2000" advTm="465"/>
    </mc:Choice>
    <mc:Fallback xmlns="">
      <p:transition spd="slow" advTm="4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72AD-60DA-8EA1-F749-B8ED81E18CF7}"/>
              </a:ext>
            </a:extLst>
          </p:cNvPr>
          <p:cNvSpPr>
            <a:spLocks noGrp="1"/>
          </p:cNvSpPr>
          <p:nvPr>
            <p:ph type="ctrTitle"/>
          </p:nvPr>
        </p:nvSpPr>
        <p:spPr>
          <a:xfrm>
            <a:off x="1524000" y="1297858"/>
            <a:ext cx="9144000" cy="2300748"/>
          </a:xfrm>
        </p:spPr>
        <p:txBody>
          <a:bodyPr>
            <a:normAutofit/>
          </a:bodyPr>
          <a:lstStyle/>
          <a:p>
            <a:pPr algn="l"/>
            <a:r>
              <a:rPr lang="en-US" sz="2000" b="1" dirty="0">
                <a:latin typeface="+mn-lt"/>
              </a:rPr>
              <a:t>Problem Statement</a:t>
            </a:r>
            <a:br>
              <a:rPr lang="en-US" sz="2000" b="1" dirty="0">
                <a:latin typeface="+mn-lt"/>
              </a:rPr>
            </a:br>
            <a:r>
              <a:rPr lang="en-US" sz="2000" b="1" dirty="0" err="1">
                <a:latin typeface="+mn-lt"/>
              </a:rPr>
              <a:t>AtliQ</a:t>
            </a:r>
            <a:r>
              <a:rPr lang="en-US" sz="2000" b="1" dirty="0">
                <a:latin typeface="+mn-lt"/>
              </a:rPr>
              <a:t> </a:t>
            </a:r>
            <a:r>
              <a:rPr lang="en-US" sz="2000" b="1" dirty="0" err="1">
                <a:latin typeface="+mn-lt"/>
              </a:rPr>
              <a:t>Hardwares</a:t>
            </a:r>
            <a:r>
              <a:rPr lang="en-US" sz="2000" dirty="0">
                <a:latin typeface="+mn-lt"/>
              </a:rPr>
              <a:t> is one of the leading computer hardware producers in India and has expanded well in other countries too.</a:t>
            </a:r>
            <a:br>
              <a:rPr lang="en-US" sz="2000" dirty="0">
                <a:latin typeface="+mn-lt"/>
              </a:rPr>
            </a:br>
            <a:br>
              <a:rPr lang="en-US" sz="2000" dirty="0">
                <a:latin typeface="+mn-lt"/>
              </a:rPr>
            </a:br>
            <a:r>
              <a:rPr lang="en-US" sz="2000" dirty="0">
                <a:latin typeface="+mn-lt"/>
              </a:rPr>
              <a:t>However, the management noticed that they do not get enough insights to make quick and smart data-informed decisions. </a:t>
            </a:r>
            <a:br>
              <a:rPr lang="en-US" sz="2000" dirty="0">
                <a:latin typeface="+mn-lt"/>
              </a:rPr>
            </a:br>
            <a:endParaRPr lang="en-IN" sz="2000" dirty="0">
              <a:latin typeface="+mn-lt"/>
            </a:endParaRPr>
          </a:p>
        </p:txBody>
      </p:sp>
    </p:spTree>
    <p:extLst>
      <p:ext uri="{BB962C8B-B14F-4D97-AF65-F5344CB8AC3E}">
        <p14:creationId xmlns:p14="http://schemas.microsoft.com/office/powerpoint/2010/main" val="2454261863"/>
      </p:ext>
    </p:extLst>
  </p:cSld>
  <p:clrMapOvr>
    <a:masterClrMapping/>
  </p:clrMapOvr>
  <mc:AlternateContent xmlns:mc="http://schemas.openxmlformats.org/markup-compatibility/2006" xmlns:p14="http://schemas.microsoft.com/office/powerpoint/2010/main">
    <mc:Choice Requires="p14">
      <p:transition spd="slow" p14:dur="2000" advTm="823"/>
    </mc:Choice>
    <mc:Fallback xmlns="">
      <p:transition spd="slow" advTm="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906E4-9B10-66D6-2BE3-FD5B6B984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17F09-BC9B-E0B6-FDEA-3E1C1A04A726}"/>
              </a:ext>
            </a:extLst>
          </p:cNvPr>
          <p:cNvSpPr>
            <a:spLocks noGrp="1"/>
          </p:cNvSpPr>
          <p:nvPr>
            <p:ph type="ctrTitle"/>
          </p:nvPr>
        </p:nvSpPr>
        <p:spPr>
          <a:xfrm>
            <a:off x="1150373" y="314632"/>
            <a:ext cx="9920749" cy="1042220"/>
          </a:xfrm>
        </p:spPr>
        <p:txBody>
          <a:bodyPr>
            <a:normAutofit/>
          </a:bodyPr>
          <a:lstStyle/>
          <a:p>
            <a:pPr algn="l"/>
            <a:r>
              <a:rPr lang="en-US" sz="2000" dirty="0">
                <a:latin typeface="+mn-lt"/>
              </a:rPr>
              <a:t>Q1.  Provide the list of markets in which customer "</a:t>
            </a:r>
            <a:r>
              <a:rPr lang="en-US" sz="2000" dirty="0" err="1">
                <a:latin typeface="+mn-lt"/>
              </a:rPr>
              <a:t>Atliq</a:t>
            </a:r>
            <a:r>
              <a:rPr lang="en-US" sz="2000" dirty="0">
                <a:latin typeface="+mn-lt"/>
              </a:rPr>
              <a:t> Exclusive" operates its business in the APAC region. </a:t>
            </a:r>
            <a:endParaRPr lang="en-IN" sz="2000" dirty="0">
              <a:latin typeface="+mn-lt"/>
            </a:endParaRPr>
          </a:p>
        </p:txBody>
      </p:sp>
      <p:pic>
        <p:nvPicPr>
          <p:cNvPr id="4" name="Picture 3">
            <a:extLst>
              <a:ext uri="{FF2B5EF4-FFF2-40B4-BE49-F238E27FC236}">
                <a16:creationId xmlns:a16="http://schemas.microsoft.com/office/drawing/2014/main" id="{5CFE0A8B-BD17-72E4-DCCB-FE861A6D5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73" y="1488415"/>
            <a:ext cx="2192595" cy="3722682"/>
          </a:xfrm>
          <a:prstGeom prst="rect">
            <a:avLst/>
          </a:prstGeom>
        </p:spPr>
      </p:pic>
      <p:pic>
        <p:nvPicPr>
          <p:cNvPr id="6" name="Picture 5">
            <a:extLst>
              <a:ext uri="{FF2B5EF4-FFF2-40B4-BE49-F238E27FC236}">
                <a16:creationId xmlns:a16="http://schemas.microsoft.com/office/drawing/2014/main" id="{64130617-0C1B-A84E-76DF-E10AC94C1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046" y="1488415"/>
            <a:ext cx="6912076" cy="3722682"/>
          </a:xfrm>
          <a:prstGeom prst="rect">
            <a:avLst/>
          </a:prstGeom>
        </p:spPr>
      </p:pic>
    </p:spTree>
    <p:extLst>
      <p:ext uri="{BB962C8B-B14F-4D97-AF65-F5344CB8AC3E}">
        <p14:creationId xmlns:p14="http://schemas.microsoft.com/office/powerpoint/2010/main" val="3055503177"/>
      </p:ext>
    </p:extLst>
  </p:cSld>
  <p:clrMapOvr>
    <a:masterClrMapping/>
  </p:clrMapOvr>
  <mc:AlternateContent xmlns:mc="http://schemas.openxmlformats.org/markup-compatibility/2006" xmlns:p14="http://schemas.microsoft.com/office/powerpoint/2010/main">
    <mc:Choice Requires="p14">
      <p:transition spd="slow" p14:dur="2000" advTm="524"/>
    </mc:Choice>
    <mc:Fallback xmlns="">
      <p:transition spd="slow" advTm="5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B3C2-FB58-4320-46A3-75AC73D0B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F9CB6A-8122-73DB-7F94-E0E625FB12E0}"/>
              </a:ext>
            </a:extLst>
          </p:cNvPr>
          <p:cNvSpPr>
            <a:spLocks noGrp="1"/>
          </p:cNvSpPr>
          <p:nvPr>
            <p:ph type="ctrTitle"/>
          </p:nvPr>
        </p:nvSpPr>
        <p:spPr>
          <a:xfrm>
            <a:off x="1052052" y="501445"/>
            <a:ext cx="9920748" cy="1738306"/>
          </a:xfrm>
        </p:spPr>
        <p:txBody>
          <a:bodyPr>
            <a:noAutofit/>
          </a:bodyPr>
          <a:lstStyle/>
          <a:p>
            <a:pPr algn="l"/>
            <a:br>
              <a:rPr lang="en-IN" sz="2400" dirty="0">
                <a:latin typeface="+mn-lt"/>
              </a:rPr>
            </a:br>
            <a:br>
              <a:rPr lang="en-IN" sz="2400" dirty="0">
                <a:latin typeface="+mn-lt"/>
              </a:rPr>
            </a:br>
            <a:r>
              <a:rPr lang="en-US" sz="2000" dirty="0">
                <a:latin typeface="+mn-lt"/>
              </a:rPr>
              <a:t>Q2. What is the percentage of unique product increase in 2021 vs. 2020? The final output contains these fields,</a:t>
            </a:r>
            <a:br>
              <a:rPr lang="en-US" sz="2000" dirty="0">
                <a:latin typeface="+mn-lt"/>
              </a:rPr>
            </a:br>
            <a:r>
              <a:rPr lang="en-US" sz="2000" dirty="0">
                <a:latin typeface="+mn-lt"/>
              </a:rPr>
              <a:t>unique_products_2020 ,</a:t>
            </a:r>
            <a:br>
              <a:rPr lang="en-US" sz="2000" dirty="0">
                <a:latin typeface="+mn-lt"/>
              </a:rPr>
            </a:br>
            <a:r>
              <a:rPr lang="en-US" sz="2000" dirty="0">
                <a:latin typeface="+mn-lt"/>
              </a:rPr>
              <a:t>unique_products_2021,</a:t>
            </a:r>
            <a:br>
              <a:rPr lang="en-US" sz="2000" dirty="0">
                <a:latin typeface="+mn-lt"/>
              </a:rPr>
            </a:br>
            <a:r>
              <a:rPr lang="en-US" sz="2000" dirty="0" err="1">
                <a:latin typeface="+mn-lt"/>
              </a:rPr>
              <a:t>percentage_chg</a:t>
            </a:r>
            <a:r>
              <a:rPr lang="en-US" sz="2000" dirty="0">
                <a:latin typeface="+mn-lt"/>
              </a:rPr>
              <a:t> </a:t>
            </a:r>
            <a:endParaRPr lang="en-IN" sz="2000" dirty="0">
              <a:latin typeface="+mn-lt"/>
            </a:endParaRPr>
          </a:p>
        </p:txBody>
      </p:sp>
      <p:pic>
        <p:nvPicPr>
          <p:cNvPr id="4" name="Picture 3">
            <a:extLst>
              <a:ext uri="{FF2B5EF4-FFF2-40B4-BE49-F238E27FC236}">
                <a16:creationId xmlns:a16="http://schemas.microsoft.com/office/drawing/2014/main" id="{24C72A45-1597-1666-52E2-01BECB080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3" y="2960997"/>
            <a:ext cx="5122606" cy="704948"/>
          </a:xfrm>
          <a:prstGeom prst="rect">
            <a:avLst/>
          </a:prstGeom>
        </p:spPr>
      </p:pic>
      <p:sp>
        <p:nvSpPr>
          <p:cNvPr id="5" name="Arrow: Right 4">
            <a:extLst>
              <a:ext uri="{FF2B5EF4-FFF2-40B4-BE49-F238E27FC236}">
                <a16:creationId xmlns:a16="http://schemas.microsoft.com/office/drawing/2014/main" id="{48526C94-0359-E4D3-B6A3-7F1FFBD5FF9E}"/>
              </a:ext>
            </a:extLst>
          </p:cNvPr>
          <p:cNvSpPr/>
          <p:nvPr/>
        </p:nvSpPr>
        <p:spPr>
          <a:xfrm>
            <a:off x="6253317" y="3071155"/>
            <a:ext cx="978408" cy="48463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6369C6E-9F1A-D2E3-5960-11B4976E0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712" y="2174193"/>
            <a:ext cx="3790235" cy="3905795"/>
          </a:xfrm>
          <a:prstGeom prst="rect">
            <a:avLst/>
          </a:prstGeom>
        </p:spPr>
      </p:pic>
      <p:sp>
        <p:nvSpPr>
          <p:cNvPr id="10" name="Right Brace 9">
            <a:extLst>
              <a:ext uri="{FF2B5EF4-FFF2-40B4-BE49-F238E27FC236}">
                <a16:creationId xmlns:a16="http://schemas.microsoft.com/office/drawing/2014/main" id="{43B98C32-F598-1E22-38E6-81150A5D7641}"/>
              </a:ext>
            </a:extLst>
          </p:cNvPr>
          <p:cNvSpPr/>
          <p:nvPr/>
        </p:nvSpPr>
        <p:spPr>
          <a:xfrm>
            <a:off x="9925666" y="2517058"/>
            <a:ext cx="334297" cy="725129"/>
          </a:xfrm>
          <a:prstGeom prst="rightBrace">
            <a:avLst/>
          </a:prstGeom>
          <a:scene3d>
            <a:camera prst="orthographicFront"/>
            <a:lightRig rig="threePt" dir="t"/>
          </a:scene3d>
          <a:sp3d>
            <a:bevelT w="25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7D2BF348-AA27-3EAF-3A64-C31DE6F5FB56}"/>
              </a:ext>
            </a:extLst>
          </p:cNvPr>
          <p:cNvSpPr txBox="1"/>
          <p:nvPr/>
        </p:nvSpPr>
        <p:spPr>
          <a:xfrm>
            <a:off x="1052051" y="4277033"/>
            <a:ext cx="6179673" cy="646331"/>
          </a:xfrm>
          <a:prstGeom prst="rect">
            <a:avLst/>
          </a:prstGeom>
          <a:noFill/>
        </p:spPr>
        <p:txBody>
          <a:bodyPr wrap="square" rtlCol="0">
            <a:spAutoFit/>
          </a:bodyPr>
          <a:lstStyle/>
          <a:p>
            <a:r>
              <a:rPr lang="en-US" b="1" dirty="0"/>
              <a:t>Insight-</a:t>
            </a:r>
          </a:p>
          <a:p>
            <a:r>
              <a:rPr lang="en-US" dirty="0"/>
              <a:t>Number of unique Products has increased by 36.33% in 2021.</a:t>
            </a:r>
            <a:endParaRPr lang="en-IN" dirty="0"/>
          </a:p>
        </p:txBody>
      </p:sp>
    </p:spTree>
    <p:extLst>
      <p:ext uri="{BB962C8B-B14F-4D97-AF65-F5344CB8AC3E}">
        <p14:creationId xmlns:p14="http://schemas.microsoft.com/office/powerpoint/2010/main" val="3076310740"/>
      </p:ext>
    </p:extLst>
  </p:cSld>
  <p:clrMapOvr>
    <a:masterClrMapping/>
  </p:clrMapOvr>
  <mc:AlternateContent xmlns:mc="http://schemas.openxmlformats.org/markup-compatibility/2006" xmlns:p14="http://schemas.microsoft.com/office/powerpoint/2010/main">
    <mc:Choice Requires="p14">
      <p:transition spd="slow" p14:dur="2000" advTm="1219"/>
    </mc:Choice>
    <mc:Fallback xmlns="">
      <p:transition spd="slow" advTm="121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2B25-F4A7-4A2B-23D8-211675F8F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E2BA5-8E10-D977-F547-91F03E5E000F}"/>
              </a:ext>
            </a:extLst>
          </p:cNvPr>
          <p:cNvSpPr>
            <a:spLocks noGrp="1"/>
          </p:cNvSpPr>
          <p:nvPr>
            <p:ph type="ctrTitle"/>
          </p:nvPr>
        </p:nvSpPr>
        <p:spPr>
          <a:xfrm>
            <a:off x="963561" y="471946"/>
            <a:ext cx="10392697" cy="1538747"/>
          </a:xfrm>
        </p:spPr>
        <p:txBody>
          <a:bodyPr>
            <a:noAutofit/>
          </a:bodyPr>
          <a:lstStyle/>
          <a:p>
            <a:pPr algn="l"/>
            <a:br>
              <a:rPr lang="en-IN" sz="2000" dirty="0">
                <a:latin typeface="+mn-lt"/>
              </a:rPr>
            </a:br>
            <a:r>
              <a:rPr lang="en-IN" sz="2000" dirty="0">
                <a:latin typeface="+mn-lt"/>
              </a:rPr>
              <a:t>Q</a:t>
            </a:r>
            <a:r>
              <a:rPr lang="en-US" sz="2000" dirty="0">
                <a:latin typeface="+mn-lt"/>
              </a:rPr>
              <a:t>3. Provide a report with all the unique product counts for each segment and sort them in descending order of product counts. The final output contains 2 fields, </a:t>
            </a:r>
            <a:br>
              <a:rPr lang="en-US" sz="2000" dirty="0">
                <a:latin typeface="+mn-lt"/>
              </a:rPr>
            </a:br>
            <a:r>
              <a:rPr lang="en-US" sz="2000" dirty="0">
                <a:latin typeface="+mn-lt"/>
              </a:rPr>
              <a:t>segment,</a:t>
            </a:r>
            <a:br>
              <a:rPr lang="en-US" sz="2000" dirty="0">
                <a:latin typeface="+mn-lt"/>
              </a:rPr>
            </a:br>
            <a:r>
              <a:rPr lang="en-US" sz="2000" dirty="0" err="1">
                <a:latin typeface="+mn-lt"/>
              </a:rPr>
              <a:t>product_count</a:t>
            </a:r>
            <a:r>
              <a:rPr lang="en-US" sz="2000" dirty="0">
                <a:latin typeface="+mn-lt"/>
              </a:rPr>
              <a:t> </a:t>
            </a:r>
            <a:endParaRPr lang="en-IN" sz="2000" dirty="0">
              <a:latin typeface="+mn-lt"/>
            </a:endParaRPr>
          </a:p>
        </p:txBody>
      </p:sp>
      <p:pic>
        <p:nvPicPr>
          <p:cNvPr id="4" name="Picture 3">
            <a:extLst>
              <a:ext uri="{FF2B5EF4-FFF2-40B4-BE49-F238E27FC236}">
                <a16:creationId xmlns:a16="http://schemas.microsoft.com/office/drawing/2014/main" id="{4AFE3FF0-7DD0-6851-F224-6A2C7BDA4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716" y="2010694"/>
            <a:ext cx="3883742" cy="3165987"/>
          </a:xfrm>
          <a:prstGeom prst="rect">
            <a:avLst/>
          </a:prstGeom>
        </p:spPr>
      </p:pic>
      <p:pic>
        <p:nvPicPr>
          <p:cNvPr id="8" name="Picture 7">
            <a:extLst>
              <a:ext uri="{FF2B5EF4-FFF2-40B4-BE49-F238E27FC236}">
                <a16:creationId xmlns:a16="http://schemas.microsoft.com/office/drawing/2014/main" id="{AA6EB699-7B34-BDFD-34B9-559DF06A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230" y="2010694"/>
            <a:ext cx="4489598" cy="3165987"/>
          </a:xfrm>
          <a:prstGeom prst="rect">
            <a:avLst/>
          </a:prstGeom>
        </p:spPr>
      </p:pic>
      <p:sp>
        <p:nvSpPr>
          <p:cNvPr id="9" name="Right Brace 8">
            <a:extLst>
              <a:ext uri="{FF2B5EF4-FFF2-40B4-BE49-F238E27FC236}">
                <a16:creationId xmlns:a16="http://schemas.microsoft.com/office/drawing/2014/main" id="{9F0C625D-4301-3E4D-6406-FF344886A1D6}"/>
              </a:ext>
            </a:extLst>
          </p:cNvPr>
          <p:cNvSpPr/>
          <p:nvPr/>
        </p:nvSpPr>
        <p:spPr>
          <a:xfrm>
            <a:off x="8249265" y="3668521"/>
            <a:ext cx="668593" cy="13494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6F173D7A-C086-0113-3404-BE4FC79E19F9}"/>
              </a:ext>
            </a:extLst>
          </p:cNvPr>
          <p:cNvSpPr txBox="1"/>
          <p:nvPr/>
        </p:nvSpPr>
        <p:spPr>
          <a:xfrm>
            <a:off x="8917858" y="4060723"/>
            <a:ext cx="1592826" cy="646331"/>
          </a:xfrm>
          <a:prstGeom prst="rect">
            <a:avLst/>
          </a:prstGeom>
          <a:noFill/>
        </p:spPr>
        <p:txBody>
          <a:bodyPr wrap="square" rtlCol="0">
            <a:spAutoFit/>
          </a:bodyPr>
          <a:lstStyle/>
          <a:p>
            <a:r>
              <a:rPr lang="en-US" dirty="0"/>
              <a:t>Low product </a:t>
            </a:r>
          </a:p>
          <a:p>
            <a:r>
              <a:rPr lang="en-US" dirty="0"/>
              <a:t>count</a:t>
            </a:r>
            <a:endParaRPr lang="en-IN" dirty="0"/>
          </a:p>
        </p:txBody>
      </p:sp>
      <p:sp>
        <p:nvSpPr>
          <p:cNvPr id="11" name="TextBox 10">
            <a:extLst>
              <a:ext uri="{FF2B5EF4-FFF2-40B4-BE49-F238E27FC236}">
                <a16:creationId xmlns:a16="http://schemas.microsoft.com/office/drawing/2014/main" id="{0E5A0BA3-75B3-F558-09C0-841573D8E3F3}"/>
              </a:ext>
            </a:extLst>
          </p:cNvPr>
          <p:cNvSpPr txBox="1"/>
          <p:nvPr/>
        </p:nvSpPr>
        <p:spPr>
          <a:xfrm>
            <a:off x="963561" y="5368412"/>
            <a:ext cx="9803267" cy="923330"/>
          </a:xfrm>
          <a:prstGeom prst="rect">
            <a:avLst/>
          </a:prstGeom>
          <a:noFill/>
        </p:spPr>
        <p:txBody>
          <a:bodyPr wrap="square" rtlCol="0">
            <a:spAutoFit/>
          </a:bodyPr>
          <a:lstStyle/>
          <a:p>
            <a:r>
              <a:rPr lang="en-US" b="1" dirty="0"/>
              <a:t>Insights-</a:t>
            </a:r>
            <a:r>
              <a:rPr lang="en-US" dirty="0"/>
              <a:t> </a:t>
            </a:r>
          </a:p>
          <a:p>
            <a:r>
              <a:rPr lang="en-US" dirty="0"/>
              <a:t>Notebook, Accessories and Peripherals have high product count while Desktop, Storage and Networking have low product count.</a:t>
            </a:r>
            <a:endParaRPr lang="en-IN" dirty="0"/>
          </a:p>
        </p:txBody>
      </p:sp>
      <p:sp>
        <p:nvSpPr>
          <p:cNvPr id="12" name="Arrow: Right 11">
            <a:extLst>
              <a:ext uri="{FF2B5EF4-FFF2-40B4-BE49-F238E27FC236}">
                <a16:creationId xmlns:a16="http://schemas.microsoft.com/office/drawing/2014/main" id="{7E3C3115-EC5F-BDF6-0318-8CDC1E8B8A76}"/>
              </a:ext>
            </a:extLst>
          </p:cNvPr>
          <p:cNvSpPr/>
          <p:nvPr/>
        </p:nvSpPr>
        <p:spPr>
          <a:xfrm>
            <a:off x="5034117" y="3208806"/>
            <a:ext cx="978408" cy="484632"/>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2650072"/>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02317-9C6F-A708-9098-C6754A99B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B0D41-D931-3CE6-A387-3F573F62419C}"/>
              </a:ext>
            </a:extLst>
          </p:cNvPr>
          <p:cNvSpPr>
            <a:spLocks noGrp="1"/>
          </p:cNvSpPr>
          <p:nvPr>
            <p:ph type="ctrTitle"/>
          </p:nvPr>
        </p:nvSpPr>
        <p:spPr>
          <a:xfrm>
            <a:off x="963561" y="373626"/>
            <a:ext cx="10392697" cy="1818656"/>
          </a:xfrm>
        </p:spPr>
        <p:txBody>
          <a:bodyPr>
            <a:noAutofit/>
          </a:bodyPr>
          <a:lstStyle/>
          <a:p>
            <a:pPr algn="l"/>
            <a:r>
              <a:rPr lang="en-IN" sz="2000" dirty="0">
                <a:latin typeface="+mn-lt"/>
              </a:rPr>
              <a:t>Q</a:t>
            </a:r>
            <a:r>
              <a:rPr lang="en-US" sz="2000" dirty="0">
                <a:latin typeface="+mn-lt"/>
              </a:rPr>
              <a:t>4. Which segment had the most increase in unique products in 2021 vs 2020? The final output contains these fields, </a:t>
            </a:r>
            <a:br>
              <a:rPr lang="en-US" sz="2000" dirty="0">
                <a:latin typeface="+mn-lt"/>
              </a:rPr>
            </a:br>
            <a:r>
              <a:rPr lang="en-US" sz="2000" dirty="0">
                <a:latin typeface="+mn-lt"/>
              </a:rPr>
              <a:t>segment product_count_2020,</a:t>
            </a:r>
            <a:br>
              <a:rPr lang="en-US" sz="2000" dirty="0">
                <a:latin typeface="+mn-lt"/>
              </a:rPr>
            </a:br>
            <a:r>
              <a:rPr lang="en-US" sz="2000" dirty="0">
                <a:latin typeface="+mn-lt"/>
              </a:rPr>
              <a:t> product_count_2021 </a:t>
            </a:r>
            <a:br>
              <a:rPr lang="en-US" sz="2000" dirty="0">
                <a:latin typeface="+mn-lt"/>
              </a:rPr>
            </a:br>
            <a:r>
              <a:rPr lang="en-US" sz="2000" dirty="0">
                <a:latin typeface="+mn-lt"/>
              </a:rPr>
              <a:t>difference. </a:t>
            </a:r>
            <a:endParaRPr lang="en-IN" sz="2000" dirty="0">
              <a:latin typeface="+mn-lt"/>
            </a:endParaRPr>
          </a:p>
        </p:txBody>
      </p:sp>
      <p:pic>
        <p:nvPicPr>
          <p:cNvPr id="5" name="Picture 4">
            <a:extLst>
              <a:ext uri="{FF2B5EF4-FFF2-40B4-BE49-F238E27FC236}">
                <a16:creationId xmlns:a16="http://schemas.microsoft.com/office/drawing/2014/main" id="{734501D7-B873-8C6C-286E-2F05823A5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709" y="2192282"/>
            <a:ext cx="6344535" cy="2276793"/>
          </a:xfrm>
          <a:prstGeom prst="rect">
            <a:avLst/>
          </a:prstGeom>
        </p:spPr>
      </p:pic>
      <p:sp>
        <p:nvSpPr>
          <p:cNvPr id="6" name="TextBox 5">
            <a:extLst>
              <a:ext uri="{FF2B5EF4-FFF2-40B4-BE49-F238E27FC236}">
                <a16:creationId xmlns:a16="http://schemas.microsoft.com/office/drawing/2014/main" id="{5E7C11F6-E533-E4A0-48BC-F8DB5A334276}"/>
              </a:ext>
            </a:extLst>
          </p:cNvPr>
          <p:cNvSpPr txBox="1"/>
          <p:nvPr/>
        </p:nvSpPr>
        <p:spPr>
          <a:xfrm>
            <a:off x="963561" y="4704739"/>
            <a:ext cx="9950245" cy="923330"/>
          </a:xfrm>
          <a:prstGeom prst="rect">
            <a:avLst/>
          </a:prstGeom>
          <a:noFill/>
        </p:spPr>
        <p:txBody>
          <a:bodyPr wrap="square" rtlCol="0">
            <a:spAutoFit/>
          </a:bodyPr>
          <a:lstStyle/>
          <a:p>
            <a:r>
              <a:rPr lang="en-US" b="1" dirty="0"/>
              <a:t>Insights-</a:t>
            </a:r>
            <a:r>
              <a:rPr lang="en-US" dirty="0"/>
              <a:t> </a:t>
            </a:r>
          </a:p>
          <a:p>
            <a:r>
              <a:rPr lang="en-US" dirty="0"/>
              <a:t>Accessories has the highest increase in unique products from 2020 to 2021 while networking has the lowest increase </a:t>
            </a:r>
            <a:endParaRPr lang="en-IN" dirty="0"/>
          </a:p>
        </p:txBody>
      </p:sp>
    </p:spTree>
    <p:extLst>
      <p:ext uri="{BB962C8B-B14F-4D97-AF65-F5344CB8AC3E}">
        <p14:creationId xmlns:p14="http://schemas.microsoft.com/office/powerpoint/2010/main" val="446846352"/>
      </p:ext>
    </p:extLst>
  </p:cSld>
  <p:clrMapOvr>
    <a:masterClrMapping/>
  </p:clrMapOvr>
  <mc:AlternateContent xmlns:mc="http://schemas.openxmlformats.org/markup-compatibility/2006" xmlns:p14="http://schemas.microsoft.com/office/powerpoint/2010/main">
    <mc:Choice Requires="p14">
      <p:transition spd="slow" p14:dur="2000" advTm="488"/>
    </mc:Choice>
    <mc:Fallback xmlns="">
      <p:transition spd="slow" advTm="4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46A45-3DBE-AE51-11FE-4F8C98BB3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BDC82-E1B8-D4B6-D829-DE57499157D5}"/>
              </a:ext>
            </a:extLst>
          </p:cNvPr>
          <p:cNvSpPr>
            <a:spLocks noGrp="1"/>
          </p:cNvSpPr>
          <p:nvPr>
            <p:ph type="ctrTitle"/>
          </p:nvPr>
        </p:nvSpPr>
        <p:spPr>
          <a:xfrm>
            <a:off x="963561" y="373626"/>
            <a:ext cx="10392697" cy="1868129"/>
          </a:xfrm>
        </p:spPr>
        <p:txBody>
          <a:bodyPr>
            <a:noAutofit/>
          </a:bodyPr>
          <a:lstStyle/>
          <a:p>
            <a:pPr algn="l"/>
            <a:br>
              <a:rPr lang="en-IN" sz="2000" dirty="0">
                <a:latin typeface="+mn-lt"/>
              </a:rPr>
            </a:br>
            <a:br>
              <a:rPr lang="en-IN" sz="2000" dirty="0">
                <a:latin typeface="+mn-lt"/>
              </a:rPr>
            </a:br>
            <a:r>
              <a:rPr lang="en-US" sz="2000" dirty="0">
                <a:latin typeface="+mn-lt"/>
              </a:rPr>
              <a:t> 5. Get the products that have the highest and lowest manufacturing costs. The final output should contain these fields,</a:t>
            </a:r>
            <a:br>
              <a:rPr lang="en-US" sz="2000" dirty="0">
                <a:latin typeface="+mn-lt"/>
              </a:rPr>
            </a:br>
            <a:r>
              <a:rPr lang="en-US" sz="2000" dirty="0">
                <a:latin typeface="+mn-lt"/>
              </a:rPr>
              <a:t> </a:t>
            </a:r>
            <a:r>
              <a:rPr lang="en-US" sz="2000" dirty="0" err="1">
                <a:latin typeface="+mn-lt"/>
              </a:rPr>
              <a:t>product_code</a:t>
            </a:r>
            <a:r>
              <a:rPr lang="en-US" sz="2000" dirty="0">
                <a:latin typeface="+mn-lt"/>
              </a:rPr>
              <a:t>,</a:t>
            </a:r>
            <a:br>
              <a:rPr lang="en-US" sz="2000" dirty="0">
                <a:latin typeface="+mn-lt"/>
              </a:rPr>
            </a:br>
            <a:r>
              <a:rPr lang="en-US" sz="2000" dirty="0">
                <a:latin typeface="+mn-lt"/>
              </a:rPr>
              <a:t> product,</a:t>
            </a:r>
            <a:br>
              <a:rPr lang="en-US" sz="2000" dirty="0">
                <a:latin typeface="+mn-lt"/>
              </a:rPr>
            </a:br>
            <a:r>
              <a:rPr lang="en-US" sz="2000" dirty="0">
                <a:latin typeface="+mn-lt"/>
              </a:rPr>
              <a:t> </a:t>
            </a:r>
            <a:r>
              <a:rPr lang="en-US" sz="2000" dirty="0" err="1">
                <a:latin typeface="+mn-lt"/>
              </a:rPr>
              <a:t>manufacturing_cost</a:t>
            </a:r>
            <a:r>
              <a:rPr lang="en-US" sz="2000" dirty="0">
                <a:latin typeface="+mn-lt"/>
              </a:rPr>
              <a:t> </a:t>
            </a:r>
            <a:endParaRPr lang="en-IN" sz="2000" dirty="0">
              <a:latin typeface="+mn-lt"/>
            </a:endParaRPr>
          </a:p>
        </p:txBody>
      </p:sp>
      <p:pic>
        <p:nvPicPr>
          <p:cNvPr id="4" name="Picture 3">
            <a:extLst>
              <a:ext uri="{FF2B5EF4-FFF2-40B4-BE49-F238E27FC236}">
                <a16:creationId xmlns:a16="http://schemas.microsoft.com/office/drawing/2014/main" id="{D62766E7-F5A0-731B-234C-6425407AC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370" y="2514596"/>
            <a:ext cx="6348392" cy="1074178"/>
          </a:xfrm>
          <a:prstGeom prst="rect">
            <a:avLst/>
          </a:prstGeom>
        </p:spPr>
      </p:pic>
      <p:sp>
        <p:nvSpPr>
          <p:cNvPr id="3" name="TextBox 2">
            <a:extLst>
              <a:ext uri="{FF2B5EF4-FFF2-40B4-BE49-F238E27FC236}">
                <a16:creationId xmlns:a16="http://schemas.microsoft.com/office/drawing/2014/main" id="{3231B85A-A6DC-88BB-E149-12D0AC3BD288}"/>
              </a:ext>
            </a:extLst>
          </p:cNvPr>
          <p:cNvSpPr txBox="1"/>
          <p:nvPr/>
        </p:nvSpPr>
        <p:spPr>
          <a:xfrm>
            <a:off x="1248697" y="4247534"/>
            <a:ext cx="10107561" cy="646331"/>
          </a:xfrm>
          <a:prstGeom prst="rect">
            <a:avLst/>
          </a:prstGeom>
          <a:noFill/>
        </p:spPr>
        <p:txBody>
          <a:bodyPr wrap="square" rtlCol="0">
            <a:spAutoFit/>
          </a:bodyPr>
          <a:lstStyle/>
          <a:p>
            <a:r>
              <a:rPr lang="en-US" dirty="0"/>
              <a:t>AQ HOME Allin 1 Gen 2 has the highest manufacturing cost while AQ Master wired x 1 </a:t>
            </a:r>
            <a:r>
              <a:rPr lang="en-US" dirty="0" err="1"/>
              <a:t>Ms</a:t>
            </a:r>
            <a:r>
              <a:rPr lang="en-US" dirty="0"/>
              <a:t> has the lowest manufacturing cost.</a:t>
            </a:r>
            <a:endParaRPr lang="en-IN" dirty="0"/>
          </a:p>
        </p:txBody>
      </p:sp>
    </p:spTree>
    <p:extLst>
      <p:ext uri="{BB962C8B-B14F-4D97-AF65-F5344CB8AC3E}">
        <p14:creationId xmlns:p14="http://schemas.microsoft.com/office/powerpoint/2010/main" val="615876670"/>
      </p:ext>
    </p:extLst>
  </p:cSld>
  <p:clrMapOvr>
    <a:masterClrMapping/>
  </p:clrMapOvr>
  <mc:AlternateContent xmlns:mc="http://schemas.openxmlformats.org/markup-compatibility/2006" xmlns:p14="http://schemas.microsoft.com/office/powerpoint/2010/main">
    <mc:Choice Requires="p14">
      <p:transition spd="slow" p14:dur="2000" advTm="488"/>
    </mc:Choice>
    <mc:Fallback xmlns="">
      <p:transition spd="slow" advTm="48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FDC36-5248-B071-3AA1-952AECC31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1B6F3-3E9A-1E70-7773-52528D761364}"/>
              </a:ext>
            </a:extLst>
          </p:cNvPr>
          <p:cNvSpPr>
            <a:spLocks noGrp="1"/>
          </p:cNvSpPr>
          <p:nvPr>
            <p:ph type="ctrTitle"/>
          </p:nvPr>
        </p:nvSpPr>
        <p:spPr>
          <a:xfrm>
            <a:off x="963561" y="373626"/>
            <a:ext cx="10392697" cy="1327355"/>
          </a:xfrm>
        </p:spPr>
        <p:txBody>
          <a:bodyPr>
            <a:noAutofit/>
          </a:bodyPr>
          <a:lstStyle/>
          <a:p>
            <a:pPr algn="l"/>
            <a:br>
              <a:rPr lang="en-IN" sz="2000" dirty="0">
                <a:latin typeface="+mn-lt"/>
              </a:rPr>
            </a:br>
            <a:r>
              <a:rPr lang="en-US" sz="2000" dirty="0">
                <a:latin typeface="+mn-lt"/>
              </a:rPr>
              <a:t>6. Generate a report which contains the top 5 customers who received an average high </a:t>
            </a:r>
            <a:r>
              <a:rPr lang="en-US" sz="2000" dirty="0" err="1">
                <a:latin typeface="+mn-lt"/>
              </a:rPr>
              <a:t>pre_invoice_discount_pct</a:t>
            </a:r>
            <a:r>
              <a:rPr lang="en-US" sz="2000" dirty="0">
                <a:latin typeface="+mn-lt"/>
              </a:rPr>
              <a:t> for the fiscal year 2021 and in the Indian market. The final output contains these fields, </a:t>
            </a:r>
            <a:r>
              <a:rPr lang="en-US" sz="2000" dirty="0" err="1">
                <a:latin typeface="+mn-lt"/>
              </a:rPr>
              <a:t>customer_code</a:t>
            </a:r>
            <a:r>
              <a:rPr lang="en-US" sz="2000" dirty="0">
                <a:latin typeface="+mn-lt"/>
              </a:rPr>
              <a:t> customer </a:t>
            </a:r>
            <a:r>
              <a:rPr lang="en-US" sz="2000" dirty="0" err="1">
                <a:latin typeface="+mn-lt"/>
              </a:rPr>
              <a:t>average_discount_percentage</a:t>
            </a:r>
            <a:r>
              <a:rPr lang="en-US" sz="2000" dirty="0">
                <a:latin typeface="+mn-lt"/>
              </a:rPr>
              <a:t> </a:t>
            </a:r>
            <a:endParaRPr lang="en-IN" sz="2000" dirty="0">
              <a:latin typeface="+mn-lt"/>
            </a:endParaRPr>
          </a:p>
        </p:txBody>
      </p:sp>
      <p:pic>
        <p:nvPicPr>
          <p:cNvPr id="5" name="Picture 4">
            <a:extLst>
              <a:ext uri="{FF2B5EF4-FFF2-40B4-BE49-F238E27FC236}">
                <a16:creationId xmlns:a16="http://schemas.microsoft.com/office/drawing/2014/main" id="{C5952D74-66E7-FA46-31C0-7EE9EB8F9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74" y="1774737"/>
            <a:ext cx="4239310" cy="2526890"/>
          </a:xfrm>
          <a:prstGeom prst="rect">
            <a:avLst/>
          </a:prstGeom>
        </p:spPr>
      </p:pic>
      <p:pic>
        <p:nvPicPr>
          <p:cNvPr id="7" name="Picture 6">
            <a:extLst>
              <a:ext uri="{FF2B5EF4-FFF2-40B4-BE49-F238E27FC236}">
                <a16:creationId xmlns:a16="http://schemas.microsoft.com/office/drawing/2014/main" id="{59E8185E-15E1-5E71-6409-9FE6B64AC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54" y="1774737"/>
            <a:ext cx="5725324" cy="3191320"/>
          </a:xfrm>
          <a:prstGeom prst="rect">
            <a:avLst/>
          </a:prstGeom>
        </p:spPr>
      </p:pic>
      <p:sp>
        <p:nvSpPr>
          <p:cNvPr id="3" name="TextBox 2">
            <a:extLst>
              <a:ext uri="{FF2B5EF4-FFF2-40B4-BE49-F238E27FC236}">
                <a16:creationId xmlns:a16="http://schemas.microsoft.com/office/drawing/2014/main" id="{F9EAC5D0-E551-E545-3738-8FB5CEE6ABB9}"/>
              </a:ext>
            </a:extLst>
          </p:cNvPr>
          <p:cNvSpPr txBox="1"/>
          <p:nvPr/>
        </p:nvSpPr>
        <p:spPr>
          <a:xfrm>
            <a:off x="1209368" y="5299587"/>
            <a:ext cx="9417963" cy="923330"/>
          </a:xfrm>
          <a:prstGeom prst="rect">
            <a:avLst/>
          </a:prstGeom>
          <a:noFill/>
        </p:spPr>
        <p:txBody>
          <a:bodyPr wrap="none" rtlCol="0">
            <a:spAutoFit/>
          </a:bodyPr>
          <a:lstStyle/>
          <a:p>
            <a:r>
              <a:rPr lang="en-US" dirty="0"/>
              <a:t>Insight-</a:t>
            </a:r>
          </a:p>
          <a:p>
            <a:r>
              <a:rPr lang="en-US" dirty="0"/>
              <a:t>Flipkart gets the highest discount among customers followed by </a:t>
            </a:r>
            <a:r>
              <a:rPr lang="en-US" dirty="0" err="1"/>
              <a:t>Viveks,Ezone,Croma</a:t>
            </a:r>
            <a:r>
              <a:rPr lang="en-US" dirty="0"/>
              <a:t> and Amazon. </a:t>
            </a:r>
          </a:p>
          <a:p>
            <a:r>
              <a:rPr lang="en-US" dirty="0"/>
              <a:t>High discount means Margin erosion risk. Need  for a balanced discount-profitability strategy.</a:t>
            </a:r>
            <a:endParaRPr lang="en-IN" dirty="0"/>
          </a:p>
        </p:txBody>
      </p:sp>
    </p:spTree>
    <p:extLst>
      <p:ext uri="{BB962C8B-B14F-4D97-AF65-F5344CB8AC3E}">
        <p14:creationId xmlns:p14="http://schemas.microsoft.com/office/powerpoint/2010/main" val="2425077506"/>
      </p:ext>
    </p:extLst>
  </p:cSld>
  <p:clrMapOvr>
    <a:masterClrMapping/>
  </p:clrMapOvr>
  <mc:AlternateContent xmlns:mc="http://schemas.openxmlformats.org/markup-compatibility/2006" xmlns:p14="http://schemas.microsoft.com/office/powerpoint/2010/main">
    <mc:Choice Requires="p14">
      <p:transition spd="slow" p14:dur="2000" advTm="451"/>
    </mc:Choice>
    <mc:Fallback xmlns="">
      <p:transition spd="slow" advTm="4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E53C4-0CA4-5851-50DD-5968126E00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98BF4D-F305-DDA6-0985-89E382FBD798}"/>
              </a:ext>
            </a:extLst>
          </p:cNvPr>
          <p:cNvSpPr>
            <a:spLocks noGrp="1"/>
          </p:cNvSpPr>
          <p:nvPr>
            <p:ph type="ctrTitle"/>
          </p:nvPr>
        </p:nvSpPr>
        <p:spPr>
          <a:xfrm>
            <a:off x="963561" y="373626"/>
            <a:ext cx="10392697" cy="1268361"/>
          </a:xfrm>
        </p:spPr>
        <p:txBody>
          <a:bodyPr>
            <a:noAutofit/>
          </a:bodyPr>
          <a:lstStyle/>
          <a:p>
            <a:pPr algn="l"/>
            <a:br>
              <a:rPr lang="en-IN" sz="2000" dirty="0">
                <a:latin typeface="+mn-lt"/>
              </a:rPr>
            </a:br>
            <a:r>
              <a:rPr lang="en-US" sz="2000" dirty="0">
                <a:latin typeface="+mn-lt"/>
              </a:rPr>
              <a:t>7. Get the complete report of the Gross sales amount for the customer </a:t>
            </a:r>
            <a:r>
              <a:rPr lang="en-US" sz="2000" b="1" dirty="0">
                <a:latin typeface="+mn-lt"/>
              </a:rPr>
              <a:t>“</a:t>
            </a:r>
            <a:r>
              <a:rPr lang="en-US" sz="2000" b="1" dirty="0" err="1">
                <a:latin typeface="+mn-lt"/>
              </a:rPr>
              <a:t>Atliq</a:t>
            </a:r>
            <a:r>
              <a:rPr lang="en-US" sz="2000" b="1" dirty="0">
                <a:latin typeface="+mn-lt"/>
              </a:rPr>
              <a:t> Exclusive” </a:t>
            </a:r>
            <a:r>
              <a:rPr lang="en-US" sz="2000" dirty="0">
                <a:latin typeface="+mn-lt"/>
              </a:rPr>
              <a:t>for each month </a:t>
            </a:r>
            <a:r>
              <a:rPr lang="en-US" sz="2000" b="1" dirty="0">
                <a:latin typeface="+mn-lt"/>
              </a:rPr>
              <a:t>. </a:t>
            </a:r>
            <a:r>
              <a:rPr lang="en-US" sz="2000" dirty="0">
                <a:latin typeface="+mn-lt"/>
              </a:rPr>
              <a:t>This analysis helps to get an idea of low and high-performing months and take strategic decisions. The final report contains these columns: Month Year Gross sales Amount </a:t>
            </a:r>
            <a:endParaRPr lang="en-IN" sz="2000" dirty="0">
              <a:latin typeface="+mn-lt"/>
            </a:endParaRPr>
          </a:p>
        </p:txBody>
      </p:sp>
      <p:pic>
        <p:nvPicPr>
          <p:cNvPr id="4" name="Picture 3">
            <a:extLst>
              <a:ext uri="{FF2B5EF4-FFF2-40B4-BE49-F238E27FC236}">
                <a16:creationId xmlns:a16="http://schemas.microsoft.com/office/drawing/2014/main" id="{A5EF4515-AB11-E5FF-6205-532CBF389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1935770"/>
            <a:ext cx="4982631" cy="3570295"/>
          </a:xfrm>
          <a:prstGeom prst="rect">
            <a:avLst/>
          </a:prstGeom>
        </p:spPr>
      </p:pic>
      <p:pic>
        <p:nvPicPr>
          <p:cNvPr id="8" name="Picture 7">
            <a:extLst>
              <a:ext uri="{FF2B5EF4-FFF2-40B4-BE49-F238E27FC236}">
                <a16:creationId xmlns:a16="http://schemas.microsoft.com/office/drawing/2014/main" id="{E2AC7C7B-83DF-4439-DDEA-9C228AF78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628" y="1935770"/>
            <a:ext cx="4785986" cy="3570295"/>
          </a:xfrm>
          <a:prstGeom prst="rect">
            <a:avLst/>
          </a:prstGeom>
        </p:spPr>
      </p:pic>
      <p:sp>
        <p:nvSpPr>
          <p:cNvPr id="9" name="TextBox 8">
            <a:extLst>
              <a:ext uri="{FF2B5EF4-FFF2-40B4-BE49-F238E27FC236}">
                <a16:creationId xmlns:a16="http://schemas.microsoft.com/office/drawing/2014/main" id="{5A7ADFD8-A1A7-8082-25D1-D78E06EE8249}"/>
              </a:ext>
            </a:extLst>
          </p:cNvPr>
          <p:cNvSpPr txBox="1"/>
          <p:nvPr/>
        </p:nvSpPr>
        <p:spPr>
          <a:xfrm>
            <a:off x="2487561" y="5663381"/>
            <a:ext cx="1723082" cy="369332"/>
          </a:xfrm>
          <a:prstGeom prst="rect">
            <a:avLst/>
          </a:prstGeom>
          <a:noFill/>
        </p:spPr>
        <p:txBody>
          <a:bodyPr wrap="square" rtlCol="0">
            <a:spAutoFit/>
          </a:bodyPr>
          <a:lstStyle/>
          <a:p>
            <a:r>
              <a:rPr lang="en-US" dirty="0"/>
              <a:t>Fiscal year 2020</a:t>
            </a:r>
            <a:endParaRPr lang="en-IN" dirty="0"/>
          </a:p>
        </p:txBody>
      </p:sp>
      <p:sp>
        <p:nvSpPr>
          <p:cNvPr id="10" name="TextBox 9">
            <a:extLst>
              <a:ext uri="{FF2B5EF4-FFF2-40B4-BE49-F238E27FC236}">
                <a16:creationId xmlns:a16="http://schemas.microsoft.com/office/drawing/2014/main" id="{9F05C53A-D3EE-B9C8-8B44-785EB1CC2750}"/>
              </a:ext>
            </a:extLst>
          </p:cNvPr>
          <p:cNvSpPr txBox="1"/>
          <p:nvPr/>
        </p:nvSpPr>
        <p:spPr>
          <a:xfrm>
            <a:off x="8042786" y="5663381"/>
            <a:ext cx="1723082" cy="369332"/>
          </a:xfrm>
          <a:prstGeom prst="rect">
            <a:avLst/>
          </a:prstGeom>
          <a:noFill/>
        </p:spPr>
        <p:txBody>
          <a:bodyPr wrap="square" rtlCol="0">
            <a:spAutoFit/>
          </a:bodyPr>
          <a:lstStyle/>
          <a:p>
            <a:r>
              <a:rPr lang="en-US" dirty="0"/>
              <a:t>Fiscal year 2021</a:t>
            </a:r>
            <a:endParaRPr lang="en-IN" dirty="0"/>
          </a:p>
        </p:txBody>
      </p:sp>
      <p:sp>
        <p:nvSpPr>
          <p:cNvPr id="3" name="TextBox 2">
            <a:extLst>
              <a:ext uri="{FF2B5EF4-FFF2-40B4-BE49-F238E27FC236}">
                <a16:creationId xmlns:a16="http://schemas.microsoft.com/office/drawing/2014/main" id="{AE50028C-15BF-9639-3C50-6E63586B2DC7}"/>
              </a:ext>
            </a:extLst>
          </p:cNvPr>
          <p:cNvSpPr txBox="1"/>
          <p:nvPr/>
        </p:nvSpPr>
        <p:spPr>
          <a:xfrm>
            <a:off x="963561" y="6032713"/>
            <a:ext cx="5761704" cy="646331"/>
          </a:xfrm>
          <a:prstGeom prst="rect">
            <a:avLst/>
          </a:prstGeom>
          <a:noFill/>
        </p:spPr>
        <p:txBody>
          <a:bodyPr wrap="square" rtlCol="0">
            <a:spAutoFit/>
          </a:bodyPr>
          <a:lstStyle/>
          <a:p>
            <a:r>
              <a:rPr lang="en-US" dirty="0"/>
              <a:t>Note- Fiscal Year for </a:t>
            </a:r>
            <a:r>
              <a:rPr lang="en-US" dirty="0" err="1"/>
              <a:t>AtliQ</a:t>
            </a:r>
            <a:r>
              <a:rPr lang="en-US" dirty="0"/>
              <a:t>- September to August</a:t>
            </a:r>
            <a:endParaRPr lang="en-IN" dirty="0"/>
          </a:p>
          <a:p>
            <a:endParaRPr lang="en-IN" dirty="0"/>
          </a:p>
        </p:txBody>
      </p:sp>
    </p:spTree>
    <p:extLst>
      <p:ext uri="{BB962C8B-B14F-4D97-AF65-F5344CB8AC3E}">
        <p14:creationId xmlns:p14="http://schemas.microsoft.com/office/powerpoint/2010/main" val="367763248"/>
      </p:ext>
    </p:extLst>
  </p:cSld>
  <p:clrMapOvr>
    <a:masterClrMapping/>
  </p:clrMapOvr>
  <mc:AlternateContent xmlns:mc="http://schemas.openxmlformats.org/markup-compatibility/2006" xmlns:p14="http://schemas.microsoft.com/office/powerpoint/2010/main">
    <mc:Choice Requires="p14">
      <p:transition spd="slow" p14:dur="2000" advTm="705"/>
    </mc:Choice>
    <mc:Fallback xmlns="">
      <p:transition spd="slow" advTm="70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702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Insights in Consumer Goods Domain  </vt:lpstr>
      <vt:lpstr>Problem Statement AtliQ Hardwares is one of the leading computer hardware producers in India and has expanded well in other countries too.  However, the management noticed that they do not get enough insights to make quick and smart data-informed decisions.  </vt:lpstr>
      <vt:lpstr>Q1.  Provide the list of markets in which customer "Atliq Exclusive" operates its business in the APAC region. </vt:lpstr>
      <vt:lpstr>  Q2. What is the percentage of unique product increase in 2021 vs. 2020? The final output contains these fields, unique_products_2020 , unique_products_2021, percentage_chg </vt:lpstr>
      <vt:lpstr> Q3. Provide a report with all the unique product counts for each segment and sort them in descending order of product counts. The final output contains 2 fields,  segment, product_count </vt:lpstr>
      <vt:lpstr>Q4. Which segment had the most increase in unique products in 2021 vs 2020? The final output contains these fields,  segment product_count_2020,  product_count_2021  difference. </vt:lpstr>
      <vt:lpstr>   5. Get the products that have the highest and lowest manufacturing costs. The final output should contain these fields,  product_code,  product,  manufacturing_cost </vt:lpstr>
      <vt:lpstr> 6. Generate a report which contains the top 5 customers who received an average high pre_invoice_discount_pct for the fiscal year 2021 and in the Indian market. The final output contains these fields, customer_code customer average_discount_percentage </vt:lpstr>
      <vt:lpstr> 7. Get the complete report of the Gross sales amount for the customer “Atliq Exclusive” for each month . This analysis helps to get an idea of low and high-performing months and take strategic decisions. The final report contains these columns: Month Year Gross sales Amount </vt:lpstr>
      <vt:lpstr>PowerPoint Presentation</vt:lpstr>
      <vt:lpstr> 8. In which quarter of 2020, got the maximum total_sold_quantity? The final output contains these fields sorted by the total_sold_quantity, Quarter total_sold_quantity </vt:lpstr>
      <vt:lpstr> 9. Which channel helped to bring more gross sales in the fiscal year 2021 and the percentage of contribution? The final output contains these fields,  channel  gross_sales_mln  percentage </vt:lpstr>
      <vt:lpstr> 10. Get the Top 3 products in each division that have a high total_sold_quantity in the fiscal_year 2021? The final output contains these fields,  division  product_code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katiyar</dc:creator>
  <cp:lastModifiedBy>Ankur katiyar</cp:lastModifiedBy>
  <cp:revision>10</cp:revision>
  <dcterms:created xsi:type="dcterms:W3CDTF">2025-10-01T11:32:06Z</dcterms:created>
  <dcterms:modified xsi:type="dcterms:W3CDTF">2025-10-06T09:29:44Z</dcterms:modified>
</cp:coreProperties>
</file>