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0" r:id="rId4"/>
    <p:sldId id="257" r:id="rId5"/>
    <p:sldId id="258" r:id="rId6"/>
    <p:sldId id="259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791FD4-FFD1-4690-9CCA-258440CA5721}" v="7" dt="2025-09-27T16:02:32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128A2-7B1F-3B29-DDE8-0DD37F630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C073-EC35-2C1D-10F2-F9FDE44B14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7FA9E-7680-093B-278D-6B6A7EE6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81B52-4860-9DE7-DCCC-E11560969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A95767-C546-90DB-CABD-AA25EE921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35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60451-6F79-DF6E-36CF-02F526D76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BC2E74-F60D-B4BB-6B0D-015C1BF42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1EEE-1169-57BD-F306-F53EC9D32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916AD-F0EC-ADB5-C2A2-EA0F3A7D8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EEE76-FF26-EDAB-0CB5-050D03F21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584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E17CB0-ABB5-5DDA-5EBE-2BC8E7745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75B76-2826-2B47-E8EC-11FBF7600E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93D1-8ACE-95B2-ECA4-2D678CC5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5904D-143C-824D-BC2D-AE94F3F7B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7FF52-9F5A-9D20-75B0-260F6F5F1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430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77176-157D-F24E-6AD7-D1764CFE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1E7DA-4B02-0277-23F5-F5A615528C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2E4A9-725B-86F6-B986-9744A9CC6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40790B-751B-935D-5C2B-2A6AF03C4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10247-66D4-9E91-7AC3-BB42C7F54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3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EEF52-24E5-C742-EC7F-595FB54C7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49D88E-506F-4B71-14F3-9288E0D64E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32C10-AAD7-CA36-0A3D-230AA4766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A882C-2D2C-C69B-7127-272D8D63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A05DF-7426-DDD5-A69D-40BB13200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2378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DAEFD-24F9-531D-5355-4F0100F57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E515-7679-C1B0-DF61-1EC32D623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8C2FA-BE13-DFBA-F477-D5B74C8FD6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69042-BCD5-8C78-FC78-B8CA7C6C5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098F3-ECA7-781F-D5D4-BE7A2419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17337-09B1-F96D-07F9-AE27B15A8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1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6123-2437-ACC2-FFA5-B1DE67C62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1D2227-A766-E718-E358-5914785CC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E7C358-35C5-0EE8-452C-7385521C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0C6A5-2DED-1105-010D-907B1C116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53E496-7E0B-6C96-283E-D47F0D95AF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6C1C93-E76F-A26A-4093-C2574C02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84E0AA-A98C-8368-BF46-E5B6A08B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6B1776-8F13-7257-9E06-E39BBCD27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5076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5CE7D-8D64-FE59-16F0-8088D75F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582D7-D433-BD1D-F051-511E6FA2C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A3ACFF-C6AB-00BE-C244-04314AEFF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80909-D8B8-62CA-C189-114099C73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312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D7119-E043-345B-44D9-4B91113BA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50E15-7AAA-0182-E97C-363091134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2A658-2BD3-B58B-D66C-4E7D54AAE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70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CEE7D-39E8-FBC6-6DC5-A502EAA19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8EAD5-1167-B1CA-6402-7D07D8FDA2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BAF82-717F-7387-8CE7-5AF08271C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935F64-87E6-94FC-A49D-7A8B82440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D685-638E-DDA8-22A9-20D00E41E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6EAC2B-0808-2A20-7821-C4E28CBD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51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A049A-F6AF-2877-5B9D-0D23527A5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58DC09-FF3A-0861-43B0-BD158E2FCF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E9EB67-32A4-741C-3FD6-85D35F4E9B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16304-DBC3-34F5-CD9F-9C0C22E84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5AB7B-7E75-1981-E864-E268FAF9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2AA4-FCCF-DCFC-2A9B-4B9193733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426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3605B-CDF2-6323-5A93-89B1AA2F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AAB8E-6237-B5C2-5F25-CAC69B5E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04EDE5-23ED-D432-084A-55F64AA1AE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82F61-AB84-4A52-8AE3-99DF6CE5A657}" type="datetimeFigureOut">
              <a:rPr lang="en-IN" smtClean="0"/>
              <a:t>28-09-2025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B0CC3-C121-AB84-68E1-543069B596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C8B65-5DA1-907B-051F-2FB9D9D72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3C03A-E675-494E-8E2B-257D83FF5F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153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281BD-2A99-35A8-37D1-9B662B0ABC13}"/>
              </a:ext>
            </a:extLst>
          </p:cNvPr>
          <p:cNvSpPr/>
          <p:nvPr/>
        </p:nvSpPr>
        <p:spPr>
          <a:xfrm>
            <a:off x="1523999" y="265471"/>
            <a:ext cx="91439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Bharat Hearld  </a:t>
            </a:r>
            <a:r>
              <a:rPr lang="en-US" sz="40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B</a:t>
            </a:r>
            <a:r>
              <a:rPr lang="en-US" sz="40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usiness Insights </a:t>
            </a:r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883F82-4323-A74C-C186-5E983E253E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021" y="1188801"/>
            <a:ext cx="6651526" cy="557353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6362646-5EEE-2683-1915-151DF62CD200}"/>
              </a:ext>
            </a:extLst>
          </p:cNvPr>
          <p:cNvSpPr txBox="1"/>
          <p:nvPr/>
        </p:nvSpPr>
        <p:spPr>
          <a:xfrm>
            <a:off x="1" y="5801032"/>
            <a:ext cx="2231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Note: 1 USD=88 INR and 1 EURO=100 INR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FED9AF-064A-61AA-E884-D0A67CA7D646}"/>
              </a:ext>
            </a:extLst>
          </p:cNvPr>
          <p:cNvSpPr txBox="1"/>
          <p:nvPr/>
        </p:nvSpPr>
        <p:spPr>
          <a:xfrm>
            <a:off x="9783098" y="5847198"/>
            <a:ext cx="2330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Presented by </a:t>
            </a:r>
          </a:p>
          <a:p>
            <a:r>
              <a:rPr lang="en-US" sz="2400" dirty="0">
                <a:solidFill>
                  <a:schemeClr val="bg1"/>
                </a:solidFill>
              </a:rPr>
              <a:t>Ankur Katiyar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23E8E49-B94F-E6A5-89C0-421139E139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528" y="3956472"/>
            <a:ext cx="2069149" cy="184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502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59C5B-874B-F5DE-9929-FD96809C3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F20A740-5AE9-CED4-80E6-4CD553B8BF09}"/>
              </a:ext>
            </a:extLst>
          </p:cNvPr>
          <p:cNvSpPr/>
          <p:nvPr/>
        </p:nvSpPr>
        <p:spPr>
          <a:xfrm>
            <a:off x="1523999" y="1188800"/>
            <a:ext cx="9429136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Bharat Herald, </a:t>
            </a:r>
            <a:r>
              <a:rPr lang="en-US" dirty="0">
                <a:solidFill>
                  <a:schemeClr val="bg1"/>
                </a:solidFill>
              </a:rPr>
              <a:t>a legacy newspaper organization with operations across five Indian states 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the company once printed over 1.2 million copies daily. </a:t>
            </a:r>
          </a:p>
          <a:p>
            <a:r>
              <a:rPr lang="en-US" dirty="0">
                <a:solidFill>
                  <a:schemeClr val="bg1"/>
                </a:solidFill>
              </a:rPr>
              <a:t>But between 2019 and 2024, print circulation has dropped to under 560,000. The pandemic accelerated a shift toward digital news consumption, and competitors like </a:t>
            </a:r>
            <a:r>
              <a:rPr lang="en-US" dirty="0" err="1">
                <a:solidFill>
                  <a:schemeClr val="bg1"/>
                </a:solidFill>
              </a:rPr>
              <a:t>DigiHindi</a:t>
            </a:r>
            <a:r>
              <a:rPr lang="en-US" dirty="0">
                <a:solidFill>
                  <a:schemeClr val="bg1"/>
                </a:solidFill>
              </a:rPr>
              <a:t> Post, </a:t>
            </a:r>
            <a:r>
              <a:rPr lang="en-US" dirty="0" err="1">
                <a:solidFill>
                  <a:schemeClr val="bg1"/>
                </a:solidFill>
              </a:rPr>
              <a:t>NewsZilla</a:t>
            </a:r>
            <a:r>
              <a:rPr lang="en-US" dirty="0">
                <a:solidFill>
                  <a:schemeClr val="bg1"/>
                </a:solidFill>
              </a:rPr>
              <a:t>, and </a:t>
            </a:r>
            <a:r>
              <a:rPr lang="en-US" dirty="0" err="1">
                <a:solidFill>
                  <a:schemeClr val="bg1"/>
                </a:solidFill>
              </a:rPr>
              <a:t>InShorts</a:t>
            </a:r>
            <a:r>
              <a:rPr lang="en-US" dirty="0">
                <a:solidFill>
                  <a:schemeClr val="bg1"/>
                </a:solidFill>
              </a:rPr>
              <a:t> quickly adapted with mobile-first platforms, WhatsApp delivery models, and subscription bundles. Meanwhile, Bharat Herald’s 2021 e-paper pilot failed due to poor mobile usability and was eventually shelved after financial losses.  </a:t>
            </a:r>
            <a:endParaRPr lang="en-IN" sz="4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8BAEF4-CDCD-D576-A72E-9C39727E919C}"/>
              </a:ext>
            </a:extLst>
          </p:cNvPr>
          <p:cNvSpPr txBox="1"/>
          <p:nvPr/>
        </p:nvSpPr>
        <p:spPr>
          <a:xfrm>
            <a:off x="1523999" y="914400"/>
            <a:ext cx="3224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Problem Statement</a:t>
            </a:r>
            <a:endParaRPr lang="en-IN" sz="24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9269FA-4B57-7696-3D3E-40D7028432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9" y="3711095"/>
            <a:ext cx="2332457" cy="23324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345DB42-AD57-17C7-06F0-AB1D068A75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3380" y="3771524"/>
            <a:ext cx="2332457" cy="233245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4C6B2F7-C58C-65C0-8277-4DA72299949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0677" y="3711095"/>
            <a:ext cx="2332458" cy="233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21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E926EA-2835-CC4F-DA87-1FCE45CD8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5336B6B-EA59-EC36-B904-25A3AE511D8D}"/>
              </a:ext>
            </a:extLst>
          </p:cNvPr>
          <p:cNvSpPr txBox="1"/>
          <p:nvPr/>
        </p:nvSpPr>
        <p:spPr>
          <a:xfrm>
            <a:off x="727587" y="403123"/>
            <a:ext cx="1003873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Key Insights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Jaipur has highest net circulation and total printed copies.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Print sales are declining every year leading to shrinking of print business.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Patna is the highest ad revenue contributor almost 11 % of the total </a:t>
            </a:r>
            <a:r>
              <a:rPr lang="en-US" dirty="0" err="1">
                <a:solidFill>
                  <a:schemeClr val="bg1"/>
                </a:solidFill>
              </a:rPr>
              <a:t>ad_revenue</a:t>
            </a:r>
            <a:r>
              <a:rPr lang="en-US" dirty="0">
                <a:solidFill>
                  <a:schemeClr val="bg1"/>
                </a:solidFill>
              </a:rPr>
              <a:t> while Kanpur is lowest showing the lack of advertiser’s trust in </a:t>
            </a:r>
            <a:r>
              <a:rPr lang="en-US" dirty="0" err="1">
                <a:solidFill>
                  <a:schemeClr val="bg1"/>
                </a:solidFill>
              </a:rPr>
              <a:t>kanpur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Government and real estate have 60 % share in ad revenue category.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Kanpur,Lucknow</a:t>
            </a:r>
            <a:r>
              <a:rPr lang="en-US" dirty="0">
                <a:solidFill>
                  <a:schemeClr val="bg1"/>
                </a:solidFill>
              </a:rPr>
              <a:t> and Varanasi have highest readiness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</a:rPr>
              <a:t>Lucknow,Bhopal</a:t>
            </a:r>
            <a:r>
              <a:rPr lang="en-US" dirty="0">
                <a:solidFill>
                  <a:schemeClr val="bg1"/>
                </a:solidFill>
              </a:rPr>
              <a:t> and Patna are best suited for digital transition strategy based on readiness score and engagement % with targeted campaigns and marketing </a:t>
            </a:r>
            <a:r>
              <a:rPr lang="en-US" dirty="0" err="1">
                <a:solidFill>
                  <a:schemeClr val="bg1"/>
                </a:solidFill>
              </a:rPr>
              <a:t>strategjies</a:t>
            </a:r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83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3DFCDF1-6142-4275-B5A9-EA0C508A2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D3945-B0CE-CD6C-A740-28CEB3BF8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0" y="324466"/>
            <a:ext cx="10009239" cy="865238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Q1. Generate a report showing the top 3 months (2019–2024) where any city recorded the sharpest month-over-month decline in </a:t>
            </a:r>
            <a:r>
              <a:rPr lang="en-US" sz="1800" dirty="0" err="1">
                <a:solidFill>
                  <a:schemeClr val="bg1"/>
                </a:solidFill>
              </a:rPr>
              <a:t>net_circulation</a:t>
            </a:r>
            <a:r>
              <a:rPr lang="en-US" sz="1800" dirty="0">
                <a:solidFill>
                  <a:schemeClr val="bg1"/>
                </a:solidFill>
              </a:rPr>
              <a:t>. 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997742-EE83-54FF-47F6-8E5171333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60" y="3578942"/>
            <a:ext cx="10009240" cy="589935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Q2.  Identify ad categories that contributed &gt; 50% of total yearly ad revenue. 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60696C-298A-DEC9-8C08-D63A4E359B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1494504"/>
            <a:ext cx="8662219" cy="14194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13FA19-C5A2-3C1E-2556-91651E8211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4382284"/>
            <a:ext cx="8662219" cy="981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C2362E-B627-77D0-0C58-E13887B4740C}"/>
              </a:ext>
            </a:extLst>
          </p:cNvPr>
          <p:cNvSpPr txBox="1"/>
          <p:nvPr/>
        </p:nvSpPr>
        <p:spPr>
          <a:xfrm>
            <a:off x="658760" y="5652965"/>
            <a:ext cx="8662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There is no such category which contributes more than 50% in total yearly ad revenue.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79CA3-ED69-866F-38CD-9AD0089D1026}"/>
              </a:ext>
            </a:extLst>
          </p:cNvPr>
          <p:cNvSpPr txBox="1"/>
          <p:nvPr/>
        </p:nvSpPr>
        <p:spPr>
          <a:xfrm>
            <a:off x="658760" y="6145161"/>
            <a:ext cx="4483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Note 1 USD=88 INR and 1 EURO=100 INR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8068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34782-C7C6-C2DD-0C6B-E66865F5C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F3A4D-7C78-9690-359E-5744CF774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0" y="324466"/>
            <a:ext cx="10009239" cy="69808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Q3. For 2024, rank cities by print efficiency = </a:t>
            </a:r>
            <a:r>
              <a:rPr lang="en-US" sz="1800" dirty="0" err="1">
                <a:solidFill>
                  <a:schemeClr val="bg1"/>
                </a:solidFill>
              </a:rPr>
              <a:t>net_circulation</a:t>
            </a:r>
            <a:r>
              <a:rPr lang="en-US" sz="1800" dirty="0">
                <a:solidFill>
                  <a:schemeClr val="bg1"/>
                </a:solidFill>
              </a:rPr>
              <a:t> / </a:t>
            </a:r>
            <a:r>
              <a:rPr lang="en-US" sz="1800" dirty="0" err="1">
                <a:solidFill>
                  <a:schemeClr val="bg1"/>
                </a:solidFill>
              </a:rPr>
              <a:t>copies_printed</a:t>
            </a:r>
            <a:r>
              <a:rPr lang="en-US" sz="1800" dirty="0">
                <a:solidFill>
                  <a:schemeClr val="bg1"/>
                </a:solidFill>
              </a:rPr>
              <a:t>. Return top 5. . </a:t>
            </a:r>
            <a:endParaRPr lang="en-IN" sz="18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7E02D9-3E66-5364-FEB8-9613CB209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760" y="2975194"/>
            <a:ext cx="10009240" cy="69808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Q4. For each city, compute the change in internet penetration from Q1-2021 to Q4-2021 and identify the city with the highest improvement. 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7947EC-AC5A-898C-6628-7E97B725F2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1225050"/>
            <a:ext cx="8426516" cy="154764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0C369E5-33D9-3AFB-73C7-68A19F6600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3673283"/>
            <a:ext cx="8426516" cy="27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797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8C46D6-29A4-FE3A-8E28-51080BAFF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633B-87D2-E497-318F-568DCDBC01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760" y="324466"/>
            <a:ext cx="10009239" cy="698089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Q5. Find cities where both </a:t>
            </a:r>
            <a:r>
              <a:rPr lang="en-US" sz="1800" dirty="0" err="1">
                <a:solidFill>
                  <a:schemeClr val="bg1"/>
                </a:solidFill>
              </a:rPr>
              <a:t>net_circulation</a:t>
            </a:r>
            <a:r>
              <a:rPr lang="en-US" sz="1800" dirty="0">
                <a:solidFill>
                  <a:schemeClr val="bg1"/>
                </a:solidFill>
              </a:rPr>
              <a:t> and </a:t>
            </a:r>
            <a:r>
              <a:rPr lang="en-US" sz="1800" dirty="0" err="1">
                <a:solidFill>
                  <a:schemeClr val="bg1"/>
                </a:solidFill>
              </a:rPr>
              <a:t>ad_revenue</a:t>
            </a:r>
            <a:r>
              <a:rPr lang="en-US" sz="1800" dirty="0">
                <a:solidFill>
                  <a:schemeClr val="bg1"/>
                </a:solidFill>
              </a:rPr>
              <a:t> decreased every year from 2019 through 2024 (strictly decreasing sequences). </a:t>
            </a:r>
            <a:endParaRPr lang="en-IN" sz="18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BB75B1-AC56-FE3C-7CDA-E96B98BF7F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60" y="1708750"/>
            <a:ext cx="2391109" cy="9431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408C86-4CB8-6A96-8109-111AB4EE0EC7}"/>
              </a:ext>
            </a:extLst>
          </p:cNvPr>
          <p:cNvSpPr txBox="1"/>
          <p:nvPr/>
        </p:nvSpPr>
        <p:spPr>
          <a:xfrm>
            <a:off x="658760" y="3224982"/>
            <a:ext cx="10009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This shows that there has been no single city where there has been </a:t>
            </a:r>
            <a:r>
              <a:rPr lang="en-US" dirty="0" err="1">
                <a:solidFill>
                  <a:schemeClr val="bg1"/>
                </a:solidFill>
              </a:rPr>
              <a:t>declne</a:t>
            </a:r>
            <a:r>
              <a:rPr lang="en-US" dirty="0">
                <a:solidFill>
                  <a:schemeClr val="bg1"/>
                </a:solidFill>
              </a:rPr>
              <a:t> in both </a:t>
            </a:r>
            <a:r>
              <a:rPr lang="en-US" dirty="0" err="1">
                <a:solidFill>
                  <a:schemeClr val="bg1"/>
                </a:solidFill>
              </a:rPr>
              <a:t>net_circulation</a:t>
            </a:r>
            <a:r>
              <a:rPr lang="en-US" dirty="0">
                <a:solidFill>
                  <a:schemeClr val="bg1"/>
                </a:solidFill>
              </a:rPr>
              <a:t> and </a:t>
            </a:r>
            <a:r>
              <a:rPr lang="en-US" dirty="0" err="1">
                <a:solidFill>
                  <a:schemeClr val="bg1"/>
                </a:solidFill>
              </a:rPr>
              <a:t>ad_revenue</a:t>
            </a:r>
            <a:r>
              <a:rPr lang="en-US" dirty="0">
                <a:solidFill>
                  <a:schemeClr val="bg1"/>
                </a:solidFill>
              </a:rPr>
              <a:t> for all years between 2019 to 2024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704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0F1B53-9C9A-939F-E60B-605A60785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DBB900B0-5C02-A4C2-8C88-4513EE9A4C65}"/>
              </a:ext>
            </a:extLst>
          </p:cNvPr>
          <p:cNvSpPr txBox="1"/>
          <p:nvPr/>
        </p:nvSpPr>
        <p:spPr>
          <a:xfrm>
            <a:off x="818659" y="363794"/>
            <a:ext cx="9957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Q6. In 2021, identify the city with the highest digital readiness score but among the bottom 3 in digital pilot engagement. 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E8EEAE-57F5-6C47-1195-908BFB44E7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59" y="1348326"/>
            <a:ext cx="10536120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725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20CB66-5A22-9320-6C1B-9F3819FDD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DFD9455-C7FA-7357-4681-75FE42D76F2B}"/>
              </a:ext>
            </a:extLst>
          </p:cNvPr>
          <p:cNvSpPr txBox="1"/>
          <p:nvPr/>
        </p:nvSpPr>
        <p:spPr>
          <a:xfrm>
            <a:off x="1012722" y="707920"/>
            <a:ext cx="9645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Recommendations:</a:t>
            </a:r>
            <a:endParaRPr lang="en-IN" sz="20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95727-4FBD-7E79-BFC2-222FDE8CE71D}"/>
              </a:ext>
            </a:extLst>
          </p:cNvPr>
          <p:cNvSpPr txBox="1"/>
          <p:nvPr/>
        </p:nvSpPr>
        <p:spPr>
          <a:xfrm>
            <a:off x="1012722" y="1317523"/>
            <a:ext cx="8126014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Lucknow, Bhopal and Patna are best suited cities for digital transition strategy based on readiness score and engagement %.</a:t>
            </a:r>
          </a:p>
          <a:p>
            <a:r>
              <a:rPr lang="en-IN" sz="1600" dirty="0">
                <a:solidFill>
                  <a:schemeClr val="bg1"/>
                </a:solidFill>
              </a:rPr>
              <a:t>While Kanpur being top in readiness  score but low engagement % has a room to increase user base with targeted campaigns and user </a:t>
            </a:r>
            <a:r>
              <a:rPr lang="en-IN" sz="1600" dirty="0" err="1">
                <a:solidFill>
                  <a:schemeClr val="bg1"/>
                </a:solidFill>
              </a:rPr>
              <a:t>centered</a:t>
            </a:r>
            <a:r>
              <a:rPr lang="en-IN" sz="1600" dirty="0">
                <a:solidFill>
                  <a:schemeClr val="bg1"/>
                </a:solidFill>
              </a:rPr>
              <a:t> marketing strategies.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Phase 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Launch digital platform in priority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Redesign mobile app and e-paper UI/UX design to make it user friendly.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Launch marketing and awareness campaigns.</a:t>
            </a:r>
          </a:p>
          <a:p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Phase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Analyse the feedback of the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Increase digital business to more cities.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Introduce subscription based model and loyalty programmes.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Show regional news for better engagement.</a:t>
            </a:r>
          </a:p>
          <a:p>
            <a:endParaRPr lang="en-IN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595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16695-E14B-CC23-7A4E-44B430159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9CA69E9-48B6-CCBD-99A6-129AF66C128C}"/>
              </a:ext>
            </a:extLst>
          </p:cNvPr>
          <p:cNvSpPr txBox="1"/>
          <p:nvPr/>
        </p:nvSpPr>
        <p:spPr>
          <a:xfrm>
            <a:off x="1002889" y="560439"/>
            <a:ext cx="976343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Phase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Focus on </a:t>
            </a:r>
            <a:r>
              <a:rPr lang="en-IN" sz="1600" dirty="0">
                <a:solidFill>
                  <a:schemeClr val="bg1"/>
                </a:solidFill>
              </a:rPr>
              <a:t>local advertising to increase ad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Introduce short news based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Online surveys to understand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</a:rPr>
              <a:t>AI driven 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chemeClr val="bg1"/>
              </a:solidFill>
            </a:endParaRPr>
          </a:p>
          <a:p>
            <a:r>
              <a:rPr lang="en-IN" sz="1600" dirty="0">
                <a:solidFill>
                  <a:schemeClr val="bg1"/>
                </a:solidFill>
              </a:rPr>
              <a:t>Regaining advertisers trust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Advertisers wants better reach and engagement so that their advertisement can succeed. This can happen when users increase . Some more steps can be –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 share net circulation, engagement and number of active users with the advertisers.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 run targeted campaigns.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To share customer feedback.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Lauch short news on </a:t>
            </a:r>
            <a:r>
              <a:rPr lang="en-US" sz="1600" dirty="0" err="1">
                <a:solidFill>
                  <a:schemeClr val="bg1"/>
                </a:solidFill>
              </a:rPr>
              <a:t>whats</a:t>
            </a:r>
            <a:r>
              <a:rPr lang="en-US" sz="1600" dirty="0">
                <a:solidFill>
                  <a:schemeClr val="bg1"/>
                </a:solidFill>
              </a:rPr>
              <a:t> app /Telegram along with regional column for better reach.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Subscription bundle  based news</a:t>
            </a:r>
          </a:p>
          <a:p>
            <a:r>
              <a:rPr lang="en-US" sz="1600" dirty="0">
                <a:solidFill>
                  <a:schemeClr val="bg1"/>
                </a:solidFill>
              </a:rPr>
              <a:t>Bundling is seen as valuable because it offers multiple services (like news, podcasts, and archives) at a discounted </a:t>
            </a:r>
            <a:r>
              <a:rPr lang="en-US" sz="1600" err="1">
                <a:solidFill>
                  <a:schemeClr val="bg1"/>
                </a:solidFill>
              </a:rPr>
              <a:t>rate</a:t>
            </a:r>
            <a:r>
              <a:rPr lang="en-US" sz="1600">
                <a:solidFill>
                  <a:schemeClr val="bg1"/>
                </a:solidFill>
              </a:rPr>
              <a:t>.</a:t>
            </a:r>
            <a:r>
              <a:rPr lang="en-US" sz="1600"/>
              <a:t>.</a:t>
            </a:r>
            <a:r>
              <a:rPr lang="en-US" sz="1600">
                <a:solidFill>
                  <a:schemeClr val="bg1"/>
                </a:solidFill>
              </a:rPr>
              <a:t> </a:t>
            </a:r>
          </a:p>
          <a:p>
            <a:r>
              <a:rPr lang="en-US" sz="1600">
                <a:solidFill>
                  <a:schemeClr val="bg1"/>
                </a:solidFill>
              </a:rPr>
              <a:t>Introducing </a:t>
            </a:r>
            <a:r>
              <a:rPr lang="en-US" sz="1600" dirty="0">
                <a:solidFill>
                  <a:schemeClr val="bg1"/>
                </a:solidFill>
              </a:rPr>
              <a:t>Pay per Article Monetizes high-performing content and attracts price-sensitive users.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Partnership with Regional Influencers</a:t>
            </a:r>
          </a:p>
          <a:p>
            <a:r>
              <a:rPr lang="en-US" sz="1600" dirty="0">
                <a:solidFill>
                  <a:schemeClr val="bg1"/>
                </a:solidFill>
              </a:rPr>
              <a:t>Local creators speak the </a:t>
            </a:r>
            <a:r>
              <a:rPr lang="en-US" sz="1600" dirty="0" err="1">
                <a:solidFill>
                  <a:schemeClr val="bg1"/>
                </a:solidFill>
              </a:rPr>
              <a:t>language.Their</a:t>
            </a:r>
            <a:r>
              <a:rPr lang="en-US" sz="1600" dirty="0">
                <a:solidFill>
                  <a:schemeClr val="bg1"/>
                </a:solidFill>
              </a:rPr>
              <a:t> popularity helps in increasing reach and their authenticity builds trust</a:t>
            </a:r>
          </a:p>
          <a:p>
            <a:r>
              <a:rPr lang="en-US" sz="1600" dirty="0">
                <a:solidFill>
                  <a:schemeClr val="bg1"/>
                </a:solidFill>
              </a:rPr>
              <a:t>reshaping  Bharat Herald’s image from “top-down media” to “community voice.”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4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697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Q1. Generate a report showing the top 3 months (2019–2024) where any city recorded the sharpest month-over-month decline in net_circulation. </vt:lpstr>
      <vt:lpstr>Q3. For 2024, rank cities by print efficiency = net_circulation / copies_printed. Return top 5. . </vt:lpstr>
      <vt:lpstr>Q5. Find cities where both net_circulation and ad_revenue decreased every year from 2019 through 2024 (strictly decreasing sequences).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Ankur katiyar</dc:creator>
  <cp:lastModifiedBy>Ankur katiyar</cp:lastModifiedBy>
  <cp:revision>6</cp:revision>
  <dcterms:created xsi:type="dcterms:W3CDTF">2025-09-27T07:42:14Z</dcterms:created>
  <dcterms:modified xsi:type="dcterms:W3CDTF">2025-09-28T10:08:17Z</dcterms:modified>
</cp:coreProperties>
</file>